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6"/>
  </p:notesMasterIdLst>
  <p:sldIdLst>
    <p:sldId id="299" r:id="rId5"/>
    <p:sldId id="300" r:id="rId6"/>
    <p:sldId id="259" r:id="rId7"/>
    <p:sldId id="291" r:id="rId8"/>
    <p:sldId id="297" r:id="rId9"/>
    <p:sldId id="292" r:id="rId10"/>
    <p:sldId id="293" r:id="rId11"/>
    <p:sldId id="294" r:id="rId12"/>
    <p:sldId id="295" r:id="rId13"/>
    <p:sldId id="296" r:id="rId14"/>
    <p:sldId id="286" r:id="rId15"/>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347299-808F-43BC-97F7-31E07D325EB4}">
          <p14:sldIdLst>
            <p14:sldId id="299"/>
          </p14:sldIdLst>
        </p14:section>
        <p14:section name="Untitled Section" id="{DC5DEC68-E477-499F-88AC-FA991CAF45B1}">
          <p14:sldIdLst>
            <p14:sldId id="300"/>
            <p14:sldId id="259"/>
            <p14:sldId id="291"/>
            <p14:sldId id="297"/>
            <p14:sldId id="292"/>
            <p14:sldId id="293"/>
            <p14:sldId id="294"/>
            <p14:sldId id="295"/>
            <p14:sldId id="296"/>
          </p14:sldIdLst>
        </p14:section>
        <p14:section name="measure of success" id="{7D567428-9EAF-448E-BE81-2680D1F91F6E}">
          <p14:sldIdLst>
            <p14:sldId id="286"/>
          </p14:sldIdLst>
        </p14:section>
      </p14:sectionLst>
    </p:ex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3D8"/>
    <a:srgbClr val="566E39"/>
    <a:srgbClr val="4AAB4A"/>
    <a:srgbClr val="71BD43"/>
    <a:srgbClr val="A3CD39"/>
    <a:srgbClr val="459242"/>
    <a:srgbClr val="B0D240"/>
    <a:srgbClr val="4E6B31"/>
    <a:srgbClr val="FFEBFF"/>
    <a:srgbClr val="FF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1F5A32-3F83-4CF3-8A6B-51CFBEB9D0DB}" v="17" dt="2023-06-30T15:31:36.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24"/>
        <p:guide pos="4032"/>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Williams (Estates &amp; Facilities)" userId="S::k.l.williams@uwtsd.ac.uk::626f6e72-7e8b-40b6-90a6-49d4a17ec870" providerId="AD" clId="Web-{851F5A32-3F83-4CF3-8A6B-51CFBEB9D0DB}"/>
    <pc:docChg chg="modSld">
      <pc:chgData name="Kate Williams (Estates &amp; Facilities)" userId="S::k.l.williams@uwtsd.ac.uk::626f6e72-7e8b-40b6-90a6-49d4a17ec870" providerId="AD" clId="Web-{851F5A32-3F83-4CF3-8A6B-51CFBEB9D0DB}" dt="2023-06-30T15:31:33.896" v="9" actId="20577"/>
      <pc:docMkLst>
        <pc:docMk/>
      </pc:docMkLst>
      <pc:sldChg chg="modSp">
        <pc:chgData name="Kate Williams (Estates &amp; Facilities)" userId="S::k.l.williams@uwtsd.ac.uk::626f6e72-7e8b-40b6-90a6-49d4a17ec870" providerId="AD" clId="Web-{851F5A32-3F83-4CF3-8A6B-51CFBEB9D0DB}" dt="2023-06-30T15:31:33.896" v="9" actId="20577"/>
        <pc:sldMkLst>
          <pc:docMk/>
          <pc:sldMk cId="3019602590" sldId="286"/>
        </pc:sldMkLst>
        <pc:spChg chg="mod">
          <ac:chgData name="Kate Williams (Estates &amp; Facilities)" userId="S::k.l.williams@uwtsd.ac.uk::626f6e72-7e8b-40b6-90a6-49d4a17ec870" providerId="AD" clId="Web-{851F5A32-3F83-4CF3-8A6B-51CFBEB9D0DB}" dt="2023-06-30T15:31:17.051" v="4" actId="14100"/>
          <ac:spMkLst>
            <pc:docMk/>
            <pc:sldMk cId="3019602590" sldId="286"/>
            <ac:spMk id="2" creationId="{278D4181-4C1E-6430-D103-B69BC69916B5}"/>
          </ac:spMkLst>
        </pc:spChg>
        <pc:spChg chg="mod">
          <ac:chgData name="Kate Williams (Estates &amp; Facilities)" userId="S::k.l.williams@uwtsd.ac.uk::626f6e72-7e8b-40b6-90a6-49d4a17ec870" providerId="AD" clId="Web-{851F5A32-3F83-4CF3-8A6B-51CFBEB9D0DB}" dt="2023-06-30T15:31:33.896" v="9" actId="20577"/>
          <ac:spMkLst>
            <pc:docMk/>
            <pc:sldMk cId="3019602590" sldId="286"/>
            <ac:spMk id="3" creationId="{1F323E9D-8FAF-DB49-422A-46C3AFA470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DC055-0742-4B18-A2E6-F378C529972E}" type="datetimeFigureOut">
              <a:rPr lang="en-GB" smtClean="0"/>
              <a:t>30/06/2023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C86C3-9A1D-4153-84A6-9B2724630C1A}" type="slidenum">
              <a:rPr lang="en-GB" smtClean="0"/>
              <a:t>‹#›</a:t>
            </a:fld>
            <a:endParaRPr lang="en-GB"/>
          </a:p>
        </p:txBody>
      </p:sp>
    </p:spTree>
    <p:extLst>
      <p:ext uri="{BB962C8B-B14F-4D97-AF65-F5344CB8AC3E}">
        <p14:creationId xmlns:p14="http://schemas.microsoft.com/office/powerpoint/2010/main" val="436097250"/>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9"/>
            <a:ext cx="10881360" cy="3342640"/>
          </a:xfrm>
        </p:spPr>
        <p:txBody>
          <a:bodyPr anchor="b"/>
          <a:lstStyle>
            <a:lvl1pPr algn="ctr">
              <a:defRPr sz="8400"/>
            </a:lvl1pPr>
          </a:lstStyle>
          <a:p>
            <a:r>
              <a:rPr lang="en-US"/>
              <a:t>Click to edit Master title style</a:t>
            </a:r>
          </a:p>
        </p:txBody>
      </p:sp>
      <p:sp>
        <p:nvSpPr>
          <p:cNvPr id="3" name="Subtitle 2"/>
          <p:cNvSpPr>
            <a:spLocks noGrp="1"/>
          </p:cNvSpPr>
          <p:nvPr>
            <p:ph type="subTitle" idx="1"/>
          </p:nvPr>
        </p:nvSpPr>
        <p:spPr>
          <a:xfrm>
            <a:off x="1600200" y="5042854"/>
            <a:ext cx="9601200" cy="2318067"/>
          </a:xfrm>
        </p:spPr>
        <p:txBody>
          <a:bodyPr/>
          <a:lstStyle>
            <a:lvl1pPr marL="0" indent="0" algn="ctr">
              <a:buNone/>
              <a:defRPr sz="3360"/>
            </a:lvl1pPr>
            <a:lvl2pPr marL="640064" indent="0" algn="ctr">
              <a:buNone/>
              <a:defRPr sz="2800"/>
            </a:lvl2pPr>
            <a:lvl3pPr marL="1280128" indent="0" algn="ctr">
              <a:buNone/>
              <a:defRPr sz="2520"/>
            </a:lvl3pPr>
            <a:lvl4pPr marL="1920192" indent="0" algn="ctr">
              <a:buNone/>
              <a:defRPr sz="2240"/>
            </a:lvl4pPr>
            <a:lvl5pPr marL="2560256" indent="0" algn="ctr">
              <a:buNone/>
              <a:defRPr sz="2240"/>
            </a:lvl5pPr>
            <a:lvl6pPr marL="3200320" indent="0" algn="ctr">
              <a:buNone/>
              <a:defRPr sz="2240"/>
            </a:lvl6pPr>
            <a:lvl7pPr marL="3840384" indent="0" algn="ctr">
              <a:buNone/>
              <a:defRPr sz="2240"/>
            </a:lvl7pPr>
            <a:lvl8pPr marL="4480448" indent="0" algn="ctr">
              <a:buNone/>
              <a:defRPr sz="2240"/>
            </a:lvl8pPr>
            <a:lvl9pPr marL="5120512" indent="0" algn="ctr">
              <a:buNone/>
              <a:defRPr sz="2240"/>
            </a:lvl9pPr>
          </a:lstStyle>
          <a:p>
            <a:r>
              <a:rPr lang="en-US"/>
              <a:t>Click to edit Master subtitle style</a:t>
            </a:r>
          </a:p>
        </p:txBody>
      </p:sp>
      <p:sp>
        <p:nvSpPr>
          <p:cNvPr id="4" name="Date Placeholder 3"/>
          <p:cNvSpPr>
            <a:spLocks noGrp="1"/>
          </p:cNvSpPr>
          <p:nvPr>
            <p:ph type="dt" sz="half" idx="10"/>
          </p:nvPr>
        </p:nvSpPr>
        <p:spPr/>
        <p:txBody>
          <a:bodyPr/>
          <a:lstStyle/>
          <a:p>
            <a:fld id="{7569838C-E04F-441D-B3AA-796DE4D461DC}" type="datetime1">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30346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E7FA0-3714-486A-8C4C-3B3C7304704D}" type="datetime1">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74157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260844-4CB5-4A6C-8028-DD3A2D383C64}" type="datetime1">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329344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CCCB9E-D0B2-40DE-915C-1FC56A2C5D39}" type="datetime1">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103245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6"/>
            <a:ext cx="11041380" cy="3993832"/>
          </a:xfrm>
        </p:spPr>
        <p:txBody>
          <a:bodyPr anchor="b"/>
          <a:lstStyle>
            <a:lvl1pPr>
              <a:defRPr sz="8400"/>
            </a:lvl1pPr>
          </a:lstStyle>
          <a:p>
            <a:r>
              <a:rPr lang="en-US"/>
              <a:t>Click to edit Master title style</a:t>
            </a:r>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64" indent="0">
              <a:buNone/>
              <a:defRPr sz="2800">
                <a:solidFill>
                  <a:schemeClr val="tx1">
                    <a:tint val="75000"/>
                  </a:schemeClr>
                </a:solidFill>
              </a:defRPr>
            </a:lvl2pPr>
            <a:lvl3pPr marL="1280128" indent="0">
              <a:buNone/>
              <a:defRPr sz="2520">
                <a:solidFill>
                  <a:schemeClr val="tx1">
                    <a:tint val="75000"/>
                  </a:schemeClr>
                </a:solidFill>
              </a:defRPr>
            </a:lvl3pPr>
            <a:lvl4pPr marL="1920192" indent="0">
              <a:buNone/>
              <a:defRPr sz="2240">
                <a:solidFill>
                  <a:schemeClr val="tx1">
                    <a:tint val="75000"/>
                  </a:schemeClr>
                </a:solidFill>
              </a:defRPr>
            </a:lvl4pPr>
            <a:lvl5pPr marL="2560256" indent="0">
              <a:buNone/>
              <a:defRPr sz="2240">
                <a:solidFill>
                  <a:schemeClr val="tx1">
                    <a:tint val="75000"/>
                  </a:schemeClr>
                </a:solidFill>
              </a:defRPr>
            </a:lvl5pPr>
            <a:lvl6pPr marL="3200320" indent="0">
              <a:buNone/>
              <a:defRPr sz="2240">
                <a:solidFill>
                  <a:schemeClr val="tx1">
                    <a:tint val="75000"/>
                  </a:schemeClr>
                </a:solidFill>
              </a:defRPr>
            </a:lvl6pPr>
            <a:lvl7pPr marL="3840384" indent="0">
              <a:buNone/>
              <a:defRPr sz="2240">
                <a:solidFill>
                  <a:schemeClr val="tx1">
                    <a:tint val="75000"/>
                  </a:schemeClr>
                </a:solidFill>
              </a:defRPr>
            </a:lvl7pPr>
            <a:lvl8pPr marL="4480448" indent="0">
              <a:buNone/>
              <a:defRPr sz="2240">
                <a:solidFill>
                  <a:schemeClr val="tx1">
                    <a:tint val="75000"/>
                  </a:schemeClr>
                </a:solidFill>
              </a:defRPr>
            </a:lvl8pPr>
            <a:lvl9pPr marL="5120512"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3AF56-53D3-417E-9F84-EEEA200419E3}" type="datetime1">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346078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0111" y="2555876"/>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0811" y="2555876"/>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67D2CD-82B8-4619-8CAE-6CD11CF2A67E}" type="datetime1">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340025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1177"/>
            <a:ext cx="11041380" cy="1855788"/>
          </a:xfrm>
        </p:spPr>
        <p:txBody>
          <a:bodyPr/>
          <a:lstStyle/>
          <a:p>
            <a:r>
              <a:rPr lang="en-US"/>
              <a:t>Click to edit Master title style</a:t>
            </a:r>
          </a:p>
        </p:txBody>
      </p:sp>
      <p:sp>
        <p:nvSpPr>
          <p:cNvPr id="3" name="Text Placeholder 2"/>
          <p:cNvSpPr>
            <a:spLocks noGrp="1"/>
          </p:cNvSpPr>
          <p:nvPr>
            <p:ph type="body" idx="1"/>
          </p:nvPr>
        </p:nvSpPr>
        <p:spPr>
          <a:xfrm>
            <a:off x="881779" y="2353629"/>
            <a:ext cx="5415676" cy="1153477"/>
          </a:xfrm>
        </p:spPr>
        <p:txBody>
          <a:bodyPr anchor="b"/>
          <a:lstStyle>
            <a:lvl1pPr marL="0" indent="0">
              <a:buNone/>
              <a:defRPr sz="3360" b="1"/>
            </a:lvl1pPr>
            <a:lvl2pPr marL="640064" indent="0">
              <a:buNone/>
              <a:defRPr sz="2800" b="1"/>
            </a:lvl2pPr>
            <a:lvl3pPr marL="1280128" indent="0">
              <a:buNone/>
              <a:defRPr sz="2520" b="1"/>
            </a:lvl3pPr>
            <a:lvl4pPr marL="1920192" indent="0">
              <a:buNone/>
              <a:defRPr sz="2240" b="1"/>
            </a:lvl4pPr>
            <a:lvl5pPr marL="2560256" indent="0">
              <a:buNone/>
              <a:defRPr sz="2240" b="1"/>
            </a:lvl5pPr>
            <a:lvl6pPr marL="3200320" indent="0">
              <a:buNone/>
              <a:defRPr sz="2240" b="1"/>
            </a:lvl6pPr>
            <a:lvl7pPr marL="3840384" indent="0">
              <a:buNone/>
              <a:defRPr sz="2240" b="1"/>
            </a:lvl7pPr>
            <a:lvl8pPr marL="4480448" indent="0">
              <a:buNone/>
              <a:defRPr sz="2240" b="1"/>
            </a:lvl8pPr>
            <a:lvl9pPr marL="5120512"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6"/>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80812" y="2353629"/>
            <a:ext cx="5442347" cy="1153477"/>
          </a:xfrm>
        </p:spPr>
        <p:txBody>
          <a:bodyPr anchor="b"/>
          <a:lstStyle>
            <a:lvl1pPr marL="0" indent="0">
              <a:buNone/>
              <a:defRPr sz="3360" b="1"/>
            </a:lvl1pPr>
            <a:lvl2pPr marL="640064" indent="0">
              <a:buNone/>
              <a:defRPr sz="2800" b="1"/>
            </a:lvl2pPr>
            <a:lvl3pPr marL="1280128" indent="0">
              <a:buNone/>
              <a:defRPr sz="2520" b="1"/>
            </a:lvl3pPr>
            <a:lvl4pPr marL="1920192" indent="0">
              <a:buNone/>
              <a:defRPr sz="2240" b="1"/>
            </a:lvl4pPr>
            <a:lvl5pPr marL="2560256" indent="0">
              <a:buNone/>
              <a:defRPr sz="2240" b="1"/>
            </a:lvl5pPr>
            <a:lvl6pPr marL="3200320" indent="0">
              <a:buNone/>
              <a:defRPr sz="2240" b="1"/>
            </a:lvl6pPr>
            <a:lvl7pPr marL="3840384" indent="0">
              <a:buNone/>
              <a:defRPr sz="2240" b="1"/>
            </a:lvl7pPr>
            <a:lvl8pPr marL="4480448" indent="0">
              <a:buNone/>
              <a:defRPr sz="2240" b="1"/>
            </a:lvl8pPr>
            <a:lvl9pPr marL="5120512"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2" y="3507106"/>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080C2-B059-43ED-B836-ECD7E0901553}" type="datetime1">
              <a:rPr lang="en-GB" smtClean="0"/>
              <a:t>30/06/2023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218041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032E3-7700-425A-8985-801FFDAFDE6C}" type="datetime1">
              <a:rPr lang="en-GB" smtClean="0"/>
              <a:t>30/06/2023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309905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385AC-CC06-451D-B79F-073798A8BE43}" type="datetime1">
              <a:rPr lang="en-GB" smtClean="0"/>
              <a:t>30/06/2023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134653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80" y="640080"/>
            <a:ext cx="4128849" cy="2240280"/>
          </a:xfrm>
        </p:spPr>
        <p:txBody>
          <a:bodyPr anchor="b"/>
          <a:lstStyle>
            <a:lvl1pPr>
              <a:defRPr sz="4480"/>
            </a:lvl1pPr>
          </a:lstStyle>
          <a:p>
            <a:r>
              <a:rPr lang="en-US"/>
              <a:t>Click to edit Master title style</a:t>
            </a:r>
          </a:p>
        </p:txBody>
      </p:sp>
      <p:sp>
        <p:nvSpPr>
          <p:cNvPr id="3" name="Content Placeholder 2"/>
          <p:cNvSpPr>
            <a:spLocks noGrp="1"/>
          </p:cNvSpPr>
          <p:nvPr>
            <p:ph idx="1"/>
          </p:nvPr>
        </p:nvSpPr>
        <p:spPr>
          <a:xfrm>
            <a:off x="5442347" y="1382398"/>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1780" y="2880361"/>
            <a:ext cx="4128849" cy="5336223"/>
          </a:xfrm>
        </p:spPr>
        <p:txBody>
          <a:bodyPr/>
          <a:lstStyle>
            <a:lvl1pPr marL="0" indent="0">
              <a:buNone/>
              <a:defRPr sz="2240"/>
            </a:lvl1pPr>
            <a:lvl2pPr marL="640064" indent="0">
              <a:buNone/>
              <a:defRPr sz="1960"/>
            </a:lvl2pPr>
            <a:lvl3pPr marL="1280128" indent="0">
              <a:buNone/>
              <a:defRPr sz="1680"/>
            </a:lvl3pPr>
            <a:lvl4pPr marL="1920192" indent="0">
              <a:buNone/>
              <a:defRPr sz="1400"/>
            </a:lvl4pPr>
            <a:lvl5pPr marL="2560256" indent="0">
              <a:buNone/>
              <a:defRPr sz="1400"/>
            </a:lvl5pPr>
            <a:lvl6pPr marL="3200320" indent="0">
              <a:buNone/>
              <a:defRPr sz="1400"/>
            </a:lvl6pPr>
            <a:lvl7pPr marL="3840384" indent="0">
              <a:buNone/>
              <a:defRPr sz="1400"/>
            </a:lvl7pPr>
            <a:lvl8pPr marL="4480448" indent="0">
              <a:buNone/>
              <a:defRPr sz="1400"/>
            </a:lvl8pPr>
            <a:lvl9pPr marL="5120512"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35769F6-8BD9-41C0-9805-94C8176808D2}" type="datetime1">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390334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80" y="640080"/>
            <a:ext cx="4128849" cy="2240280"/>
          </a:xfrm>
        </p:spPr>
        <p:txBody>
          <a:bodyPr anchor="b"/>
          <a:lstStyle>
            <a:lvl1pPr>
              <a:defRPr sz="4480"/>
            </a:lvl1pPr>
          </a:lstStyle>
          <a:p>
            <a:r>
              <a:rPr lang="en-US"/>
              <a:t>Click to edit Master title style</a:t>
            </a:r>
          </a:p>
        </p:txBody>
      </p:sp>
      <p:sp>
        <p:nvSpPr>
          <p:cNvPr id="3" name="Picture Placeholder 2"/>
          <p:cNvSpPr>
            <a:spLocks noGrp="1" noChangeAspect="1"/>
          </p:cNvSpPr>
          <p:nvPr>
            <p:ph type="pic" idx="1"/>
          </p:nvPr>
        </p:nvSpPr>
        <p:spPr>
          <a:xfrm>
            <a:off x="5442347" y="1382398"/>
            <a:ext cx="6480811" cy="6823075"/>
          </a:xfrm>
        </p:spPr>
        <p:txBody>
          <a:bodyPr anchor="t"/>
          <a:lstStyle>
            <a:lvl1pPr marL="0" indent="0">
              <a:buNone/>
              <a:defRPr sz="4480"/>
            </a:lvl1pPr>
            <a:lvl2pPr marL="640064" indent="0">
              <a:buNone/>
              <a:defRPr sz="3920"/>
            </a:lvl2pPr>
            <a:lvl3pPr marL="1280128" indent="0">
              <a:buNone/>
              <a:defRPr sz="3360"/>
            </a:lvl3pPr>
            <a:lvl4pPr marL="1920192" indent="0">
              <a:buNone/>
              <a:defRPr sz="2800"/>
            </a:lvl4pPr>
            <a:lvl5pPr marL="2560256" indent="0">
              <a:buNone/>
              <a:defRPr sz="2800"/>
            </a:lvl5pPr>
            <a:lvl6pPr marL="3200320" indent="0">
              <a:buNone/>
              <a:defRPr sz="2800"/>
            </a:lvl6pPr>
            <a:lvl7pPr marL="3840384" indent="0">
              <a:buNone/>
              <a:defRPr sz="2800"/>
            </a:lvl7pPr>
            <a:lvl8pPr marL="4480448" indent="0">
              <a:buNone/>
              <a:defRPr sz="2800"/>
            </a:lvl8pPr>
            <a:lvl9pPr marL="5120512" indent="0">
              <a:buNone/>
              <a:defRPr sz="2800"/>
            </a:lvl9pPr>
          </a:lstStyle>
          <a:p>
            <a:r>
              <a:rPr lang="en-US"/>
              <a:t>Click icon to add picture</a:t>
            </a:r>
          </a:p>
        </p:txBody>
      </p:sp>
      <p:sp>
        <p:nvSpPr>
          <p:cNvPr id="4" name="Text Placeholder 3"/>
          <p:cNvSpPr>
            <a:spLocks noGrp="1"/>
          </p:cNvSpPr>
          <p:nvPr>
            <p:ph type="body" sz="half" idx="2"/>
          </p:nvPr>
        </p:nvSpPr>
        <p:spPr>
          <a:xfrm>
            <a:off x="881780" y="2880361"/>
            <a:ext cx="4128849" cy="5336223"/>
          </a:xfrm>
        </p:spPr>
        <p:txBody>
          <a:bodyPr/>
          <a:lstStyle>
            <a:lvl1pPr marL="0" indent="0">
              <a:buNone/>
              <a:defRPr sz="2240"/>
            </a:lvl1pPr>
            <a:lvl2pPr marL="640064" indent="0">
              <a:buNone/>
              <a:defRPr sz="1960"/>
            </a:lvl2pPr>
            <a:lvl3pPr marL="1280128" indent="0">
              <a:buNone/>
              <a:defRPr sz="1680"/>
            </a:lvl3pPr>
            <a:lvl4pPr marL="1920192" indent="0">
              <a:buNone/>
              <a:defRPr sz="1400"/>
            </a:lvl4pPr>
            <a:lvl5pPr marL="2560256" indent="0">
              <a:buNone/>
              <a:defRPr sz="1400"/>
            </a:lvl5pPr>
            <a:lvl6pPr marL="3200320" indent="0">
              <a:buNone/>
              <a:defRPr sz="1400"/>
            </a:lvl6pPr>
            <a:lvl7pPr marL="3840384" indent="0">
              <a:buNone/>
              <a:defRPr sz="1400"/>
            </a:lvl7pPr>
            <a:lvl8pPr marL="4480448" indent="0">
              <a:buNone/>
              <a:defRPr sz="1400"/>
            </a:lvl8pPr>
            <a:lvl9pPr marL="5120512"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C01B4E9E-CA0E-4EAE-B357-F7BD7930B036}" type="datetime1">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201050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80111" y="2555876"/>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0111" y="8898893"/>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7F738520-E516-4C12-9C3C-78B8465757DC}" type="datetime1">
              <a:rPr lang="en-GB" smtClean="0"/>
              <a:t>30/06/2023</a:t>
            </a:fld>
            <a:endParaRPr lang="en-GB"/>
          </a:p>
        </p:txBody>
      </p:sp>
      <p:sp>
        <p:nvSpPr>
          <p:cNvPr id="5" name="Footer Placeholder 4"/>
          <p:cNvSpPr>
            <a:spLocks noGrp="1"/>
          </p:cNvSpPr>
          <p:nvPr>
            <p:ph type="ftr" sz="quarter" idx="3"/>
          </p:nvPr>
        </p:nvSpPr>
        <p:spPr>
          <a:xfrm>
            <a:off x="4240531" y="8898893"/>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1" y="8898893"/>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2449773D-A208-4B9B-BE1E-C7CC26A45F95}" type="slidenum">
              <a:rPr lang="en-GB" smtClean="0"/>
              <a:t>‹#›</a:t>
            </a:fld>
            <a:endParaRPr lang="en-GB"/>
          </a:p>
        </p:txBody>
      </p:sp>
    </p:spTree>
    <p:extLst>
      <p:ext uri="{BB962C8B-B14F-4D97-AF65-F5344CB8AC3E}">
        <p14:creationId xmlns:p14="http://schemas.microsoft.com/office/powerpoint/2010/main" val="3113547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280128"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32" indent="-320032" algn="l" defTabSz="1280128"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096" indent="-320032" algn="l" defTabSz="1280128"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160" indent="-320032" algn="l" defTabSz="1280128"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24" indent="-320032" algn="l" defTabSz="1280128"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288" indent="-320032" algn="l" defTabSz="1280128"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352" indent="-320032" algn="l" defTabSz="1280128"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416" indent="-320032" algn="l" defTabSz="1280128"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480" indent="-320032" algn="l" defTabSz="1280128"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544" indent="-320032" algn="l" defTabSz="1280128"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28" rtl="0" eaLnBrk="1" latinLnBrk="0" hangingPunct="1">
        <a:defRPr sz="2520" kern="1200">
          <a:solidFill>
            <a:schemeClr val="tx1"/>
          </a:solidFill>
          <a:latin typeface="+mn-lt"/>
          <a:ea typeface="+mn-ea"/>
          <a:cs typeface="+mn-cs"/>
        </a:defRPr>
      </a:lvl1pPr>
      <a:lvl2pPr marL="640064" algn="l" defTabSz="1280128" rtl="0" eaLnBrk="1" latinLnBrk="0" hangingPunct="1">
        <a:defRPr sz="2520" kern="1200">
          <a:solidFill>
            <a:schemeClr val="tx1"/>
          </a:solidFill>
          <a:latin typeface="+mn-lt"/>
          <a:ea typeface="+mn-ea"/>
          <a:cs typeface="+mn-cs"/>
        </a:defRPr>
      </a:lvl2pPr>
      <a:lvl3pPr marL="1280128" algn="l" defTabSz="1280128" rtl="0" eaLnBrk="1" latinLnBrk="0" hangingPunct="1">
        <a:defRPr sz="2520" kern="1200">
          <a:solidFill>
            <a:schemeClr val="tx1"/>
          </a:solidFill>
          <a:latin typeface="+mn-lt"/>
          <a:ea typeface="+mn-ea"/>
          <a:cs typeface="+mn-cs"/>
        </a:defRPr>
      </a:lvl3pPr>
      <a:lvl4pPr marL="1920192" algn="l" defTabSz="1280128" rtl="0" eaLnBrk="1" latinLnBrk="0" hangingPunct="1">
        <a:defRPr sz="2520" kern="1200">
          <a:solidFill>
            <a:schemeClr val="tx1"/>
          </a:solidFill>
          <a:latin typeface="+mn-lt"/>
          <a:ea typeface="+mn-ea"/>
          <a:cs typeface="+mn-cs"/>
        </a:defRPr>
      </a:lvl4pPr>
      <a:lvl5pPr marL="2560256" algn="l" defTabSz="1280128" rtl="0" eaLnBrk="1" latinLnBrk="0" hangingPunct="1">
        <a:defRPr sz="2520" kern="1200">
          <a:solidFill>
            <a:schemeClr val="tx1"/>
          </a:solidFill>
          <a:latin typeface="+mn-lt"/>
          <a:ea typeface="+mn-ea"/>
          <a:cs typeface="+mn-cs"/>
        </a:defRPr>
      </a:lvl5pPr>
      <a:lvl6pPr marL="3200320" algn="l" defTabSz="1280128" rtl="0" eaLnBrk="1" latinLnBrk="0" hangingPunct="1">
        <a:defRPr sz="2520" kern="1200">
          <a:solidFill>
            <a:schemeClr val="tx1"/>
          </a:solidFill>
          <a:latin typeface="+mn-lt"/>
          <a:ea typeface="+mn-ea"/>
          <a:cs typeface="+mn-cs"/>
        </a:defRPr>
      </a:lvl6pPr>
      <a:lvl7pPr marL="3840384" algn="l" defTabSz="1280128" rtl="0" eaLnBrk="1" latinLnBrk="0" hangingPunct="1">
        <a:defRPr sz="2520" kern="1200">
          <a:solidFill>
            <a:schemeClr val="tx1"/>
          </a:solidFill>
          <a:latin typeface="+mn-lt"/>
          <a:ea typeface="+mn-ea"/>
          <a:cs typeface="+mn-cs"/>
        </a:defRPr>
      </a:lvl7pPr>
      <a:lvl8pPr marL="4480448" algn="l" defTabSz="1280128" rtl="0" eaLnBrk="1" latinLnBrk="0" hangingPunct="1">
        <a:defRPr sz="2520" kern="1200">
          <a:solidFill>
            <a:schemeClr val="tx1"/>
          </a:solidFill>
          <a:latin typeface="+mn-lt"/>
          <a:ea typeface="+mn-ea"/>
          <a:cs typeface="+mn-cs"/>
        </a:defRPr>
      </a:lvl8pPr>
      <a:lvl9pPr marL="5120512" algn="l" defTabSz="1280128"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hyperlink" Target="https://www.uwtsd.ac.uk/sustainability/green-impact/" TargetMode="External"/><Relationship Id="rId3" Type="http://schemas.openxmlformats.org/officeDocument/2006/relationships/image" Target="../media/image3.png"/><Relationship Id="rId7" Type="http://schemas.openxmlformats.org/officeDocument/2006/relationships/hyperlink" Target="https://www.linkedin.com/learning/navigating-environmental-sustainability-a-guide-for-leaders/what-s-at-stake-with-climate-and-leadership?autoplay=true&amp;u=77966930"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linkedin.com/learning/the-employee-s-guide-to-sustainability/what-is-sustainability-and-why-should-you-care?autoplay=true&amp;u=77966930" TargetMode="External"/><Relationship Id="rId5" Type="http://schemas.openxmlformats.org/officeDocument/2006/relationships/image" Target="../media/image22.png"/><Relationship Id="rId4" Type="http://schemas.openxmlformats.org/officeDocument/2006/relationships/image" Target="../media/image25.png"/><Relationship Id="rId9" Type="http://schemas.openxmlformats.org/officeDocument/2006/relationships/hyperlink" Target="https://www.uwtsd.ac.uk/cy/cynaliadwyedd/cymryd-rha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uwtsd.ac.uk/media/uwtsd-website/content-assets/documents/environment-unit/sustainability-strategies-and-policies-2022/Sustainability-Action-Plan-Log-22-25.pdf" TargetMode="Externa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hyperlink" Target="https://www.uwtsd.ac.uk/media/uwtsd-website/content-assets/documents/strategies-policies/UWTSD-Strategic-Plan-2017-2025---Cymraeg.pdf"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s://view.officeapps.live.com/op/view.aspx?src=https%3A%2F%2Fwww.uwtsd.ac.uk%2Fmedia%2Fuwtsd-website%2Fcontent-assets%2Fdocuments%2Fenvironment-unit%2Fsustainability-strategies-and-policies-2022%2Fuwtsd-environment-policy-statement-08022022.docx&amp;wdOrigin=BROWSELIN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wtsd.ac.uk/media/uwtsd-website/content-assets/documents/environment-unit/sustainability-strategies-and-policies-2022/Sustainable-Development-Goals.pdf" TargetMode="External"/><Relationship Id="rId2" Type="http://schemas.openxmlformats.org/officeDocument/2006/relationships/hyperlink" Target="https://www.futuregenerations.wales/cy/about-us/future-generations-act/"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1.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hyperlink" Target="https://view.officeapps.live.com/op/view.aspx?src=https%3A%2F%2Fuwtsd.ac.uk%2Fmedia%2Fuwtsd-website%2Fcontent-assets%2Fdocuments%2Fenvironment-unit%2Fsustainability-strategies-and-policies-2022%2Fcynllun-rheoli-d%25C3%2585%25C2%25B5r.docx&amp;wdOrigin=BROWSELINK" TargetMode="External"/><Relationship Id="rId3" Type="http://schemas.openxmlformats.org/officeDocument/2006/relationships/image" Target="../media/image12.png"/><Relationship Id="rId7" Type="http://schemas.openxmlformats.org/officeDocument/2006/relationships/hyperlink" Target="https://view.officeapps.live.com/op/view.aspx?src=https%3A%2F%2Fwww.uwtsd.ac.uk%2Fmedia%2Fuwtsd-website%2Fcontent-assets%2Fdocuments%2Fenvironment-unit%2Fsustainability-strategies-and-policies-2022%2Fsection-6-report.docx&amp;wdOrigin=BROWSELINK"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view.officeapps.live.com/op/view.aspx?src=https%3A%2F%2Fwww.uwtsd.ac.uk%2Fmedia%2Fuwtsd-website%2Fcontent-assets%2Fdocuments%2Fenvironment-unit%2Fsustainability-strategies-and-policies-2022%2Fuwtsd-biodiversity-action-plan-2022.docx&amp;wdOrigin=BROWSELINK" TargetMode="External"/><Relationship Id="rId5" Type="http://schemas.openxmlformats.org/officeDocument/2006/relationships/image" Target="../media/image1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view.officeapps.live.com/op/view.aspx?src=https%3A%2F%2Fuwtsd.ac.uk%2Fmedia%2Fuwtsd-website%2Fcontent-assets%2Fdocuments%2Fenvironment-unit%2Fsustainability-strategies-and-policies-2022%2Fcynllun-bwyd-cynaliadwy-22-25.docx&amp;wdOrigin=BROWSELINK"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view.officeapps.live.com/op/view.aspx?src=https%3A%2F%2Fuwtsd.ac.uk%2Fmedia%2Fuwtsd-website%2Fcontent-assets%2Fdocuments%2Fenvironment-unit%2Fsustainability-strategies-and-policies-2022%2Fcynllun-rheoli-gwastraf-2022-25-cym.docx&amp;wdOrigin=BROWSELINK" TargetMode="External"/><Relationship Id="rId5" Type="http://schemas.openxmlformats.org/officeDocument/2006/relationships/image" Target="../media/image1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uwtsd.ac.uk/finance/" TargetMode="External"/><Relationship Id="rId5" Type="http://schemas.openxmlformats.org/officeDocument/2006/relationships/image" Target="../media/image19.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uwtsd.ac.uk/media/uwtsd-website/content-assets/documents/environment-unit/sustainability-strategies-and-policies-2022/dec-energy-building-action-plan.xlsx"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uwtsd.ac.uk/media/uwtsd-website/content-assets/documents/environment-unit/sustainability-strategies-and-policies-2022/sustainability-engagement-action-plan.pdf" TargetMode="External"/><Relationship Id="rId5" Type="http://schemas.openxmlformats.org/officeDocument/2006/relationships/image" Target="../media/image2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E9E69EF-3954-2D47-8641-8087B7E3BFF3}"/>
              </a:ext>
            </a:extLst>
          </p:cNvPr>
          <p:cNvPicPr>
            <a:picLocks noChangeAspect="1"/>
          </p:cNvPicPr>
          <p:nvPr/>
        </p:nvPicPr>
        <p:blipFill rotWithShape="1">
          <a:blip r:embed="rId2">
            <a:extLst>
              <a:ext uri="{28A0092B-C50C-407E-A947-70E740481C1C}">
                <a14:useLocalDpi xmlns:a14="http://schemas.microsoft.com/office/drawing/2010/main" val="0"/>
              </a:ext>
            </a:extLst>
          </a:blip>
          <a:srcRect l="1395" t="5312" r="30965" b="12081"/>
          <a:stretch/>
        </p:blipFill>
        <p:spPr>
          <a:xfrm>
            <a:off x="10026844" y="3675907"/>
            <a:ext cx="2774756" cy="4792569"/>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7B579C74-D244-4AE0-869D-E7A23DBE4D2A}"/>
              </a:ext>
            </a:extLst>
          </p:cNvPr>
          <p:cNvPicPr>
            <a:picLocks noChangeAspect="1"/>
          </p:cNvPicPr>
          <p:nvPr/>
        </p:nvPicPr>
        <p:blipFill rotWithShape="1">
          <a:blip r:embed="rId3">
            <a:extLst>
              <a:ext uri="{28A0092B-C50C-407E-A947-70E740481C1C}">
                <a14:useLocalDpi xmlns:a14="http://schemas.microsoft.com/office/drawing/2010/main" val="0"/>
              </a:ext>
            </a:extLst>
          </a:blip>
          <a:srcRect t="9232" r="14271" b="13720"/>
          <a:stretch/>
        </p:blipFill>
        <p:spPr>
          <a:xfrm>
            <a:off x="8357333" y="6036379"/>
            <a:ext cx="2053403" cy="2241970"/>
          </a:xfrm>
          <a:prstGeom prst="rect">
            <a:avLst/>
          </a:prstGeom>
        </p:spPr>
      </p:pic>
      <p:pic>
        <p:nvPicPr>
          <p:cNvPr id="21" name="Picture 20">
            <a:extLst>
              <a:ext uri="{FF2B5EF4-FFF2-40B4-BE49-F238E27FC236}">
                <a16:creationId xmlns:a16="http://schemas.microsoft.com/office/drawing/2014/main" id="{3013FFDB-34F5-829F-8B2B-3D546669F4C5}"/>
              </a:ext>
            </a:extLst>
          </p:cNvPr>
          <p:cNvPicPr>
            <a:picLocks noChangeAspect="1"/>
          </p:cNvPicPr>
          <p:nvPr/>
        </p:nvPicPr>
        <p:blipFill rotWithShape="1">
          <a:blip r:embed="rId4">
            <a:extLst>
              <a:ext uri="{28A0092B-C50C-407E-A947-70E740481C1C}">
                <a14:useLocalDpi xmlns:a14="http://schemas.microsoft.com/office/drawing/2010/main" val="0"/>
              </a:ext>
            </a:extLst>
          </a:blip>
          <a:srcRect l="4746" t="19881" r="10539" b="9461"/>
          <a:stretch/>
        </p:blipFill>
        <p:spPr>
          <a:xfrm rot="6300000">
            <a:off x="10445827" y="1545075"/>
            <a:ext cx="2170766" cy="2560487"/>
          </a:xfrm>
          <a:prstGeom prst="rect">
            <a:avLst/>
          </a:prstGeom>
        </p:spPr>
      </p:pic>
      <p:pic>
        <p:nvPicPr>
          <p:cNvPr id="19" name="Picture 18">
            <a:extLst>
              <a:ext uri="{FF2B5EF4-FFF2-40B4-BE49-F238E27FC236}">
                <a16:creationId xmlns:a16="http://schemas.microsoft.com/office/drawing/2014/main" id="{A9C259DD-6F01-75D0-8626-6FC2404A4B55}"/>
              </a:ext>
            </a:extLst>
          </p:cNvPr>
          <p:cNvPicPr>
            <a:picLocks noChangeAspect="1"/>
          </p:cNvPicPr>
          <p:nvPr/>
        </p:nvPicPr>
        <p:blipFill rotWithShape="1">
          <a:blip r:embed="rId5">
            <a:extLst>
              <a:ext uri="{28A0092B-C50C-407E-A947-70E740481C1C}">
                <a14:useLocalDpi xmlns:a14="http://schemas.microsoft.com/office/drawing/2010/main" val="0"/>
              </a:ext>
            </a:extLst>
          </a:blip>
          <a:srcRect l="-1050" r="2631"/>
          <a:stretch/>
        </p:blipFill>
        <p:spPr>
          <a:xfrm>
            <a:off x="8450389" y="1727637"/>
            <a:ext cx="1892923" cy="2204976"/>
          </a:xfrm>
          <a:prstGeom prst="rect">
            <a:avLst/>
          </a:prstGeom>
        </p:spPr>
      </p:pic>
      <p:pic>
        <p:nvPicPr>
          <p:cNvPr id="18" name="Picture 17" descr="Background pattern&#10;&#10;Description automatically generated">
            <a:extLst>
              <a:ext uri="{FF2B5EF4-FFF2-40B4-BE49-F238E27FC236}">
                <a16:creationId xmlns:a16="http://schemas.microsoft.com/office/drawing/2014/main" id="{F92C85EE-E1EE-A6FC-0626-45C56F8D24CB}"/>
              </a:ext>
            </a:extLst>
          </p:cNvPr>
          <p:cNvPicPr>
            <a:picLocks noChangeAspect="1"/>
          </p:cNvPicPr>
          <p:nvPr/>
        </p:nvPicPr>
        <p:blipFill rotWithShape="1">
          <a:blip r:embed="rId6">
            <a:extLst>
              <a:ext uri="{28A0092B-C50C-407E-A947-70E740481C1C}">
                <a14:useLocalDpi xmlns:a14="http://schemas.microsoft.com/office/drawing/2010/main" val="0"/>
              </a:ext>
            </a:extLst>
          </a:blip>
          <a:srcRect r="12856"/>
          <a:stretch/>
        </p:blipFill>
        <p:spPr>
          <a:xfrm rot="16200000">
            <a:off x="6413621" y="4902646"/>
            <a:ext cx="2242275" cy="4211328"/>
          </a:xfrm>
          <a:prstGeom prst="rect">
            <a:avLst/>
          </a:prstGeom>
        </p:spPr>
      </p:pic>
      <p:pic>
        <p:nvPicPr>
          <p:cNvPr id="16" name="Picture 15" descr="Logo&#10;&#10;Description automatically generated with medium confidence">
            <a:extLst>
              <a:ext uri="{FF2B5EF4-FFF2-40B4-BE49-F238E27FC236}">
                <a16:creationId xmlns:a16="http://schemas.microsoft.com/office/drawing/2014/main" id="{DEA7B1DA-01AC-EC0D-C7E1-51AEA10F0B0F}"/>
              </a:ext>
            </a:extLst>
          </p:cNvPr>
          <p:cNvPicPr>
            <a:picLocks noChangeAspect="1"/>
          </p:cNvPicPr>
          <p:nvPr/>
        </p:nvPicPr>
        <p:blipFill rotWithShape="1">
          <a:blip r:embed="rId7">
            <a:extLst>
              <a:ext uri="{28A0092B-C50C-407E-A947-70E740481C1C}">
                <a14:useLocalDpi xmlns:a14="http://schemas.microsoft.com/office/drawing/2010/main" val="0"/>
              </a:ext>
            </a:extLst>
          </a:blip>
          <a:srcRect t="4896" r="18064" b="12191"/>
          <a:stretch/>
        </p:blipFill>
        <p:spPr>
          <a:xfrm>
            <a:off x="4254804" y="4904715"/>
            <a:ext cx="2254913" cy="3227032"/>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0408CCF0-E33C-4EE3-6D7D-9C8F9025C0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6846352" y="745413"/>
            <a:ext cx="729991" cy="3872123"/>
          </a:xfrm>
          <a:prstGeom prst="rect">
            <a:avLst/>
          </a:prstGeom>
        </p:spPr>
      </p:pic>
      <p:pic>
        <p:nvPicPr>
          <p:cNvPr id="13" name="Picture 12">
            <a:extLst>
              <a:ext uri="{FF2B5EF4-FFF2-40B4-BE49-F238E27FC236}">
                <a16:creationId xmlns:a16="http://schemas.microsoft.com/office/drawing/2014/main" id="{B7AE74F8-877A-1B98-E304-40511D71B329}"/>
              </a:ext>
            </a:extLst>
          </p:cNvPr>
          <p:cNvPicPr>
            <a:picLocks noChangeAspect="1"/>
          </p:cNvPicPr>
          <p:nvPr/>
        </p:nvPicPr>
        <p:blipFill rotWithShape="1">
          <a:blip r:embed="rId9">
            <a:extLst>
              <a:ext uri="{28A0092B-C50C-407E-A947-70E740481C1C}">
                <a14:useLocalDpi xmlns:a14="http://schemas.microsoft.com/office/drawing/2010/main" val="0"/>
              </a:ext>
            </a:extLst>
          </a:blip>
          <a:srcRect l="53725" t="16672" r="876" b="14031"/>
          <a:stretch/>
        </p:blipFill>
        <p:spPr>
          <a:xfrm rot="16200000">
            <a:off x="5091573" y="1138956"/>
            <a:ext cx="1207784" cy="2607248"/>
          </a:xfrm>
          <a:prstGeom prst="rect">
            <a:avLst/>
          </a:prstGeom>
        </p:spPr>
      </p:pic>
      <p:pic>
        <p:nvPicPr>
          <p:cNvPr id="5" name="Picture 4" descr="Logo, icon&#10;&#10;Description automatically generated">
            <a:extLst>
              <a:ext uri="{FF2B5EF4-FFF2-40B4-BE49-F238E27FC236}">
                <a16:creationId xmlns:a16="http://schemas.microsoft.com/office/drawing/2014/main" id="{6792141C-77EE-1C7F-3FA8-0551E7C78293}"/>
              </a:ext>
            </a:extLst>
          </p:cNvPr>
          <p:cNvPicPr>
            <a:picLocks noChangeAspect="1"/>
          </p:cNvPicPr>
          <p:nvPr/>
        </p:nvPicPr>
        <p:blipFill rotWithShape="1">
          <a:blip r:embed="rId10">
            <a:extLst>
              <a:ext uri="{28A0092B-C50C-407E-A947-70E740481C1C}">
                <a14:useLocalDpi xmlns:a14="http://schemas.microsoft.com/office/drawing/2010/main" val="0"/>
              </a:ext>
            </a:extLst>
          </a:blip>
          <a:srcRect t="27266" r="43604"/>
          <a:stretch/>
        </p:blipFill>
        <p:spPr>
          <a:xfrm rot="16200000">
            <a:off x="851687" y="5440759"/>
            <a:ext cx="2067361" cy="3770734"/>
          </a:xfrm>
          <a:prstGeom prst="rect">
            <a:avLst/>
          </a:prstGeom>
        </p:spPr>
      </p:pic>
      <p:pic>
        <p:nvPicPr>
          <p:cNvPr id="12" name="Picture 11">
            <a:extLst>
              <a:ext uri="{FF2B5EF4-FFF2-40B4-BE49-F238E27FC236}">
                <a16:creationId xmlns:a16="http://schemas.microsoft.com/office/drawing/2014/main" id="{8B242F75-93DF-5E79-788A-5AF2D6A8370E}"/>
              </a:ext>
            </a:extLst>
          </p:cNvPr>
          <p:cNvPicPr>
            <a:picLocks noChangeAspect="1"/>
          </p:cNvPicPr>
          <p:nvPr/>
        </p:nvPicPr>
        <p:blipFill rotWithShape="1">
          <a:blip r:embed="rId11">
            <a:extLst>
              <a:ext uri="{28A0092B-C50C-407E-A947-70E740481C1C}">
                <a14:useLocalDpi xmlns:a14="http://schemas.microsoft.com/office/drawing/2010/main" val="0"/>
              </a:ext>
            </a:extLst>
          </a:blip>
          <a:srcRect l="6881" r="27818"/>
          <a:stretch/>
        </p:blipFill>
        <p:spPr>
          <a:xfrm rot="16200000">
            <a:off x="2619233" y="5605545"/>
            <a:ext cx="2095367" cy="2957036"/>
          </a:xfrm>
          <a:prstGeom prst="rect">
            <a:avLst/>
          </a:prstGeom>
        </p:spPr>
      </p:pic>
      <p:pic>
        <p:nvPicPr>
          <p:cNvPr id="7" name="Picture 6" descr="Diagram&#10;&#10;Description automatically generated">
            <a:extLst>
              <a:ext uri="{FF2B5EF4-FFF2-40B4-BE49-F238E27FC236}">
                <a16:creationId xmlns:a16="http://schemas.microsoft.com/office/drawing/2014/main" id="{F253954B-F87A-5B35-92EF-6AF966AA432C}"/>
              </a:ext>
            </a:extLst>
          </p:cNvPr>
          <p:cNvPicPr>
            <a:picLocks noChangeAspect="1"/>
          </p:cNvPicPr>
          <p:nvPr/>
        </p:nvPicPr>
        <p:blipFill rotWithShape="1">
          <a:blip r:embed="rId12">
            <a:extLst>
              <a:ext uri="{28A0092B-C50C-407E-A947-70E740481C1C}">
                <a14:useLocalDpi xmlns:a14="http://schemas.microsoft.com/office/drawing/2010/main" val="0"/>
              </a:ext>
            </a:extLst>
          </a:blip>
          <a:srcRect l="44669" t="8826" b="3648"/>
          <a:stretch/>
        </p:blipFill>
        <p:spPr>
          <a:xfrm rot="16200000">
            <a:off x="3004888" y="779210"/>
            <a:ext cx="1402178" cy="3138613"/>
          </a:xfrm>
          <a:prstGeom prst="rect">
            <a:avLst/>
          </a:prstGeom>
        </p:spPr>
      </p:pic>
      <p:pic>
        <p:nvPicPr>
          <p:cNvPr id="4" name="Picture 3" descr="Shape&#10;&#10;Description automatically generated">
            <a:extLst>
              <a:ext uri="{FF2B5EF4-FFF2-40B4-BE49-F238E27FC236}">
                <a16:creationId xmlns:a16="http://schemas.microsoft.com/office/drawing/2014/main" id="{F61795D1-D256-DC47-1C6C-A8B6DF7E48EC}"/>
              </a:ext>
            </a:extLst>
          </p:cNvPr>
          <p:cNvPicPr>
            <a:picLocks noChangeAspect="1"/>
          </p:cNvPicPr>
          <p:nvPr/>
        </p:nvPicPr>
        <p:blipFill rotWithShape="1">
          <a:blip r:embed="rId13">
            <a:extLst>
              <a:ext uri="{28A0092B-C50C-407E-A947-70E740481C1C}">
                <a14:useLocalDpi xmlns:a14="http://schemas.microsoft.com/office/drawing/2010/main" val="0"/>
              </a:ext>
            </a:extLst>
          </a:blip>
          <a:srcRect l="37435" t="6920"/>
          <a:stretch/>
        </p:blipFill>
        <p:spPr>
          <a:xfrm>
            <a:off x="0" y="338051"/>
            <a:ext cx="3484657" cy="7331825"/>
          </a:xfrm>
          <a:prstGeom prst="rect">
            <a:avLst/>
          </a:prstGeom>
        </p:spPr>
      </p:pic>
      <p:sp>
        <p:nvSpPr>
          <p:cNvPr id="6" name="Rectangle 5">
            <a:extLst>
              <a:ext uri="{FF2B5EF4-FFF2-40B4-BE49-F238E27FC236}">
                <a16:creationId xmlns:a16="http://schemas.microsoft.com/office/drawing/2014/main" id="{4877DF90-A838-2B25-1284-CFFC972BC942}"/>
              </a:ext>
            </a:extLst>
          </p:cNvPr>
          <p:cNvSpPr/>
          <p:nvPr/>
        </p:nvSpPr>
        <p:spPr>
          <a:xfrm>
            <a:off x="-2" y="2950550"/>
            <a:ext cx="12801600" cy="3826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A4963DE-46A6-33BA-5350-6397D657D88A}"/>
              </a:ext>
            </a:extLst>
          </p:cNvPr>
          <p:cNvSpPr txBox="1"/>
          <p:nvPr/>
        </p:nvSpPr>
        <p:spPr>
          <a:xfrm>
            <a:off x="815635" y="6117568"/>
            <a:ext cx="11693236" cy="584775"/>
          </a:xfrm>
          <a:prstGeom prst="rect">
            <a:avLst/>
          </a:prstGeom>
          <a:noFill/>
        </p:spPr>
        <p:txBody>
          <a:bodyPr wrap="square" rtlCol="0">
            <a:spAutoFit/>
          </a:bodyPr>
          <a:lstStyle/>
          <a:p>
            <a:r>
              <a:rPr lang="cy-GB" sz="3200">
                <a:solidFill>
                  <a:schemeClr val="bg1"/>
                </a:solidFill>
              </a:rPr>
              <a:t>Grŵp Y Drindod Dewi Sant</a:t>
            </a:r>
          </a:p>
        </p:txBody>
      </p:sp>
      <p:sp>
        <p:nvSpPr>
          <p:cNvPr id="9" name="TextBox 8">
            <a:extLst>
              <a:ext uri="{FF2B5EF4-FFF2-40B4-BE49-F238E27FC236}">
                <a16:creationId xmlns:a16="http://schemas.microsoft.com/office/drawing/2014/main" id="{7EB488A9-D4BF-92B2-0055-F90005010CC5}"/>
              </a:ext>
            </a:extLst>
          </p:cNvPr>
          <p:cNvSpPr txBox="1"/>
          <p:nvPr/>
        </p:nvSpPr>
        <p:spPr>
          <a:xfrm>
            <a:off x="770313" y="3216781"/>
            <a:ext cx="11693236" cy="1107996"/>
          </a:xfrm>
          <a:prstGeom prst="rect">
            <a:avLst/>
          </a:prstGeom>
          <a:noFill/>
        </p:spPr>
        <p:txBody>
          <a:bodyPr wrap="square" rtlCol="0">
            <a:spAutoFit/>
          </a:bodyPr>
          <a:lstStyle/>
          <a:p>
            <a:r>
              <a:rPr lang="cy-GB" sz="6600" b="1">
                <a:solidFill>
                  <a:schemeClr val="bg1"/>
                </a:solidFill>
              </a:rPr>
              <a:t>Strategaeth</a:t>
            </a:r>
          </a:p>
        </p:txBody>
      </p:sp>
      <p:sp>
        <p:nvSpPr>
          <p:cNvPr id="10" name="TextBox 9">
            <a:extLst>
              <a:ext uri="{FF2B5EF4-FFF2-40B4-BE49-F238E27FC236}">
                <a16:creationId xmlns:a16="http://schemas.microsoft.com/office/drawing/2014/main" id="{C21B9AD5-4617-07F1-38B3-517D6B45B829}"/>
              </a:ext>
            </a:extLst>
          </p:cNvPr>
          <p:cNvSpPr txBox="1"/>
          <p:nvPr/>
        </p:nvSpPr>
        <p:spPr>
          <a:xfrm>
            <a:off x="815637" y="5123658"/>
            <a:ext cx="11693236" cy="1218796"/>
          </a:xfrm>
          <a:prstGeom prst="rect">
            <a:avLst/>
          </a:prstGeom>
          <a:noFill/>
        </p:spPr>
        <p:txBody>
          <a:bodyPr wrap="square" rtlCol="0">
            <a:spAutoFit/>
          </a:bodyPr>
          <a:lstStyle/>
          <a:p>
            <a:r>
              <a:rPr lang="en-GB" sz="6600">
                <a:solidFill>
                  <a:schemeClr val="bg1"/>
                </a:solidFill>
              </a:rPr>
              <a:t>2023-2025</a:t>
            </a:r>
          </a:p>
        </p:txBody>
      </p:sp>
      <p:sp>
        <p:nvSpPr>
          <p:cNvPr id="11" name="TextBox 10">
            <a:extLst>
              <a:ext uri="{FF2B5EF4-FFF2-40B4-BE49-F238E27FC236}">
                <a16:creationId xmlns:a16="http://schemas.microsoft.com/office/drawing/2014/main" id="{BE3A0AF5-3FFB-B7BE-A13C-3772322B024D}"/>
              </a:ext>
            </a:extLst>
          </p:cNvPr>
          <p:cNvSpPr txBox="1"/>
          <p:nvPr/>
        </p:nvSpPr>
        <p:spPr>
          <a:xfrm>
            <a:off x="770313" y="4138575"/>
            <a:ext cx="11693236" cy="1107996"/>
          </a:xfrm>
          <a:prstGeom prst="rect">
            <a:avLst/>
          </a:prstGeom>
          <a:noFill/>
        </p:spPr>
        <p:txBody>
          <a:bodyPr wrap="square" rtlCol="0">
            <a:spAutoFit/>
          </a:bodyPr>
          <a:lstStyle/>
          <a:p>
            <a:r>
              <a:rPr lang="cy-GB" sz="6600" b="1">
                <a:solidFill>
                  <a:schemeClr val="bg1"/>
                </a:solidFill>
              </a:rPr>
              <a:t>Cynaliadwyedd ac Amgylcheddol</a:t>
            </a:r>
          </a:p>
        </p:txBody>
      </p:sp>
      <p:pic>
        <p:nvPicPr>
          <p:cNvPr id="17" name="Picture 16" descr="Shape&#10;&#10;Description automatically generated with medium confidence">
            <a:extLst>
              <a:ext uri="{FF2B5EF4-FFF2-40B4-BE49-F238E27FC236}">
                <a16:creationId xmlns:a16="http://schemas.microsoft.com/office/drawing/2014/main" id="{A209A7B8-6769-62E9-20E4-E1726A85F11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3346" y="495598"/>
            <a:ext cx="1784466" cy="631147"/>
          </a:xfrm>
          <a:prstGeom prst="rect">
            <a:avLst/>
          </a:prstGeom>
        </p:spPr>
      </p:pic>
      <p:pic>
        <p:nvPicPr>
          <p:cNvPr id="3" name="Picture 2" descr="Icon&#10;&#10;Description automatically generated">
            <a:extLst>
              <a:ext uri="{FF2B5EF4-FFF2-40B4-BE49-F238E27FC236}">
                <a16:creationId xmlns:a16="http://schemas.microsoft.com/office/drawing/2014/main" id="{0D8707A2-3B1F-311B-BADF-1BFA76EF946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8069" y="1603983"/>
            <a:ext cx="1449852" cy="1341612"/>
          </a:xfrm>
          <a:prstGeom prst="rect">
            <a:avLst/>
          </a:prstGeom>
        </p:spPr>
      </p:pic>
      <p:pic>
        <p:nvPicPr>
          <p:cNvPr id="15" name="Picture 14">
            <a:extLst>
              <a:ext uri="{FF2B5EF4-FFF2-40B4-BE49-F238E27FC236}">
                <a16:creationId xmlns:a16="http://schemas.microsoft.com/office/drawing/2014/main" id="{EDB638A9-5912-E5C1-6993-35AE95ADF808}"/>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008069" y="6840670"/>
            <a:ext cx="1449852" cy="1336138"/>
          </a:xfrm>
          <a:prstGeom prst="rect">
            <a:avLst/>
          </a:prstGeom>
        </p:spPr>
      </p:pic>
      <p:pic>
        <p:nvPicPr>
          <p:cNvPr id="20" name="Picture 19">
            <a:extLst>
              <a:ext uri="{FF2B5EF4-FFF2-40B4-BE49-F238E27FC236}">
                <a16:creationId xmlns:a16="http://schemas.microsoft.com/office/drawing/2014/main" id="{D1D24291-EA63-D893-80E0-83DC94819BCB}"/>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2941990" y="1603983"/>
            <a:ext cx="1449852" cy="1336138"/>
          </a:xfrm>
          <a:prstGeom prst="rect">
            <a:avLst/>
          </a:prstGeom>
        </p:spPr>
      </p:pic>
      <p:pic>
        <p:nvPicPr>
          <p:cNvPr id="24" name="Picture 23">
            <a:extLst>
              <a:ext uri="{FF2B5EF4-FFF2-40B4-BE49-F238E27FC236}">
                <a16:creationId xmlns:a16="http://schemas.microsoft.com/office/drawing/2014/main" id="{D5A7B46E-5598-3FE3-A258-BB86EB4E37A8}"/>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4875911" y="1603983"/>
            <a:ext cx="1449851" cy="1336138"/>
          </a:xfrm>
          <a:prstGeom prst="rect">
            <a:avLst/>
          </a:prstGeom>
        </p:spPr>
      </p:pic>
      <p:pic>
        <p:nvPicPr>
          <p:cNvPr id="28" name="Picture 27">
            <a:extLst>
              <a:ext uri="{FF2B5EF4-FFF2-40B4-BE49-F238E27FC236}">
                <a16:creationId xmlns:a16="http://schemas.microsoft.com/office/drawing/2014/main" id="{6FFDEE67-C47D-B54F-09CD-5067EC8E2E04}"/>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4875911" y="6840670"/>
            <a:ext cx="1449852" cy="1338981"/>
          </a:xfrm>
          <a:prstGeom prst="rect">
            <a:avLst/>
          </a:prstGeom>
        </p:spPr>
      </p:pic>
      <p:pic>
        <p:nvPicPr>
          <p:cNvPr id="32" name="Picture 31">
            <a:extLst>
              <a:ext uri="{FF2B5EF4-FFF2-40B4-BE49-F238E27FC236}">
                <a16:creationId xmlns:a16="http://schemas.microsoft.com/office/drawing/2014/main" id="{ACAC4509-9C17-5C99-A9A9-47E1BF12E3B4}"/>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6809832" y="1603983"/>
            <a:ext cx="1449852" cy="1341611"/>
          </a:xfrm>
          <a:prstGeom prst="rect">
            <a:avLst/>
          </a:prstGeom>
        </p:spPr>
      </p:pic>
      <p:pic>
        <p:nvPicPr>
          <p:cNvPr id="36" name="Picture 35">
            <a:extLst>
              <a:ext uri="{FF2B5EF4-FFF2-40B4-BE49-F238E27FC236}">
                <a16:creationId xmlns:a16="http://schemas.microsoft.com/office/drawing/2014/main" id="{5A19CC0D-3B26-E385-F3CB-9C14155CF3A3}"/>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8743753" y="1603983"/>
            <a:ext cx="1449852" cy="1338763"/>
          </a:xfrm>
          <a:prstGeom prst="rect">
            <a:avLst/>
          </a:prstGeom>
        </p:spPr>
      </p:pic>
      <p:pic>
        <p:nvPicPr>
          <p:cNvPr id="40" name="Picture 39">
            <a:extLst>
              <a:ext uri="{FF2B5EF4-FFF2-40B4-BE49-F238E27FC236}">
                <a16:creationId xmlns:a16="http://schemas.microsoft.com/office/drawing/2014/main" id="{9F282287-EB30-FC9F-9AC1-0AF2804D2CF3}"/>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8743753" y="6840670"/>
            <a:ext cx="1449852" cy="1341611"/>
          </a:xfrm>
          <a:prstGeom prst="rect">
            <a:avLst/>
          </a:prstGeom>
        </p:spPr>
      </p:pic>
      <p:pic>
        <p:nvPicPr>
          <p:cNvPr id="44" name="Picture 43">
            <a:extLst>
              <a:ext uri="{FF2B5EF4-FFF2-40B4-BE49-F238E27FC236}">
                <a16:creationId xmlns:a16="http://schemas.microsoft.com/office/drawing/2014/main" id="{DA3AF98D-16B1-7992-8AA6-3FBDB3205C41}"/>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10677675" y="1603983"/>
            <a:ext cx="1449852" cy="1341611"/>
          </a:xfrm>
          <a:prstGeom prst="rect">
            <a:avLst/>
          </a:prstGeom>
        </p:spPr>
      </p:pic>
      <p:pic>
        <p:nvPicPr>
          <p:cNvPr id="48" name="Picture 47">
            <a:extLst>
              <a:ext uri="{FF2B5EF4-FFF2-40B4-BE49-F238E27FC236}">
                <a16:creationId xmlns:a16="http://schemas.microsoft.com/office/drawing/2014/main" id="{041F44EA-9F52-A786-0588-16AA746F77F2}"/>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2941990" y="6840670"/>
            <a:ext cx="1449851" cy="1338981"/>
          </a:xfrm>
          <a:prstGeom prst="rect">
            <a:avLst/>
          </a:prstGeom>
        </p:spPr>
      </p:pic>
      <p:pic>
        <p:nvPicPr>
          <p:cNvPr id="52" name="Picture 51">
            <a:extLst>
              <a:ext uri="{FF2B5EF4-FFF2-40B4-BE49-F238E27FC236}">
                <a16:creationId xmlns:a16="http://schemas.microsoft.com/office/drawing/2014/main" id="{6D979858-A059-B17B-4966-19B169F4B1F0}"/>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6809832" y="6840670"/>
            <a:ext cx="1449852" cy="1338763"/>
          </a:xfrm>
          <a:prstGeom prst="rect">
            <a:avLst/>
          </a:prstGeom>
        </p:spPr>
      </p:pic>
      <p:pic>
        <p:nvPicPr>
          <p:cNvPr id="56" name="Picture 55">
            <a:extLst>
              <a:ext uri="{FF2B5EF4-FFF2-40B4-BE49-F238E27FC236}">
                <a16:creationId xmlns:a16="http://schemas.microsoft.com/office/drawing/2014/main" id="{15DB0786-9215-A309-133B-76781FC7690D}"/>
              </a:ext>
            </a:extLst>
          </p:cNvPr>
          <p:cNvPicPr>
            <a:picLocks noChangeAspect="1"/>
          </p:cNvPicPr>
          <p:nvPr/>
        </p:nvPicPr>
        <p:blipFill>
          <a:blip r:embed="rId26">
            <a:extLst>
              <a:ext uri="{28A0092B-C50C-407E-A947-70E740481C1C}">
                <a14:useLocalDpi xmlns:a14="http://schemas.microsoft.com/office/drawing/2010/main" val="0"/>
              </a:ext>
            </a:extLst>
          </a:blip>
          <a:srcRect/>
          <a:stretch/>
        </p:blipFill>
        <p:spPr>
          <a:xfrm>
            <a:off x="10677675" y="6840670"/>
            <a:ext cx="1449851" cy="1341611"/>
          </a:xfrm>
          <a:prstGeom prst="rect">
            <a:avLst/>
          </a:prstGeom>
        </p:spPr>
      </p:pic>
    </p:spTree>
    <p:extLst>
      <p:ext uri="{BB962C8B-B14F-4D97-AF65-F5344CB8AC3E}">
        <p14:creationId xmlns:p14="http://schemas.microsoft.com/office/powerpoint/2010/main" val="2218704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DB4239-1C3D-E670-BC3E-B181DE870A57}"/>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1395" t="5312" r="30965" b="12081"/>
          <a:stretch/>
        </p:blipFill>
        <p:spPr>
          <a:xfrm>
            <a:off x="8162038" y="465513"/>
            <a:ext cx="4639562" cy="8013469"/>
          </a:xfrm>
          <a:prstGeom prst="rect">
            <a:avLst/>
          </a:prstGeom>
        </p:spPr>
      </p:pic>
      <p:pic>
        <p:nvPicPr>
          <p:cNvPr id="4" name="Picture 3">
            <a:extLst>
              <a:ext uri="{FF2B5EF4-FFF2-40B4-BE49-F238E27FC236}">
                <a16:creationId xmlns:a16="http://schemas.microsoft.com/office/drawing/2014/main" id="{49AE5803-D9C0-1563-EA6F-978E3865F3A8}"/>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20562" t="561" r="10538" b="9462"/>
          <a:stretch/>
        </p:blipFill>
        <p:spPr>
          <a:xfrm>
            <a:off x="0" y="655631"/>
            <a:ext cx="4159749" cy="7682374"/>
          </a:xfrm>
          <a:prstGeom prst="rect">
            <a:avLst/>
          </a:prstGeom>
        </p:spPr>
      </p:pic>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266176" y="8898893"/>
            <a:ext cx="4087577" cy="511175"/>
          </a:xfrm>
        </p:spPr>
        <p:txBody>
          <a:bodyPr/>
          <a:lstStyle/>
          <a:p>
            <a:r>
              <a:rPr lang="cy-GB" sz="1000" b="1">
                <a:solidFill>
                  <a:schemeClr val="tx1"/>
                </a:solidFill>
              </a:rPr>
              <a:t>Strategaeth Cynaliadwyedd ac Amgylcheddol 2023-25 Grŵp PCYDDS </a:t>
            </a:r>
            <a:r>
              <a:rPr lang="cy-GB" sz="1000">
                <a:solidFill>
                  <a:schemeClr val="tx1"/>
                </a:solidFill>
              </a:rPr>
              <a:t>| </a:t>
            </a:r>
            <a:fld id="{2449773D-A208-4B9B-BE1E-C7CC26A45F95}" type="slidenum">
              <a:rPr lang="cy-GB" sz="1000" smtClean="0">
                <a:solidFill>
                  <a:schemeClr val="tx1"/>
                </a:solidFill>
              </a:rPr>
              <a:pPr/>
              <a:t>10</a:t>
            </a:fld>
            <a:endParaRPr lang="cy-GB" sz="1000">
              <a:solidFill>
                <a:schemeClr val="tx1"/>
              </a:solidFill>
            </a:endParaRPr>
          </a:p>
        </p:txBody>
      </p:sp>
      <p:pic>
        <p:nvPicPr>
          <p:cNvPr id="9" name="Picture 8">
            <a:extLst>
              <a:ext uri="{FF2B5EF4-FFF2-40B4-BE49-F238E27FC236}">
                <a16:creationId xmlns:a16="http://schemas.microsoft.com/office/drawing/2014/main" id="{65CFD8F1-8A84-3AC8-53B0-635DCF0B8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7537" y="421078"/>
            <a:ext cx="2017483" cy="1866865"/>
          </a:xfrm>
          <a:prstGeom prst="rect">
            <a:avLst/>
          </a:prstGeom>
        </p:spPr>
      </p:pic>
      <p:pic>
        <p:nvPicPr>
          <p:cNvPr id="11" name="Picture 10">
            <a:extLst>
              <a:ext uri="{FF2B5EF4-FFF2-40B4-BE49-F238E27FC236}">
                <a16:creationId xmlns:a16="http://schemas.microsoft.com/office/drawing/2014/main" id="{4698A6E2-77A7-4974-AFF2-82DE376BB5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7347" y="407378"/>
            <a:ext cx="2009578" cy="1859551"/>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551862"/>
            <a:ext cx="3472421" cy="1569660"/>
          </a:xfrm>
          <a:prstGeom prst="rect">
            <a:avLst/>
          </a:prstGeom>
          <a:noFill/>
        </p:spPr>
        <p:txBody>
          <a:bodyPr wrap="square" rtlCol="0">
            <a:spAutoFit/>
          </a:bodyPr>
          <a:lstStyle/>
          <a:p>
            <a:r>
              <a:rPr lang="cy-GB" sz="3200" b="1">
                <a:latin typeface="Montserrat" panose="00000500000000000000" pitchFamily="50" charset="0"/>
              </a:rPr>
              <a:t>11. Addysg a Datblygiad Cynaliadwy</a:t>
            </a:r>
          </a:p>
        </p:txBody>
      </p:sp>
      <p:sp>
        <p:nvSpPr>
          <p:cNvPr id="14" name="TextBox 13">
            <a:extLst>
              <a:ext uri="{FF2B5EF4-FFF2-40B4-BE49-F238E27FC236}">
                <a16:creationId xmlns:a16="http://schemas.microsoft.com/office/drawing/2014/main" id="{969C0B21-7332-4D82-5586-64414EA4CB27}"/>
              </a:ext>
            </a:extLst>
          </p:cNvPr>
          <p:cNvSpPr txBox="1"/>
          <p:nvPr/>
        </p:nvSpPr>
        <p:spPr>
          <a:xfrm>
            <a:off x="8804417" y="569681"/>
            <a:ext cx="3470710" cy="1569660"/>
          </a:xfrm>
          <a:prstGeom prst="rect">
            <a:avLst/>
          </a:prstGeom>
          <a:noFill/>
        </p:spPr>
        <p:txBody>
          <a:bodyPr wrap="square" rtlCol="0">
            <a:spAutoFit/>
          </a:bodyPr>
          <a:lstStyle/>
          <a:p>
            <a:r>
              <a:rPr lang="cy-GB" sz="3200" b="1">
                <a:latin typeface="Montserrat" panose="00000500000000000000" pitchFamily="50" charset="0"/>
              </a:rPr>
              <a:t>12. Cymuned a Phartneriaeth Allanol</a:t>
            </a:r>
          </a:p>
        </p:txBody>
      </p:sp>
      <p:sp>
        <p:nvSpPr>
          <p:cNvPr id="16" name="TextBox 15">
            <a:extLst>
              <a:ext uri="{FF2B5EF4-FFF2-40B4-BE49-F238E27FC236}">
                <a16:creationId xmlns:a16="http://schemas.microsoft.com/office/drawing/2014/main" id="{31EB71DD-4A6B-E23F-2EA6-1D8054304F60}"/>
              </a:ext>
            </a:extLst>
          </p:cNvPr>
          <p:cNvSpPr txBox="1"/>
          <p:nvPr/>
        </p:nvSpPr>
        <p:spPr>
          <a:xfrm>
            <a:off x="575733" y="2321195"/>
            <a:ext cx="5221110" cy="6923434"/>
          </a:xfrm>
          <a:prstGeom prst="rect">
            <a:avLst/>
          </a:prstGeom>
          <a:noFill/>
        </p:spPr>
        <p:txBody>
          <a:bodyPr wrap="square" lIns="91440" tIns="45720" rIns="91440" bIns="45720" rtlCol="0" anchor="t">
            <a:spAutoFit/>
          </a:bodyPr>
          <a:lstStyle/>
          <a:p>
            <a:pPr algn="just">
              <a:lnSpc>
                <a:spcPct val="107000"/>
              </a:lnSpc>
              <a:spcAft>
                <a:spcPts val="800"/>
              </a:spcAft>
            </a:pPr>
            <a:r>
              <a:rPr lang="cy-GB" sz="1050" b="1">
                <a:solidFill>
                  <a:prstClr val="black"/>
                </a:solidFill>
                <a:latin typeface="Calibri" panose="020F0502020204030204"/>
                <a:cs typeface="Arial" panose="020B0604020202020204" pitchFamily="34" charset="0"/>
              </a:rPr>
              <a:t>Hyfforddiant a Datblygiad </a:t>
            </a:r>
            <a:r>
              <a:rPr lang="cy-GB" sz="1050">
                <a:solidFill>
                  <a:prstClr val="black"/>
                </a:solidFill>
                <a:latin typeface="Calibri" panose="020F0502020204030204"/>
                <a:cs typeface="Arial" panose="020B0604020202020204" pitchFamily="34" charset="0"/>
              </a:rPr>
              <a:t>- Mae'r Grŵp yn awyddus i sicrhau bod gan staff a myfyrwyr fynediad at wybodaeth yn ymwneud â'r agenda cynaliadwyedd. Mae gan y Brifysgol fodwl heb ei achredu a ddatblygwyd ar ôl cyhoeddi Deddf Llesiant Cenedlaethau'r Dyfodol (Cymru) 2015 ac mae gan y Colegau fodwl ‘Ymwybyddiaeth o Garbon’ i’r holl fyfyrwyr. Bydd y Grŵp yn gweithio gyda chydweithwyr ar draws y sector i ddatblygu ymhellach adnoddau sy'n addysgu ac yn ysbrydoli gweithredu. </a:t>
            </a:r>
          </a:p>
          <a:p>
            <a:pPr algn="just">
              <a:lnSpc>
                <a:spcPct val="107000"/>
              </a:lnSpc>
              <a:spcAft>
                <a:spcPts val="800"/>
              </a:spcAft>
            </a:pPr>
            <a:r>
              <a:rPr lang="cy-GB" sz="1050">
                <a:solidFill>
                  <a:prstClr val="black"/>
                </a:solidFill>
                <a:latin typeface="Calibri" panose="020F0502020204030204"/>
                <a:cs typeface="Arial" panose="020B0604020202020204" pitchFamily="34" charset="0"/>
              </a:rPr>
              <a:t>Bydd modwl ‘Cynaliadwyedd yn y Gweithle' yn cael ei ddatblygu i gefnogi ymwybyddiaeth staff o gyfrifoldeb personol mewn perthynas â’r ymgyrch at Sero Net ac effeithiau amgylcheddol eraill. Byddwn yn ystyried gwneud y modwl hwn ar gael i fyfyrwyr. I atgyfnerthu hyn, bydd y Tîm Cynaliadwyedd yn ymgysylltu ag Uned y Llyfrgell ac Adnoddau Dysgu i ddod o hyd i gyfleoedd i ddarparu adnoddau dysgu a datblygu sgiliau.</a:t>
            </a:r>
          </a:p>
          <a:p>
            <a:pPr algn="just">
              <a:lnSpc>
                <a:spcPct val="107000"/>
              </a:lnSpc>
              <a:spcAft>
                <a:spcPts val="800"/>
              </a:spcAft>
            </a:pPr>
            <a:r>
              <a:rPr lang="cy-GB" sz="1050">
                <a:solidFill>
                  <a:prstClr val="black"/>
                </a:solidFill>
                <a:latin typeface="Calibri" panose="020F0502020204030204"/>
                <a:cs typeface="Arial" panose="020B0604020202020204" pitchFamily="34" charset="0"/>
              </a:rPr>
              <a:t>Mae'r Brifysgol hefyd yn cynnig cyrsiau </a:t>
            </a:r>
            <a:r>
              <a:rPr lang="cy-GB" sz="1050" err="1">
                <a:solidFill>
                  <a:prstClr val="black"/>
                </a:solidFill>
                <a:latin typeface="Calibri" panose="020F0502020204030204"/>
                <a:cs typeface="Arial" panose="020B0604020202020204" pitchFamily="34" charset="0"/>
              </a:rPr>
              <a:t>LinkedIn</a:t>
            </a:r>
            <a:r>
              <a:rPr lang="cy-GB" sz="1050">
                <a:solidFill>
                  <a:prstClr val="black"/>
                </a:solidFill>
                <a:latin typeface="Calibri" panose="020F0502020204030204"/>
                <a:cs typeface="Arial" panose="020B0604020202020204" pitchFamily="34" charset="0"/>
              </a:rPr>
              <a:t> </a:t>
            </a:r>
            <a:r>
              <a:rPr lang="cy-GB" sz="1050" err="1">
                <a:solidFill>
                  <a:prstClr val="black"/>
                </a:solidFill>
                <a:latin typeface="Calibri" panose="020F0502020204030204"/>
                <a:cs typeface="Arial" panose="020B0604020202020204" pitchFamily="34" charset="0"/>
              </a:rPr>
              <a:t>Learning</a:t>
            </a:r>
            <a:r>
              <a:rPr lang="cy-GB" sz="1050">
                <a:solidFill>
                  <a:prstClr val="black"/>
                </a:solidFill>
                <a:latin typeface="Calibri" panose="020F0502020204030204"/>
                <a:cs typeface="Arial" panose="020B0604020202020204" pitchFamily="34" charset="0"/>
              </a:rPr>
              <a:t> rhad ac am ddim i'r holl staff a myfyrwyr ac mae'r rhain yn cynnwys </a:t>
            </a:r>
            <a:r>
              <a:rPr lang="en-GB" sz="1050">
                <a:solidFill>
                  <a:schemeClr val="accent1"/>
                </a:solidFill>
                <a:latin typeface="Calibri" panose="020F0502020204030204"/>
                <a:cs typeface="Arial" panose="020B0604020202020204" pitchFamily="34" charset="0"/>
              </a:rPr>
              <a:t>‘</a:t>
            </a:r>
            <a:r>
              <a:rPr lang="en-GB" sz="1050">
                <a:solidFill>
                  <a:schemeClr val="accent1"/>
                </a:solidFill>
                <a:latin typeface="Calibri" panose="020F0502020204030204"/>
                <a:cs typeface="Arial" panose="020B0604020202020204" pitchFamily="34" charset="0"/>
                <a:hlinkClick r:id="rId6">
                  <a:extLst>
                    <a:ext uri="{A12FA001-AC4F-418D-AE19-62706E023703}">
                      <ahyp:hlinkClr xmlns:ahyp="http://schemas.microsoft.com/office/drawing/2018/hyperlinkcolor" val="tx"/>
                    </a:ext>
                  </a:extLst>
                </a:hlinkClick>
              </a:rPr>
              <a:t>The Employees Guide to Sustainability</a:t>
            </a:r>
            <a:r>
              <a:rPr lang="en-GB" sz="1050">
                <a:solidFill>
                  <a:schemeClr val="accent1"/>
                </a:solidFill>
                <a:latin typeface="Calibri" panose="020F0502020204030204"/>
                <a:cs typeface="Arial" panose="020B0604020202020204" pitchFamily="34" charset="0"/>
              </a:rPr>
              <a:t>’</a:t>
            </a:r>
            <a:r>
              <a:rPr lang="en-GB" sz="1050">
                <a:solidFill>
                  <a:prstClr val="black"/>
                </a:solidFill>
                <a:latin typeface="Calibri" panose="020F0502020204030204"/>
                <a:cs typeface="Arial" panose="020B0604020202020204" pitchFamily="34" charset="0"/>
              </a:rPr>
              <a:t> a </a:t>
            </a:r>
            <a:r>
              <a:rPr lang="en-GB" sz="1050">
                <a:solidFill>
                  <a:schemeClr val="accent1"/>
                </a:solidFill>
                <a:latin typeface="Calibri" panose="020F0502020204030204"/>
                <a:cs typeface="Arial" panose="020B0604020202020204" pitchFamily="34" charset="0"/>
              </a:rPr>
              <a:t>‘</a:t>
            </a:r>
            <a:r>
              <a:rPr lang="en-GB" sz="1050">
                <a:solidFill>
                  <a:schemeClr val="accent1"/>
                </a:solidFill>
                <a:latin typeface="Calibri" panose="020F0502020204030204"/>
                <a:cs typeface="Arial" panose="020B0604020202020204" pitchFamily="34" charset="0"/>
                <a:hlinkClick r:id="rId7">
                  <a:extLst>
                    <a:ext uri="{A12FA001-AC4F-418D-AE19-62706E023703}">
                      <ahyp:hlinkClr xmlns:ahyp="http://schemas.microsoft.com/office/drawing/2018/hyperlinkcolor" val="tx"/>
                    </a:ext>
                  </a:extLst>
                </a:hlinkClick>
              </a:rPr>
              <a:t>Navigating Environmental Sustainability – A guide for Leaders’</a:t>
            </a:r>
            <a:r>
              <a:rPr lang="en-GB" sz="1050">
                <a:solidFill>
                  <a:prstClr val="black"/>
                </a:solidFill>
                <a:latin typeface="Calibri" panose="020F0502020204030204"/>
                <a:cs typeface="Arial" panose="020B0604020202020204" pitchFamily="34" charset="0"/>
              </a:rPr>
              <a:t>. </a:t>
            </a:r>
            <a:endParaRPr lang="cy-GB" sz="1050">
              <a:solidFill>
                <a:prstClr val="black"/>
              </a:solidFill>
              <a:latin typeface="Calibri" panose="020F0502020204030204"/>
              <a:cs typeface="Arial" panose="020B0604020202020204" pitchFamily="34" charset="0"/>
            </a:endParaRPr>
          </a:p>
          <a:p>
            <a:pPr algn="just">
              <a:lnSpc>
                <a:spcPct val="107000"/>
              </a:lnSpc>
              <a:spcAft>
                <a:spcPts val="800"/>
              </a:spcAft>
            </a:pPr>
            <a:r>
              <a:rPr lang="cy-GB" sz="1050" b="1">
                <a:solidFill>
                  <a:prstClr val="black"/>
                </a:solidFill>
                <a:latin typeface="Calibri" panose="020F0502020204030204"/>
                <a:cs typeface="Arial" panose="020B0604020202020204" pitchFamily="34" charset="0"/>
              </a:rPr>
              <a:t>Datblygiad Cwricwlwm y Brifysgol </a:t>
            </a:r>
            <a:r>
              <a:rPr lang="cy-GB" sz="1050">
                <a:solidFill>
                  <a:prstClr val="black"/>
                </a:solidFill>
                <a:latin typeface="Calibri" panose="020F0502020204030204"/>
                <a:cs typeface="Arial" panose="020B0604020202020204" pitchFamily="34" charset="0"/>
              </a:rPr>
              <a:t>- Y ddogfen PV2a yw'r ddogfen ddilysu ar gyfer yr holl fodylau a gyflwynir yn y Brifysgol. Rhaid cwblhau pob adran cyn cymeradwyo'r modwl. Mae'r Drindod Dewi Sant yn ei gwneud yn ofynnol i bob modwl ddarparu sylwebaeth fanwl fod y rhaglen wedi ymgorffori ‘Addysg ar gyfer Datblygu Cynaliadwy a Dinasyddiaeth Fyd-eang (ADCDF)'. Mae'r Brifysgol wedi ymrwymo i sicrhau bod y gofyniad hwn yn cael ei gadw. </a:t>
            </a:r>
          </a:p>
          <a:p>
            <a:pPr algn="just">
              <a:lnSpc>
                <a:spcPct val="107000"/>
              </a:lnSpc>
              <a:spcAft>
                <a:spcPts val="800"/>
              </a:spcAft>
            </a:pPr>
            <a:r>
              <a:rPr lang="cy-GB" sz="1050" b="1">
                <a:solidFill>
                  <a:prstClr val="black"/>
                </a:solidFill>
                <a:latin typeface="Calibri" panose="020F0502020204030204"/>
                <a:cs typeface="Arial" panose="020B0604020202020204" pitchFamily="34" charset="0"/>
              </a:rPr>
              <a:t>Undeb y Myfyrwyr </a:t>
            </a:r>
            <a:r>
              <a:rPr lang="cy-GB" sz="1050">
                <a:solidFill>
                  <a:prstClr val="black"/>
                </a:solidFill>
                <a:latin typeface="Calibri" panose="020F0502020204030204"/>
                <a:cs typeface="Arial" panose="020B0604020202020204" pitchFamily="34" charset="0"/>
              </a:rPr>
              <a:t>- Mae'r Brifysgol yn gweithio'n weithredol gydag Undeb Myfyrwyr (UM) y Drindod Dewi Sant ac yn annog myfyrwyr i gymryd rhan mewn gweithgareddau sy'n cefnogi trywydd y Brifysgol. Mae Undeb y Myfyrwyr yn cymryd rhan yng </a:t>
            </a:r>
            <a:r>
              <a:rPr lang="cy-GB" sz="1050">
                <a:solidFill>
                  <a:schemeClr val="accent1"/>
                </a:solidFill>
                <a:latin typeface="Calibri" panose="020F0502020204030204"/>
                <a:cs typeface="Arial" panose="020B0604020202020204" pitchFamily="34" charset="0"/>
                <a:hlinkClick r:id="rId8">
                  <a:extLst>
                    <a:ext uri="{A12FA001-AC4F-418D-AE19-62706E023703}">
                      <ahyp:hlinkClr xmlns:ahyp="http://schemas.microsoft.com/office/drawing/2018/hyperlinkcolor" val="tx"/>
                    </a:ext>
                  </a:extLst>
                </a:hlinkClick>
              </a:rPr>
              <a:t>Nghynllun Effaith Werdd SOS UK</a:t>
            </a:r>
            <a:r>
              <a:rPr lang="cy-GB" sz="1050">
                <a:solidFill>
                  <a:prstClr val="black"/>
                </a:solidFill>
                <a:latin typeface="Calibri" panose="020F0502020204030204"/>
                <a:cs typeface="Arial" panose="020B0604020202020204" pitchFamily="34" charset="0"/>
              </a:rPr>
              <a:t>, ac mae’r Brifysgol yn cefnogi’r gweithgarwch hwn a'r ymrwymiad parhaus yn llawn. Mae'r bartneriaeth rhwng y Brifysgol ac Undeb y Myfyrwyr yn drawsadrannol er mwyn sicrhau bod llais y myfyrwyr mewn perthynas â chynaliadwyedd yn cael ei glywed yn gyson.</a:t>
            </a:r>
          </a:p>
          <a:p>
            <a:pPr algn="just">
              <a:lnSpc>
                <a:spcPct val="107000"/>
              </a:lnSpc>
              <a:spcAft>
                <a:spcPts val="800"/>
              </a:spcAft>
            </a:pPr>
            <a:r>
              <a:rPr lang="cy-GB" sz="1050" b="1" err="1">
                <a:solidFill>
                  <a:prstClr val="black"/>
                </a:solidFill>
                <a:latin typeface="Calibri" panose="020F0502020204030204"/>
                <a:cs typeface="Arial" panose="020B0604020202020204" pitchFamily="34" charset="0"/>
              </a:rPr>
              <a:t>Interniaethau</a:t>
            </a:r>
            <a:r>
              <a:rPr lang="cy-GB" sz="1050" b="1">
                <a:solidFill>
                  <a:prstClr val="black"/>
                </a:solidFill>
                <a:latin typeface="Calibri" panose="020F0502020204030204"/>
                <a:cs typeface="Arial" panose="020B0604020202020204" pitchFamily="34" charset="0"/>
              </a:rPr>
              <a:t> INSPIRE </a:t>
            </a:r>
            <a:r>
              <a:rPr lang="cy-GB" sz="1050">
                <a:solidFill>
                  <a:prstClr val="black"/>
                </a:solidFill>
                <a:latin typeface="Calibri" panose="020F0502020204030204"/>
                <a:cs typeface="Arial" panose="020B0604020202020204" pitchFamily="34" charset="0"/>
              </a:rPr>
              <a:t>– Mewn cydweithrediad ag UM Y Drindod Dewi Sant, mae’r Brifysgol yn gweithredu cynllun </a:t>
            </a:r>
            <a:r>
              <a:rPr lang="cy-GB" sz="1050" err="1">
                <a:solidFill>
                  <a:prstClr val="black"/>
                </a:solidFill>
                <a:latin typeface="Calibri" panose="020F0502020204030204"/>
                <a:cs typeface="Arial" panose="020B0604020202020204" pitchFamily="34" charset="0"/>
              </a:rPr>
              <a:t>Interniaeth</a:t>
            </a:r>
            <a:r>
              <a:rPr lang="cy-GB" sz="1050">
                <a:solidFill>
                  <a:prstClr val="black"/>
                </a:solidFill>
                <a:latin typeface="Calibri" panose="020F0502020204030204"/>
                <a:cs typeface="Arial" panose="020B0604020202020204" pitchFamily="34" charset="0"/>
              </a:rPr>
              <a:t> y Sefydliad Arfer Cynaliadwy, Arloesi, Ymchwil a Menter (INSPIRE) sy'n cefnogi'r agenda cynaliadwyedd. Mae'r </a:t>
            </a:r>
            <a:r>
              <a:rPr lang="cy-GB" sz="1050" err="1">
                <a:solidFill>
                  <a:schemeClr val="accent1"/>
                </a:solidFill>
                <a:latin typeface="Calibri" panose="020F0502020204030204"/>
                <a:cs typeface="Arial" panose="020B0604020202020204" pitchFamily="34" charset="0"/>
                <a:hlinkClick r:id="rId9">
                  <a:extLst>
                    <a:ext uri="{A12FA001-AC4F-418D-AE19-62706E023703}">
                      <ahyp:hlinkClr xmlns:ahyp="http://schemas.microsoft.com/office/drawing/2018/hyperlinkcolor" val="tx"/>
                    </a:ext>
                  </a:extLst>
                </a:hlinkClick>
              </a:rPr>
              <a:t>interniaethau</a:t>
            </a:r>
            <a:r>
              <a:rPr lang="cy-GB" sz="1050">
                <a:solidFill>
                  <a:prstClr val="black"/>
                </a:solidFill>
                <a:latin typeface="Calibri" panose="020F0502020204030204"/>
                <a:cs typeface="Arial" panose="020B0604020202020204" pitchFamily="34" charset="0"/>
              </a:rPr>
              <a:t> hyn yn darparu dysgu drwy brofiad â thâl (trwy fwrsariaeth) ym maes cynaliadwyedd; gan wella cyflogadwyedd myfyrwyr a llythrennedd cynaliadwyedd.</a:t>
            </a:r>
          </a:p>
          <a:p>
            <a:pPr algn="just">
              <a:lnSpc>
                <a:spcPct val="107000"/>
              </a:lnSpc>
              <a:spcAft>
                <a:spcPts val="800"/>
              </a:spcAft>
            </a:pPr>
            <a:r>
              <a:rPr lang="cy-GB" sz="1050" b="1">
                <a:solidFill>
                  <a:prstClr val="black"/>
                </a:solidFill>
                <a:latin typeface="Calibri" panose="020F0502020204030204"/>
                <a:cs typeface="Arial" panose="020B0604020202020204" pitchFamily="34" charset="0"/>
              </a:rPr>
              <a:t>Cenhadaeth Ddinesig </a:t>
            </a:r>
            <a:r>
              <a:rPr lang="cy-GB" sz="1050">
                <a:solidFill>
                  <a:prstClr val="black"/>
                </a:solidFill>
                <a:latin typeface="Calibri" panose="020F0502020204030204"/>
                <a:cs typeface="Arial" panose="020B0604020202020204" pitchFamily="34" charset="0"/>
              </a:rPr>
              <a:t>– trwy waith INSPIRE, rydym yn annog myfyrwyr i ddatblygu sgiliau eraill er mwyn iddynt fod yn barod ar gyfer yr adeg pan fyddant yn symud ymlaen ar eu taith mewn bywyd. Mae'r sgiliau hyn yn gwella eu hymrwymiad i werthoedd cymdeithasol, ymchwil a menter, gan roi cyfle iddynt ddatblygu rhwydweithiau pwysig, craffter busnes a thechnegau ymchwil.</a:t>
            </a:r>
          </a:p>
        </p:txBody>
      </p:sp>
      <p:cxnSp>
        <p:nvCxnSpPr>
          <p:cNvPr id="18" name="Straight Connector 17">
            <a:extLst>
              <a:ext uri="{FF2B5EF4-FFF2-40B4-BE49-F238E27FC236}">
                <a16:creationId xmlns:a16="http://schemas.microsoft.com/office/drawing/2014/main" id="{DFE1A39A-C9DF-E19F-6FDD-25B486082FF2}"/>
              </a:ext>
            </a:extLst>
          </p:cNvPr>
          <p:cNvCxnSpPr>
            <a:cxnSpLocks/>
          </p:cNvCxnSpPr>
          <p:nvPr/>
        </p:nvCxnSpPr>
        <p:spPr>
          <a:xfrm>
            <a:off x="6400800" y="1202267"/>
            <a:ext cx="0" cy="7349066"/>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63DE41-AA48-B7D8-6F0C-6A9E32324FB8}"/>
              </a:ext>
            </a:extLst>
          </p:cNvPr>
          <p:cNvSpPr txBox="1"/>
          <p:nvPr/>
        </p:nvSpPr>
        <p:spPr>
          <a:xfrm>
            <a:off x="7087491" y="2339014"/>
            <a:ext cx="5138376" cy="3158300"/>
          </a:xfrm>
          <a:prstGeom prst="rect">
            <a:avLst/>
          </a:prstGeom>
          <a:noFill/>
        </p:spPr>
        <p:txBody>
          <a:bodyPr wrap="square" lIns="91440" tIns="45720" rIns="91440" bIns="45720" rtlCol="0" anchor="t">
            <a:spAutoFit/>
          </a:bodyPr>
          <a:lstStyle/>
          <a:p>
            <a:pPr algn="just">
              <a:lnSpc>
                <a:spcPct val="107000"/>
              </a:lnSpc>
              <a:spcAft>
                <a:spcPts val="800"/>
              </a:spcAft>
            </a:pPr>
            <a:r>
              <a:rPr lang="cy-GB" sz="1050" b="1">
                <a:solidFill>
                  <a:prstClr val="black"/>
                </a:solidFill>
                <a:latin typeface="Calibri" panose="020F0502020204030204"/>
                <a:cs typeface="Arial" panose="020B0604020202020204" pitchFamily="34" charset="0"/>
              </a:rPr>
              <a:t>Rhwydwaith Cenhadaeth Ddinesig Prifysgolion Cymru </a:t>
            </a:r>
            <a:r>
              <a:rPr lang="cy-GB" sz="1050">
                <a:solidFill>
                  <a:prstClr val="black"/>
                </a:solidFill>
                <a:latin typeface="Calibri" panose="020F0502020204030204"/>
                <a:cs typeface="Arial" panose="020B0604020202020204" pitchFamily="34" charset="0"/>
              </a:rPr>
              <a:t>– mae'r Brifysgol yn ymwneud â phrifysgolion eraill yng Nghymru o fewn y Grŵp rhwydwaith hwn er mwyn nodi cyfleoedd i gydweithio ar faterion yn gysylltiedig â'r agenda cynaliadwyedd sy'n unol â'r Fframwaith Cenhadaeth Ddinesig.</a:t>
            </a:r>
          </a:p>
          <a:p>
            <a:pPr algn="just">
              <a:lnSpc>
                <a:spcPct val="107000"/>
              </a:lnSpc>
              <a:spcAft>
                <a:spcPts val="800"/>
              </a:spcAft>
            </a:pPr>
            <a:r>
              <a:rPr lang="cy-GB" sz="1050" b="1">
                <a:solidFill>
                  <a:prstClr val="black"/>
                </a:solidFill>
                <a:latin typeface="Calibri" panose="020F0502020204030204"/>
                <a:cs typeface="Arial" panose="020B0604020202020204" pitchFamily="34" charset="0"/>
              </a:rPr>
              <a:t>Y Gymraeg </a:t>
            </a:r>
            <a:r>
              <a:rPr lang="cy-GB" sz="1050">
                <a:solidFill>
                  <a:prstClr val="black"/>
                </a:solidFill>
                <a:latin typeface="Calibri" panose="020F0502020204030204"/>
                <a:cs typeface="Arial" panose="020B0604020202020204" pitchFamily="34" charset="0"/>
              </a:rPr>
              <a:t>– mae'r Brifysgol yn ddwyieithog ac wedi ymrwymo i gefnogi staff, myfyrwyr a'i chymunedau i gofleidio a dathlu'r Gymraeg a'i threftadaeth gyfoethog. </a:t>
            </a:r>
          </a:p>
          <a:p>
            <a:pPr algn="just">
              <a:lnSpc>
                <a:spcPct val="107000"/>
              </a:lnSpc>
              <a:spcAft>
                <a:spcPts val="800"/>
              </a:spcAft>
            </a:pPr>
            <a:r>
              <a:rPr lang="cy-GB" sz="1050" b="1">
                <a:solidFill>
                  <a:prstClr val="black"/>
                </a:solidFill>
                <a:latin typeface="Calibri" panose="020F0502020204030204"/>
                <a:cs typeface="Arial" panose="020B0604020202020204" pitchFamily="34" charset="0"/>
              </a:rPr>
              <a:t>Byrddau Gwasanaethau Cyhoeddus (</a:t>
            </a:r>
            <a:r>
              <a:rPr lang="cy-GB" sz="1050" b="1" err="1">
                <a:solidFill>
                  <a:prstClr val="black"/>
                </a:solidFill>
                <a:latin typeface="Calibri" panose="020F0502020204030204"/>
                <a:cs typeface="Arial" panose="020B0604020202020204" pitchFamily="34" charset="0"/>
              </a:rPr>
              <a:t>BGCau</a:t>
            </a:r>
            <a:r>
              <a:rPr lang="cy-GB" sz="1050" b="1">
                <a:solidFill>
                  <a:prstClr val="black"/>
                </a:solidFill>
                <a:latin typeface="Calibri" panose="020F0502020204030204"/>
                <a:cs typeface="Arial" panose="020B0604020202020204" pitchFamily="34" charset="0"/>
              </a:rPr>
              <a:t>) </a:t>
            </a:r>
            <a:r>
              <a:rPr lang="cy-GB" sz="1050">
                <a:solidFill>
                  <a:prstClr val="black"/>
                </a:solidFill>
                <a:latin typeface="Calibri" panose="020F0502020204030204"/>
                <a:cs typeface="Arial" panose="020B0604020202020204" pitchFamily="34" charset="0"/>
              </a:rPr>
              <a:t>– mae Grŵp y Brifysgol yn aelod o dri BGC lle mae ein prif Gampysau yng Nghymru wedi’u lleoli (Sir Gaerfyrddin, Ceredigion, ac Abertawe). Mae hyn yn galluogi cyfraniad rheolaidd at ddatblygu a gweithredu meysydd allweddol eu gwahanol gynlluniau lles lleol. Rydym hefyd yn gweithio gyda sawl sefydliad unigol i sicrhau y gallwn wneud gwahaniaeth i'n cymunedau o ran yr agenda cynaliadwyedd. </a:t>
            </a:r>
          </a:p>
          <a:p>
            <a:pPr algn="just">
              <a:lnSpc>
                <a:spcPct val="107000"/>
              </a:lnSpc>
              <a:spcAft>
                <a:spcPts val="800"/>
              </a:spcAft>
            </a:pPr>
            <a:r>
              <a:rPr lang="cy-GB" sz="1050" b="1">
                <a:solidFill>
                  <a:prstClr val="black"/>
                </a:solidFill>
                <a:latin typeface="Calibri" panose="020F0502020204030204"/>
                <a:cs typeface="Arial" panose="020B0604020202020204" pitchFamily="34" charset="0"/>
              </a:rPr>
              <a:t>Grwpiau Cymunedol Lleol </a:t>
            </a:r>
            <a:r>
              <a:rPr lang="cy-GB" sz="1050">
                <a:solidFill>
                  <a:prstClr val="black"/>
                </a:solidFill>
                <a:latin typeface="Calibri" panose="020F0502020204030204"/>
                <a:cs typeface="Arial" panose="020B0604020202020204" pitchFamily="34" charset="0"/>
              </a:rPr>
              <a:t>– fel Grŵp, rydym yn cydnabod bod ein cymuned agosaf yr un mor bwysig, ac rydym yn gweithio gydag ysgolion a Grwpiau cymunedol lleol i sicrhau bod ein myfyrwyr a'n staff yn gallu cyfrannu at y newidiadau ehangach sydd eu hangen wrth i ni weithio tuag at Garbon Sero Net.  </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8887768" y="2137083"/>
            <a:ext cx="31712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C6DCD0-BC38-5575-B7B0-8E71D3C55ECA}"/>
              </a:ext>
            </a:extLst>
          </p:cNvPr>
          <p:cNvCxnSpPr>
            <a:cxnSpLocks/>
          </p:cNvCxnSpPr>
          <p:nvPr/>
        </p:nvCxnSpPr>
        <p:spPr>
          <a:xfrm>
            <a:off x="2678354" y="2119264"/>
            <a:ext cx="30463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65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122CFE1-1303-5E68-BC08-D885224B55A0}"/>
              </a:ext>
            </a:extLst>
          </p:cNvPr>
          <p:cNvSpPr/>
          <p:nvPr/>
        </p:nvSpPr>
        <p:spPr>
          <a:xfrm>
            <a:off x="6400815" y="0"/>
            <a:ext cx="6400785" cy="9601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51EED58-6F5E-7934-8A82-B5A3B9697C22}"/>
              </a:ext>
            </a:extLst>
          </p:cNvPr>
          <p:cNvSpPr/>
          <p:nvPr/>
        </p:nvSpPr>
        <p:spPr>
          <a:xfrm>
            <a:off x="0" y="0"/>
            <a:ext cx="6400785" cy="9601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7D1C3F0-EF18-1AE2-5823-F848DB57C64A}"/>
              </a:ext>
            </a:extLst>
          </p:cNvPr>
          <p:cNvSpPr/>
          <p:nvPr/>
        </p:nvSpPr>
        <p:spPr>
          <a:xfrm>
            <a:off x="1047785" y="3099277"/>
            <a:ext cx="4566214" cy="4576142"/>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AB2A848A-A8E3-B561-59E4-C30273700AFB}"/>
              </a:ext>
            </a:extLst>
          </p:cNvPr>
          <p:cNvSpPr txBox="1"/>
          <p:nvPr/>
        </p:nvSpPr>
        <p:spPr>
          <a:xfrm>
            <a:off x="1361467" y="3180972"/>
            <a:ext cx="3812936" cy="4542654"/>
          </a:xfrm>
          <a:prstGeom prst="rect">
            <a:avLst/>
          </a:prstGeom>
          <a:noFill/>
        </p:spPr>
        <p:txBody>
          <a:bodyPr wrap="square" rtlCol="0">
            <a:spAutoFit/>
          </a:bodyPr>
          <a:lstStyle/>
          <a:p>
            <a:pPr algn="just">
              <a:lnSpc>
                <a:spcPct val="107000"/>
              </a:lnSpc>
              <a:spcAft>
                <a:spcPts val="800"/>
              </a:spcAft>
            </a:pPr>
            <a:r>
              <a:rPr lang="cy-GB" sz="900" kern="100">
                <a:effectLst/>
                <a:latin typeface="Calibri" panose="020F0502020204030204" pitchFamily="34" charset="0"/>
                <a:ea typeface="Calibri" panose="020F0502020204030204" pitchFamily="34" charset="0"/>
                <a:cs typeface="Arial" panose="020B0604020202020204" pitchFamily="34" charset="0"/>
              </a:rPr>
              <a:t>Mae Cynllun Strategol y Brifysgol yn nodi ‘mesurau llwyddiant’ clir o dan </a:t>
            </a:r>
            <a:r>
              <a:rPr lang="cy-GB" sz="900" b="1" kern="100">
                <a:effectLst/>
                <a:latin typeface="Calibri" panose="020F0502020204030204" pitchFamily="34" charset="0"/>
                <a:ea typeface="Calibri" panose="020F0502020204030204" pitchFamily="34" charset="0"/>
                <a:cs typeface="Arial" panose="020B0604020202020204" pitchFamily="34" charset="0"/>
              </a:rPr>
              <a:t>Flaenoriaeth Strategol 4: Prifysgol i Gymru</a:t>
            </a:r>
            <a:r>
              <a:rPr lang="cy-GB" sz="900" kern="100">
                <a:effectLst/>
                <a:latin typeface="Calibri" panose="020F0502020204030204" pitchFamily="34" charset="0"/>
                <a:ea typeface="Calibri" panose="020F0502020204030204" pitchFamily="34" charset="0"/>
                <a:cs typeface="Arial" panose="020B0604020202020204" pitchFamily="34" charset="0"/>
              </a:rPr>
              <a:t> yn gysylltiedig ag agendâu ac ymrwymiadau datblygu cynaliadwy, ac yn gysylltiedig â blaenoriaethau Llywodraeth Cymru:</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800"/>
              </a:spcAft>
            </a:pPr>
            <a:r>
              <a:rPr lang="cy-GB" sz="900" kern="100">
                <a:effectLst/>
                <a:latin typeface="Calibri" panose="020F0502020204030204" pitchFamily="34" charset="0"/>
                <a:ea typeface="DengXian" panose="02010600030101010101" pitchFamily="2" charset="-122"/>
                <a:cs typeface="Arial" panose="020B0604020202020204" pitchFamily="34" charset="0"/>
              </a:rPr>
              <a:t>Cofnodi data cynaliadwyedd amgylcheddol a gwybodaeth am gynlluniau rheoli carbon i fod yn sail i amgylcheddau campws cynaliadwy.</a:t>
            </a:r>
            <a:r>
              <a:rPr lang="cy-GB" sz="900" kern="100">
                <a:effectLst/>
                <a:latin typeface="Calibri" panose="020F0502020204030204" pitchFamily="34" charset="0"/>
                <a:ea typeface="Calibri" panose="020F0502020204030204" pitchFamily="34" charset="0"/>
                <a:cs typeface="Arial" panose="020B0604020202020204" pitchFamily="34" charset="0"/>
              </a:rPr>
              <a:t> Mae'r mesurau hyn hefyd yn rhan o fframwaith Dangosyddion Perfformiad Allweddol y Brifysgol (DPA 8 - Ystadau a Seilwaith) sy'n nodi mesurau'n gysylltiedig â chynaliadwyedd gan gynnwys: defnydd o ynni, cost cyfleustodau craidd, ac allyriadau Cwmpas 2. Mae'r data hwn yn seiliedig i raddau helaeth ar y data a gyflwynir gan y Brifysgol i'r Asiantaeth Ystadegau Addysg Uwch (HESA) ac felly mae’n destun gwiriadau dilysu a gofynion archwilio mewnol. Caiff cynnydd ei fonitro drwy Adroddiad Cynllun Strategol blynyddol a fframwaith Dangosyddion Perfformiad Allweddol y Brifysgol yn ogystal â </a:t>
            </a:r>
            <a:r>
              <a:rPr lang="cy-GB" sz="900" kern="100" err="1">
                <a:effectLst/>
                <a:latin typeface="Calibri" panose="020F0502020204030204" pitchFamily="34" charset="0"/>
                <a:ea typeface="Calibri" panose="020F0502020204030204" pitchFamily="34" charset="0"/>
                <a:cs typeface="Arial" panose="020B0604020202020204" pitchFamily="34" charset="0"/>
              </a:rPr>
              <a:t>thrwy'r</a:t>
            </a:r>
            <a:r>
              <a:rPr lang="cy-GB" sz="900" kern="100">
                <a:effectLst/>
                <a:latin typeface="Calibri" panose="020F0502020204030204" pitchFamily="34" charset="0"/>
                <a:ea typeface="Calibri" panose="020F0502020204030204" pitchFamily="34" charset="0"/>
                <a:cs typeface="Arial" panose="020B0604020202020204" pitchFamily="34" charset="0"/>
              </a:rPr>
              <a:t> Pwyllgor Ystadau, y Pwyllgor Adnoddau a Pherfformiad, a chyfarfodydd Cyngor y Grŵp.</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800"/>
              </a:spcAft>
            </a:pPr>
            <a:r>
              <a:rPr lang="cy-GB" sz="900" kern="100">
                <a:effectLst/>
                <a:latin typeface="Calibri" panose="020F0502020204030204" pitchFamily="34" charset="0"/>
                <a:ea typeface="Calibri" panose="020F0502020204030204" pitchFamily="34" charset="0"/>
                <a:cs typeface="Arial" panose="020B0604020202020204" pitchFamily="34" charset="0"/>
              </a:rPr>
              <a:t>Bydd y mesurau hyn yn sail i fesurau llwyddiant y Strategaeth hon a chânt eu cefnogi ymhellach drwy ffurfio a chymeradwyo set glir o dargedau Grŵp, a chynlluniau gweithredu manwl i sicrhau bod yr ymrwymiadau a amlinellir yn y Strategaeth hon yn cael eu cyflawni. Bydd y mesurau llwyddiant ychwanegol a gaiff eu monitro drwy'r Strategaeth hon yn cynnwys:</a:t>
            </a:r>
          </a:p>
          <a:p>
            <a:pPr marL="171450" indent="-171450" algn="just">
              <a:lnSpc>
                <a:spcPct val="107000"/>
              </a:lnSpc>
              <a:buFont typeface="Arial" panose="020B0604020202020204" pitchFamily="34" charset="0"/>
              <a:buChar char="•"/>
            </a:pPr>
            <a:r>
              <a:rPr lang="cy-GB" sz="900" kern="100">
                <a:effectLst/>
                <a:latin typeface="Calibri" panose="020F0502020204030204" pitchFamily="34" charset="0"/>
                <a:ea typeface="Calibri" panose="020F0502020204030204" pitchFamily="34" charset="0"/>
                <a:cs typeface="Arial" panose="020B0604020202020204" pitchFamily="34" charset="0"/>
              </a:rPr>
              <a:t>Cynyddu ymwybyddiaeth y Grŵp o gyfrifoldeb personol a sefydliadol tuag at yr amgylchedd</a:t>
            </a:r>
            <a:endParaRPr lang="cy-GB" sz="900" kern="100">
              <a:latin typeface="Calibri" panose="020F0502020204030204" pitchFamily="34" charset="0"/>
              <a:ea typeface="DengXian" panose="02010600030101010101" pitchFamily="2" charset="-122"/>
              <a:cs typeface="Times New Roman" panose="02020603050405020304" pitchFamily="18" charset="0"/>
            </a:endParaRPr>
          </a:p>
          <a:p>
            <a:pPr marL="171450" indent="-171450" algn="just">
              <a:lnSpc>
                <a:spcPct val="107000"/>
              </a:lnSpc>
              <a:buFont typeface="Arial" panose="020B0604020202020204" pitchFamily="34" charset="0"/>
              <a:buChar char="•"/>
            </a:pPr>
            <a:r>
              <a:rPr lang="cy-GB" sz="900" kern="100">
                <a:effectLst/>
                <a:latin typeface="Calibri" panose="020F0502020204030204" pitchFamily="34" charset="0"/>
                <a:ea typeface="Calibri" panose="020F0502020204030204" pitchFamily="34" charset="0"/>
                <a:cs typeface="Arial" panose="020B0604020202020204" pitchFamily="34" charset="0"/>
              </a:rPr>
              <a:t>Codi safle'r Brifysgol yn Nhabl Cynghrair </a:t>
            </a:r>
            <a:r>
              <a:rPr lang="cy-GB" sz="900" kern="100" err="1">
                <a:effectLst/>
                <a:latin typeface="Calibri" panose="020F0502020204030204" pitchFamily="34" charset="0"/>
                <a:ea typeface="Calibri" panose="020F0502020204030204" pitchFamily="34" charset="0"/>
                <a:cs typeface="Arial" panose="020B0604020202020204" pitchFamily="34" charset="0"/>
              </a:rPr>
              <a:t>People</a:t>
            </a:r>
            <a:r>
              <a:rPr lang="cy-GB" sz="900" kern="100">
                <a:effectLst/>
                <a:latin typeface="Calibri" panose="020F0502020204030204" pitchFamily="34" charset="0"/>
                <a:ea typeface="Calibri" panose="020F0502020204030204" pitchFamily="34" charset="0"/>
                <a:cs typeface="Arial" panose="020B0604020202020204" pitchFamily="34" charset="0"/>
              </a:rPr>
              <a:t> </a:t>
            </a:r>
            <a:r>
              <a:rPr lang="cy-GB" sz="900" kern="100" err="1">
                <a:effectLst/>
                <a:latin typeface="Calibri" panose="020F0502020204030204" pitchFamily="34" charset="0"/>
                <a:ea typeface="Calibri" panose="020F0502020204030204" pitchFamily="34" charset="0"/>
                <a:cs typeface="Arial" panose="020B0604020202020204" pitchFamily="34" charset="0"/>
              </a:rPr>
              <a:t>and</a:t>
            </a:r>
            <a:r>
              <a:rPr lang="cy-GB" sz="900" kern="100">
                <a:effectLst/>
                <a:latin typeface="Calibri" panose="020F0502020204030204" pitchFamily="34" charset="0"/>
                <a:ea typeface="Calibri" panose="020F0502020204030204" pitchFamily="34" charset="0"/>
                <a:cs typeface="Arial" panose="020B0604020202020204" pitchFamily="34" charset="0"/>
              </a:rPr>
              <a:t> </a:t>
            </a:r>
            <a:r>
              <a:rPr lang="cy-GB" sz="900" kern="100" err="1">
                <a:effectLst/>
                <a:latin typeface="Calibri" panose="020F0502020204030204" pitchFamily="34" charset="0"/>
                <a:ea typeface="Calibri" panose="020F0502020204030204" pitchFamily="34" charset="0"/>
                <a:cs typeface="Arial" panose="020B0604020202020204" pitchFamily="34" charset="0"/>
              </a:rPr>
              <a:t>Planet</a:t>
            </a:r>
            <a:endParaRPr lang="cy-GB" sz="900" kern="100">
              <a:latin typeface="Calibri" panose="020F0502020204030204" pitchFamily="34" charset="0"/>
              <a:ea typeface="DengXian" panose="02010600030101010101" pitchFamily="2" charset="-122"/>
              <a:cs typeface="Times New Roman" panose="02020603050405020304" pitchFamily="18" charset="0"/>
            </a:endParaRPr>
          </a:p>
          <a:p>
            <a:pPr marL="171450" indent="-171450" algn="just">
              <a:lnSpc>
                <a:spcPct val="107000"/>
              </a:lnSpc>
              <a:buFont typeface="Arial" panose="020B0604020202020204" pitchFamily="34" charset="0"/>
              <a:buChar char="•"/>
            </a:pPr>
            <a:r>
              <a:rPr lang="cy-GB" sz="900" kern="100">
                <a:effectLst/>
                <a:latin typeface="Calibri" panose="020F0502020204030204" pitchFamily="34" charset="0"/>
                <a:ea typeface="Calibri" panose="020F0502020204030204" pitchFamily="34" charset="0"/>
                <a:cs typeface="Arial" panose="020B0604020202020204" pitchFamily="34" charset="0"/>
              </a:rPr>
              <a:t>Y Grŵp yn cynnal Achrediad Lefel 5 y Ddraig Werdd</a:t>
            </a:r>
            <a:endParaRPr lang="cy-GB" sz="900" kern="100">
              <a:latin typeface="Calibri" panose="020F0502020204030204" pitchFamily="34" charset="0"/>
              <a:ea typeface="DengXian" panose="02010600030101010101" pitchFamily="2" charset="-122"/>
              <a:cs typeface="Times New Roman" panose="02020603050405020304" pitchFamily="18" charset="0"/>
            </a:endParaRPr>
          </a:p>
          <a:p>
            <a:pPr marL="171450" indent="-171450" algn="just">
              <a:lnSpc>
                <a:spcPct val="107000"/>
              </a:lnSpc>
              <a:buFont typeface="Arial" panose="020B0604020202020204" pitchFamily="34" charset="0"/>
              <a:buChar char="•"/>
            </a:pPr>
            <a:r>
              <a:rPr lang="cy-GB" sz="900" kern="100">
                <a:effectLst/>
                <a:latin typeface="Calibri" panose="020F0502020204030204" pitchFamily="34" charset="0"/>
                <a:ea typeface="Calibri" panose="020F0502020204030204" pitchFamily="34" charset="0"/>
                <a:cs typeface="Arial" panose="020B0604020202020204" pitchFamily="34" charset="0"/>
              </a:rPr>
              <a:t>Cynyddu gwelededd o lwyddiannau'r Grŵp yn ymwneud â Chynaliadwyedd</a:t>
            </a:r>
            <a:endParaRPr lang="cy-GB" sz="900" kern="100">
              <a:latin typeface="Calibri" panose="020F0502020204030204" pitchFamily="34" charset="0"/>
              <a:ea typeface="DengXian" panose="02010600030101010101" pitchFamily="2" charset="-122"/>
              <a:cs typeface="Times New Roman" panose="02020603050405020304" pitchFamily="18" charset="0"/>
            </a:endParaRPr>
          </a:p>
          <a:p>
            <a:pPr marL="171450" indent="-171450" algn="just">
              <a:lnSpc>
                <a:spcPct val="107000"/>
              </a:lnSpc>
              <a:buFont typeface="Arial" panose="020B0604020202020204" pitchFamily="34" charset="0"/>
              <a:buChar char="•"/>
            </a:pPr>
            <a:r>
              <a:rPr lang="cy-GB" sz="900" kern="100">
                <a:effectLst/>
                <a:latin typeface="Calibri" panose="020F0502020204030204" pitchFamily="34" charset="0"/>
                <a:ea typeface="Calibri" panose="020F0502020204030204" pitchFamily="34" charset="0"/>
                <a:cs typeface="Arial" panose="020B0604020202020204" pitchFamily="34" charset="0"/>
              </a:rPr>
              <a:t>Gwelliannau ffurfiol a mesuredig ar draws pob un o'r pileri cynaliadwyedd</a:t>
            </a:r>
            <a:endParaRPr lang="cy-GB" sz="900" kern="10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17" name="Slide Number Placeholder 4">
            <a:extLst>
              <a:ext uri="{FF2B5EF4-FFF2-40B4-BE49-F238E27FC236}">
                <a16:creationId xmlns:a16="http://schemas.microsoft.com/office/drawing/2014/main" id="{BF3052D1-559F-4B96-70FF-2700E84B3E66}"/>
              </a:ext>
            </a:extLst>
          </p:cNvPr>
          <p:cNvSpPr>
            <a:spLocks noGrp="1"/>
          </p:cNvSpPr>
          <p:nvPr>
            <p:ph type="sldNum" sz="quarter" idx="12"/>
          </p:nvPr>
        </p:nvSpPr>
        <p:spPr>
          <a:xfrm>
            <a:off x="8310480" y="8898893"/>
            <a:ext cx="4043273" cy="511175"/>
          </a:xfrm>
        </p:spPr>
        <p:txBody>
          <a:bodyPr/>
          <a:lstStyle/>
          <a:p>
            <a:r>
              <a:rPr lang="cy-GB" sz="1000" b="1">
                <a:solidFill>
                  <a:schemeClr val="tx1"/>
                </a:solidFill>
              </a:rPr>
              <a:t>Strategaeth Cynaliadwyedd ac Amgylcheddol 2023-25 Grŵp PCYDDS </a:t>
            </a:r>
            <a:r>
              <a:rPr lang="cy-GB" sz="1000">
                <a:solidFill>
                  <a:schemeClr val="tx1"/>
                </a:solidFill>
              </a:rPr>
              <a:t>| </a:t>
            </a:r>
            <a:fld id="{2449773D-A208-4B9B-BE1E-C7CC26A45F95}" type="slidenum">
              <a:rPr lang="cy-GB" sz="1000" smtClean="0">
                <a:solidFill>
                  <a:schemeClr val="tx1"/>
                </a:solidFill>
              </a:rPr>
              <a:pPr/>
              <a:t>11</a:t>
            </a:fld>
            <a:endParaRPr lang="cy-GB" sz="1000">
              <a:solidFill>
                <a:schemeClr val="tx1"/>
              </a:solidFill>
            </a:endParaRPr>
          </a:p>
        </p:txBody>
      </p:sp>
      <p:sp>
        <p:nvSpPr>
          <p:cNvPr id="15" name="Rectangle 14">
            <a:extLst>
              <a:ext uri="{FF2B5EF4-FFF2-40B4-BE49-F238E27FC236}">
                <a16:creationId xmlns:a16="http://schemas.microsoft.com/office/drawing/2014/main" id="{ED634419-D61D-374E-59C4-B7FEC3463B84}"/>
              </a:ext>
            </a:extLst>
          </p:cNvPr>
          <p:cNvSpPr/>
          <p:nvPr/>
        </p:nvSpPr>
        <p:spPr>
          <a:xfrm>
            <a:off x="1047786" y="2011680"/>
            <a:ext cx="4566213" cy="1096126"/>
          </a:xfrm>
          <a:prstGeom prst="rect">
            <a:avLst/>
          </a:prstGeom>
          <a:solidFill>
            <a:schemeClr val="accent6">
              <a:lumMod val="5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74E2C1D-489C-29A8-BBB9-CDBC746E6AC2}"/>
              </a:ext>
            </a:extLst>
          </p:cNvPr>
          <p:cNvSpPr txBox="1"/>
          <p:nvPr/>
        </p:nvSpPr>
        <p:spPr>
          <a:xfrm>
            <a:off x="2135521" y="2359688"/>
            <a:ext cx="3504386" cy="400110"/>
          </a:xfrm>
          <a:prstGeom prst="rect">
            <a:avLst/>
          </a:prstGeom>
          <a:noFill/>
        </p:spPr>
        <p:txBody>
          <a:bodyPr wrap="square" rtlCol="0">
            <a:spAutoFit/>
          </a:bodyPr>
          <a:lstStyle/>
          <a:p>
            <a:r>
              <a:rPr lang="cy-GB" sz="2000" b="1">
                <a:solidFill>
                  <a:schemeClr val="bg1"/>
                </a:solidFill>
              </a:rPr>
              <a:t>Mesurau Llwyddiant</a:t>
            </a:r>
          </a:p>
        </p:txBody>
      </p:sp>
      <p:sp>
        <p:nvSpPr>
          <p:cNvPr id="2" name="Rectangle 1">
            <a:extLst>
              <a:ext uri="{FF2B5EF4-FFF2-40B4-BE49-F238E27FC236}">
                <a16:creationId xmlns:a16="http://schemas.microsoft.com/office/drawing/2014/main" id="{278D4181-4C1E-6430-D103-B69BC69916B5}"/>
              </a:ext>
            </a:extLst>
          </p:cNvPr>
          <p:cNvSpPr/>
          <p:nvPr/>
        </p:nvSpPr>
        <p:spPr>
          <a:xfrm>
            <a:off x="7161693" y="3107806"/>
            <a:ext cx="4566214" cy="4145941"/>
          </a:xfrm>
          <a:prstGeom prst="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 name="TextBox 2">
            <a:extLst>
              <a:ext uri="{FF2B5EF4-FFF2-40B4-BE49-F238E27FC236}">
                <a16:creationId xmlns:a16="http://schemas.microsoft.com/office/drawing/2014/main" id="{1F323E9D-8FAF-DB49-422A-46C3AFA47054}"/>
              </a:ext>
            </a:extLst>
          </p:cNvPr>
          <p:cNvSpPr txBox="1"/>
          <p:nvPr/>
        </p:nvSpPr>
        <p:spPr>
          <a:xfrm>
            <a:off x="7475375" y="3167334"/>
            <a:ext cx="3812936" cy="3858749"/>
          </a:xfrm>
          <a:prstGeom prst="rect">
            <a:avLst/>
          </a:prstGeom>
          <a:noFill/>
        </p:spPr>
        <p:txBody>
          <a:bodyPr wrap="square" lIns="91440" tIns="45720" rIns="91440" bIns="45720" rtlCol="0" anchor="t">
            <a:spAutoFit/>
          </a:bodyPr>
          <a:lstStyle/>
          <a:p>
            <a:pPr algn="just">
              <a:lnSpc>
                <a:spcPct val="107000"/>
              </a:lnSpc>
              <a:spcAft>
                <a:spcPts val="800"/>
              </a:spcAft>
            </a:pPr>
            <a:r>
              <a:rPr lang="cy-GB" sz="900" kern="100">
                <a:effectLst/>
                <a:latin typeface="Calibri" panose="020F0502020204030204" pitchFamily="34" charset="0"/>
                <a:ea typeface="Calibri" panose="020F0502020204030204" pitchFamily="34" charset="0"/>
                <a:cs typeface="Arial" panose="020B0604020202020204" pitchFamily="34" charset="0"/>
              </a:rPr>
              <a:t>Mae gan Grŵp y Brifysgol yng Nghymru ardystiad Lefel 5 y Ddraig Werdd. Cynhelir y gwaith monitro drwy'r System Rheoli Amgylcheddol (EMS) flynyddol. Cyflawnir yr ardystiad hwn drwy Archwiliad ffurfiol y Ddraig Werdd.  </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800"/>
              </a:spcAft>
            </a:pPr>
            <a:r>
              <a:rPr lang="cy-GB" sz="900" kern="100">
                <a:effectLst/>
                <a:latin typeface="Calibri" panose="020F0502020204030204" pitchFamily="34" charset="0"/>
                <a:ea typeface="Calibri" panose="020F0502020204030204" pitchFamily="34" charset="0"/>
                <a:cs typeface="Arial" panose="020B0604020202020204" pitchFamily="34" charset="0"/>
              </a:rPr>
              <a:t>Bydd campysau Llundain a Birmingham yn cael eu rheoli trwy broses ardystio ISO14001.</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800"/>
              </a:spcAft>
            </a:pPr>
            <a:r>
              <a:rPr lang="cy-GB" sz="900" kern="100">
                <a:effectLst/>
                <a:latin typeface="Calibri" panose="020F0502020204030204" pitchFamily="34" charset="0"/>
                <a:ea typeface="Calibri" panose="020F0502020204030204" pitchFamily="34" charset="0"/>
                <a:cs typeface="Arial" panose="020B0604020202020204" pitchFamily="34" charset="0"/>
              </a:rPr>
              <a:t>Adolygiad Blynyddol Adran 6, y mae'n rhaid ei gyflwyno hefyd i Lywodraeth Cymru bob tair blynedd yn rhan o'n dyletswydd i gynnal a gwella bioamrywiaeth ac wrth wneud hynny, hyrwyddo gwytnwch ecosystemau. </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800"/>
              </a:spcAft>
            </a:pPr>
            <a:r>
              <a:rPr lang="cy-GB" sz="900" kern="100">
                <a:effectLst/>
                <a:latin typeface="Calibri" panose="020F0502020204030204" pitchFamily="34" charset="0"/>
                <a:ea typeface="Calibri" panose="020F0502020204030204" pitchFamily="34" charset="0"/>
                <a:cs typeface="Arial" panose="020B0604020202020204" pitchFamily="34" charset="0"/>
              </a:rPr>
              <a:t>Mae'r Brifysgol yn cyflwyno Adroddiad Blynyddol Cynllun Strategol ac adroddiadau monitro DPA chwarterol i'r Uwch Gyfarwyddiaeth, y Pwyllgor Adnoddau a Pherfformiad a Chyngor y Brifysgol. </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800"/>
              </a:spcAft>
            </a:pPr>
            <a:r>
              <a:rPr lang="cy-GB" sz="900" kern="100">
                <a:effectLst/>
                <a:latin typeface="Calibri"/>
                <a:ea typeface="Calibri" panose="020F0502020204030204" pitchFamily="34" charset="0"/>
                <a:cs typeface="Arial"/>
              </a:rPr>
              <a:t>Yn ogystal â hyn, ategir pob maes o’r Cynllun Cynaliadwyedd gan </a:t>
            </a:r>
            <a:r>
              <a:rPr lang="cy-GB" sz="900" b="1" u="sng" kern="100">
                <a:effectLst/>
                <a:latin typeface="Calibri"/>
                <a:ea typeface="Calibri" panose="020F0502020204030204" pitchFamily="34" charset="0"/>
                <a:cs typeface="Arial"/>
                <a:hlinkClick r:id="rId2">
                  <a:extLst>
                    <a:ext uri="{A12FA001-AC4F-418D-AE19-62706E023703}">
                      <ahyp:hlinkClr xmlns:ahyp="http://schemas.microsoft.com/office/drawing/2018/hyperlinkcolor" val="tx"/>
                    </a:ext>
                  </a:extLst>
                </a:hlinkClick>
              </a:rPr>
              <a:t>gynllun gweithredu cyhoeddedig</a:t>
            </a:r>
            <a:r>
              <a:rPr lang="cy-GB" sz="900" kern="100">
                <a:effectLst/>
                <a:latin typeface="Calibri"/>
                <a:ea typeface="Calibri" panose="020F0502020204030204" pitchFamily="34" charset="0"/>
                <a:cs typeface="Arial"/>
              </a:rPr>
              <a:t> a gaiff ei fonitro'n fisol gan y Tîm Cynaliadwyedd a'i gefnogi gan weithgorau sy'n gysylltiedig â phob piler. Er i’r rhain gael eu creu i ddechrau ar gyfer y Brifysgol, bwriedir ehangu eu cwmpas i fod yn berthnasol i'r Grŵp ehangach er mwyn sicrhau bod heriau a chamau gweithredu campysau unigol yn cael eu rheoli'n briodol. Yn olaf, mae'r AUDE (Cymdeithas Cyfarwyddwyr Ystadau Prifysgolion) wedi datblygu Cerdyn Sgorio Arweinyddiaeth Cynaliadwyedd a ddefnyddir gan Grŵp Llywio’r Uwch Gyfarwyddiaeth i fonitro cynnydd.</a:t>
            </a:r>
            <a:r>
              <a:rPr lang="cy-GB" sz="900" kern="100">
                <a:latin typeface="Calibri"/>
                <a:ea typeface="Calibri" panose="020F0502020204030204" pitchFamily="34" charset="0"/>
                <a:cs typeface="Arial"/>
              </a:rPr>
              <a:t> </a:t>
            </a:r>
            <a:endParaRPr lang="cy-GB" sz="900" kern="100">
              <a:latin typeface="Calibri"/>
              <a:ea typeface="DengXian" panose="02010600030101010101" pitchFamily="2" charset="-122"/>
              <a:cs typeface="Arial"/>
            </a:endParaRPr>
          </a:p>
          <a:p>
            <a:pPr algn="just">
              <a:lnSpc>
                <a:spcPct val="107000"/>
              </a:lnSpc>
              <a:spcAft>
                <a:spcPts val="800"/>
              </a:spcAft>
            </a:pPr>
            <a:r>
              <a:rPr lang="cy-GB" sz="900" kern="100">
                <a:latin typeface="Calibri"/>
                <a:ea typeface="Calibri" panose="020F0502020204030204" pitchFamily="34" charset="0"/>
                <a:cs typeface="Arial"/>
              </a:rPr>
              <a:t>Mae’r ddogfen hon yn destun adolygiad parhaus gan uwch swyddogion a chyflwyniad i’r cyngor o fewn y flwyddyn academaidd</a:t>
            </a:r>
            <a:endParaRPr lang="cy-GB" sz="900" kern="100">
              <a:effectLst/>
              <a:latin typeface="Calibri"/>
              <a:ea typeface="DengXian" panose="02010600030101010101" pitchFamily="2" charset="-122"/>
              <a:cs typeface="Arial"/>
            </a:endParaRPr>
          </a:p>
        </p:txBody>
      </p:sp>
      <p:sp>
        <p:nvSpPr>
          <p:cNvPr id="4" name="Rectangle 3">
            <a:extLst>
              <a:ext uri="{FF2B5EF4-FFF2-40B4-BE49-F238E27FC236}">
                <a16:creationId xmlns:a16="http://schemas.microsoft.com/office/drawing/2014/main" id="{B8097DC2-0971-D7FE-0944-E8923C2B6733}"/>
              </a:ext>
            </a:extLst>
          </p:cNvPr>
          <p:cNvSpPr/>
          <p:nvPr/>
        </p:nvSpPr>
        <p:spPr>
          <a:xfrm>
            <a:off x="7161694" y="2011680"/>
            <a:ext cx="4566213" cy="1096126"/>
          </a:xfrm>
          <a:prstGeom prst="rect">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58A795B-BC0D-91FB-B452-8D0AF59173DC}"/>
              </a:ext>
            </a:extLst>
          </p:cNvPr>
          <p:cNvSpPr txBox="1"/>
          <p:nvPr/>
        </p:nvSpPr>
        <p:spPr>
          <a:xfrm>
            <a:off x="8310480" y="2227590"/>
            <a:ext cx="3417428" cy="707886"/>
          </a:xfrm>
          <a:prstGeom prst="rect">
            <a:avLst/>
          </a:prstGeom>
          <a:noFill/>
        </p:spPr>
        <p:txBody>
          <a:bodyPr wrap="square" rtlCol="0">
            <a:spAutoFit/>
          </a:bodyPr>
          <a:lstStyle/>
          <a:p>
            <a:r>
              <a:rPr lang="cy-GB" sz="2000" b="1">
                <a:solidFill>
                  <a:schemeClr val="bg1"/>
                </a:solidFill>
              </a:rPr>
              <a:t>Gweithredu/</a:t>
            </a:r>
            <a:br>
              <a:rPr lang="cy-GB" sz="2000" b="1">
                <a:solidFill>
                  <a:schemeClr val="bg1"/>
                </a:solidFill>
              </a:rPr>
            </a:br>
            <a:r>
              <a:rPr lang="cy-GB" sz="2000" b="1">
                <a:solidFill>
                  <a:schemeClr val="bg1"/>
                </a:solidFill>
              </a:rPr>
              <a:t>Monitro Cynnydd</a:t>
            </a:r>
          </a:p>
        </p:txBody>
      </p:sp>
      <p:pic>
        <p:nvPicPr>
          <p:cNvPr id="7" name="Graphic 6" descr="Bar chart with solid fill">
            <a:extLst>
              <a:ext uri="{FF2B5EF4-FFF2-40B4-BE49-F238E27FC236}">
                <a16:creationId xmlns:a16="http://schemas.microsoft.com/office/drawing/2014/main" id="{132523D7-8AB1-11FB-E5ED-33611F086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6465" y="2213116"/>
            <a:ext cx="736833" cy="736833"/>
          </a:xfrm>
          <a:prstGeom prst="rect">
            <a:avLst/>
          </a:prstGeom>
        </p:spPr>
      </p:pic>
      <p:pic>
        <p:nvPicPr>
          <p:cNvPr id="9" name="Graphic 8" descr="Trophy with solid fill">
            <a:extLst>
              <a:ext uri="{FF2B5EF4-FFF2-40B4-BE49-F238E27FC236}">
                <a16:creationId xmlns:a16="http://schemas.microsoft.com/office/drawing/2014/main" id="{3F93654C-7436-F038-8093-1BBC188E20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2008" y="2195563"/>
            <a:ext cx="743002" cy="743002"/>
          </a:xfrm>
          <a:prstGeom prst="rect">
            <a:avLst/>
          </a:prstGeom>
        </p:spPr>
      </p:pic>
      <p:cxnSp>
        <p:nvCxnSpPr>
          <p:cNvPr id="10" name="Straight Connector 9">
            <a:extLst>
              <a:ext uri="{FF2B5EF4-FFF2-40B4-BE49-F238E27FC236}">
                <a16:creationId xmlns:a16="http://schemas.microsoft.com/office/drawing/2014/main" id="{67C31EF2-19E5-71A0-0CF9-B58DCF33CB8F}"/>
              </a:ext>
            </a:extLst>
          </p:cNvPr>
          <p:cNvCxnSpPr>
            <a:cxnSpLocks/>
          </p:cNvCxnSpPr>
          <p:nvPr/>
        </p:nvCxnSpPr>
        <p:spPr>
          <a:xfrm>
            <a:off x="6400800" y="0"/>
            <a:ext cx="0" cy="9601200"/>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60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2BC31B60-C690-AF78-EF87-A4DF80157D10}"/>
              </a:ext>
            </a:extLst>
          </p:cNvPr>
          <p:cNvSpPr>
            <a:spLocks noGrp="1"/>
          </p:cNvSpPr>
          <p:nvPr>
            <p:ph type="sldNum" sz="quarter" idx="12"/>
          </p:nvPr>
        </p:nvSpPr>
        <p:spPr>
          <a:xfrm>
            <a:off x="8290275" y="8898893"/>
            <a:ext cx="4063478" cy="511175"/>
          </a:xfrm>
        </p:spPr>
        <p:txBody>
          <a:bodyPr/>
          <a:lstStyle/>
          <a:p>
            <a:r>
              <a:rPr lang="cy-GB" sz="1000" b="1">
                <a:solidFill>
                  <a:schemeClr val="tx1"/>
                </a:solidFill>
              </a:rPr>
              <a:t>Strategaeth Cynaliadwyedd ac Amgylcheddol 2023-25 Grŵp PCYDDS </a:t>
            </a:r>
            <a:r>
              <a:rPr lang="cy-GB" sz="1000">
                <a:solidFill>
                  <a:schemeClr val="tx1"/>
                </a:solidFill>
              </a:rPr>
              <a:t>| </a:t>
            </a:r>
            <a:fld id="{2449773D-A208-4B9B-BE1E-C7CC26A45F95}" type="slidenum">
              <a:rPr lang="cy-GB" sz="1000" smtClean="0">
                <a:solidFill>
                  <a:schemeClr val="tx1"/>
                </a:solidFill>
              </a:rPr>
              <a:t>2</a:t>
            </a:fld>
            <a:endParaRPr lang="cy-GB" sz="1000">
              <a:solidFill>
                <a:schemeClr val="tx1"/>
              </a:solidFill>
            </a:endParaRPr>
          </a:p>
        </p:txBody>
      </p:sp>
      <p:pic>
        <p:nvPicPr>
          <p:cNvPr id="5" name="Picture 4">
            <a:extLst>
              <a:ext uri="{FF2B5EF4-FFF2-40B4-BE49-F238E27FC236}">
                <a16:creationId xmlns:a16="http://schemas.microsoft.com/office/drawing/2014/main" id="{280ED2BF-6BB7-4F05-64FD-156D7CB28820}"/>
              </a:ext>
            </a:extLst>
          </p:cNvPr>
          <p:cNvPicPr>
            <a:picLocks noChangeAspect="1"/>
          </p:cNvPicPr>
          <p:nvPr/>
        </p:nvPicPr>
        <p:blipFill rotWithShape="1">
          <a:blip r:embed="rId2">
            <a:extLst>
              <a:ext uri="{28A0092B-C50C-407E-A947-70E740481C1C}">
                <a14:useLocalDpi xmlns:a14="http://schemas.microsoft.com/office/drawing/2010/main" val="0"/>
              </a:ext>
            </a:extLst>
          </a:blip>
          <a:srcRect l="12670" t="6727" r="48404"/>
          <a:stretch/>
        </p:blipFill>
        <p:spPr>
          <a:xfrm>
            <a:off x="9213851" y="2325096"/>
            <a:ext cx="2969404" cy="4730750"/>
          </a:xfrm>
          <a:prstGeom prst="rect">
            <a:avLst/>
          </a:prstGeom>
        </p:spPr>
      </p:pic>
      <p:sp>
        <p:nvSpPr>
          <p:cNvPr id="2" name="TextBox 1">
            <a:extLst>
              <a:ext uri="{FF2B5EF4-FFF2-40B4-BE49-F238E27FC236}">
                <a16:creationId xmlns:a16="http://schemas.microsoft.com/office/drawing/2014/main" id="{B7AF1FC6-5E44-6C59-4C6A-B994C7F3C9B9}"/>
              </a:ext>
            </a:extLst>
          </p:cNvPr>
          <p:cNvSpPr txBox="1"/>
          <p:nvPr/>
        </p:nvSpPr>
        <p:spPr>
          <a:xfrm>
            <a:off x="611257" y="2806913"/>
            <a:ext cx="4063478" cy="4493538"/>
          </a:xfrm>
          <a:prstGeom prst="rect">
            <a:avLst/>
          </a:prstGeom>
          <a:noFill/>
        </p:spPr>
        <p:txBody>
          <a:bodyPr wrap="square" rtlCol="0">
            <a:spAutoFit/>
          </a:bodyPr>
          <a:lstStyle/>
          <a:p>
            <a:pPr algn="just">
              <a:spcAft>
                <a:spcPts val="600"/>
              </a:spcAft>
            </a:pPr>
            <a:r>
              <a:rPr lang="cy-GB" sz="900"/>
              <a:t>Mae Prifysgol Cymru Y Drindod Dewi Sant yn rhan o Grŵp Y Drindod Dewi Sant (y Grŵp), menter gydweithredol aml-sefydliad. Mae'r Grŵp yn cynnig darpariaeth Addysg Uwch ac Addysg Bellach yn Sir Gaerfyrddin, Ceredigion, Abertawe, Caerdydd, Birmingham a Llundain, pob un â'i hunaniaeth unigryw ei hun. Mae ganddo hefyd ganolfannau cymunedol allgymorth ledled de Cymru, sy'n helpu i gyflawni ei ffocws strategol ar ehangu cyfranogiad.  </a:t>
            </a:r>
          </a:p>
          <a:p>
            <a:pPr algn="just">
              <a:spcAft>
                <a:spcPts val="600"/>
              </a:spcAft>
            </a:pPr>
            <a:r>
              <a:rPr lang="cy-GB" sz="900"/>
              <a:t>Rydym wedi ymrwymo i feithrin cymunedau cryf ac iach ar bob safle a chreu amgylchedd dysgu a gwaith cynhwysol a chefnogol lle gall yr holl staff, myfyrwyr a dysgwyr ffynnu a chyflawni eu potensial personol. </a:t>
            </a:r>
          </a:p>
          <a:p>
            <a:pPr algn="just">
              <a:spcAft>
                <a:spcPts val="600"/>
              </a:spcAft>
            </a:pPr>
            <a:r>
              <a:rPr lang="cy-GB" sz="900"/>
              <a:t>Mae’r Strategaeth Cynaliadwyedd ac Amgylcheddol (2023-25) hon yn seiliedig ar Nodau Datblygu Cynaliadwy'r Cenhedloedd Unedig a Nodau Llesiant Deddf Llesiant Cenedlaethau'r Dyfodol Llywodraeth Cymru, gan gynyddu bioamrywiaeth a gwytnwch ecosystemau hefyd fel yr amlinellir yn Neddf yr Amgylchedd (Cymru) 2016 a sicrhau ein bod yn cyflawni ein dyletswyddau yn Fframwaith Cenhadaeth Ddinesig - Prifysgolion Cymru. </a:t>
            </a:r>
          </a:p>
          <a:p>
            <a:pPr algn="just">
              <a:spcAft>
                <a:spcPts val="600"/>
              </a:spcAft>
            </a:pPr>
            <a:r>
              <a:rPr lang="cy-GB" sz="900"/>
              <a:t>Datganodd y Brifysgol argyfwng hinsawdd drwy lofnodi llythyr Hinsawdd y </a:t>
            </a:r>
            <a:r>
              <a:rPr lang="cy-GB" sz="900" err="1"/>
              <a:t>Sustainable</a:t>
            </a:r>
            <a:r>
              <a:rPr lang="cy-GB" sz="900"/>
              <a:t> </a:t>
            </a:r>
            <a:r>
              <a:rPr lang="cy-GB" sz="900" err="1"/>
              <a:t>Development</a:t>
            </a:r>
            <a:r>
              <a:rPr lang="cy-GB" sz="900"/>
              <a:t> </a:t>
            </a:r>
            <a:r>
              <a:rPr lang="cy-GB" sz="900" err="1"/>
              <a:t>Goal</a:t>
            </a:r>
            <a:r>
              <a:rPr lang="cy-GB" sz="900"/>
              <a:t> (SDG) </a:t>
            </a:r>
            <a:r>
              <a:rPr lang="cy-GB" sz="900" err="1"/>
              <a:t>Accord</a:t>
            </a:r>
            <a:r>
              <a:rPr lang="cy-GB" sz="900"/>
              <a:t> ac mae hi wedi ymrwymo i fod yn Garbon Sero Net (allyriadau cwmpas 1 a 2) erbyn 2030, gyda gostyngiad sylweddol mewn allyriadau cwmpas 3. </a:t>
            </a:r>
          </a:p>
          <a:p>
            <a:pPr algn="just">
              <a:spcAft>
                <a:spcPts val="600"/>
              </a:spcAft>
            </a:pPr>
            <a:r>
              <a:rPr lang="cy-GB" sz="900"/>
              <a:t>Mae'r datganiad hwn yn berthnasol i Grŵp Y Drindod Dewi Sant, mae'n nodi'r trywydd a fydd yn galluogi cyflawni amcanion Amgylcheddol a Chynaliadwyedd y Grŵp mewn ffordd sy'n grymuso a galluogi ein myfyrwyr, ein staff a'n cymunedau ehangach. </a:t>
            </a:r>
          </a:p>
          <a:p>
            <a:pPr algn="just">
              <a:spcAft>
                <a:spcPts val="600"/>
              </a:spcAft>
            </a:pPr>
            <a:r>
              <a:rPr lang="cy-GB" sz="900"/>
              <a:t>Bydd pob sefydliad sy'n ffurfio Grŵp Y Drindod Dewi Sant yn rhoi strategaethau a pholisïau ar waith sydd â chynllun gweithredu cysylltiedig gyda thargedau Penodol, Mesuradwy, Cyraeddadwy, Perthnasol gyda Therfyn Amser iddynt (SMART) mewn meysydd allweddol o gynaliadwyedd amgylcheddol, cymdeithasol ac economaidd.  Caiff effeithiolrwydd y papurau hyn eu cymeradwyo a'u gwerthuso yng Ngrŵp Llywio Cynaliadwyedd Y Drindod Dewi Sant. </a:t>
            </a:r>
          </a:p>
        </p:txBody>
      </p:sp>
      <p:sp>
        <p:nvSpPr>
          <p:cNvPr id="4" name="TextBox 3">
            <a:extLst>
              <a:ext uri="{FF2B5EF4-FFF2-40B4-BE49-F238E27FC236}">
                <a16:creationId xmlns:a16="http://schemas.microsoft.com/office/drawing/2014/main" id="{7ACE80C8-B20C-4037-8D54-99833992F8D8}"/>
              </a:ext>
            </a:extLst>
          </p:cNvPr>
          <p:cNvSpPr txBox="1"/>
          <p:nvPr/>
        </p:nvSpPr>
        <p:spPr>
          <a:xfrm>
            <a:off x="618346" y="2325096"/>
            <a:ext cx="4056390" cy="400110"/>
          </a:xfrm>
          <a:prstGeom prst="rect">
            <a:avLst/>
          </a:prstGeom>
          <a:noFill/>
        </p:spPr>
        <p:txBody>
          <a:bodyPr wrap="square" rtlCol="0">
            <a:spAutoFit/>
          </a:bodyPr>
          <a:lstStyle/>
          <a:p>
            <a:r>
              <a:rPr lang="cy-GB" sz="2000" b="1">
                <a:latin typeface="Montserrat" panose="00000500000000000000" pitchFamily="50" charset="0"/>
              </a:rPr>
              <a:t>Cyflwyniad a Chwmpas</a:t>
            </a:r>
          </a:p>
        </p:txBody>
      </p:sp>
      <p:sp>
        <p:nvSpPr>
          <p:cNvPr id="6" name="TextBox 5">
            <a:extLst>
              <a:ext uri="{FF2B5EF4-FFF2-40B4-BE49-F238E27FC236}">
                <a16:creationId xmlns:a16="http://schemas.microsoft.com/office/drawing/2014/main" id="{F059C2ED-0215-2B24-C82F-C5EB709F0F8E}"/>
              </a:ext>
            </a:extLst>
          </p:cNvPr>
          <p:cNvSpPr txBox="1"/>
          <p:nvPr/>
        </p:nvSpPr>
        <p:spPr>
          <a:xfrm>
            <a:off x="4880360" y="2806913"/>
            <a:ext cx="4063478" cy="3898118"/>
          </a:xfrm>
          <a:prstGeom prst="rect">
            <a:avLst/>
          </a:prstGeom>
          <a:noFill/>
        </p:spPr>
        <p:txBody>
          <a:bodyPr wrap="square" rtlCol="0">
            <a:spAutoFit/>
          </a:bodyPr>
          <a:lstStyle/>
          <a:p>
            <a:pPr algn="just">
              <a:spcAft>
                <a:spcPts val="600"/>
              </a:spcAft>
            </a:pPr>
            <a:r>
              <a:rPr lang="cy-GB" sz="900"/>
              <a:t>Ein gweledigaeth yw adeiladu ar ein sefyllfa bresennol fel sefydliad blaenllaw yn y DU ym maes cynaliadwyedd trwy ymdrechu am ragoriaeth mewn cyfrifoldeb ariannol, amgylcheddol a chymdeithasol – a dangos arfer gorau cynaliadwyedd, cynhyrchu gwybodaeth a syniadau ar draws ein holl weithgareddau.</a:t>
            </a:r>
          </a:p>
          <a:p>
            <a:pPr algn="just">
              <a:spcAft>
                <a:spcPts val="600"/>
              </a:spcAft>
            </a:pPr>
            <a:r>
              <a:rPr lang="cy-GB" sz="900" b="1"/>
              <a:t>Gweledigaeth Grŵp Y Drindod Dewi Sant yw:</a:t>
            </a:r>
          </a:p>
          <a:p>
            <a:pPr marL="342900" lvl="0" indent="-342900">
              <a:lnSpc>
                <a:spcPct val="107000"/>
              </a:lnSpc>
              <a:buFont typeface="Symbol" panose="05050102010706020507" pitchFamily="18" charset="2"/>
              <a:buChar char=""/>
              <a:tabLst>
                <a:tab pos="457200" algn="l"/>
              </a:tabLst>
            </a:pPr>
            <a:r>
              <a:rPr lang="cy-GB" sz="900" b="1"/>
              <a:t>ychwanegu gwerth</a:t>
            </a:r>
            <a:r>
              <a:rPr lang="cy-GB" sz="900"/>
              <a:t> trwy ysgolheictod ac ymarfer proffesiynol rhagorol sy’n seiliedig ar addysgu, ac ymchwil cymhwysol sy'n dylanwadu ar wybodaeth a pholisi yng Nghymru a thu hwnt; </a:t>
            </a:r>
          </a:p>
          <a:p>
            <a:pPr marL="342900" lvl="0" indent="-342900">
              <a:lnSpc>
                <a:spcPct val="107000"/>
              </a:lnSpc>
              <a:buFont typeface="Symbol" panose="05050102010706020507" pitchFamily="18" charset="2"/>
              <a:buChar char=""/>
              <a:tabLst>
                <a:tab pos="457200" algn="l"/>
              </a:tabLst>
            </a:pPr>
            <a:r>
              <a:rPr lang="cy-GB" sz="900" b="1"/>
              <a:t>cynnig cwricwlwm addysg bellach ac addysg uwch penodol </a:t>
            </a:r>
            <a:r>
              <a:rPr lang="cy-GB" sz="900"/>
              <a:t>sy'n darparu priodoleddau graddedigion nodedig ym meysydd cyflogadwyedd, menter, addysg gynaliadwy a dinasyddiaeth fyd-eang;</a:t>
            </a:r>
          </a:p>
          <a:p>
            <a:pPr marL="342900" lvl="0" indent="-342900">
              <a:lnSpc>
                <a:spcPct val="107000"/>
              </a:lnSpc>
              <a:buFont typeface="Symbol" panose="05050102010706020507" pitchFamily="18" charset="2"/>
              <a:buChar char=""/>
              <a:tabLst>
                <a:tab pos="457200" algn="l"/>
              </a:tabLst>
            </a:pPr>
            <a:r>
              <a:rPr lang="cy-GB" sz="900" b="1"/>
              <a:t>gwireddu potensial </a:t>
            </a:r>
            <a:r>
              <a:rPr lang="cy-GB" sz="900"/>
              <a:t>pob myfyriwr unigol a chefnogi myfyrwyr ar bob cam o'u haddysg;</a:t>
            </a:r>
          </a:p>
          <a:p>
            <a:pPr marL="342900" lvl="0" indent="-342900">
              <a:lnSpc>
                <a:spcPct val="107000"/>
              </a:lnSpc>
              <a:buFont typeface="Symbol" panose="05050102010706020507" pitchFamily="18" charset="2"/>
              <a:buChar char=""/>
              <a:tabLst>
                <a:tab pos="457200" algn="l"/>
              </a:tabLst>
            </a:pPr>
            <a:r>
              <a:rPr lang="cy-GB" sz="900" b="1"/>
              <a:t>arloesi</a:t>
            </a:r>
            <a:r>
              <a:rPr lang="cy-GB" sz="900"/>
              <a:t> dulliau newydd o ddysgu ac ymarfer proffesiynol seiliedig ar waith sy'n gwella galluoedd gweithlu a menter; ac</a:t>
            </a:r>
          </a:p>
          <a:p>
            <a:pPr marL="342900" lvl="0" indent="-342900">
              <a:lnSpc>
                <a:spcPct val="107000"/>
              </a:lnSpc>
              <a:spcAft>
                <a:spcPts val="600"/>
              </a:spcAft>
              <a:buFont typeface="Symbol" panose="05050102010706020507" pitchFamily="18" charset="2"/>
              <a:buChar char=""/>
              <a:tabLst>
                <a:tab pos="457200" algn="l"/>
              </a:tabLst>
            </a:pPr>
            <a:r>
              <a:rPr lang="cy-GB" sz="900" b="1"/>
              <a:t>ymrwymo</a:t>
            </a:r>
            <a:r>
              <a:rPr lang="cy-GB" sz="900"/>
              <a:t> i bob agwedd ar ddatblygu cynaliadwy.</a:t>
            </a:r>
          </a:p>
          <a:p>
            <a:pPr>
              <a:lnSpc>
                <a:spcPct val="107000"/>
              </a:lnSpc>
              <a:spcAft>
                <a:spcPts val="800"/>
              </a:spcAft>
            </a:pPr>
            <a:r>
              <a:rPr lang="cy-GB" sz="900" kern="100">
                <a:effectLst/>
                <a:latin typeface="Calibri" panose="020F0502020204030204" pitchFamily="34" charset="0"/>
                <a:ea typeface="Calibri" panose="020F0502020204030204" pitchFamily="34" charset="0"/>
                <a:cs typeface="Arial" panose="020B0604020202020204" pitchFamily="34" charset="0"/>
              </a:rPr>
              <a:t>Trwy ei </a:t>
            </a:r>
            <a:r>
              <a:rPr lang="cy-GB" sz="900" u="sng" kern="10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Gynllun Strategol</a:t>
            </a:r>
            <a:r>
              <a:rPr lang="cy-GB" sz="900" kern="100">
                <a:effectLst/>
                <a:latin typeface="Calibri" panose="020F0502020204030204" pitchFamily="34" charset="0"/>
                <a:ea typeface="Calibri" panose="020F0502020204030204" pitchFamily="34" charset="0"/>
                <a:cs typeface="Arial" panose="020B0604020202020204" pitchFamily="34" charset="0"/>
              </a:rPr>
              <a:t> a’i </a:t>
            </a:r>
            <a:r>
              <a:rPr lang="cy-GB" sz="900" u="sng" kern="10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Ddatganiad Polisi Amgylcheddol</a:t>
            </a:r>
            <a:r>
              <a:rPr lang="cy-GB" sz="900" kern="100">
                <a:effectLst/>
                <a:latin typeface="Calibri" panose="020F0502020204030204" pitchFamily="34" charset="0"/>
                <a:ea typeface="Calibri" panose="020F0502020204030204" pitchFamily="34" charset="0"/>
                <a:cs typeface="Arial" panose="020B0604020202020204" pitchFamily="34" charset="0"/>
              </a:rPr>
              <a:t>, mae'r Grŵp yn mynegi ei werthoedd Datblygu Cynaliadwy a Dinasyddiaeth Fyd-eang:</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tabLst>
                <a:tab pos="457200" algn="l"/>
              </a:tabLst>
            </a:pPr>
            <a:r>
              <a:rPr lang="cy-GB" sz="900" b="1" kern="100">
                <a:effectLst/>
                <a:latin typeface="Calibri" panose="020F0502020204030204" pitchFamily="34" charset="0"/>
                <a:ea typeface="Calibri" panose="020F0502020204030204" pitchFamily="34" charset="0"/>
                <a:cs typeface="Arial" panose="020B0604020202020204" pitchFamily="34" charset="0"/>
              </a:rPr>
              <a:t>Datblygiad cynaliadwy</a:t>
            </a:r>
            <a:r>
              <a:rPr lang="cy-GB" sz="900" kern="100">
                <a:effectLst/>
                <a:latin typeface="Calibri" panose="020F0502020204030204" pitchFamily="34" charset="0"/>
                <a:ea typeface="Calibri" panose="020F0502020204030204" pitchFamily="34" charset="0"/>
                <a:cs typeface="Arial" panose="020B0604020202020204" pitchFamily="34" charset="0"/>
              </a:rPr>
              <a:t>, trwy ymddwyn mewn ffordd sy'n sicrhau bod anghenion y presennol yn cael eu diwallu heb beryglu gallu cenedlaethau'r dyfodol, a thrwy ymgorffori'r egwyddor hon yn systematig yn ein dull addysgu a dysgu.</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cy-GB" sz="900" b="1" kern="100">
                <a:effectLst/>
                <a:latin typeface="Calibri" panose="020F0502020204030204" pitchFamily="34" charset="0"/>
                <a:ea typeface="Calibri" panose="020F0502020204030204" pitchFamily="34" charset="0"/>
                <a:cs typeface="Arial" panose="020B0604020202020204" pitchFamily="34" charset="0"/>
              </a:rPr>
              <a:t>Cysyniad dinasyddiaeth fyd-eang</a:t>
            </a:r>
            <a:r>
              <a:rPr lang="cy-GB" sz="900" kern="100">
                <a:effectLst/>
                <a:latin typeface="Calibri" panose="020F0502020204030204" pitchFamily="34" charset="0"/>
                <a:ea typeface="Calibri" panose="020F0502020204030204" pitchFamily="34" charset="0"/>
                <a:cs typeface="Arial" panose="020B0604020202020204" pitchFamily="34" charset="0"/>
              </a:rPr>
              <a:t>, trwy ddatblygu gweithgareddau a chyfleoedd rhyngwladol i'n dysgwyr, staff a phartneriaid.</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p:txBody>
      </p:sp>
      <p:sp>
        <p:nvSpPr>
          <p:cNvPr id="7" name="TextBox 6">
            <a:extLst>
              <a:ext uri="{FF2B5EF4-FFF2-40B4-BE49-F238E27FC236}">
                <a16:creationId xmlns:a16="http://schemas.microsoft.com/office/drawing/2014/main" id="{E6352DCE-8D2A-916B-80BF-F3232B784B3C}"/>
              </a:ext>
            </a:extLst>
          </p:cNvPr>
          <p:cNvSpPr txBox="1"/>
          <p:nvPr/>
        </p:nvSpPr>
        <p:spPr>
          <a:xfrm>
            <a:off x="4887449" y="2325096"/>
            <a:ext cx="4056390" cy="400110"/>
          </a:xfrm>
          <a:prstGeom prst="rect">
            <a:avLst/>
          </a:prstGeom>
          <a:noFill/>
        </p:spPr>
        <p:txBody>
          <a:bodyPr wrap="square" rtlCol="0">
            <a:spAutoFit/>
          </a:bodyPr>
          <a:lstStyle/>
          <a:p>
            <a:r>
              <a:rPr lang="cy-GB" sz="2000" b="1">
                <a:latin typeface="Montserrat" panose="00000500000000000000" pitchFamily="50" charset="0"/>
              </a:rPr>
              <a:t>Gweledigaeth</a:t>
            </a:r>
          </a:p>
        </p:txBody>
      </p:sp>
    </p:spTree>
    <p:extLst>
      <p:ext uri="{BB962C8B-B14F-4D97-AF65-F5344CB8AC3E}">
        <p14:creationId xmlns:p14="http://schemas.microsoft.com/office/powerpoint/2010/main" val="92056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1BB7E4F-9E3B-91AE-0516-220B41C9EC1A}"/>
              </a:ext>
            </a:extLst>
          </p:cNvPr>
          <p:cNvSpPr txBox="1"/>
          <p:nvPr/>
        </p:nvSpPr>
        <p:spPr>
          <a:xfrm>
            <a:off x="5640185" y="5069005"/>
            <a:ext cx="6322380" cy="338554"/>
          </a:xfrm>
          <a:prstGeom prst="rect">
            <a:avLst/>
          </a:prstGeom>
          <a:noFill/>
        </p:spPr>
        <p:txBody>
          <a:bodyPr wrap="square" rtlCol="0">
            <a:spAutoFit/>
          </a:bodyPr>
          <a:lstStyle/>
          <a:p>
            <a:r>
              <a:rPr lang="cy-GB" sz="1600" b="1"/>
              <a:t>Nodau Datblygu Cynaliadwy’r Cenhedloedd Unedig.</a:t>
            </a:r>
          </a:p>
        </p:txBody>
      </p:sp>
      <p:sp>
        <p:nvSpPr>
          <p:cNvPr id="18" name="TextBox 17">
            <a:extLst>
              <a:ext uri="{FF2B5EF4-FFF2-40B4-BE49-F238E27FC236}">
                <a16:creationId xmlns:a16="http://schemas.microsoft.com/office/drawing/2014/main" id="{5850E976-F650-1160-DE8D-D0C030C23B5B}"/>
              </a:ext>
            </a:extLst>
          </p:cNvPr>
          <p:cNvSpPr txBox="1"/>
          <p:nvPr/>
        </p:nvSpPr>
        <p:spPr>
          <a:xfrm>
            <a:off x="5640185" y="507870"/>
            <a:ext cx="4247249" cy="338554"/>
          </a:xfrm>
          <a:prstGeom prst="rect">
            <a:avLst/>
          </a:prstGeom>
          <a:noFill/>
        </p:spPr>
        <p:txBody>
          <a:bodyPr wrap="square" rtlCol="0">
            <a:spAutoFit/>
          </a:bodyPr>
          <a:lstStyle/>
          <a:p>
            <a:r>
              <a:rPr lang="cy-GB" sz="1600" b="1"/>
              <a:t>Deddf Llesiant Cenedlaethau’r Dyfodol.</a:t>
            </a:r>
          </a:p>
        </p:txBody>
      </p:sp>
      <p:sp>
        <p:nvSpPr>
          <p:cNvPr id="13" name="TextBox 12">
            <a:extLst>
              <a:ext uri="{FF2B5EF4-FFF2-40B4-BE49-F238E27FC236}">
                <a16:creationId xmlns:a16="http://schemas.microsoft.com/office/drawing/2014/main" id="{AB2A848A-A8E3-B561-59E4-C30273700AFB}"/>
              </a:ext>
            </a:extLst>
          </p:cNvPr>
          <p:cNvSpPr txBox="1"/>
          <p:nvPr/>
        </p:nvSpPr>
        <p:spPr>
          <a:xfrm>
            <a:off x="777511" y="2238184"/>
            <a:ext cx="4063478" cy="5713872"/>
          </a:xfrm>
          <a:prstGeom prst="rect">
            <a:avLst/>
          </a:prstGeom>
          <a:noFill/>
        </p:spPr>
        <p:txBody>
          <a:bodyPr wrap="square" rtlCol="0">
            <a:spAutoFit/>
          </a:bodyPr>
          <a:lstStyle/>
          <a:p>
            <a:pPr algn="just">
              <a:lnSpc>
                <a:spcPct val="107000"/>
              </a:lnSpc>
              <a:spcAft>
                <a:spcPts val="800"/>
              </a:spcAft>
            </a:pPr>
            <a:r>
              <a:rPr lang="cy-GB" sz="900" kern="100">
                <a:effectLst/>
                <a:latin typeface="Calibri" panose="020F0502020204030204" pitchFamily="34" charset="0"/>
                <a:ea typeface="Calibri" panose="020F0502020204030204" pitchFamily="34" charset="0"/>
                <a:cs typeface="Arial" panose="020B0604020202020204" pitchFamily="34" charset="0"/>
              </a:rPr>
              <a:t>Yng Nghymru, mae </a:t>
            </a:r>
            <a:r>
              <a:rPr lang="cy-GB" sz="900" b="1" u="sng" kern="10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Deddf Llesiant Cenedlaethau'r Dyfodol (2015</a:t>
            </a:r>
            <a:r>
              <a:rPr lang="cy-GB" sz="900" b="1" u="sng" kern="100">
                <a:solidFill>
                  <a:srgbClr val="0563C1"/>
                </a:solidFill>
                <a:effectLst/>
                <a:latin typeface="Calibri" panose="020F0502020204030204" pitchFamily="34" charset="0"/>
                <a:ea typeface="Calibri" panose="020F0502020204030204" pitchFamily="34" charset="0"/>
                <a:cs typeface="Arial" panose="020B0604020202020204" pitchFamily="34" charset="0"/>
              </a:rPr>
              <a:t>)</a:t>
            </a:r>
            <a:r>
              <a:rPr lang="cy-GB" sz="900" b="1" kern="100">
                <a:effectLst/>
                <a:latin typeface="Calibri" panose="020F0502020204030204" pitchFamily="34" charset="0"/>
                <a:ea typeface="Calibri" panose="020F0502020204030204" pitchFamily="34" charset="0"/>
                <a:cs typeface="Arial" panose="020B0604020202020204" pitchFamily="34" charset="0"/>
              </a:rPr>
              <a:t> </a:t>
            </a:r>
            <a:r>
              <a:rPr lang="cy-GB" sz="900" kern="100">
                <a:effectLst/>
                <a:latin typeface="Calibri" panose="020F0502020204030204" pitchFamily="34" charset="0"/>
                <a:ea typeface="Calibri" panose="020F0502020204030204" pitchFamily="34" charset="0"/>
                <a:cs typeface="Arial" panose="020B0604020202020204" pitchFamily="34" charset="0"/>
              </a:rPr>
              <a:t>yn gosod dyletswydd gyfreithiol ar gyrff cyhoeddus i sicrhau bod gan genedlaethau'r dyfodol o leiaf yr un ansawdd bywyd ag sydd gennym yn awr, ac yn galluogi gwneud penderfyniadau gwell trwy ystyried y dyfodol, gan ddefnyddio dulliau ataliol, integredig a chydweithredol sy'n ystyried ac yn cynnwys pobl o bob oed a chefndir.  </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800"/>
              </a:spcAft>
            </a:pPr>
            <a:r>
              <a:rPr lang="cy-GB" sz="900" kern="100">
                <a:effectLst/>
                <a:latin typeface="Calibri" panose="020F0502020204030204" pitchFamily="34" charset="0"/>
                <a:ea typeface="Calibri" panose="020F0502020204030204" pitchFamily="34" charset="0"/>
                <a:cs typeface="Arial" panose="020B0604020202020204" pitchFamily="34" charset="0"/>
              </a:rPr>
              <a:t>Mae fframwaith deddfwriaethol Deddf Llesiant Cenedlaethau'r Dyfodol yn adlewyrchu </a:t>
            </a:r>
            <a:r>
              <a:rPr lang="cy-GB" sz="900" b="1" kern="100">
                <a:effectLst/>
                <a:latin typeface="Calibri" panose="020F0502020204030204" pitchFamily="34" charset="0"/>
                <a:ea typeface="Calibri" panose="020F0502020204030204" pitchFamily="34" charset="0"/>
                <a:cs typeface="Arial" panose="020B0604020202020204" pitchFamily="34" charset="0"/>
              </a:rPr>
              <a:t>fframwaith</a:t>
            </a:r>
            <a:r>
              <a:rPr lang="cy-GB" sz="900" kern="100">
                <a:effectLst/>
                <a:latin typeface="Calibri" panose="020F0502020204030204" pitchFamily="34" charset="0"/>
                <a:ea typeface="Calibri" panose="020F0502020204030204" pitchFamily="34" charset="0"/>
                <a:cs typeface="Arial" panose="020B0604020202020204" pitchFamily="34" charset="0"/>
              </a:rPr>
              <a:t> </a:t>
            </a:r>
            <a:r>
              <a:rPr lang="cy-GB" sz="900" b="1" kern="100">
                <a:effectLst/>
                <a:latin typeface="Calibri" panose="020F0502020204030204" pitchFamily="34" charset="0"/>
                <a:ea typeface="Calibri" panose="020F0502020204030204" pitchFamily="34" charset="0"/>
                <a:cs typeface="Arial" panose="020B0604020202020204" pitchFamily="34" charset="0"/>
              </a:rPr>
              <a:t>Nodau Datblygu Cynaliadwy'r Cenhedloedd Unedig</a:t>
            </a:r>
            <a:r>
              <a:rPr lang="cy-GB" sz="900" kern="100">
                <a:effectLst/>
                <a:latin typeface="Calibri" panose="020F0502020204030204" pitchFamily="34" charset="0"/>
                <a:ea typeface="Calibri" panose="020F0502020204030204" pitchFamily="34" charset="0"/>
                <a:cs typeface="Arial" panose="020B0604020202020204" pitchFamily="34" charset="0"/>
              </a:rPr>
              <a:t>. Nod y fframwaith hwn yw trawsnewid y byd trwy leihau tlodi ac anghydraddoldebau, gan ddiogelu'r blaned a sicrhau bod pawb yn mwynhau iechyd, cyfiawnder a ffyniant. </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800"/>
              </a:spcAft>
            </a:pPr>
            <a:r>
              <a:rPr lang="cy-GB" sz="900" kern="100">
                <a:latin typeface="Calibri" panose="020F0502020204030204" pitchFamily="34" charset="0"/>
                <a:ea typeface="Calibri" panose="020F0502020204030204" pitchFamily="34" charset="0"/>
                <a:cs typeface="Arial" panose="020B0604020202020204" pitchFamily="34" charset="0"/>
              </a:rPr>
              <a:t>Oherwydd hyn</a:t>
            </a:r>
            <a:r>
              <a:rPr lang="cy-GB" sz="900" kern="100">
                <a:effectLst/>
                <a:latin typeface="Calibri" panose="020F0502020204030204" pitchFamily="34" charset="0"/>
                <a:ea typeface="Calibri" panose="020F0502020204030204" pitchFamily="34" charset="0"/>
                <a:cs typeface="Arial" panose="020B0604020202020204" pitchFamily="34" charset="0"/>
              </a:rPr>
              <a:t>, mae gweithgarwch y Brifysgol wedi'i fapio yn ôl y nodau hyn ac yn cael ei adolygu fel rhan o’r Grŵp Datblygu Cynaliadwy AB/AU. Mae'r gwaith sy'n gysylltiedig â Nodau Datblygu Cynaliadwy'r Cenhedloedd Unedig wedi’i gofnodi </a:t>
            </a:r>
            <a:r>
              <a:rPr lang="cy-GB" sz="900" u="sng" kern="10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yma</a:t>
            </a:r>
            <a:r>
              <a:rPr lang="cy-GB" sz="900" kern="100">
                <a:effectLst/>
                <a:latin typeface="Calibri" panose="020F0502020204030204" pitchFamily="34" charset="0"/>
                <a:ea typeface="Calibri" panose="020F0502020204030204" pitchFamily="34" charset="0"/>
                <a:cs typeface="Arial" panose="020B0604020202020204" pitchFamily="34" charset="0"/>
              </a:rPr>
              <a:t>.  </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800"/>
              </a:spcAft>
            </a:pPr>
            <a:r>
              <a:rPr lang="cy-GB" sz="900" kern="100">
                <a:effectLst/>
                <a:latin typeface="Calibri" panose="020F0502020204030204" pitchFamily="34" charset="0"/>
                <a:ea typeface="Calibri" panose="020F0502020204030204" pitchFamily="34" charset="0"/>
                <a:cs typeface="Arial" panose="020B0604020202020204" pitchFamily="34" charset="0"/>
              </a:rPr>
              <a:t>Mae pwysigrwydd yr agenda cynaliadwy yn dod yn fwy o flaenoriaeth i fyfyrwyr y Brifysgol; dengys canlyniadau arolygon diweddar ddisgwyliadau'r corff myfyrwyr a bydd sicrhau ein bod yn bodloni'r disgwyliadau hynny’n gwella ac yn datblygu recriwtio, profiad a chyflogadwyedd myfyrwyr.</a:t>
            </a:r>
          </a:p>
          <a:p>
            <a:pPr marL="92075" lvl="0" indent="-92075" algn="just">
              <a:lnSpc>
                <a:spcPct val="107000"/>
              </a:lnSpc>
              <a:buFont typeface="Symbol" panose="05050102010706020507" pitchFamily="18" charset="2"/>
              <a:buChar char=""/>
            </a:pPr>
            <a:r>
              <a:rPr lang="cy-GB" sz="900" kern="100">
                <a:effectLst/>
                <a:latin typeface="Calibri" panose="020F0502020204030204" pitchFamily="34" charset="0"/>
                <a:ea typeface="Calibri" panose="020F0502020204030204" pitchFamily="34" charset="0"/>
                <a:cs typeface="Arial" panose="020B0604020202020204" pitchFamily="34" charset="0"/>
              </a:rPr>
              <a:t>Mae myfyrwyr yn adrodd mai cynaliadwyedd yw un o'r prif resymau dros ddewis eu sefydliad </a:t>
            </a:r>
            <a:r>
              <a:rPr lang="cy-GB" sz="900" i="1" kern="100">
                <a:effectLst/>
                <a:latin typeface="Calibri" panose="020F0502020204030204" pitchFamily="34" charset="0"/>
                <a:ea typeface="Calibri" panose="020F0502020204030204" pitchFamily="34" charset="0"/>
                <a:cs typeface="Arial" panose="020B0604020202020204" pitchFamily="34" charset="0"/>
              </a:rPr>
              <a:t>(</a:t>
            </a:r>
            <a:r>
              <a:rPr lang="cy-GB" sz="900" i="1" u="sng" kern="100">
                <a:effectLst/>
                <a:latin typeface="Calibri" panose="020F0502020204030204" pitchFamily="34" charset="0"/>
                <a:ea typeface="Calibri" panose="020F0502020204030204" pitchFamily="34" charset="0"/>
                <a:cs typeface="Arial" panose="020B0604020202020204" pitchFamily="34" charset="0"/>
              </a:rPr>
              <a:t>TESS</a:t>
            </a:r>
            <a:r>
              <a:rPr lang="cy-GB" sz="900" i="1" kern="100">
                <a:effectLst/>
                <a:latin typeface="Calibri" panose="020F0502020204030204" pitchFamily="34" charset="0"/>
                <a:ea typeface="Calibri" panose="020F0502020204030204" pitchFamily="34" charset="0"/>
                <a:cs typeface="Arial" panose="020B0604020202020204" pitchFamily="34" charset="0"/>
              </a:rPr>
              <a:t>, 2021)</a:t>
            </a:r>
            <a:endParaRPr lang="cy-GB" sz="900" i="1" kern="100">
              <a:latin typeface="Calibri" panose="020F0502020204030204" pitchFamily="34" charset="0"/>
              <a:ea typeface="DengXian" panose="02010600030101010101" pitchFamily="2" charset="-122"/>
              <a:cs typeface="Arial" panose="020B0604020202020204" pitchFamily="34" charset="0"/>
            </a:endParaRPr>
          </a:p>
          <a:p>
            <a:pPr marL="92075" lvl="0" indent="-92075" algn="just">
              <a:lnSpc>
                <a:spcPct val="107000"/>
              </a:lnSpc>
              <a:buFont typeface="Symbol" panose="05050102010706020507" pitchFamily="18" charset="2"/>
              <a:buChar char=""/>
            </a:pPr>
            <a:r>
              <a:rPr lang="cy-GB" sz="900" kern="100">
                <a:effectLst/>
                <a:latin typeface="Calibri" panose="020F0502020204030204" pitchFamily="34" charset="0"/>
                <a:ea typeface="Calibri" panose="020F0502020204030204" pitchFamily="34" charset="0"/>
                <a:cs typeface="Arial" panose="020B0604020202020204" pitchFamily="34" charset="0"/>
              </a:rPr>
              <a:t>Mae 84% o’r myfyrwyr a arolygwyd yn disgwyl i ddatblygiad cynaliadwy gael ei ymgorffori'n weithredol ym mhob cwrs </a:t>
            </a:r>
            <a:r>
              <a:rPr lang="cy-GB" sz="900" i="1" kern="100">
                <a:effectLst/>
                <a:latin typeface="Calibri" panose="020F0502020204030204" pitchFamily="34" charset="0"/>
                <a:ea typeface="Calibri" panose="020F0502020204030204" pitchFamily="34" charset="0"/>
                <a:cs typeface="Arial" panose="020B0604020202020204" pitchFamily="34" charset="0"/>
              </a:rPr>
              <a:t>(Prifysgol Swydd Gaerloyw yn gweithio gyda </a:t>
            </a:r>
            <a:r>
              <a:rPr lang="cy-GB" sz="900" i="1" kern="100" err="1">
                <a:effectLst/>
                <a:latin typeface="Calibri" panose="020F0502020204030204" pitchFamily="34" charset="0"/>
                <a:ea typeface="Calibri" panose="020F0502020204030204" pitchFamily="34" charset="0"/>
                <a:cs typeface="Arial" panose="020B0604020202020204" pitchFamily="34" charset="0"/>
              </a:rPr>
              <a:t>Kings</a:t>
            </a:r>
            <a:r>
              <a:rPr lang="cy-GB" sz="900" i="1" kern="100">
                <a:effectLst/>
                <a:latin typeface="Calibri" panose="020F0502020204030204" pitchFamily="34" charset="0"/>
                <a:ea typeface="Calibri" panose="020F0502020204030204" pitchFamily="34" charset="0"/>
                <a:cs typeface="Arial" panose="020B0604020202020204" pitchFamily="34" charset="0"/>
              </a:rPr>
              <a:t> </a:t>
            </a:r>
            <a:r>
              <a:rPr lang="cy-GB" sz="900" i="1" kern="100" err="1">
                <a:effectLst/>
                <a:latin typeface="Calibri" panose="020F0502020204030204" pitchFamily="34" charset="0"/>
                <a:ea typeface="Calibri" panose="020F0502020204030204" pitchFamily="34" charset="0"/>
                <a:cs typeface="Arial" panose="020B0604020202020204" pitchFamily="34" charset="0"/>
              </a:rPr>
              <a:t>College</a:t>
            </a:r>
            <a:r>
              <a:rPr lang="cy-GB" sz="900" i="1" kern="100">
                <a:effectLst/>
                <a:latin typeface="Calibri" panose="020F0502020204030204" pitchFamily="34" charset="0"/>
                <a:ea typeface="Calibri" panose="020F0502020204030204" pitchFamily="34" charset="0"/>
                <a:cs typeface="Arial" panose="020B0604020202020204" pitchFamily="34" charset="0"/>
              </a:rPr>
              <a:t> Llundain, 2023)</a:t>
            </a:r>
            <a:endParaRPr lang="cy-GB" sz="900" i="1" kern="100">
              <a:latin typeface="Calibri" panose="020F0502020204030204" pitchFamily="34" charset="0"/>
              <a:ea typeface="DengXian" panose="02010600030101010101" pitchFamily="2" charset="-122"/>
              <a:cs typeface="Arial" panose="020B0604020202020204" pitchFamily="34" charset="0"/>
            </a:endParaRPr>
          </a:p>
          <a:p>
            <a:pPr marL="92075" lvl="0" indent="-92075" algn="just">
              <a:lnSpc>
                <a:spcPct val="107000"/>
              </a:lnSpc>
              <a:buFont typeface="Symbol" panose="05050102010706020507" pitchFamily="18" charset="2"/>
              <a:buChar char=""/>
            </a:pPr>
            <a:r>
              <a:rPr lang="cy-GB" sz="900" kern="100">
                <a:effectLst/>
                <a:latin typeface="Calibri" panose="020F0502020204030204" pitchFamily="34" charset="0"/>
                <a:ea typeface="Calibri" panose="020F0502020204030204" pitchFamily="34" charset="0"/>
                <a:cs typeface="Arial" panose="020B0604020202020204" pitchFamily="34" charset="0"/>
              </a:rPr>
              <a:t>Mae 93% o fyfyrwyr yr arolwg eisiau gadael addysg ffurfiol gyda'r wybodaeth a'r sgiliau i fynd i'r afael â heriau cynaliadwyedd </a:t>
            </a:r>
            <a:r>
              <a:rPr lang="cy-GB" sz="900" i="1" kern="100">
                <a:effectLst/>
                <a:latin typeface="Calibri" panose="020F0502020204030204" pitchFamily="34" charset="0"/>
                <a:ea typeface="Calibri" panose="020F0502020204030204" pitchFamily="34" charset="0"/>
                <a:cs typeface="Arial" panose="020B0604020202020204" pitchFamily="34" charset="0"/>
              </a:rPr>
              <a:t>(Prifysgol Swydd Gaerloyw yn gweithio gyda </a:t>
            </a:r>
            <a:r>
              <a:rPr lang="cy-GB" sz="900" i="1" kern="100" err="1">
                <a:effectLst/>
                <a:latin typeface="Calibri" panose="020F0502020204030204" pitchFamily="34" charset="0"/>
                <a:ea typeface="Calibri" panose="020F0502020204030204" pitchFamily="34" charset="0"/>
                <a:cs typeface="Arial" panose="020B0604020202020204" pitchFamily="34" charset="0"/>
              </a:rPr>
              <a:t>Kings</a:t>
            </a:r>
            <a:r>
              <a:rPr lang="cy-GB" sz="900" i="1" kern="100">
                <a:effectLst/>
                <a:latin typeface="Calibri" panose="020F0502020204030204" pitchFamily="34" charset="0"/>
                <a:ea typeface="Calibri" panose="020F0502020204030204" pitchFamily="34" charset="0"/>
                <a:cs typeface="Arial" panose="020B0604020202020204" pitchFamily="34" charset="0"/>
              </a:rPr>
              <a:t> </a:t>
            </a:r>
            <a:r>
              <a:rPr lang="cy-GB" sz="900" i="1" kern="100" err="1">
                <a:effectLst/>
                <a:latin typeface="Calibri" panose="020F0502020204030204" pitchFamily="34" charset="0"/>
                <a:ea typeface="Calibri" panose="020F0502020204030204" pitchFamily="34" charset="0"/>
                <a:cs typeface="Arial" panose="020B0604020202020204" pitchFamily="34" charset="0"/>
              </a:rPr>
              <a:t>College</a:t>
            </a:r>
            <a:r>
              <a:rPr lang="cy-GB" sz="900" i="1" kern="100">
                <a:effectLst/>
                <a:latin typeface="Calibri" panose="020F0502020204030204" pitchFamily="34" charset="0"/>
                <a:ea typeface="Calibri" panose="020F0502020204030204" pitchFamily="34" charset="0"/>
                <a:cs typeface="Arial" panose="020B0604020202020204" pitchFamily="34" charset="0"/>
              </a:rPr>
              <a:t> Llundain, 2023)</a:t>
            </a:r>
            <a:endParaRPr lang="cy-GB" sz="900" i="1" kern="100">
              <a:latin typeface="Calibri" panose="020F0502020204030204" pitchFamily="34" charset="0"/>
              <a:ea typeface="DengXian" panose="02010600030101010101" pitchFamily="2" charset="-122"/>
              <a:cs typeface="Arial" panose="020B0604020202020204" pitchFamily="34" charset="0"/>
            </a:endParaRPr>
          </a:p>
          <a:p>
            <a:pPr marL="92075" lvl="0" indent="-92075" algn="just">
              <a:lnSpc>
                <a:spcPct val="107000"/>
              </a:lnSpc>
              <a:spcAft>
                <a:spcPts val="600"/>
              </a:spcAft>
              <a:buFont typeface="Symbol" panose="05050102010706020507" pitchFamily="18" charset="2"/>
              <a:buChar char=""/>
            </a:pPr>
            <a:r>
              <a:rPr lang="cy-GB" sz="900" kern="100">
                <a:effectLst/>
                <a:latin typeface="Calibri" panose="020F0502020204030204" pitchFamily="34" charset="0"/>
                <a:ea typeface="Calibri" panose="020F0502020204030204" pitchFamily="34" charset="0"/>
                <a:cs typeface="Arial" panose="020B0604020202020204" pitchFamily="34" charset="0"/>
              </a:rPr>
              <a:t>Mae staff yn rhoi pwys cynyddol ar gynaliadwyedd wrth edrych ar ddarpar gyflogwyr </a:t>
            </a:r>
            <a:r>
              <a:rPr lang="cy-GB" sz="900" i="1" kern="100">
                <a:effectLst/>
                <a:latin typeface="Calibri" panose="020F0502020204030204" pitchFamily="34" charset="0"/>
                <a:ea typeface="Calibri" panose="020F0502020204030204" pitchFamily="34" charset="0"/>
                <a:cs typeface="Arial" panose="020B0604020202020204" pitchFamily="34" charset="0"/>
              </a:rPr>
              <a:t>(</a:t>
            </a:r>
            <a:r>
              <a:rPr lang="cy-GB" sz="900" i="1" kern="100" err="1">
                <a:effectLst/>
                <a:latin typeface="Calibri" panose="020F0502020204030204" pitchFamily="34" charset="0"/>
                <a:ea typeface="Calibri" panose="020F0502020204030204" pitchFamily="34" charset="0"/>
                <a:cs typeface="Arial" panose="020B0604020202020204" pitchFamily="34" charset="0"/>
              </a:rPr>
              <a:t>Urquhart</a:t>
            </a:r>
            <a:r>
              <a:rPr lang="cy-GB" sz="900" i="1" kern="100">
                <a:effectLst/>
                <a:latin typeface="Calibri" panose="020F0502020204030204" pitchFamily="34" charset="0"/>
                <a:ea typeface="Calibri" panose="020F0502020204030204" pitchFamily="34" charset="0"/>
                <a:cs typeface="Arial" panose="020B0604020202020204" pitchFamily="34" charset="0"/>
              </a:rPr>
              <a:t>, 2022)  </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800"/>
              </a:spcAft>
            </a:pPr>
            <a:r>
              <a:rPr lang="cy-GB" sz="900" kern="100">
                <a:effectLst/>
                <a:latin typeface="Calibri" panose="020F0502020204030204" pitchFamily="34" charset="0"/>
                <a:ea typeface="Calibri" panose="020F0502020204030204" pitchFamily="34" charset="0"/>
                <a:cs typeface="Arial" panose="020B0604020202020204" pitchFamily="34" charset="0"/>
              </a:rPr>
              <a:t>Yn addysgwyr, ymchwilwyr, defnyddwyr a chyflogwyr mawr, mae gan ein harferion a'n gwerthoedd botensial anhygoel i gael dylanwad sylweddol ar newid cymdeithasol. </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800"/>
              </a:spcAft>
            </a:pPr>
            <a:r>
              <a:rPr lang="cy-GB" sz="900" kern="100">
                <a:effectLst/>
                <a:latin typeface="Calibri" panose="020F0502020204030204" pitchFamily="34" charset="0"/>
                <a:ea typeface="Calibri" panose="020F0502020204030204" pitchFamily="34" charset="0"/>
                <a:cs typeface="Arial" panose="020B0604020202020204" pitchFamily="34" charset="0"/>
              </a:rPr>
              <a:t>Bydd y strategaeth hon yn galluogi'r Grŵp i fabwysiadu dull system gyfan sydd â llais myfyrwyr yn ganolog iddo a Chynaliadwyedd wedi'i ymgorffori ym mhob agwedd ar y Brifysgol. </a:t>
            </a:r>
            <a:endParaRPr lang="cy-GB" sz="900" kern="100">
              <a:effectLst/>
              <a:latin typeface="Calibri" panose="020F0502020204030204" pitchFamily="34" charset="0"/>
              <a:ea typeface="DengXian" panose="02010600030101010101" pitchFamily="2" charset="-122"/>
              <a:cs typeface="Arial" panose="020B0604020202020204" pitchFamily="34" charset="0"/>
            </a:endParaRPr>
          </a:p>
        </p:txBody>
      </p:sp>
      <p:sp>
        <p:nvSpPr>
          <p:cNvPr id="17" name="Slide Number Placeholder 4">
            <a:extLst>
              <a:ext uri="{FF2B5EF4-FFF2-40B4-BE49-F238E27FC236}">
                <a16:creationId xmlns:a16="http://schemas.microsoft.com/office/drawing/2014/main" id="{BF3052D1-559F-4B96-70FF-2700E84B3E66}"/>
              </a:ext>
            </a:extLst>
          </p:cNvPr>
          <p:cNvSpPr>
            <a:spLocks noGrp="1"/>
          </p:cNvSpPr>
          <p:nvPr>
            <p:ph type="sldNum" sz="quarter" idx="12"/>
          </p:nvPr>
        </p:nvSpPr>
        <p:spPr>
          <a:xfrm>
            <a:off x="8235627" y="8898893"/>
            <a:ext cx="4118126" cy="511175"/>
          </a:xfrm>
        </p:spPr>
        <p:txBody>
          <a:bodyPr/>
          <a:lstStyle/>
          <a:p>
            <a:r>
              <a:rPr lang="cy-GB" sz="1000" b="1">
                <a:solidFill>
                  <a:schemeClr val="tx1"/>
                </a:solidFill>
              </a:rPr>
              <a:t>Strategaeth Cynaliadwyedd ac Amgylcheddol 2023-25 Grŵp PCYDDS </a:t>
            </a:r>
            <a:r>
              <a:rPr lang="cy-GB" sz="1000">
                <a:solidFill>
                  <a:schemeClr val="tx1"/>
                </a:solidFill>
              </a:rPr>
              <a:t>| </a:t>
            </a:r>
            <a:fld id="{2449773D-A208-4B9B-BE1E-C7CC26A45F95}" type="slidenum">
              <a:rPr lang="cy-GB" sz="1000" smtClean="0">
                <a:solidFill>
                  <a:schemeClr val="tx1"/>
                </a:solidFill>
              </a:rPr>
              <a:pPr/>
              <a:t>3</a:t>
            </a:fld>
            <a:endParaRPr lang="cy-GB" sz="1000">
              <a:solidFill>
                <a:schemeClr val="tx1"/>
              </a:solidFill>
            </a:endParaRPr>
          </a:p>
        </p:txBody>
      </p:sp>
      <p:sp>
        <p:nvSpPr>
          <p:cNvPr id="14" name="TextBox 13">
            <a:extLst>
              <a:ext uri="{FF2B5EF4-FFF2-40B4-BE49-F238E27FC236}">
                <a16:creationId xmlns:a16="http://schemas.microsoft.com/office/drawing/2014/main" id="{474E2C1D-489C-29A8-BBB9-CDBC746E6AC2}"/>
              </a:ext>
            </a:extLst>
          </p:cNvPr>
          <p:cNvSpPr txBox="1"/>
          <p:nvPr/>
        </p:nvSpPr>
        <p:spPr>
          <a:xfrm>
            <a:off x="777511" y="1617617"/>
            <a:ext cx="4170473" cy="707886"/>
          </a:xfrm>
          <a:prstGeom prst="rect">
            <a:avLst/>
          </a:prstGeom>
          <a:noFill/>
        </p:spPr>
        <p:txBody>
          <a:bodyPr wrap="square" rtlCol="0">
            <a:spAutoFit/>
          </a:bodyPr>
          <a:lstStyle/>
          <a:p>
            <a:r>
              <a:rPr lang="cy-GB" sz="2000" b="1">
                <a:latin typeface="Montserrat" panose="00000500000000000000" pitchFamily="50" charset="0"/>
              </a:rPr>
              <a:t>Pam fod y strategaeth hon yn bwysig</a:t>
            </a:r>
          </a:p>
        </p:txBody>
      </p:sp>
      <p:grpSp>
        <p:nvGrpSpPr>
          <p:cNvPr id="53" name="Group 52">
            <a:extLst>
              <a:ext uri="{FF2B5EF4-FFF2-40B4-BE49-F238E27FC236}">
                <a16:creationId xmlns:a16="http://schemas.microsoft.com/office/drawing/2014/main" id="{22B2A558-15DD-5C31-8EA1-39E95E144769}"/>
              </a:ext>
            </a:extLst>
          </p:cNvPr>
          <p:cNvGrpSpPr/>
          <p:nvPr/>
        </p:nvGrpSpPr>
        <p:grpSpPr>
          <a:xfrm>
            <a:off x="6723047" y="941748"/>
            <a:ext cx="3869329" cy="3858852"/>
            <a:chOff x="67799" y="2304808"/>
            <a:chExt cx="4096667" cy="4085572"/>
          </a:xfrm>
          <a:effectLst>
            <a:outerShdw blurRad="50800" dist="38100" dir="2700000" algn="tl" rotWithShape="0">
              <a:prstClr val="black">
                <a:alpha val="40000"/>
              </a:prstClr>
            </a:outerShdw>
          </a:effectLst>
        </p:grpSpPr>
        <p:pic>
          <p:nvPicPr>
            <p:cNvPr id="52" name="Picture 51" descr="A picture containing text, watch&#10;&#10;Description automatically generated">
              <a:extLst>
                <a:ext uri="{FF2B5EF4-FFF2-40B4-BE49-F238E27FC236}">
                  <a16:creationId xmlns:a16="http://schemas.microsoft.com/office/drawing/2014/main" id="{9D646505-1817-864A-35DE-5FD2E6D060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9" y="2304808"/>
              <a:ext cx="4096667" cy="4085572"/>
            </a:xfrm>
            <a:prstGeom prst="rect">
              <a:avLst/>
            </a:prstGeom>
          </p:spPr>
        </p:pic>
        <p:sp>
          <p:nvSpPr>
            <p:cNvPr id="30" name="TextBox 29">
              <a:extLst>
                <a:ext uri="{FF2B5EF4-FFF2-40B4-BE49-F238E27FC236}">
                  <a16:creationId xmlns:a16="http://schemas.microsoft.com/office/drawing/2014/main" id="{ECCF7FE3-27B1-F55D-030C-AA99A8CB8D95}"/>
                </a:ext>
              </a:extLst>
            </p:cNvPr>
            <p:cNvSpPr txBox="1"/>
            <p:nvPr/>
          </p:nvSpPr>
          <p:spPr>
            <a:xfrm>
              <a:off x="1611567" y="5772375"/>
              <a:ext cx="1098382" cy="276980"/>
            </a:xfrm>
            <a:prstGeom prst="rect">
              <a:avLst/>
            </a:prstGeom>
            <a:noFill/>
          </p:spPr>
          <p:txBody>
            <a:bodyPr wrap="square" rtlCol="0">
              <a:spAutoFit/>
            </a:bodyPr>
            <a:lstStyle/>
            <a:p>
              <a:pPr algn="ctr"/>
              <a:r>
                <a:rPr lang="cy-GB" sz="1100" b="1">
                  <a:solidFill>
                    <a:schemeClr val="bg1"/>
                  </a:solidFill>
                </a:rPr>
                <a:t>Mwy Cyfartal</a:t>
              </a:r>
            </a:p>
          </p:txBody>
        </p:sp>
        <p:sp>
          <p:nvSpPr>
            <p:cNvPr id="31" name="TextBox 30">
              <a:extLst>
                <a:ext uri="{FF2B5EF4-FFF2-40B4-BE49-F238E27FC236}">
                  <a16:creationId xmlns:a16="http://schemas.microsoft.com/office/drawing/2014/main" id="{D1C5FF49-021C-9F02-0CC0-61C2B739BA19}"/>
                </a:ext>
              </a:extLst>
            </p:cNvPr>
            <p:cNvSpPr txBox="1"/>
            <p:nvPr/>
          </p:nvSpPr>
          <p:spPr>
            <a:xfrm>
              <a:off x="2791975" y="5149113"/>
              <a:ext cx="1098382" cy="276980"/>
            </a:xfrm>
            <a:prstGeom prst="rect">
              <a:avLst/>
            </a:prstGeom>
            <a:noFill/>
          </p:spPr>
          <p:txBody>
            <a:bodyPr wrap="square" rtlCol="0">
              <a:spAutoFit/>
            </a:bodyPr>
            <a:lstStyle/>
            <a:p>
              <a:pPr algn="ctr"/>
              <a:r>
                <a:rPr lang="cy-GB" sz="1100" b="1">
                  <a:solidFill>
                    <a:schemeClr val="bg1"/>
                  </a:solidFill>
                </a:rPr>
                <a:t>Iachach</a:t>
              </a:r>
            </a:p>
          </p:txBody>
        </p:sp>
        <p:sp>
          <p:nvSpPr>
            <p:cNvPr id="37" name="TextBox 36">
              <a:extLst>
                <a:ext uri="{FF2B5EF4-FFF2-40B4-BE49-F238E27FC236}">
                  <a16:creationId xmlns:a16="http://schemas.microsoft.com/office/drawing/2014/main" id="{01204EDF-222E-2A62-D9D6-2BFE908E4A83}"/>
                </a:ext>
              </a:extLst>
            </p:cNvPr>
            <p:cNvSpPr txBox="1"/>
            <p:nvPr/>
          </p:nvSpPr>
          <p:spPr>
            <a:xfrm>
              <a:off x="2885219" y="4002005"/>
              <a:ext cx="1098382" cy="276980"/>
            </a:xfrm>
            <a:prstGeom prst="rect">
              <a:avLst/>
            </a:prstGeom>
            <a:noFill/>
          </p:spPr>
          <p:txBody>
            <a:bodyPr wrap="square" rtlCol="0">
              <a:spAutoFit/>
            </a:bodyPr>
            <a:lstStyle/>
            <a:p>
              <a:pPr algn="ctr"/>
              <a:r>
                <a:rPr lang="cy-GB" sz="1100" b="1">
                  <a:solidFill>
                    <a:schemeClr val="bg1"/>
                  </a:solidFill>
                </a:rPr>
                <a:t>Cydnerth</a:t>
              </a:r>
            </a:p>
          </p:txBody>
        </p:sp>
        <p:sp>
          <p:nvSpPr>
            <p:cNvPr id="38" name="TextBox 37">
              <a:extLst>
                <a:ext uri="{FF2B5EF4-FFF2-40B4-BE49-F238E27FC236}">
                  <a16:creationId xmlns:a16="http://schemas.microsoft.com/office/drawing/2014/main" id="{2157BFCF-75D7-3BFC-4AB2-F6D5FE7D1BE5}"/>
                </a:ext>
              </a:extLst>
            </p:cNvPr>
            <p:cNvSpPr txBox="1"/>
            <p:nvPr/>
          </p:nvSpPr>
          <p:spPr>
            <a:xfrm>
              <a:off x="2242784" y="2910158"/>
              <a:ext cx="1098382" cy="276980"/>
            </a:xfrm>
            <a:prstGeom prst="rect">
              <a:avLst/>
            </a:prstGeom>
            <a:noFill/>
          </p:spPr>
          <p:txBody>
            <a:bodyPr wrap="square" rtlCol="0">
              <a:spAutoFit/>
            </a:bodyPr>
            <a:lstStyle/>
            <a:p>
              <a:pPr algn="ctr"/>
              <a:r>
                <a:rPr lang="cy-GB" sz="1100" b="1">
                  <a:solidFill>
                    <a:schemeClr val="bg1"/>
                  </a:solidFill>
                </a:rPr>
                <a:t>Llewyrchus</a:t>
              </a:r>
            </a:p>
          </p:txBody>
        </p:sp>
        <p:sp>
          <p:nvSpPr>
            <p:cNvPr id="39" name="TextBox 38">
              <a:extLst>
                <a:ext uri="{FF2B5EF4-FFF2-40B4-BE49-F238E27FC236}">
                  <a16:creationId xmlns:a16="http://schemas.microsoft.com/office/drawing/2014/main" id="{174436A4-4941-CE5E-26F8-C4D299B90F99}"/>
                </a:ext>
              </a:extLst>
            </p:cNvPr>
            <p:cNvSpPr txBox="1"/>
            <p:nvPr/>
          </p:nvSpPr>
          <p:spPr>
            <a:xfrm>
              <a:off x="818537" y="2747127"/>
              <a:ext cx="1098382" cy="456203"/>
            </a:xfrm>
            <a:prstGeom prst="rect">
              <a:avLst/>
            </a:prstGeom>
            <a:noFill/>
          </p:spPr>
          <p:txBody>
            <a:bodyPr wrap="square" rtlCol="0">
              <a:spAutoFit/>
            </a:bodyPr>
            <a:lstStyle/>
            <a:p>
              <a:pPr algn="ctr"/>
              <a:r>
                <a:rPr lang="cy-GB" sz="1100" b="1">
                  <a:solidFill>
                    <a:schemeClr val="bg1"/>
                  </a:solidFill>
                </a:rPr>
                <a:t>Cyfrifol ar lefel Fyd-eang</a:t>
              </a:r>
            </a:p>
          </p:txBody>
        </p:sp>
        <p:sp>
          <p:nvSpPr>
            <p:cNvPr id="40" name="TextBox 39">
              <a:extLst>
                <a:ext uri="{FF2B5EF4-FFF2-40B4-BE49-F238E27FC236}">
                  <a16:creationId xmlns:a16="http://schemas.microsoft.com/office/drawing/2014/main" id="{9C9F8565-91CC-71F4-831D-AECD988406DC}"/>
                </a:ext>
              </a:extLst>
            </p:cNvPr>
            <p:cNvSpPr txBox="1"/>
            <p:nvPr/>
          </p:nvSpPr>
          <p:spPr>
            <a:xfrm>
              <a:off x="67799" y="3767928"/>
              <a:ext cx="1297886" cy="814648"/>
            </a:xfrm>
            <a:prstGeom prst="rect">
              <a:avLst/>
            </a:prstGeom>
            <a:noFill/>
          </p:spPr>
          <p:txBody>
            <a:bodyPr wrap="square" rtlCol="0">
              <a:spAutoFit/>
            </a:bodyPr>
            <a:lstStyle/>
            <a:p>
              <a:pPr algn="ctr"/>
              <a:r>
                <a:rPr lang="cy-GB" sz="1100" b="1">
                  <a:solidFill>
                    <a:schemeClr val="bg1"/>
                  </a:solidFill>
                </a:rPr>
                <a:t>Diwylliant Bywiog a’r Gymraeg yn Ffynnu</a:t>
              </a:r>
            </a:p>
          </p:txBody>
        </p:sp>
        <p:sp>
          <p:nvSpPr>
            <p:cNvPr id="42" name="TextBox 41">
              <a:extLst>
                <a:ext uri="{FF2B5EF4-FFF2-40B4-BE49-F238E27FC236}">
                  <a16:creationId xmlns:a16="http://schemas.microsoft.com/office/drawing/2014/main" id="{4EF4A9DD-F9CD-1AF9-F2D2-F28741741A7A}"/>
                </a:ext>
              </a:extLst>
            </p:cNvPr>
            <p:cNvSpPr txBox="1"/>
            <p:nvPr/>
          </p:nvSpPr>
          <p:spPr>
            <a:xfrm>
              <a:off x="371363" y="5222719"/>
              <a:ext cx="1297886" cy="456203"/>
            </a:xfrm>
            <a:prstGeom prst="rect">
              <a:avLst/>
            </a:prstGeom>
            <a:noFill/>
          </p:spPr>
          <p:txBody>
            <a:bodyPr wrap="square" rtlCol="0">
              <a:spAutoFit/>
            </a:bodyPr>
            <a:lstStyle/>
            <a:p>
              <a:pPr algn="ctr"/>
              <a:r>
                <a:rPr lang="cy-GB" sz="1100" b="1">
                  <a:solidFill>
                    <a:schemeClr val="bg1"/>
                  </a:solidFill>
                </a:rPr>
                <a:t>Cymunedau </a:t>
              </a:r>
              <a:r>
                <a:rPr lang="cy-GB" sz="1100" b="1" err="1">
                  <a:solidFill>
                    <a:schemeClr val="bg1"/>
                  </a:solidFill>
                </a:rPr>
                <a:t>Cydlynus</a:t>
              </a:r>
              <a:endParaRPr lang="cy-GB" sz="1100" b="1">
                <a:solidFill>
                  <a:schemeClr val="bg1"/>
                </a:solidFill>
              </a:endParaRPr>
            </a:p>
          </p:txBody>
        </p:sp>
      </p:grpSp>
      <p:grpSp>
        <p:nvGrpSpPr>
          <p:cNvPr id="7" name="Group 6">
            <a:extLst>
              <a:ext uri="{FF2B5EF4-FFF2-40B4-BE49-F238E27FC236}">
                <a16:creationId xmlns:a16="http://schemas.microsoft.com/office/drawing/2014/main" id="{F0E3B6DA-12F6-23EF-4021-1ADD01B54F2D}"/>
              </a:ext>
            </a:extLst>
          </p:cNvPr>
          <p:cNvGrpSpPr/>
          <p:nvPr/>
        </p:nvGrpSpPr>
        <p:grpSpPr>
          <a:xfrm>
            <a:off x="5686338" y="5389295"/>
            <a:ext cx="5825050" cy="2902639"/>
            <a:chOff x="4373502" y="2336224"/>
            <a:chExt cx="7985792" cy="3979342"/>
          </a:xfrm>
        </p:grpSpPr>
        <p:pic>
          <p:nvPicPr>
            <p:cNvPr id="45" name="Picture 2" descr="Welsh research excels at addressing UN sustainable development goals">
              <a:extLst>
                <a:ext uri="{FF2B5EF4-FFF2-40B4-BE49-F238E27FC236}">
                  <a16:creationId xmlns:a16="http://schemas.microsoft.com/office/drawing/2014/main" id="{6A4C2B9D-F9E2-68CE-46CB-55FF57A044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873" b="25940"/>
            <a:stretch/>
          </p:blipFill>
          <p:spPr bwMode="auto">
            <a:xfrm>
              <a:off x="4373502" y="2336224"/>
              <a:ext cx="7980251" cy="27018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Welsh research excels at addressing UN sustainable development goals">
              <a:extLst>
                <a:ext uri="{FF2B5EF4-FFF2-40B4-BE49-F238E27FC236}">
                  <a16:creationId xmlns:a16="http://schemas.microsoft.com/office/drawing/2014/main" id="{CA2E9A54-6A48-D25E-C9E8-7A6C701A66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3906" r="15957"/>
            <a:stretch/>
          </p:blipFill>
          <p:spPr bwMode="auto">
            <a:xfrm>
              <a:off x="4382341" y="5038073"/>
              <a:ext cx="6706837" cy="12774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Welsh research excels at addressing UN sustainable development goals">
              <a:extLst>
                <a:ext uri="{FF2B5EF4-FFF2-40B4-BE49-F238E27FC236}">
                  <a16:creationId xmlns:a16="http://schemas.microsoft.com/office/drawing/2014/main" id="{EC23F7CD-47F6-442F-A496-7DCAAC5878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4195" t="73906"/>
            <a:stretch/>
          </p:blipFill>
          <p:spPr bwMode="auto">
            <a:xfrm>
              <a:off x="11098017" y="4868792"/>
              <a:ext cx="1261277" cy="1277494"/>
            </a:xfrm>
            <a:prstGeom prst="rect">
              <a:avLst/>
            </a:prstGeom>
            <a:noFill/>
            <a:effectLst/>
            <a:extLst>
              <a:ext uri="{909E8E84-426E-40DD-AFC4-6F175D3DCCD1}">
                <a14:hiddenFill xmlns:a14="http://schemas.microsoft.com/office/drawing/2010/main">
                  <a:solidFill>
                    <a:srgbClr val="FFFFFF"/>
                  </a:solidFill>
                </a14:hiddenFill>
              </a:ext>
            </a:extLst>
          </p:spPr>
        </p:pic>
      </p:grpSp>
      <p:cxnSp>
        <p:nvCxnSpPr>
          <p:cNvPr id="66" name="Straight Connector 65">
            <a:extLst>
              <a:ext uri="{FF2B5EF4-FFF2-40B4-BE49-F238E27FC236}">
                <a16:creationId xmlns:a16="http://schemas.microsoft.com/office/drawing/2014/main" id="{B12C317B-C3F0-480E-30EA-BC6ED921118F}"/>
              </a:ext>
            </a:extLst>
          </p:cNvPr>
          <p:cNvCxnSpPr>
            <a:cxnSpLocks/>
          </p:cNvCxnSpPr>
          <p:nvPr/>
        </p:nvCxnSpPr>
        <p:spPr>
          <a:xfrm flipH="1">
            <a:off x="5693225" y="5013960"/>
            <a:ext cx="6211012" cy="0"/>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62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267811" y="8898893"/>
            <a:ext cx="4085942" cy="511175"/>
          </a:xfrm>
        </p:spPr>
        <p:txBody>
          <a:bodyPr/>
          <a:lstStyle/>
          <a:p>
            <a:r>
              <a:rPr lang="cy-GB" sz="1000" b="1">
                <a:solidFill>
                  <a:schemeClr val="tx1"/>
                </a:solidFill>
              </a:rPr>
              <a:t>Strategaeth Cynaliadwyedd ac Amgylcheddol 2023-25 Grŵp PCYDDS </a:t>
            </a:r>
            <a:r>
              <a:rPr lang="en-GB" sz="1000">
                <a:solidFill>
                  <a:schemeClr val="tx1"/>
                </a:solidFill>
              </a:rPr>
              <a:t>| </a:t>
            </a:r>
            <a:fld id="{2449773D-A208-4B9B-BE1E-C7CC26A45F95}" type="slidenum">
              <a:rPr lang="en-GB" sz="1000" smtClean="0">
                <a:solidFill>
                  <a:schemeClr val="tx1"/>
                </a:solidFill>
              </a:rPr>
              <a:t>4</a:t>
            </a:fld>
            <a:endParaRPr lang="en-GB" sz="1000">
              <a:solidFill>
                <a:schemeClr val="tx1"/>
              </a:solidFill>
            </a:endParaRPr>
          </a:p>
        </p:txBody>
      </p:sp>
      <p:grpSp>
        <p:nvGrpSpPr>
          <p:cNvPr id="31" name="Group 30">
            <a:extLst>
              <a:ext uri="{FF2B5EF4-FFF2-40B4-BE49-F238E27FC236}">
                <a16:creationId xmlns:a16="http://schemas.microsoft.com/office/drawing/2014/main" id="{8DD7B1CD-F50A-E57F-F9FE-9125C365D562}"/>
              </a:ext>
            </a:extLst>
          </p:cNvPr>
          <p:cNvGrpSpPr/>
          <p:nvPr/>
        </p:nvGrpSpPr>
        <p:grpSpPr>
          <a:xfrm>
            <a:off x="345425" y="2739177"/>
            <a:ext cx="3868766" cy="1546679"/>
            <a:chOff x="401084" y="2402711"/>
            <a:chExt cx="5395759" cy="2157149"/>
          </a:xfrm>
        </p:grpSpPr>
        <p:pic>
          <p:nvPicPr>
            <p:cNvPr id="11" name="Picture 10" descr="Icon&#10;&#10;Description automatically generated">
              <a:extLst>
                <a:ext uri="{FF2B5EF4-FFF2-40B4-BE49-F238E27FC236}">
                  <a16:creationId xmlns:a16="http://schemas.microsoft.com/office/drawing/2014/main" id="{4698A6E2-77A7-4974-AFF2-82DE376BB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84" y="2402711"/>
              <a:ext cx="2022105" cy="1871143"/>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2660712"/>
              <a:ext cx="3226477" cy="1845797"/>
            </a:xfrm>
            <a:prstGeom prst="rect">
              <a:avLst/>
            </a:prstGeom>
            <a:noFill/>
          </p:spPr>
          <p:txBody>
            <a:bodyPr wrap="square" rtlCol="0">
              <a:spAutoFit/>
            </a:bodyPr>
            <a:lstStyle/>
            <a:p>
              <a:r>
                <a:rPr lang="cy-GB" sz="2000" b="1">
                  <a:latin typeface="Montserrat" panose="00000500000000000000" pitchFamily="50" charset="0"/>
                </a:rPr>
                <a:t>1. Bioamrywiaeth </a:t>
              </a:r>
              <a:br>
                <a:rPr lang="cy-GB" sz="2000" b="1">
                  <a:latin typeface="Montserrat" panose="00000500000000000000" pitchFamily="50" charset="0"/>
                </a:rPr>
              </a:br>
              <a:r>
                <a:rPr lang="cy-GB" sz="2000" b="1">
                  <a:latin typeface="Montserrat" panose="00000500000000000000" pitchFamily="50" charset="0"/>
                </a:rPr>
                <a:t>ac Ecosystemau</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2664178" y="4559860"/>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EBF2B6AA-4044-EAC5-2AB0-C7204852710C}"/>
              </a:ext>
            </a:extLst>
          </p:cNvPr>
          <p:cNvCxnSpPr>
            <a:cxnSpLocks/>
          </p:cNvCxnSpPr>
          <p:nvPr/>
        </p:nvCxnSpPr>
        <p:spPr>
          <a:xfrm>
            <a:off x="4373217" y="2924164"/>
            <a:ext cx="0" cy="5016293"/>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57CCF06-226A-9F35-AC2C-60B0318AA97C}"/>
              </a:ext>
            </a:extLst>
          </p:cNvPr>
          <p:cNvGrpSpPr/>
          <p:nvPr/>
        </p:nvGrpSpPr>
        <p:grpSpPr>
          <a:xfrm>
            <a:off x="370893" y="4244414"/>
            <a:ext cx="3868766" cy="1336138"/>
            <a:chOff x="401084" y="2406528"/>
            <a:chExt cx="5395759" cy="1863508"/>
          </a:xfrm>
        </p:grpSpPr>
        <p:pic>
          <p:nvPicPr>
            <p:cNvPr id="35" name="Picture 34">
              <a:extLst>
                <a:ext uri="{FF2B5EF4-FFF2-40B4-BE49-F238E27FC236}">
                  <a16:creationId xmlns:a16="http://schemas.microsoft.com/office/drawing/2014/main" id="{F4F195EF-21DE-3383-CFC6-4AE8BC20D2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1084" y="2406528"/>
              <a:ext cx="2022105" cy="1863508"/>
            </a:xfrm>
            <a:prstGeom prst="rect">
              <a:avLst/>
            </a:prstGeom>
          </p:spPr>
        </p:pic>
        <p:sp>
          <p:nvSpPr>
            <p:cNvPr id="36" name="TextBox 35">
              <a:extLst>
                <a:ext uri="{FF2B5EF4-FFF2-40B4-BE49-F238E27FC236}">
                  <a16:creationId xmlns:a16="http://schemas.microsoft.com/office/drawing/2014/main" id="{4CF773DC-D7E2-8286-13D4-61F5A877E1BE}"/>
                </a:ext>
              </a:extLst>
            </p:cNvPr>
            <p:cNvSpPr txBox="1"/>
            <p:nvPr/>
          </p:nvSpPr>
          <p:spPr>
            <a:xfrm>
              <a:off x="2570366" y="2945820"/>
              <a:ext cx="3226477" cy="558032"/>
            </a:xfrm>
            <a:prstGeom prst="rect">
              <a:avLst/>
            </a:prstGeom>
            <a:noFill/>
          </p:spPr>
          <p:txBody>
            <a:bodyPr wrap="square" rtlCol="0">
              <a:spAutoFit/>
            </a:bodyPr>
            <a:lstStyle/>
            <a:p>
              <a:r>
                <a:rPr lang="cy-GB" sz="2000" b="1">
                  <a:latin typeface="Montserrat" panose="00000500000000000000" pitchFamily="50" charset="0"/>
                </a:rPr>
                <a:t>2. Dŵr</a:t>
              </a:r>
            </a:p>
          </p:txBody>
        </p:sp>
        <p:cxnSp>
          <p:nvCxnSpPr>
            <p:cNvPr id="37" name="Straight Connector 36">
              <a:extLst>
                <a:ext uri="{FF2B5EF4-FFF2-40B4-BE49-F238E27FC236}">
                  <a16:creationId xmlns:a16="http://schemas.microsoft.com/office/drawing/2014/main" id="{3686022B-49AA-C905-16D6-2E78C607388F}"/>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0648AD84-2998-7B30-81D6-5C8CFBEB0089}"/>
              </a:ext>
            </a:extLst>
          </p:cNvPr>
          <p:cNvGrpSpPr/>
          <p:nvPr/>
        </p:nvGrpSpPr>
        <p:grpSpPr>
          <a:xfrm>
            <a:off x="345425" y="5409795"/>
            <a:ext cx="3868766" cy="1336138"/>
            <a:chOff x="401084" y="2406528"/>
            <a:chExt cx="5395759" cy="1863508"/>
          </a:xfrm>
        </p:grpSpPr>
        <p:pic>
          <p:nvPicPr>
            <p:cNvPr id="39" name="Picture 38">
              <a:extLst>
                <a:ext uri="{FF2B5EF4-FFF2-40B4-BE49-F238E27FC236}">
                  <a16:creationId xmlns:a16="http://schemas.microsoft.com/office/drawing/2014/main" id="{03E4E83F-FF0E-317A-ED0F-5CDB3FC6A5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1084" y="2406528"/>
              <a:ext cx="2022105" cy="1863508"/>
            </a:xfrm>
            <a:prstGeom prst="rect">
              <a:avLst/>
            </a:prstGeom>
          </p:spPr>
        </p:pic>
        <p:sp>
          <p:nvSpPr>
            <p:cNvPr id="40" name="TextBox 39">
              <a:extLst>
                <a:ext uri="{FF2B5EF4-FFF2-40B4-BE49-F238E27FC236}">
                  <a16:creationId xmlns:a16="http://schemas.microsoft.com/office/drawing/2014/main" id="{B15BEFBD-84A8-7B86-8C19-1F6215B4D340}"/>
                </a:ext>
              </a:extLst>
            </p:cNvPr>
            <p:cNvSpPr txBox="1"/>
            <p:nvPr/>
          </p:nvSpPr>
          <p:spPr>
            <a:xfrm>
              <a:off x="2570366" y="2660712"/>
              <a:ext cx="3226477" cy="987287"/>
            </a:xfrm>
            <a:prstGeom prst="rect">
              <a:avLst/>
            </a:prstGeom>
            <a:noFill/>
          </p:spPr>
          <p:txBody>
            <a:bodyPr wrap="square" rtlCol="0">
              <a:spAutoFit/>
            </a:bodyPr>
            <a:lstStyle/>
            <a:p>
              <a:r>
                <a:rPr lang="cy-GB" sz="2000" b="1">
                  <a:latin typeface="Montserrat" panose="00000500000000000000" pitchFamily="50" charset="0"/>
                </a:rPr>
                <a:t>3. Carbon Sero Net</a:t>
              </a:r>
            </a:p>
          </p:txBody>
        </p:sp>
        <p:cxnSp>
          <p:nvCxnSpPr>
            <p:cNvPr id="41" name="Straight Connector 40">
              <a:extLst>
                <a:ext uri="{FF2B5EF4-FFF2-40B4-BE49-F238E27FC236}">
                  <a16:creationId xmlns:a16="http://schemas.microsoft.com/office/drawing/2014/main" id="{85BA5EAA-9924-1034-5A68-2126D70FCA1E}"/>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C8807709-539D-C1FD-ADDD-7AE2D410FCE4}"/>
              </a:ext>
            </a:extLst>
          </p:cNvPr>
          <p:cNvGrpSpPr/>
          <p:nvPr/>
        </p:nvGrpSpPr>
        <p:grpSpPr>
          <a:xfrm>
            <a:off x="4637585" y="2741914"/>
            <a:ext cx="3868766" cy="1336138"/>
            <a:chOff x="401084" y="2406528"/>
            <a:chExt cx="5395759" cy="1863508"/>
          </a:xfrm>
        </p:grpSpPr>
        <p:pic>
          <p:nvPicPr>
            <p:cNvPr id="56" name="Picture 55">
              <a:extLst>
                <a:ext uri="{FF2B5EF4-FFF2-40B4-BE49-F238E27FC236}">
                  <a16:creationId xmlns:a16="http://schemas.microsoft.com/office/drawing/2014/main" id="{5C6023A8-1CB0-CB6E-2F65-C3DEB1FA5DB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1084" y="2406528"/>
              <a:ext cx="2022105" cy="1863508"/>
            </a:xfrm>
            <a:prstGeom prst="rect">
              <a:avLst/>
            </a:prstGeom>
          </p:spPr>
        </p:pic>
        <p:sp>
          <p:nvSpPr>
            <p:cNvPr id="57" name="TextBox 56">
              <a:extLst>
                <a:ext uri="{FF2B5EF4-FFF2-40B4-BE49-F238E27FC236}">
                  <a16:creationId xmlns:a16="http://schemas.microsoft.com/office/drawing/2014/main" id="{03D9F9B0-0791-841F-462D-42F8A37CEF09}"/>
                </a:ext>
              </a:extLst>
            </p:cNvPr>
            <p:cNvSpPr txBox="1"/>
            <p:nvPr/>
          </p:nvSpPr>
          <p:spPr>
            <a:xfrm>
              <a:off x="2570366" y="2895102"/>
              <a:ext cx="3226477" cy="558032"/>
            </a:xfrm>
            <a:prstGeom prst="rect">
              <a:avLst/>
            </a:prstGeom>
            <a:noFill/>
          </p:spPr>
          <p:txBody>
            <a:bodyPr wrap="square" rtlCol="0">
              <a:spAutoFit/>
            </a:bodyPr>
            <a:lstStyle/>
            <a:p>
              <a:r>
                <a:rPr lang="cy-GB" sz="2000" b="1">
                  <a:latin typeface="Montserrat" panose="00000500000000000000" pitchFamily="50" charset="0"/>
                </a:rPr>
                <a:t>5. Gwastraff</a:t>
              </a:r>
            </a:p>
          </p:txBody>
        </p:sp>
        <p:cxnSp>
          <p:nvCxnSpPr>
            <p:cNvPr id="58" name="Straight Connector 57">
              <a:extLst>
                <a:ext uri="{FF2B5EF4-FFF2-40B4-BE49-F238E27FC236}">
                  <a16:creationId xmlns:a16="http://schemas.microsoft.com/office/drawing/2014/main" id="{0FEB60F7-0B45-8D2B-2562-2DAF3970FFAC}"/>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C565EFF6-74B6-F7EE-1F32-A25F16564C2D}"/>
              </a:ext>
            </a:extLst>
          </p:cNvPr>
          <p:cNvGrpSpPr/>
          <p:nvPr/>
        </p:nvGrpSpPr>
        <p:grpSpPr>
          <a:xfrm>
            <a:off x="4637585" y="4108116"/>
            <a:ext cx="3868766" cy="1338981"/>
            <a:chOff x="401084" y="2404545"/>
            <a:chExt cx="5395759" cy="1867474"/>
          </a:xfrm>
        </p:grpSpPr>
        <p:pic>
          <p:nvPicPr>
            <p:cNvPr id="61" name="Picture 60">
              <a:extLst>
                <a:ext uri="{FF2B5EF4-FFF2-40B4-BE49-F238E27FC236}">
                  <a16:creationId xmlns:a16="http://schemas.microsoft.com/office/drawing/2014/main" id="{4EA1DF6A-83C9-5B1C-128A-F3C244F2FE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1084" y="2404545"/>
              <a:ext cx="2022105" cy="1867474"/>
            </a:xfrm>
            <a:prstGeom prst="rect">
              <a:avLst/>
            </a:prstGeom>
          </p:spPr>
        </p:pic>
        <p:sp>
          <p:nvSpPr>
            <p:cNvPr id="62" name="TextBox 61">
              <a:extLst>
                <a:ext uri="{FF2B5EF4-FFF2-40B4-BE49-F238E27FC236}">
                  <a16:creationId xmlns:a16="http://schemas.microsoft.com/office/drawing/2014/main" id="{1200C5D7-4D7E-29A5-0987-DA6FCBA654D7}"/>
                </a:ext>
              </a:extLst>
            </p:cNvPr>
            <p:cNvSpPr txBox="1"/>
            <p:nvPr/>
          </p:nvSpPr>
          <p:spPr>
            <a:xfrm>
              <a:off x="2570366" y="2955105"/>
              <a:ext cx="3226477" cy="558033"/>
            </a:xfrm>
            <a:prstGeom prst="rect">
              <a:avLst/>
            </a:prstGeom>
            <a:noFill/>
          </p:spPr>
          <p:txBody>
            <a:bodyPr wrap="square" rtlCol="0">
              <a:spAutoFit/>
            </a:bodyPr>
            <a:lstStyle/>
            <a:p>
              <a:r>
                <a:rPr lang="cy-GB" sz="2000" b="1">
                  <a:latin typeface="Montserrat" panose="00000500000000000000" pitchFamily="50" charset="0"/>
                </a:rPr>
                <a:t>6. Bwyd</a:t>
              </a:r>
            </a:p>
          </p:txBody>
        </p:sp>
        <p:cxnSp>
          <p:nvCxnSpPr>
            <p:cNvPr id="63" name="Straight Connector 62">
              <a:extLst>
                <a:ext uri="{FF2B5EF4-FFF2-40B4-BE49-F238E27FC236}">
                  <a16:creationId xmlns:a16="http://schemas.microsoft.com/office/drawing/2014/main" id="{F210A83A-867B-CFFB-133D-0C9031935854}"/>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806F931-5696-C0D2-1DF8-18BDC89E67FB}"/>
              </a:ext>
            </a:extLst>
          </p:cNvPr>
          <p:cNvGrpSpPr/>
          <p:nvPr/>
        </p:nvGrpSpPr>
        <p:grpSpPr>
          <a:xfrm>
            <a:off x="4637585" y="5407058"/>
            <a:ext cx="3919702" cy="1341611"/>
            <a:chOff x="401084" y="2402711"/>
            <a:chExt cx="5466799" cy="1871142"/>
          </a:xfrm>
        </p:grpSpPr>
        <p:pic>
          <p:nvPicPr>
            <p:cNvPr id="65" name="Picture 64">
              <a:extLst>
                <a:ext uri="{FF2B5EF4-FFF2-40B4-BE49-F238E27FC236}">
                  <a16:creationId xmlns:a16="http://schemas.microsoft.com/office/drawing/2014/main" id="{7A79463A-082E-7114-442F-AF13623F2EC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1084" y="2402711"/>
              <a:ext cx="2022105" cy="1871142"/>
            </a:xfrm>
            <a:prstGeom prst="rect">
              <a:avLst/>
            </a:prstGeom>
          </p:spPr>
        </p:pic>
        <p:sp>
          <p:nvSpPr>
            <p:cNvPr id="66" name="TextBox 65">
              <a:extLst>
                <a:ext uri="{FF2B5EF4-FFF2-40B4-BE49-F238E27FC236}">
                  <a16:creationId xmlns:a16="http://schemas.microsoft.com/office/drawing/2014/main" id="{F70D79FC-DE7E-A1AA-E5BB-DD3473696C6D}"/>
                </a:ext>
              </a:extLst>
            </p:cNvPr>
            <p:cNvSpPr txBox="1"/>
            <p:nvPr/>
          </p:nvSpPr>
          <p:spPr>
            <a:xfrm>
              <a:off x="2570366" y="2660712"/>
              <a:ext cx="3297517" cy="1416543"/>
            </a:xfrm>
            <a:prstGeom prst="rect">
              <a:avLst/>
            </a:prstGeom>
            <a:noFill/>
          </p:spPr>
          <p:txBody>
            <a:bodyPr wrap="square" rtlCol="0">
              <a:spAutoFit/>
            </a:bodyPr>
            <a:lstStyle/>
            <a:p>
              <a:r>
                <a:rPr lang="cy-GB" sz="2000" b="1">
                  <a:latin typeface="Montserrat" panose="00000500000000000000" pitchFamily="50" charset="0"/>
                </a:rPr>
                <a:t>7. Penderfyniadau Moesegol</a:t>
              </a:r>
            </a:p>
          </p:txBody>
        </p:sp>
        <p:cxnSp>
          <p:nvCxnSpPr>
            <p:cNvPr id="67" name="Straight Connector 66">
              <a:extLst>
                <a:ext uri="{FF2B5EF4-FFF2-40B4-BE49-F238E27FC236}">
                  <a16:creationId xmlns:a16="http://schemas.microsoft.com/office/drawing/2014/main" id="{57D0B61E-32A9-6E20-8E97-DFCAF8333B40}"/>
                </a:ext>
              </a:extLst>
            </p:cNvPr>
            <p:cNvCxnSpPr>
              <a:cxnSpLocks/>
            </p:cNvCxnSpPr>
            <p:nvPr/>
          </p:nvCxnSpPr>
          <p:spPr>
            <a:xfrm>
              <a:off x="2664178" y="4092242"/>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6F8BE1CB-C6EC-22E7-CCE0-124FA3935A50}"/>
              </a:ext>
            </a:extLst>
          </p:cNvPr>
          <p:cNvGrpSpPr/>
          <p:nvPr/>
        </p:nvGrpSpPr>
        <p:grpSpPr>
          <a:xfrm>
            <a:off x="8782769" y="2740601"/>
            <a:ext cx="3868766" cy="1338763"/>
            <a:chOff x="401084" y="2404697"/>
            <a:chExt cx="5395759" cy="1867170"/>
          </a:xfrm>
        </p:grpSpPr>
        <p:pic>
          <p:nvPicPr>
            <p:cNvPr id="69" name="Picture 68">
              <a:extLst>
                <a:ext uri="{FF2B5EF4-FFF2-40B4-BE49-F238E27FC236}">
                  <a16:creationId xmlns:a16="http://schemas.microsoft.com/office/drawing/2014/main" id="{EC7CD7DD-951C-57BC-99D3-30EA83B2A88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01084" y="2404697"/>
              <a:ext cx="2022105" cy="1867170"/>
            </a:xfrm>
            <a:prstGeom prst="rect">
              <a:avLst/>
            </a:prstGeom>
          </p:spPr>
        </p:pic>
        <p:sp>
          <p:nvSpPr>
            <p:cNvPr id="70" name="TextBox 69">
              <a:extLst>
                <a:ext uri="{FF2B5EF4-FFF2-40B4-BE49-F238E27FC236}">
                  <a16:creationId xmlns:a16="http://schemas.microsoft.com/office/drawing/2014/main" id="{3668EA7D-2DE8-8D31-0B76-4F30135C6102}"/>
                </a:ext>
              </a:extLst>
            </p:cNvPr>
            <p:cNvSpPr txBox="1"/>
            <p:nvPr/>
          </p:nvSpPr>
          <p:spPr>
            <a:xfrm>
              <a:off x="2570366" y="2660712"/>
              <a:ext cx="3226477" cy="987287"/>
            </a:xfrm>
            <a:prstGeom prst="rect">
              <a:avLst/>
            </a:prstGeom>
            <a:noFill/>
          </p:spPr>
          <p:txBody>
            <a:bodyPr wrap="square" rtlCol="0">
              <a:spAutoFit/>
            </a:bodyPr>
            <a:lstStyle/>
            <a:p>
              <a:r>
                <a:rPr lang="cy-GB" sz="2000" b="1">
                  <a:latin typeface="Montserrat" panose="00000500000000000000" pitchFamily="50" charset="0"/>
                </a:rPr>
                <a:t>9. Lles ac Ymgysylltu</a:t>
              </a:r>
            </a:p>
          </p:txBody>
        </p:sp>
        <p:cxnSp>
          <p:nvCxnSpPr>
            <p:cNvPr id="71" name="Straight Connector 70">
              <a:extLst>
                <a:ext uri="{FF2B5EF4-FFF2-40B4-BE49-F238E27FC236}">
                  <a16:creationId xmlns:a16="http://schemas.microsoft.com/office/drawing/2014/main" id="{D771B64E-53F5-232C-0CDB-AFE30114B548}"/>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BBEA2499-942F-94CE-28B2-9581D4E458B5}"/>
              </a:ext>
            </a:extLst>
          </p:cNvPr>
          <p:cNvGrpSpPr/>
          <p:nvPr/>
        </p:nvGrpSpPr>
        <p:grpSpPr>
          <a:xfrm>
            <a:off x="8782769" y="3936481"/>
            <a:ext cx="3868766" cy="1453006"/>
            <a:chOff x="401084" y="2402711"/>
            <a:chExt cx="5395759" cy="2026505"/>
          </a:xfrm>
        </p:grpSpPr>
        <p:pic>
          <p:nvPicPr>
            <p:cNvPr id="74" name="Picture 73">
              <a:extLst>
                <a:ext uri="{FF2B5EF4-FFF2-40B4-BE49-F238E27FC236}">
                  <a16:creationId xmlns:a16="http://schemas.microsoft.com/office/drawing/2014/main" id="{7A26B9DE-D398-7FA8-4B57-481CADB4B38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01084" y="2402711"/>
              <a:ext cx="2022105" cy="1871142"/>
            </a:xfrm>
            <a:prstGeom prst="rect">
              <a:avLst/>
            </a:prstGeom>
          </p:spPr>
        </p:pic>
        <p:sp>
          <p:nvSpPr>
            <p:cNvPr id="75" name="TextBox 74">
              <a:extLst>
                <a:ext uri="{FF2B5EF4-FFF2-40B4-BE49-F238E27FC236}">
                  <a16:creationId xmlns:a16="http://schemas.microsoft.com/office/drawing/2014/main" id="{A6C7FDA9-54B2-9BD4-19F9-D96F3FE32818}"/>
                </a:ext>
              </a:extLst>
            </p:cNvPr>
            <p:cNvSpPr txBox="1"/>
            <p:nvPr/>
          </p:nvSpPr>
          <p:spPr>
            <a:xfrm>
              <a:off x="2570366" y="2583418"/>
              <a:ext cx="3226477" cy="1845798"/>
            </a:xfrm>
            <a:prstGeom prst="rect">
              <a:avLst/>
            </a:prstGeom>
            <a:noFill/>
          </p:spPr>
          <p:txBody>
            <a:bodyPr wrap="square" rtlCol="0">
              <a:spAutoFit/>
            </a:bodyPr>
            <a:lstStyle/>
            <a:p>
              <a:r>
                <a:rPr lang="cy-GB" sz="2000" b="1">
                  <a:latin typeface="Montserrat" panose="00000500000000000000" pitchFamily="50" charset="0"/>
                </a:rPr>
                <a:t>10. Adeiladau, Gwaith Adeiladu ac Ailwampio</a:t>
              </a:r>
            </a:p>
          </p:txBody>
        </p:sp>
        <p:cxnSp>
          <p:nvCxnSpPr>
            <p:cNvPr id="76" name="Straight Connector 75">
              <a:extLst>
                <a:ext uri="{FF2B5EF4-FFF2-40B4-BE49-F238E27FC236}">
                  <a16:creationId xmlns:a16="http://schemas.microsoft.com/office/drawing/2014/main" id="{37F41BE0-2086-7106-030D-6DDAA54BEAB0}"/>
                </a:ext>
              </a:extLst>
            </p:cNvPr>
            <p:cNvCxnSpPr>
              <a:cxnSpLocks/>
            </p:cNvCxnSpPr>
            <p:nvPr/>
          </p:nvCxnSpPr>
          <p:spPr>
            <a:xfrm>
              <a:off x="2664176" y="4429216"/>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8324756E-CDB6-ACF2-60F3-B0FF138C85F2}"/>
              </a:ext>
            </a:extLst>
          </p:cNvPr>
          <p:cNvGrpSpPr/>
          <p:nvPr/>
        </p:nvGrpSpPr>
        <p:grpSpPr>
          <a:xfrm>
            <a:off x="8782769" y="5407058"/>
            <a:ext cx="3868766" cy="1341611"/>
            <a:chOff x="401084" y="2402711"/>
            <a:chExt cx="5395759" cy="1871142"/>
          </a:xfrm>
        </p:grpSpPr>
        <p:pic>
          <p:nvPicPr>
            <p:cNvPr id="78" name="Picture 77">
              <a:extLst>
                <a:ext uri="{FF2B5EF4-FFF2-40B4-BE49-F238E27FC236}">
                  <a16:creationId xmlns:a16="http://schemas.microsoft.com/office/drawing/2014/main" id="{A2CB98C2-48EB-CBF2-0809-ADCD6FAA109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01084" y="2402711"/>
              <a:ext cx="2022105" cy="1871142"/>
            </a:xfrm>
            <a:prstGeom prst="rect">
              <a:avLst/>
            </a:prstGeom>
          </p:spPr>
        </p:pic>
        <p:sp>
          <p:nvSpPr>
            <p:cNvPr id="79" name="TextBox 78">
              <a:extLst>
                <a:ext uri="{FF2B5EF4-FFF2-40B4-BE49-F238E27FC236}">
                  <a16:creationId xmlns:a16="http://schemas.microsoft.com/office/drawing/2014/main" id="{DE7BA07B-4E8D-E718-EFFF-A2E768DB0E4C}"/>
                </a:ext>
              </a:extLst>
            </p:cNvPr>
            <p:cNvSpPr txBox="1"/>
            <p:nvPr/>
          </p:nvSpPr>
          <p:spPr>
            <a:xfrm>
              <a:off x="2570366" y="2583418"/>
              <a:ext cx="3226477" cy="1416543"/>
            </a:xfrm>
            <a:prstGeom prst="rect">
              <a:avLst/>
            </a:prstGeom>
            <a:noFill/>
          </p:spPr>
          <p:txBody>
            <a:bodyPr wrap="square" rtlCol="0">
              <a:spAutoFit/>
            </a:bodyPr>
            <a:lstStyle/>
            <a:p>
              <a:r>
                <a:rPr lang="cy-GB" sz="2000" b="1">
                  <a:latin typeface="Montserrat" panose="00000500000000000000" pitchFamily="50" charset="0"/>
                </a:rPr>
                <a:t>11. Addysg a Datblygiad Cynaliadwy</a:t>
              </a:r>
            </a:p>
          </p:txBody>
        </p:sp>
        <p:cxnSp>
          <p:nvCxnSpPr>
            <p:cNvPr id="80" name="Straight Connector 79">
              <a:extLst>
                <a:ext uri="{FF2B5EF4-FFF2-40B4-BE49-F238E27FC236}">
                  <a16:creationId xmlns:a16="http://schemas.microsoft.com/office/drawing/2014/main" id="{9F7896D8-8A19-E4E4-423F-D319A5F68C88}"/>
                </a:ext>
              </a:extLst>
            </p:cNvPr>
            <p:cNvCxnSpPr>
              <a:cxnSpLocks/>
            </p:cNvCxnSpPr>
            <p:nvPr/>
          </p:nvCxnSpPr>
          <p:spPr>
            <a:xfrm>
              <a:off x="2664178" y="4014552"/>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108C847A-BC9B-7D66-B54E-0A6FFE925914}"/>
              </a:ext>
            </a:extLst>
          </p:cNvPr>
          <p:cNvGrpSpPr/>
          <p:nvPr/>
        </p:nvGrpSpPr>
        <p:grpSpPr>
          <a:xfrm>
            <a:off x="345425" y="6708194"/>
            <a:ext cx="3868766" cy="1338981"/>
            <a:chOff x="401084" y="2404545"/>
            <a:chExt cx="5395759" cy="1867474"/>
          </a:xfrm>
        </p:grpSpPr>
        <p:pic>
          <p:nvPicPr>
            <p:cNvPr id="82" name="Picture 81">
              <a:extLst>
                <a:ext uri="{FF2B5EF4-FFF2-40B4-BE49-F238E27FC236}">
                  <a16:creationId xmlns:a16="http://schemas.microsoft.com/office/drawing/2014/main" id="{06DC6E1F-4C88-BDE6-2F2B-D4E7B4C81E9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01084" y="2404545"/>
              <a:ext cx="2022105" cy="1867474"/>
            </a:xfrm>
            <a:prstGeom prst="rect">
              <a:avLst/>
            </a:prstGeom>
          </p:spPr>
        </p:pic>
        <p:sp>
          <p:nvSpPr>
            <p:cNvPr id="83" name="TextBox 82">
              <a:extLst>
                <a:ext uri="{FF2B5EF4-FFF2-40B4-BE49-F238E27FC236}">
                  <a16:creationId xmlns:a16="http://schemas.microsoft.com/office/drawing/2014/main" id="{60146BEB-0DAD-CB5E-B599-82EA30970DC7}"/>
                </a:ext>
              </a:extLst>
            </p:cNvPr>
            <p:cNvSpPr txBox="1"/>
            <p:nvPr/>
          </p:nvSpPr>
          <p:spPr>
            <a:xfrm>
              <a:off x="2570366" y="2660712"/>
              <a:ext cx="3226477" cy="987287"/>
            </a:xfrm>
            <a:prstGeom prst="rect">
              <a:avLst/>
            </a:prstGeom>
            <a:noFill/>
          </p:spPr>
          <p:txBody>
            <a:bodyPr wrap="square" rtlCol="0">
              <a:spAutoFit/>
            </a:bodyPr>
            <a:lstStyle/>
            <a:p>
              <a:r>
                <a:rPr lang="cy-GB" sz="2000" b="1">
                  <a:latin typeface="Montserrat" panose="00000500000000000000" pitchFamily="50" charset="0"/>
                </a:rPr>
                <a:t>4. Teithio a Thrafnidiaeth</a:t>
              </a:r>
            </a:p>
          </p:txBody>
        </p:sp>
        <p:cxnSp>
          <p:nvCxnSpPr>
            <p:cNvPr id="84" name="Straight Connector 83">
              <a:extLst>
                <a:ext uri="{FF2B5EF4-FFF2-40B4-BE49-F238E27FC236}">
                  <a16:creationId xmlns:a16="http://schemas.microsoft.com/office/drawing/2014/main" id="{BA73486D-5A71-6343-A3E0-2A44E64C8A68}"/>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D9CD6B14-D2D7-14A4-11D3-39C20B8AC89B}"/>
              </a:ext>
            </a:extLst>
          </p:cNvPr>
          <p:cNvGrpSpPr/>
          <p:nvPr/>
        </p:nvGrpSpPr>
        <p:grpSpPr>
          <a:xfrm>
            <a:off x="4637585" y="6708303"/>
            <a:ext cx="3868766" cy="1338763"/>
            <a:chOff x="401084" y="2404697"/>
            <a:chExt cx="5395759" cy="1867170"/>
          </a:xfrm>
        </p:grpSpPr>
        <p:pic>
          <p:nvPicPr>
            <p:cNvPr id="86" name="Picture 85">
              <a:extLst>
                <a:ext uri="{FF2B5EF4-FFF2-40B4-BE49-F238E27FC236}">
                  <a16:creationId xmlns:a16="http://schemas.microsoft.com/office/drawing/2014/main" id="{C9A93F6A-0FDF-E825-DF2F-38B5F74CDFE1}"/>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01084" y="2404697"/>
              <a:ext cx="2022105" cy="1867170"/>
            </a:xfrm>
            <a:prstGeom prst="rect">
              <a:avLst/>
            </a:prstGeom>
          </p:spPr>
        </p:pic>
        <p:sp>
          <p:nvSpPr>
            <p:cNvPr id="87" name="TextBox 86">
              <a:extLst>
                <a:ext uri="{FF2B5EF4-FFF2-40B4-BE49-F238E27FC236}">
                  <a16:creationId xmlns:a16="http://schemas.microsoft.com/office/drawing/2014/main" id="{FA12351E-8076-142B-8EB7-B5501AEA4D50}"/>
                </a:ext>
              </a:extLst>
            </p:cNvPr>
            <p:cNvSpPr txBox="1"/>
            <p:nvPr/>
          </p:nvSpPr>
          <p:spPr>
            <a:xfrm>
              <a:off x="2570366" y="2660712"/>
              <a:ext cx="3226477" cy="987287"/>
            </a:xfrm>
            <a:prstGeom prst="rect">
              <a:avLst/>
            </a:prstGeom>
            <a:noFill/>
          </p:spPr>
          <p:txBody>
            <a:bodyPr wrap="square" rtlCol="0">
              <a:spAutoFit/>
            </a:bodyPr>
            <a:lstStyle/>
            <a:p>
              <a:r>
                <a:rPr lang="cy-GB" sz="2000" b="1">
                  <a:latin typeface="Montserrat" panose="00000500000000000000" pitchFamily="50" charset="0"/>
                </a:rPr>
                <a:t>8. Caffael a Chontractio</a:t>
              </a:r>
            </a:p>
          </p:txBody>
        </p:sp>
        <p:cxnSp>
          <p:nvCxnSpPr>
            <p:cNvPr id="88" name="Straight Connector 87">
              <a:extLst>
                <a:ext uri="{FF2B5EF4-FFF2-40B4-BE49-F238E27FC236}">
                  <a16:creationId xmlns:a16="http://schemas.microsoft.com/office/drawing/2014/main" id="{D69BED0F-4CBC-DE69-4341-64D09FC95CB4}"/>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75E06AD3-D785-5827-C57C-E71C4C8B42B7}"/>
              </a:ext>
            </a:extLst>
          </p:cNvPr>
          <p:cNvGrpSpPr/>
          <p:nvPr/>
        </p:nvGrpSpPr>
        <p:grpSpPr>
          <a:xfrm>
            <a:off x="8782769" y="6706879"/>
            <a:ext cx="3868766" cy="1341611"/>
            <a:chOff x="401084" y="2402711"/>
            <a:chExt cx="5395759" cy="1871142"/>
          </a:xfrm>
        </p:grpSpPr>
        <p:pic>
          <p:nvPicPr>
            <p:cNvPr id="90" name="Picture 89">
              <a:extLst>
                <a:ext uri="{FF2B5EF4-FFF2-40B4-BE49-F238E27FC236}">
                  <a16:creationId xmlns:a16="http://schemas.microsoft.com/office/drawing/2014/main" id="{24F801C3-8469-939E-7AC5-1B832DA8D901}"/>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01084" y="2402711"/>
              <a:ext cx="2022105" cy="1871142"/>
            </a:xfrm>
            <a:prstGeom prst="rect">
              <a:avLst/>
            </a:prstGeom>
          </p:spPr>
        </p:pic>
        <p:sp>
          <p:nvSpPr>
            <p:cNvPr id="91" name="TextBox 90">
              <a:extLst>
                <a:ext uri="{FF2B5EF4-FFF2-40B4-BE49-F238E27FC236}">
                  <a16:creationId xmlns:a16="http://schemas.microsoft.com/office/drawing/2014/main" id="{3631E62F-7899-E651-A8CD-F353F92802D0}"/>
                </a:ext>
              </a:extLst>
            </p:cNvPr>
            <p:cNvSpPr txBox="1"/>
            <p:nvPr/>
          </p:nvSpPr>
          <p:spPr>
            <a:xfrm>
              <a:off x="2570366" y="2583418"/>
              <a:ext cx="3226477" cy="1416543"/>
            </a:xfrm>
            <a:prstGeom prst="rect">
              <a:avLst/>
            </a:prstGeom>
            <a:noFill/>
          </p:spPr>
          <p:txBody>
            <a:bodyPr wrap="square" rtlCol="0">
              <a:spAutoFit/>
            </a:bodyPr>
            <a:lstStyle/>
            <a:p>
              <a:r>
                <a:rPr lang="cy-GB" sz="2000" b="1">
                  <a:latin typeface="Montserrat" panose="00000500000000000000" pitchFamily="50" charset="0"/>
                </a:rPr>
                <a:t>12. Cymuned a Phartneriaeth Allanol</a:t>
              </a:r>
            </a:p>
          </p:txBody>
        </p:sp>
        <p:cxnSp>
          <p:nvCxnSpPr>
            <p:cNvPr id="92" name="Straight Connector 91">
              <a:extLst>
                <a:ext uri="{FF2B5EF4-FFF2-40B4-BE49-F238E27FC236}">
                  <a16:creationId xmlns:a16="http://schemas.microsoft.com/office/drawing/2014/main" id="{4444D12B-3B07-A998-2F14-AB560FC73728}"/>
                </a:ext>
              </a:extLst>
            </p:cNvPr>
            <p:cNvCxnSpPr>
              <a:cxnSpLocks/>
            </p:cNvCxnSpPr>
            <p:nvPr/>
          </p:nvCxnSpPr>
          <p:spPr>
            <a:xfrm>
              <a:off x="2664178" y="4024717"/>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TextBox 96">
            <a:extLst>
              <a:ext uri="{FF2B5EF4-FFF2-40B4-BE49-F238E27FC236}">
                <a16:creationId xmlns:a16="http://schemas.microsoft.com/office/drawing/2014/main" id="{7BC16CC4-C284-7C6F-4A67-9C46BC6D6781}"/>
              </a:ext>
            </a:extLst>
          </p:cNvPr>
          <p:cNvSpPr txBox="1"/>
          <p:nvPr/>
        </p:nvSpPr>
        <p:spPr>
          <a:xfrm>
            <a:off x="560280" y="1234903"/>
            <a:ext cx="3812936" cy="974882"/>
          </a:xfrm>
          <a:prstGeom prst="rect">
            <a:avLst/>
          </a:prstGeom>
          <a:noFill/>
        </p:spPr>
        <p:txBody>
          <a:bodyPr wrap="square" rtlCol="0">
            <a:spAutoFit/>
          </a:bodyPr>
          <a:lstStyle/>
          <a:p>
            <a:pPr algn="just">
              <a:lnSpc>
                <a:spcPct val="107000"/>
              </a:lnSpc>
              <a:spcAft>
                <a:spcPts val="800"/>
              </a:spcAft>
            </a:pPr>
            <a:r>
              <a:rPr lang="cy-GB" sz="900" kern="100">
                <a:effectLst/>
                <a:latin typeface="Arial" panose="020B0604020202020204" pitchFamily="34" charset="0"/>
                <a:ea typeface="Calibri" panose="020F0502020204030204" pitchFamily="34" charset="0"/>
                <a:cs typeface="Arial" panose="020B0604020202020204" pitchFamily="34" charset="0"/>
              </a:rPr>
              <a:t>Mae amcanion cyffredinol y Grŵp yn canolbwyntio ar ddiwallu anghenion y presennol heb beryglu anghenion cenedlaethau'r dyfodol. Yn ganolog i hyn y mae'r ymgyrch i gyrraedd allyriadau Carbon Sero Net (Cwmpas 1 a 2) erbyn 2030. Nod y Brifysgol yw cyflawni hyn ynghyd â Thargedau Amgylcheddol a Chynaliadwyedd hanfodol eraill</a:t>
            </a:r>
            <a:r>
              <a:rPr lang="cy-GB" sz="900" b="1" kern="100">
                <a:effectLst/>
                <a:latin typeface="Arial" panose="020B0604020202020204" pitchFamily="34" charset="0"/>
                <a:ea typeface="Calibri" panose="020F0502020204030204" pitchFamily="34" charset="0"/>
                <a:cs typeface="Arial" panose="020B0604020202020204" pitchFamily="34" charset="0"/>
              </a:rPr>
              <a:t>. </a:t>
            </a:r>
            <a:r>
              <a:rPr lang="cy-GB" sz="900" kern="100">
                <a:effectLst/>
                <a:latin typeface="Arial" panose="020B0604020202020204" pitchFamily="34" charset="0"/>
                <a:ea typeface="Calibri" panose="020F0502020204030204" pitchFamily="34" charset="0"/>
                <a:cs typeface="Arial" panose="020B0604020202020204" pitchFamily="34" charset="0"/>
              </a:rPr>
              <a:t>Cefnogir yr amcan cyffredinol hwn gan y ffrydiau gwaith canlynol:</a:t>
            </a:r>
            <a:endParaRPr lang="cy-GB" sz="900" kern="100">
              <a:effectLst/>
              <a:latin typeface="Arial" panose="020B0604020202020204" pitchFamily="34" charset="0"/>
              <a:ea typeface="DengXian" panose="02010600030101010101" pitchFamily="2" charset="-122"/>
              <a:cs typeface="Arial" panose="020B0604020202020204" pitchFamily="34" charset="0"/>
            </a:endParaRPr>
          </a:p>
        </p:txBody>
      </p:sp>
      <p:sp>
        <p:nvSpPr>
          <p:cNvPr id="99" name="TextBox 98">
            <a:extLst>
              <a:ext uri="{FF2B5EF4-FFF2-40B4-BE49-F238E27FC236}">
                <a16:creationId xmlns:a16="http://schemas.microsoft.com/office/drawing/2014/main" id="{7B9029B6-83B3-90DD-C04C-4ADEDD36F86A}"/>
              </a:ext>
            </a:extLst>
          </p:cNvPr>
          <p:cNvSpPr txBox="1"/>
          <p:nvPr/>
        </p:nvSpPr>
        <p:spPr>
          <a:xfrm>
            <a:off x="560281" y="786175"/>
            <a:ext cx="3812936" cy="400110"/>
          </a:xfrm>
          <a:prstGeom prst="rect">
            <a:avLst/>
          </a:prstGeom>
          <a:noFill/>
        </p:spPr>
        <p:txBody>
          <a:bodyPr wrap="square" rtlCol="0">
            <a:spAutoFit/>
          </a:bodyPr>
          <a:lstStyle/>
          <a:p>
            <a:r>
              <a:rPr lang="cy-GB" sz="2000" b="1">
                <a:latin typeface="Montserrat" panose="00000500000000000000" pitchFamily="50" charset="0"/>
              </a:rPr>
              <a:t>Nodau ac Amcanion</a:t>
            </a:r>
          </a:p>
        </p:txBody>
      </p:sp>
      <p:cxnSp>
        <p:nvCxnSpPr>
          <p:cNvPr id="104" name="Straight Connector 103">
            <a:extLst>
              <a:ext uri="{FF2B5EF4-FFF2-40B4-BE49-F238E27FC236}">
                <a16:creationId xmlns:a16="http://schemas.microsoft.com/office/drawing/2014/main" id="{E38D6404-1CC4-E37B-C648-2A40E629C493}"/>
              </a:ext>
            </a:extLst>
          </p:cNvPr>
          <p:cNvCxnSpPr>
            <a:cxnSpLocks/>
          </p:cNvCxnSpPr>
          <p:nvPr/>
        </p:nvCxnSpPr>
        <p:spPr>
          <a:xfrm>
            <a:off x="8557287" y="2924164"/>
            <a:ext cx="0" cy="5016293"/>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12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icon&#10;&#10;Description automatically generated">
            <a:extLst>
              <a:ext uri="{FF2B5EF4-FFF2-40B4-BE49-F238E27FC236}">
                <a16:creationId xmlns:a16="http://schemas.microsoft.com/office/drawing/2014/main" id="{E2184403-AE75-1EB0-A51F-19FC56CB02E5}"/>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14674" r="43604" b="13692"/>
          <a:stretch/>
        </p:blipFill>
        <p:spPr>
          <a:xfrm>
            <a:off x="8853064" y="952499"/>
            <a:ext cx="3948536" cy="7092951"/>
          </a:xfrm>
          <a:prstGeom prst="rect">
            <a:avLst/>
          </a:prstGeom>
        </p:spPr>
      </p:pic>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290560" y="8898893"/>
            <a:ext cx="4063193" cy="511175"/>
          </a:xfrm>
        </p:spPr>
        <p:txBody>
          <a:bodyPr/>
          <a:lstStyle/>
          <a:p>
            <a:r>
              <a:rPr lang="cy-GB" sz="1000" b="1">
                <a:solidFill>
                  <a:schemeClr val="tx1"/>
                </a:solidFill>
              </a:rPr>
              <a:t>Strategaeth Cynaliadwyedd ac Amgylcheddol 2023-25 Grŵp PCYDDS </a:t>
            </a:r>
            <a:r>
              <a:rPr lang="cy-GB" sz="1000">
                <a:solidFill>
                  <a:schemeClr val="tx1"/>
                </a:solidFill>
              </a:rPr>
              <a:t>| </a:t>
            </a:r>
            <a:fld id="{2449773D-A208-4B9B-BE1E-C7CC26A45F95}" type="slidenum">
              <a:rPr lang="cy-GB" sz="1000" smtClean="0">
                <a:solidFill>
                  <a:schemeClr val="tx1"/>
                </a:solidFill>
              </a:rPr>
              <a:pPr/>
              <a:t>5</a:t>
            </a:fld>
            <a:endParaRPr lang="cy-GB" sz="1000">
              <a:solidFill>
                <a:schemeClr val="tx1"/>
              </a:solidFill>
            </a:endParaRPr>
          </a:p>
        </p:txBody>
      </p:sp>
      <p:pic>
        <p:nvPicPr>
          <p:cNvPr id="4" name="Picture 3" descr="Shape&#10;&#10;Description automatically generated">
            <a:extLst>
              <a:ext uri="{FF2B5EF4-FFF2-40B4-BE49-F238E27FC236}">
                <a16:creationId xmlns:a16="http://schemas.microsoft.com/office/drawing/2014/main" id="{4E984C27-68BC-9C47-F4D0-A02911BFC6AF}"/>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37435" t="6920"/>
          <a:stretch/>
        </p:blipFill>
        <p:spPr>
          <a:xfrm>
            <a:off x="0" y="0"/>
            <a:ext cx="4111512" cy="8650748"/>
          </a:xfrm>
          <a:prstGeom prst="rect">
            <a:avLst/>
          </a:prstGeom>
        </p:spPr>
      </p:pic>
      <p:pic>
        <p:nvPicPr>
          <p:cNvPr id="9" name="Picture 8" descr="Icon&#10;&#10;Description automatically generated">
            <a:extLst>
              <a:ext uri="{FF2B5EF4-FFF2-40B4-BE49-F238E27FC236}">
                <a16:creationId xmlns:a16="http://schemas.microsoft.com/office/drawing/2014/main" id="{65CFD8F1-8A84-3AC8-53B0-635DCF0B8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240" y="2404235"/>
            <a:ext cx="2026078" cy="1867170"/>
          </a:xfrm>
          <a:prstGeom prst="rect">
            <a:avLst/>
          </a:prstGeom>
        </p:spPr>
      </p:pic>
      <p:pic>
        <p:nvPicPr>
          <p:cNvPr id="11" name="Picture 10" descr="Icon&#10;&#10;Description automatically generated">
            <a:extLst>
              <a:ext uri="{FF2B5EF4-FFF2-40B4-BE49-F238E27FC236}">
                <a16:creationId xmlns:a16="http://schemas.microsoft.com/office/drawing/2014/main" id="{4698A6E2-77A7-4974-AFF2-82DE376BB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84" y="2402711"/>
            <a:ext cx="2022105" cy="1871143"/>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2660712"/>
            <a:ext cx="3637141" cy="1569660"/>
          </a:xfrm>
          <a:prstGeom prst="rect">
            <a:avLst/>
          </a:prstGeom>
          <a:noFill/>
        </p:spPr>
        <p:txBody>
          <a:bodyPr wrap="square" rtlCol="0">
            <a:spAutoFit/>
          </a:bodyPr>
          <a:lstStyle/>
          <a:p>
            <a:r>
              <a:rPr lang="cy-GB" sz="3200" b="1">
                <a:latin typeface="Montserrat" panose="00000500000000000000" pitchFamily="50" charset="0"/>
              </a:rPr>
              <a:t>1. Bioamrywiaeth ac Ecosystemau</a:t>
            </a:r>
          </a:p>
        </p:txBody>
      </p:sp>
      <p:sp>
        <p:nvSpPr>
          <p:cNvPr id="14" name="TextBox 13">
            <a:extLst>
              <a:ext uri="{FF2B5EF4-FFF2-40B4-BE49-F238E27FC236}">
                <a16:creationId xmlns:a16="http://schemas.microsoft.com/office/drawing/2014/main" id="{969C0B21-7332-4D82-5586-64414EA4CB27}"/>
              </a:ext>
            </a:extLst>
          </p:cNvPr>
          <p:cNvSpPr txBox="1"/>
          <p:nvPr/>
        </p:nvSpPr>
        <p:spPr>
          <a:xfrm>
            <a:off x="8804417" y="2788176"/>
            <a:ext cx="2495251" cy="584775"/>
          </a:xfrm>
          <a:prstGeom prst="rect">
            <a:avLst/>
          </a:prstGeom>
          <a:noFill/>
        </p:spPr>
        <p:txBody>
          <a:bodyPr wrap="square" rtlCol="0">
            <a:spAutoFit/>
          </a:bodyPr>
          <a:lstStyle/>
          <a:p>
            <a:r>
              <a:rPr lang="cy-GB" sz="3200" b="1">
                <a:latin typeface="Montserrat" panose="00000500000000000000" pitchFamily="50" charset="0"/>
              </a:rPr>
              <a:t>2. Dŵr</a:t>
            </a:r>
          </a:p>
        </p:txBody>
      </p:sp>
      <p:sp>
        <p:nvSpPr>
          <p:cNvPr id="16" name="TextBox 15">
            <a:extLst>
              <a:ext uri="{FF2B5EF4-FFF2-40B4-BE49-F238E27FC236}">
                <a16:creationId xmlns:a16="http://schemas.microsoft.com/office/drawing/2014/main" id="{31EB71DD-4A6B-E23F-2EA6-1D8054304F60}"/>
              </a:ext>
            </a:extLst>
          </p:cNvPr>
          <p:cNvSpPr txBox="1"/>
          <p:nvPr/>
        </p:nvSpPr>
        <p:spPr>
          <a:xfrm>
            <a:off x="575733" y="4572930"/>
            <a:ext cx="5221110" cy="3471720"/>
          </a:xfrm>
          <a:prstGeom prst="rect">
            <a:avLst/>
          </a:prstGeom>
          <a:noFill/>
        </p:spPr>
        <p:txBody>
          <a:bodyPr wrap="square" lIns="91440" tIns="45720" rIns="91440" bIns="45720" rtlCol="0" anchor="t">
            <a:spAutoFit/>
          </a:bodyPr>
          <a:lstStyle/>
          <a:p>
            <a:pPr algn="just">
              <a:lnSpc>
                <a:spcPct val="107000"/>
              </a:lnSpc>
              <a:spcAft>
                <a:spcPts val="800"/>
              </a:spcAft>
            </a:pPr>
            <a:r>
              <a:rPr lang="cy-GB" sz="1050">
                <a:solidFill>
                  <a:prstClr val="black"/>
                </a:solidFill>
                <a:latin typeface="Calibri" panose="020F0502020204030204"/>
                <a:cs typeface="Arial" panose="020B0604020202020204" pitchFamily="34" charset="0"/>
              </a:rPr>
              <a:t>Nod y Grŵp yw gwella bioamrywiaeth ar draws pob campws gan roi sylw arbennig i'r cynefinoedd yng Nghofrestr Rhywogaethau Adran 7.  Er mwyn cyflawni hyn, mae'r cynllun yn ceisio gweithredu rhaglen o wella bioamrywiaeth yn barhaus a gwella cynefinoedd;</a:t>
            </a:r>
          </a:p>
          <a:p>
            <a:pPr marL="342900" lvl="0" indent="-342900" algn="just">
              <a:lnSpc>
                <a:spcPct val="107000"/>
              </a:lnSpc>
              <a:buFont typeface="Symbol" panose="05050102010706020507" pitchFamily="18" charset="2"/>
              <a:buChar char=""/>
            </a:pPr>
            <a:r>
              <a:rPr lang="cy-GB" sz="1050">
                <a:solidFill>
                  <a:prstClr val="black"/>
                </a:solidFill>
                <a:latin typeface="Calibri" panose="020F0502020204030204"/>
                <a:cs typeface="Arial" panose="020B0604020202020204" pitchFamily="34" charset="0"/>
              </a:rPr>
              <a:t>Mae ein </a:t>
            </a:r>
            <a:r>
              <a:rPr lang="cy-GB" sz="1050">
                <a:solidFill>
                  <a:schemeClr val="accent1"/>
                </a:solidFill>
                <a:latin typeface="Calibri" panose="020F0502020204030204"/>
                <a:cs typeface="Arial" panose="020B0604020202020204" pitchFamily="34" charset="0"/>
                <a:hlinkClick r:id="rId6">
                  <a:extLst>
                    <a:ext uri="{A12FA001-AC4F-418D-AE19-62706E023703}">
                      <ahyp:hlinkClr xmlns:ahyp="http://schemas.microsoft.com/office/drawing/2018/hyperlinkcolor" val="tx"/>
                    </a:ext>
                  </a:extLst>
                </a:hlinkClick>
              </a:rPr>
              <a:t>Dyletswydd Bioamrywiaeth</a:t>
            </a:r>
            <a:r>
              <a:rPr lang="cy-GB" sz="1050">
                <a:solidFill>
                  <a:schemeClr val="accent1"/>
                </a:solidFill>
                <a:latin typeface="Calibri" panose="020F0502020204030204"/>
                <a:cs typeface="Arial" panose="020B0604020202020204" pitchFamily="34" charset="0"/>
              </a:rPr>
              <a:t> </a:t>
            </a:r>
            <a:r>
              <a:rPr lang="cy-GB" sz="1050">
                <a:solidFill>
                  <a:prstClr val="black"/>
                </a:solidFill>
                <a:latin typeface="Calibri" panose="020F0502020204030204"/>
                <a:cs typeface="Arial" panose="020B0604020202020204" pitchFamily="34" charset="0"/>
              </a:rPr>
              <a:t>ac Ecosystemau yn tynnu sylw at y rhywogaethau blaenoriaeth sydd wedi'u lleoli ar ein prif gampysau ac yn gosod gwaelodlin o'r fioamrywiaeth sydd eisoes ar gael. </a:t>
            </a:r>
          </a:p>
          <a:p>
            <a:pPr marL="342900" lvl="0" indent="-342900" algn="just">
              <a:lnSpc>
                <a:spcPct val="107000"/>
              </a:lnSpc>
              <a:buFont typeface="Symbol" panose="05050102010706020507" pitchFamily="18" charset="2"/>
              <a:buChar char=""/>
            </a:pPr>
            <a:r>
              <a:rPr lang="cy-GB" sz="1050">
                <a:solidFill>
                  <a:prstClr val="black"/>
                </a:solidFill>
                <a:latin typeface="Calibri" panose="020F0502020204030204"/>
                <a:cs typeface="Arial" panose="020B0604020202020204" pitchFamily="34" charset="0"/>
              </a:rPr>
              <a:t>Ein nod yw gwella bioamrywiaeth trwy ddolydd blodau gwyllt gwell, sefydlu pyllau naturiol, gwelliant mewn amrywiaeth planhigion brodorol ar draws campysau, mwy o flychau ystlumod ac adar, a thai draenogod.  </a:t>
            </a:r>
          </a:p>
          <a:p>
            <a:pPr marL="342900" lvl="0" indent="-342900" algn="just">
              <a:lnSpc>
                <a:spcPct val="107000"/>
              </a:lnSpc>
              <a:buFont typeface="Symbol" panose="05050102010706020507" pitchFamily="18" charset="2"/>
              <a:buChar char=""/>
            </a:pPr>
            <a:r>
              <a:rPr lang="cy-GB" sz="1050">
                <a:solidFill>
                  <a:prstClr val="black"/>
                </a:solidFill>
                <a:latin typeface="Calibri" panose="020F0502020204030204"/>
                <a:cs typeface="Arial" panose="020B0604020202020204" pitchFamily="34" charset="0"/>
              </a:rPr>
              <a:t>Ein nod yw monitro niferoedd rhywogaethau drwy archwiliadau bioamrywiaeth mewnol ac allanol blynyddol a chyhoeddi’r canlyniadau ar y wefan ac fel rhan o </a:t>
            </a:r>
            <a:r>
              <a:rPr lang="cy-GB" sz="1050">
                <a:solidFill>
                  <a:schemeClr val="accent1"/>
                </a:solidFill>
                <a:latin typeface="Calibri" panose="020F0502020204030204"/>
                <a:cs typeface="Arial" panose="020B0604020202020204" pitchFamily="34" charset="0"/>
                <a:hlinkClick r:id="rId7">
                  <a:extLst>
                    <a:ext uri="{A12FA001-AC4F-418D-AE19-62706E023703}">
                      <ahyp:hlinkClr xmlns:ahyp="http://schemas.microsoft.com/office/drawing/2018/hyperlinkcolor" val="tx"/>
                    </a:ext>
                  </a:extLst>
                </a:hlinkClick>
              </a:rPr>
              <a:t>Adolygiad Adran 6</a:t>
            </a:r>
            <a:r>
              <a:rPr lang="cy-GB" sz="1050">
                <a:solidFill>
                  <a:prstClr val="black"/>
                </a:solidFill>
                <a:latin typeface="Calibri" panose="020F0502020204030204"/>
                <a:cs typeface="Arial" panose="020B0604020202020204" pitchFamily="34" charset="0"/>
              </a:rPr>
              <a:t>. </a:t>
            </a:r>
          </a:p>
          <a:p>
            <a:pPr marL="342900" lvl="0" indent="-342900" algn="just">
              <a:lnSpc>
                <a:spcPct val="107000"/>
              </a:lnSpc>
              <a:buFont typeface="Symbol" panose="05050102010706020507" pitchFamily="18" charset="2"/>
              <a:buChar char=""/>
            </a:pPr>
            <a:r>
              <a:rPr lang="cy-GB" sz="1050">
                <a:solidFill>
                  <a:prstClr val="black"/>
                </a:solidFill>
                <a:latin typeface="Calibri" panose="020F0502020204030204"/>
                <a:cs typeface="Arial" panose="020B0604020202020204" pitchFamily="34" charset="0"/>
              </a:rPr>
              <a:t>Bydd adolygiad blynyddol o archwiliadau yn cael ei gynnal a'i gyflwyno i'r Grŵp Llywio Bioamrywiaeth i adolygu meysydd a rhywogaethau blaenoriaeth yn rheolaidd.</a:t>
            </a:r>
          </a:p>
          <a:p>
            <a:pPr marL="342900" lvl="0" indent="-342900" algn="just">
              <a:lnSpc>
                <a:spcPct val="107000"/>
              </a:lnSpc>
              <a:buFont typeface="Symbol" panose="05050102010706020507" pitchFamily="18" charset="2"/>
              <a:buChar char=""/>
            </a:pPr>
            <a:r>
              <a:rPr lang="cy-GB" sz="1050">
                <a:solidFill>
                  <a:prstClr val="black"/>
                </a:solidFill>
                <a:latin typeface="Calibri" panose="020F0502020204030204"/>
                <a:cs typeface="Arial" panose="020B0604020202020204" pitchFamily="34" charset="0"/>
              </a:rPr>
              <a:t>Bydd yr archwiliadau'n creu gwaelodlinau y bydd targedau mesuradwy yn cael eu gosod mewn perthynas â nhw.</a:t>
            </a:r>
          </a:p>
          <a:p>
            <a:pPr marL="342900" lvl="0" indent="-342900" algn="just">
              <a:lnSpc>
                <a:spcPct val="107000"/>
              </a:lnSpc>
              <a:buFont typeface="Symbol" panose="05050102010706020507" pitchFamily="18" charset="2"/>
              <a:buChar char=""/>
            </a:pPr>
            <a:r>
              <a:rPr lang="cy-GB" sz="1050">
                <a:solidFill>
                  <a:prstClr val="black"/>
                </a:solidFill>
                <a:latin typeface="Calibri" panose="020F0502020204030204"/>
                <a:cs typeface="Arial" panose="020B0604020202020204" pitchFamily="34" charset="0"/>
              </a:rPr>
              <a:t>Bydd y Tîm Cynaliadwyedd yn gweithio gyda'r Grŵp ehangach i alluogi creu a gweithredu Cynlluniau Gweithredu Bioamrywiaeth pwrpasol yn unol â Deddf yr Amgylchedd (Cymru) 2016.</a:t>
            </a:r>
          </a:p>
        </p:txBody>
      </p:sp>
      <p:cxnSp>
        <p:nvCxnSpPr>
          <p:cNvPr id="18" name="Straight Connector 17">
            <a:extLst>
              <a:ext uri="{FF2B5EF4-FFF2-40B4-BE49-F238E27FC236}">
                <a16:creationId xmlns:a16="http://schemas.microsoft.com/office/drawing/2014/main" id="{DFE1A39A-C9DF-E19F-6FDD-25B486082FF2}"/>
              </a:ext>
            </a:extLst>
          </p:cNvPr>
          <p:cNvCxnSpPr>
            <a:cxnSpLocks/>
          </p:cNvCxnSpPr>
          <p:nvPr/>
        </p:nvCxnSpPr>
        <p:spPr>
          <a:xfrm>
            <a:off x="6400800" y="1202267"/>
            <a:ext cx="0" cy="7349066"/>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63DE41-AA48-B7D8-6F0C-6A9E32324FB8}"/>
              </a:ext>
            </a:extLst>
          </p:cNvPr>
          <p:cNvSpPr txBox="1"/>
          <p:nvPr/>
        </p:nvSpPr>
        <p:spPr>
          <a:xfrm>
            <a:off x="7087491" y="4572930"/>
            <a:ext cx="5138376" cy="1397306"/>
          </a:xfrm>
          <a:prstGeom prst="rect">
            <a:avLst/>
          </a:prstGeom>
          <a:noFill/>
        </p:spPr>
        <p:txBody>
          <a:bodyPr wrap="square" lIns="91440" tIns="45720" rIns="91440" bIns="45720" rtlCol="0" anchor="t">
            <a:spAutoFit/>
          </a:bodyPr>
          <a:lstStyle/>
          <a:p>
            <a:pPr algn="just">
              <a:lnSpc>
                <a:spcPct val="107000"/>
              </a:lnSpc>
              <a:spcAft>
                <a:spcPts val="800"/>
              </a:spcAft>
            </a:pPr>
            <a:r>
              <a:rPr lang="cy-GB" sz="1050">
                <a:solidFill>
                  <a:prstClr val="black"/>
                </a:solidFill>
                <a:latin typeface="Calibri" panose="020F0502020204030204"/>
                <a:cs typeface="Arial" panose="020B0604020202020204" pitchFamily="34" charset="0"/>
              </a:rPr>
              <a:t>Nod y Brifysgol yw lleihau ei heffaith ar y cyflenwad dŵr rhanbarthol a chenedlaethol trwy leihau’r defnydd trwy welliannau mewn seilwaith ystadau ac addysg. Trwy ddefnyddio ein hadnoddau dŵr yn gynaliadwy, mae'r Brifysgol yn sicrhau nad ydym yn effeithio ar y cyflenwad i </a:t>
            </a:r>
            <a:r>
              <a:rPr lang="cy-GB" sz="1050" err="1">
                <a:solidFill>
                  <a:prstClr val="black"/>
                </a:solidFill>
                <a:latin typeface="Calibri" panose="020F0502020204030204"/>
                <a:cs typeface="Arial" panose="020B0604020202020204" pitchFamily="34" charset="0"/>
              </a:rPr>
              <a:t>randdeiliaid</a:t>
            </a:r>
            <a:r>
              <a:rPr lang="cy-GB" sz="1050">
                <a:solidFill>
                  <a:prstClr val="black"/>
                </a:solidFill>
                <a:latin typeface="Calibri" panose="020F0502020204030204"/>
                <a:cs typeface="Arial" panose="020B0604020202020204" pitchFamily="34" charset="0"/>
              </a:rPr>
              <a:t> eraill na chenedlaethau'r dyfodol fel yr amlinellir yn ein </a:t>
            </a:r>
            <a:r>
              <a:rPr lang="cy-GB" sz="1050">
                <a:solidFill>
                  <a:schemeClr val="accent1"/>
                </a:solidFill>
                <a:latin typeface="Calibri" panose="020F0502020204030204"/>
                <a:cs typeface="Arial" panose="020B0604020202020204" pitchFamily="34" charset="0"/>
                <a:hlinkClick r:id="rId8">
                  <a:extLst>
                    <a:ext uri="{A12FA001-AC4F-418D-AE19-62706E023703}">
                      <ahyp:hlinkClr xmlns:ahyp="http://schemas.microsoft.com/office/drawing/2018/hyperlinkcolor" val="tx"/>
                    </a:ext>
                  </a:extLst>
                </a:hlinkClick>
              </a:rPr>
              <a:t>Cynllun Rheoli Dŵr</a:t>
            </a:r>
            <a:r>
              <a:rPr lang="cy-GB" sz="1050">
                <a:solidFill>
                  <a:prstClr val="black"/>
                </a:solidFill>
                <a:latin typeface="Calibri" panose="020F0502020204030204"/>
                <a:cs typeface="Arial" panose="020B0604020202020204" pitchFamily="34" charset="0"/>
              </a:rPr>
              <a:t>.</a:t>
            </a:r>
          </a:p>
          <a:p>
            <a:pPr algn="just">
              <a:lnSpc>
                <a:spcPct val="107000"/>
              </a:lnSpc>
              <a:spcAft>
                <a:spcPts val="800"/>
              </a:spcAft>
            </a:pPr>
            <a:r>
              <a:rPr lang="cy-GB" sz="1050">
                <a:solidFill>
                  <a:prstClr val="black"/>
                </a:solidFill>
                <a:latin typeface="Calibri" panose="020F0502020204030204"/>
                <a:cs typeface="Arial" panose="020B0604020202020204" pitchFamily="34" charset="0"/>
              </a:rPr>
              <a:t>Bydd y Tîm Cynaliadwyedd yn gweithio ochr yn ochr â'r Grŵp ehangach i sicrhau bod Cynlluniau Rheoli Dŵr yn cyd-fynd, a chreu targedau Grŵp.</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2688562" y="4293531"/>
            <a:ext cx="301977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577634-7CE8-0C05-DB9E-FB96A29DD42D}"/>
              </a:ext>
            </a:extLst>
          </p:cNvPr>
          <p:cNvCxnSpPr>
            <a:cxnSpLocks/>
          </p:cNvCxnSpPr>
          <p:nvPr/>
        </p:nvCxnSpPr>
        <p:spPr>
          <a:xfrm>
            <a:off x="8906933" y="3384240"/>
            <a:ext cx="173284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20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F31A60-7930-9A18-61F3-B662594C1843}"/>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6881" r="27818"/>
          <a:stretch/>
        </p:blipFill>
        <p:spPr>
          <a:xfrm>
            <a:off x="7882273" y="513371"/>
            <a:ext cx="4919328" cy="8641109"/>
          </a:xfrm>
          <a:prstGeom prst="rect">
            <a:avLst/>
          </a:prstGeom>
        </p:spPr>
      </p:pic>
      <p:pic>
        <p:nvPicPr>
          <p:cNvPr id="15" name="Picture 14" descr="Diagram&#10;&#10;Description automatically generated">
            <a:extLst>
              <a:ext uri="{FF2B5EF4-FFF2-40B4-BE49-F238E27FC236}">
                <a16:creationId xmlns:a16="http://schemas.microsoft.com/office/drawing/2014/main" id="{1534C19A-DB02-52A4-3C7A-BC68AA439794}"/>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44669" t="8826" b="3648"/>
          <a:stretch/>
        </p:blipFill>
        <p:spPr>
          <a:xfrm>
            <a:off x="-1" y="106329"/>
            <a:ext cx="4241841" cy="9494871"/>
          </a:xfrm>
          <a:prstGeom prst="rect">
            <a:avLst/>
          </a:prstGeom>
        </p:spPr>
      </p:pic>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351520" y="8898893"/>
            <a:ext cx="4002233" cy="511175"/>
          </a:xfrm>
        </p:spPr>
        <p:txBody>
          <a:bodyPr/>
          <a:lstStyle/>
          <a:p>
            <a:r>
              <a:rPr lang="cy-GB" sz="1000" b="1">
                <a:solidFill>
                  <a:schemeClr val="tx1"/>
                </a:solidFill>
              </a:rPr>
              <a:t>Strategaeth Cynaliadwyedd ac Amgylcheddol 2023-25 Grŵp PCYDDS </a:t>
            </a:r>
            <a:r>
              <a:rPr lang="cy-GB" sz="1000">
                <a:solidFill>
                  <a:schemeClr val="tx1"/>
                </a:solidFill>
              </a:rPr>
              <a:t>| </a:t>
            </a:r>
            <a:fld id="{2449773D-A208-4B9B-BE1E-C7CC26A45F95}" type="slidenum">
              <a:rPr lang="cy-GB" sz="1000" smtClean="0">
                <a:solidFill>
                  <a:schemeClr val="tx1"/>
                </a:solidFill>
              </a:rPr>
              <a:pPr/>
              <a:t>6</a:t>
            </a:fld>
            <a:endParaRPr lang="cy-GB" sz="1000">
              <a:solidFill>
                <a:schemeClr val="tx1"/>
              </a:solidFill>
            </a:endParaRPr>
          </a:p>
        </p:txBody>
      </p:sp>
      <p:pic>
        <p:nvPicPr>
          <p:cNvPr id="9" name="Picture 8">
            <a:extLst>
              <a:ext uri="{FF2B5EF4-FFF2-40B4-BE49-F238E27FC236}">
                <a16:creationId xmlns:a16="http://schemas.microsoft.com/office/drawing/2014/main" id="{65CFD8F1-8A84-3AC8-53B0-635DCF0B8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5391" y="2404235"/>
            <a:ext cx="2021776" cy="1867170"/>
          </a:xfrm>
          <a:prstGeom prst="rect">
            <a:avLst/>
          </a:prstGeom>
        </p:spPr>
      </p:pic>
      <p:pic>
        <p:nvPicPr>
          <p:cNvPr id="11" name="Picture 10">
            <a:extLst>
              <a:ext uri="{FF2B5EF4-FFF2-40B4-BE49-F238E27FC236}">
                <a16:creationId xmlns:a16="http://schemas.microsoft.com/office/drawing/2014/main" id="{4698A6E2-77A7-4974-AFF2-82DE376BB5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1084" y="2406528"/>
            <a:ext cx="2022105" cy="1863508"/>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2660712"/>
            <a:ext cx="3226477" cy="1077218"/>
          </a:xfrm>
          <a:prstGeom prst="rect">
            <a:avLst/>
          </a:prstGeom>
          <a:noFill/>
        </p:spPr>
        <p:txBody>
          <a:bodyPr wrap="square" rtlCol="0">
            <a:spAutoFit/>
          </a:bodyPr>
          <a:lstStyle/>
          <a:p>
            <a:r>
              <a:rPr lang="cy-GB" sz="3200" b="1">
                <a:latin typeface="Montserrat" panose="00000500000000000000" pitchFamily="50" charset="0"/>
              </a:rPr>
              <a:t>3. Carbon Sero Net </a:t>
            </a:r>
          </a:p>
        </p:txBody>
      </p:sp>
      <p:sp>
        <p:nvSpPr>
          <p:cNvPr id="14" name="TextBox 13">
            <a:extLst>
              <a:ext uri="{FF2B5EF4-FFF2-40B4-BE49-F238E27FC236}">
                <a16:creationId xmlns:a16="http://schemas.microsoft.com/office/drawing/2014/main" id="{969C0B21-7332-4D82-5586-64414EA4CB27}"/>
              </a:ext>
            </a:extLst>
          </p:cNvPr>
          <p:cNvSpPr txBox="1"/>
          <p:nvPr/>
        </p:nvSpPr>
        <p:spPr>
          <a:xfrm>
            <a:off x="8804417" y="2660712"/>
            <a:ext cx="3119359" cy="1077218"/>
          </a:xfrm>
          <a:prstGeom prst="rect">
            <a:avLst/>
          </a:prstGeom>
          <a:noFill/>
        </p:spPr>
        <p:txBody>
          <a:bodyPr wrap="square" rtlCol="0">
            <a:spAutoFit/>
          </a:bodyPr>
          <a:lstStyle/>
          <a:p>
            <a:r>
              <a:rPr lang="cy-GB" sz="3200" b="1">
                <a:latin typeface="Montserrat" panose="00000500000000000000" pitchFamily="50" charset="0"/>
              </a:rPr>
              <a:t>4. Teithio a Thrafnidiaeth</a:t>
            </a:r>
          </a:p>
        </p:txBody>
      </p:sp>
      <p:sp>
        <p:nvSpPr>
          <p:cNvPr id="16" name="TextBox 15">
            <a:extLst>
              <a:ext uri="{FF2B5EF4-FFF2-40B4-BE49-F238E27FC236}">
                <a16:creationId xmlns:a16="http://schemas.microsoft.com/office/drawing/2014/main" id="{31EB71DD-4A6B-E23F-2EA6-1D8054304F60}"/>
              </a:ext>
            </a:extLst>
          </p:cNvPr>
          <p:cNvSpPr txBox="1"/>
          <p:nvPr/>
        </p:nvSpPr>
        <p:spPr>
          <a:xfrm>
            <a:off x="575733" y="4572930"/>
            <a:ext cx="5221110" cy="1570173"/>
          </a:xfrm>
          <a:prstGeom prst="rect">
            <a:avLst/>
          </a:prstGeom>
          <a:noFill/>
        </p:spPr>
        <p:txBody>
          <a:bodyPr wrap="square" lIns="91440" tIns="45720" rIns="91440" bIns="45720" rtlCol="0" anchor="t">
            <a:spAutoFit/>
          </a:bodyPr>
          <a:lstStyle/>
          <a:p>
            <a:pPr algn="just">
              <a:lnSpc>
                <a:spcPct val="107000"/>
              </a:lnSpc>
              <a:spcAft>
                <a:spcPts val="800"/>
              </a:spcAft>
            </a:pPr>
            <a:r>
              <a:rPr lang="cy-GB" sz="900" kern="100">
                <a:effectLst/>
                <a:latin typeface="Calibri" panose="020F0502020204030204" pitchFamily="34" charset="0"/>
                <a:ea typeface="Calibri" panose="020F0502020204030204" pitchFamily="34" charset="0"/>
                <a:cs typeface="Arial" panose="020B0604020202020204" pitchFamily="34" charset="0"/>
              </a:rPr>
              <a:t>Mae</a:t>
            </a:r>
            <a:r>
              <a:rPr lang="cy-GB" sz="1050">
                <a:solidFill>
                  <a:prstClr val="black"/>
                </a:solidFill>
                <a:latin typeface="Calibri" panose="020F0502020204030204"/>
                <a:cs typeface="Arial" panose="020B0604020202020204" pitchFamily="34" charset="0"/>
              </a:rPr>
              <a:t>'r Grŵp mewn cyfnod pontio er mwyn galluogi alinio â thargedau Sero Net 2030 Llywodraeth Cymru. Mae'n ofynnol i ni leihau ac ystyried ein heffaith fyd-eang o ran defnyddio ynni. Er mwyn i'r Grŵp gyrraedd sero net, rhaid adolygu a lleihau pob agwedd ar y defnydd o ynni. Mae'r Brifysgol yn defnyddio dull targedu ar sail data i leihau'r defnydd drwy uwchraddio seilwaith, newid ymddygiad a ysgogir gan addysg, a phrosiectau cynhyrchu ynni gwyrdd ar y safle. </a:t>
            </a:r>
          </a:p>
          <a:p>
            <a:pPr algn="just">
              <a:lnSpc>
                <a:spcPct val="107000"/>
              </a:lnSpc>
              <a:spcAft>
                <a:spcPts val="800"/>
              </a:spcAft>
            </a:pPr>
            <a:r>
              <a:rPr lang="cy-GB" sz="1050">
                <a:solidFill>
                  <a:prstClr val="black"/>
                </a:solidFill>
                <a:latin typeface="Calibri" panose="020F0502020204030204"/>
                <a:cs typeface="Arial" panose="020B0604020202020204" pitchFamily="34" charset="0"/>
              </a:rPr>
              <a:t>Bydd y Brifysgol yn datblygu Cynllun Carbon Sero Net Grŵp newydd i gynnwys allyriadau cwmpas 3.</a:t>
            </a:r>
          </a:p>
        </p:txBody>
      </p:sp>
      <p:cxnSp>
        <p:nvCxnSpPr>
          <p:cNvPr id="18" name="Straight Connector 17">
            <a:extLst>
              <a:ext uri="{FF2B5EF4-FFF2-40B4-BE49-F238E27FC236}">
                <a16:creationId xmlns:a16="http://schemas.microsoft.com/office/drawing/2014/main" id="{DFE1A39A-C9DF-E19F-6FDD-25B486082FF2}"/>
              </a:ext>
            </a:extLst>
          </p:cNvPr>
          <p:cNvCxnSpPr>
            <a:cxnSpLocks/>
          </p:cNvCxnSpPr>
          <p:nvPr/>
        </p:nvCxnSpPr>
        <p:spPr>
          <a:xfrm>
            <a:off x="6400800" y="1202267"/>
            <a:ext cx="0" cy="7349066"/>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63DE41-AA48-B7D8-6F0C-6A9E32324FB8}"/>
              </a:ext>
            </a:extLst>
          </p:cNvPr>
          <p:cNvSpPr txBox="1"/>
          <p:nvPr/>
        </p:nvSpPr>
        <p:spPr>
          <a:xfrm>
            <a:off x="7087491" y="4572930"/>
            <a:ext cx="5138376" cy="1121846"/>
          </a:xfrm>
          <a:prstGeom prst="rect">
            <a:avLst/>
          </a:prstGeom>
          <a:noFill/>
        </p:spPr>
        <p:txBody>
          <a:bodyPr wrap="square" lIns="91440" tIns="45720" rIns="91440" bIns="45720" rtlCol="0" anchor="t">
            <a:spAutoFit/>
          </a:bodyPr>
          <a:lstStyle/>
          <a:p>
            <a:pPr algn="just">
              <a:lnSpc>
                <a:spcPct val="107000"/>
              </a:lnSpc>
              <a:spcAft>
                <a:spcPts val="800"/>
              </a:spcAft>
            </a:pPr>
            <a:r>
              <a:rPr lang="cy-GB" sz="1050">
                <a:solidFill>
                  <a:prstClr val="black"/>
                </a:solidFill>
                <a:latin typeface="Calibri" panose="020F0502020204030204"/>
                <a:cs typeface="Arial" panose="020B0604020202020204" pitchFamily="34" charset="0"/>
              </a:rPr>
              <a:t>Nod y Grŵp yw lleihau allyriadau Cwmpas 3 trwy annog a chefnogi staff i osgoi neu leihau dulliau teithio un person â thanwydd ffosil. Mae'r Cynllun Teithio a Thrafnidiaeth yn amlinellu sut mae'r Brifysgol yn hwyluso ac yn hyrwyddo opsiynau cyfleus a charbon isel i staff, myfyrwyr a rhanddeiliaid eraill deithio i'n campysau a rhyngddynt. Bydd y Tîm Cynaliadwyedd yn cefnogi'r Grŵp ehangach i ddatblygu cynlluniau pwrpasol sy'n diwallu anghenion y campysau unigol ac arferion teithio.</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8887768" y="3838222"/>
            <a:ext cx="22409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C6DCD0-BC38-5575-B7B0-8E71D3C55ECA}"/>
              </a:ext>
            </a:extLst>
          </p:cNvPr>
          <p:cNvCxnSpPr>
            <a:cxnSpLocks/>
          </p:cNvCxnSpPr>
          <p:nvPr/>
        </p:nvCxnSpPr>
        <p:spPr>
          <a:xfrm>
            <a:off x="2678354" y="3838222"/>
            <a:ext cx="22409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7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FE83D0D2-6444-E1BD-5A96-CE21BFDE1B3C}"/>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4896" r="18064" b="12191"/>
          <a:stretch/>
        </p:blipFill>
        <p:spPr>
          <a:xfrm>
            <a:off x="7170935" y="365760"/>
            <a:ext cx="5630666" cy="8058112"/>
          </a:xfrm>
          <a:prstGeom prst="rect">
            <a:avLst/>
          </a:prstGeom>
        </p:spPr>
      </p:pic>
      <p:pic>
        <p:nvPicPr>
          <p:cNvPr id="15" name="Picture 14">
            <a:extLst>
              <a:ext uri="{FF2B5EF4-FFF2-40B4-BE49-F238E27FC236}">
                <a16:creationId xmlns:a16="http://schemas.microsoft.com/office/drawing/2014/main" id="{1534C19A-DB02-52A4-3C7A-BC68AA439794}"/>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53725" t="16672" r="876" b="14031"/>
          <a:stretch/>
        </p:blipFill>
        <p:spPr>
          <a:xfrm>
            <a:off x="-1" y="0"/>
            <a:ext cx="4240727" cy="9154480"/>
          </a:xfrm>
          <a:prstGeom prst="rect">
            <a:avLst/>
          </a:prstGeom>
        </p:spPr>
      </p:pic>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375904" y="8898893"/>
            <a:ext cx="3977849" cy="511175"/>
          </a:xfrm>
        </p:spPr>
        <p:txBody>
          <a:bodyPr/>
          <a:lstStyle/>
          <a:p>
            <a:r>
              <a:rPr lang="cy-GB" sz="1000" b="1">
                <a:solidFill>
                  <a:schemeClr val="tx1"/>
                </a:solidFill>
              </a:rPr>
              <a:t>Strategaeth Cynaliadwyedd ac Amgylcheddol 2023-25 Grŵp PCYDDS </a:t>
            </a:r>
            <a:r>
              <a:rPr lang="cy-GB" sz="1000">
                <a:solidFill>
                  <a:schemeClr val="tx1"/>
                </a:solidFill>
              </a:rPr>
              <a:t>| </a:t>
            </a:r>
            <a:fld id="{2449773D-A208-4B9B-BE1E-C7CC26A45F95}" type="slidenum">
              <a:rPr lang="cy-GB" sz="1000" smtClean="0">
                <a:solidFill>
                  <a:schemeClr val="tx1"/>
                </a:solidFill>
              </a:rPr>
              <a:pPr/>
              <a:t>7</a:t>
            </a:fld>
            <a:endParaRPr lang="cy-GB" sz="1000">
              <a:solidFill>
                <a:schemeClr val="tx1"/>
              </a:solidFill>
            </a:endParaRPr>
          </a:p>
        </p:txBody>
      </p:sp>
      <p:pic>
        <p:nvPicPr>
          <p:cNvPr id="9" name="Picture 8">
            <a:extLst>
              <a:ext uri="{FF2B5EF4-FFF2-40B4-BE49-F238E27FC236}">
                <a16:creationId xmlns:a16="http://schemas.microsoft.com/office/drawing/2014/main" id="{65CFD8F1-8A84-3AC8-53B0-635DCF0B8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5391" y="2404235"/>
            <a:ext cx="2021776" cy="1867169"/>
          </a:xfrm>
          <a:prstGeom prst="rect">
            <a:avLst/>
          </a:prstGeom>
        </p:spPr>
      </p:pic>
      <p:pic>
        <p:nvPicPr>
          <p:cNvPr id="11" name="Picture 10">
            <a:extLst>
              <a:ext uri="{FF2B5EF4-FFF2-40B4-BE49-F238E27FC236}">
                <a16:creationId xmlns:a16="http://schemas.microsoft.com/office/drawing/2014/main" id="{4698A6E2-77A7-4974-AFF2-82DE376BB5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1084" y="2406528"/>
            <a:ext cx="2022104" cy="1863508"/>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3102000"/>
            <a:ext cx="3226477" cy="584775"/>
          </a:xfrm>
          <a:prstGeom prst="rect">
            <a:avLst/>
          </a:prstGeom>
          <a:noFill/>
        </p:spPr>
        <p:txBody>
          <a:bodyPr wrap="square" rtlCol="0">
            <a:spAutoFit/>
          </a:bodyPr>
          <a:lstStyle/>
          <a:p>
            <a:r>
              <a:rPr lang="cy-GB" sz="3200" b="1">
                <a:latin typeface="Montserrat" panose="00000500000000000000" pitchFamily="50" charset="0"/>
              </a:rPr>
              <a:t>5. Gwastraff</a:t>
            </a:r>
          </a:p>
        </p:txBody>
      </p:sp>
      <p:sp>
        <p:nvSpPr>
          <p:cNvPr id="14" name="TextBox 13">
            <a:extLst>
              <a:ext uri="{FF2B5EF4-FFF2-40B4-BE49-F238E27FC236}">
                <a16:creationId xmlns:a16="http://schemas.microsoft.com/office/drawing/2014/main" id="{969C0B21-7332-4D82-5586-64414EA4CB27}"/>
              </a:ext>
            </a:extLst>
          </p:cNvPr>
          <p:cNvSpPr txBox="1"/>
          <p:nvPr/>
        </p:nvSpPr>
        <p:spPr>
          <a:xfrm>
            <a:off x="8804417" y="3101999"/>
            <a:ext cx="2495251" cy="584775"/>
          </a:xfrm>
          <a:prstGeom prst="rect">
            <a:avLst/>
          </a:prstGeom>
          <a:noFill/>
        </p:spPr>
        <p:txBody>
          <a:bodyPr wrap="square" rtlCol="0">
            <a:spAutoFit/>
          </a:bodyPr>
          <a:lstStyle/>
          <a:p>
            <a:r>
              <a:rPr lang="cy-GB" sz="3200" b="1">
                <a:latin typeface="Montserrat" panose="00000500000000000000" pitchFamily="50" charset="0"/>
              </a:rPr>
              <a:t>6. Bwyd</a:t>
            </a:r>
          </a:p>
        </p:txBody>
      </p:sp>
      <p:sp>
        <p:nvSpPr>
          <p:cNvPr id="16" name="TextBox 15">
            <a:extLst>
              <a:ext uri="{FF2B5EF4-FFF2-40B4-BE49-F238E27FC236}">
                <a16:creationId xmlns:a16="http://schemas.microsoft.com/office/drawing/2014/main" id="{31EB71DD-4A6B-E23F-2EA6-1D8054304F60}"/>
              </a:ext>
            </a:extLst>
          </p:cNvPr>
          <p:cNvSpPr txBox="1"/>
          <p:nvPr/>
        </p:nvSpPr>
        <p:spPr>
          <a:xfrm>
            <a:off x="575733" y="4572930"/>
            <a:ext cx="5221110" cy="776110"/>
          </a:xfrm>
          <a:prstGeom prst="rect">
            <a:avLst/>
          </a:prstGeom>
          <a:noFill/>
        </p:spPr>
        <p:txBody>
          <a:bodyPr wrap="square" lIns="91440" tIns="45720" rIns="91440" bIns="45720" rtlCol="0" anchor="t">
            <a:spAutoFit/>
          </a:bodyPr>
          <a:lstStyle/>
          <a:p>
            <a:pPr>
              <a:lnSpc>
                <a:spcPct val="107000"/>
              </a:lnSpc>
              <a:spcAft>
                <a:spcPts val="800"/>
              </a:spcAft>
            </a:pPr>
            <a:r>
              <a:rPr lang="cy-GB" sz="1050">
                <a:solidFill>
                  <a:prstClr val="black"/>
                </a:solidFill>
                <a:latin typeface="Calibri" panose="020F0502020204030204"/>
                <a:cs typeface="Arial" panose="020B0604020202020204" pitchFamily="34" charset="0"/>
              </a:rPr>
              <a:t>Ein nod yw bod yn arweinydd yn y sector o ran dargyfeirio eitemau y gellir eu hailddefnyddio rhag ffrydiau gwastraff.  Byddwn yn mabwysiadu polisi dim gwastraff i safleoedd tirlenwi ar gyfer unrhyw ffrwd wastraff lle mae defnydd amgen yn bodoli. Mae ein </a:t>
            </a:r>
            <a:r>
              <a:rPr lang="cy-GB" sz="1050">
                <a:solidFill>
                  <a:schemeClr val="accent1"/>
                </a:solidFill>
                <a:latin typeface="Calibri" panose="020F0502020204030204"/>
                <a:cs typeface="Arial" panose="020B0604020202020204" pitchFamily="34" charset="0"/>
                <a:hlinkClick r:id="rId6">
                  <a:extLst>
                    <a:ext uri="{A12FA001-AC4F-418D-AE19-62706E023703}">
                      <ahyp:hlinkClr xmlns:ahyp="http://schemas.microsoft.com/office/drawing/2018/hyperlinkcolor" val="tx"/>
                    </a:ext>
                  </a:extLst>
                </a:hlinkClick>
              </a:rPr>
              <a:t>Cynllun Rheoli Gwastraff</a:t>
            </a:r>
            <a:r>
              <a:rPr lang="cy-GB" sz="1050">
                <a:solidFill>
                  <a:prstClr val="black"/>
                </a:solidFill>
                <a:latin typeface="Calibri" panose="020F0502020204030204"/>
                <a:cs typeface="Arial" panose="020B0604020202020204" pitchFamily="34" charset="0"/>
              </a:rPr>
              <a:t> a’n cynllun gweithredu yn rhoi manylion y rhaglen gyfredol a'r targedau lleihau.   </a:t>
            </a:r>
          </a:p>
        </p:txBody>
      </p:sp>
      <p:cxnSp>
        <p:nvCxnSpPr>
          <p:cNvPr id="18" name="Straight Connector 17">
            <a:extLst>
              <a:ext uri="{FF2B5EF4-FFF2-40B4-BE49-F238E27FC236}">
                <a16:creationId xmlns:a16="http://schemas.microsoft.com/office/drawing/2014/main" id="{DFE1A39A-C9DF-E19F-6FDD-25B486082FF2}"/>
              </a:ext>
            </a:extLst>
          </p:cNvPr>
          <p:cNvCxnSpPr>
            <a:cxnSpLocks/>
          </p:cNvCxnSpPr>
          <p:nvPr/>
        </p:nvCxnSpPr>
        <p:spPr>
          <a:xfrm>
            <a:off x="6400800" y="1202267"/>
            <a:ext cx="0" cy="7349066"/>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63DE41-AA48-B7D8-6F0C-6A9E32324FB8}"/>
              </a:ext>
            </a:extLst>
          </p:cNvPr>
          <p:cNvSpPr txBox="1"/>
          <p:nvPr/>
        </p:nvSpPr>
        <p:spPr>
          <a:xfrm>
            <a:off x="7087491" y="4572930"/>
            <a:ext cx="5138376" cy="1397306"/>
          </a:xfrm>
          <a:prstGeom prst="rect">
            <a:avLst/>
          </a:prstGeom>
          <a:noFill/>
        </p:spPr>
        <p:txBody>
          <a:bodyPr wrap="square" lIns="91440" tIns="45720" rIns="91440" bIns="45720" rtlCol="0" anchor="t">
            <a:spAutoFit/>
          </a:bodyPr>
          <a:lstStyle/>
          <a:p>
            <a:pPr>
              <a:lnSpc>
                <a:spcPct val="107000"/>
              </a:lnSpc>
              <a:spcAft>
                <a:spcPts val="800"/>
              </a:spcAft>
            </a:pPr>
            <a:r>
              <a:rPr lang="cy-GB" sz="1050">
                <a:solidFill>
                  <a:prstClr val="black"/>
                </a:solidFill>
                <a:latin typeface="Calibri" panose="020F0502020204030204"/>
                <a:cs typeface="Arial" panose="020B0604020202020204" pitchFamily="34" charset="0"/>
              </a:rPr>
              <a:t>Mae ein </a:t>
            </a:r>
            <a:r>
              <a:rPr lang="cy-GB" sz="1050">
                <a:solidFill>
                  <a:schemeClr val="accent1"/>
                </a:solidFill>
                <a:latin typeface="Calibri" panose="020F0502020204030204"/>
                <a:cs typeface="Arial" panose="020B0604020202020204" pitchFamily="34" charset="0"/>
                <a:hlinkClick r:id="rId7">
                  <a:extLst>
                    <a:ext uri="{A12FA001-AC4F-418D-AE19-62706E023703}">
                      <ahyp:hlinkClr xmlns:ahyp="http://schemas.microsoft.com/office/drawing/2018/hyperlinkcolor" val="tx"/>
                    </a:ext>
                  </a:extLst>
                </a:hlinkClick>
              </a:rPr>
              <a:t>Cynllun Bwyd Cynaliadwy</a:t>
            </a:r>
            <a:r>
              <a:rPr lang="cy-GB" sz="1050">
                <a:solidFill>
                  <a:prstClr val="black"/>
                </a:solidFill>
                <a:latin typeface="Calibri" panose="020F0502020204030204"/>
                <a:cs typeface="Arial" panose="020B0604020202020204" pitchFamily="34" charset="0"/>
              </a:rPr>
              <a:t> yn rhoi amcanion clir ar sut rydym yn cefnogi llwyddiant amaethyddol ein cymunedau lleol i’r dyfodol.  Mae'n ceisio sicrhau ein bod yn dilyn fframwaith caffael moesegol ac yn datblygu arferion bwyta mwy cynaliadwy ac iach i'n myfyrwyr, staff a chwsmeriaid eraill.  </a:t>
            </a:r>
          </a:p>
          <a:p>
            <a:pPr>
              <a:lnSpc>
                <a:spcPct val="107000"/>
              </a:lnSpc>
              <a:spcAft>
                <a:spcPts val="800"/>
              </a:spcAft>
            </a:pPr>
            <a:r>
              <a:rPr lang="cy-GB" sz="1050">
                <a:solidFill>
                  <a:prstClr val="black"/>
                </a:solidFill>
                <a:latin typeface="Calibri" panose="020F0502020204030204"/>
                <a:cs typeface="Arial" panose="020B0604020202020204" pitchFamily="34" charset="0"/>
              </a:rPr>
              <a:t>Mae Grŵp Bwyd Cynaliadwy newydd wedi’i ffurfio a fydd yn ailedrych ar y cynllun hwn ac yn gosod targedau mesuradwy ar gyfer y Brifysgol a thargedau a argymhellir ar gyfer y Grŵp.</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8887768" y="3838222"/>
            <a:ext cx="22409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C6DCD0-BC38-5575-B7B0-8E71D3C55ECA}"/>
              </a:ext>
            </a:extLst>
          </p:cNvPr>
          <p:cNvCxnSpPr>
            <a:cxnSpLocks/>
          </p:cNvCxnSpPr>
          <p:nvPr/>
        </p:nvCxnSpPr>
        <p:spPr>
          <a:xfrm>
            <a:off x="2678354" y="3838222"/>
            <a:ext cx="22409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3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C7E6B7F-0792-A08F-BAF3-2AE926650338}"/>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r="12856"/>
          <a:stretch/>
        </p:blipFill>
        <p:spPr>
          <a:xfrm>
            <a:off x="7617335" y="660896"/>
            <a:ext cx="5184265" cy="7218279"/>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49AE5803-D9C0-1563-EA6F-978E3865F3A8}"/>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0880" y="270135"/>
            <a:ext cx="6348423" cy="7682374"/>
          </a:xfrm>
          <a:prstGeom prst="rect">
            <a:avLst/>
          </a:prstGeom>
        </p:spPr>
      </p:pic>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363712" y="8898893"/>
            <a:ext cx="3990041" cy="511175"/>
          </a:xfrm>
        </p:spPr>
        <p:txBody>
          <a:bodyPr/>
          <a:lstStyle/>
          <a:p>
            <a:r>
              <a:rPr lang="cy-GB" sz="1000" b="1">
                <a:solidFill>
                  <a:schemeClr val="tx1"/>
                </a:solidFill>
              </a:rPr>
              <a:t>Strategaeth Cynaliadwyedd ac Amgylcheddol 2023-25 Grŵp PCYDDS </a:t>
            </a:r>
            <a:r>
              <a:rPr lang="cy-GB" sz="1000">
                <a:solidFill>
                  <a:schemeClr val="tx1"/>
                </a:solidFill>
              </a:rPr>
              <a:t>| </a:t>
            </a:r>
            <a:fld id="{2449773D-A208-4B9B-BE1E-C7CC26A45F95}" type="slidenum">
              <a:rPr lang="cy-GB" sz="1000" smtClean="0">
                <a:solidFill>
                  <a:schemeClr val="tx1"/>
                </a:solidFill>
              </a:rPr>
              <a:pPr/>
              <a:t>8</a:t>
            </a:fld>
            <a:endParaRPr lang="cy-GB" sz="1000">
              <a:solidFill>
                <a:schemeClr val="tx1"/>
              </a:solidFill>
            </a:endParaRPr>
          </a:p>
        </p:txBody>
      </p:sp>
      <p:pic>
        <p:nvPicPr>
          <p:cNvPr id="9" name="Picture 8">
            <a:extLst>
              <a:ext uri="{FF2B5EF4-FFF2-40B4-BE49-F238E27FC236}">
                <a16:creationId xmlns:a16="http://schemas.microsoft.com/office/drawing/2014/main" id="{65CFD8F1-8A84-3AC8-53B0-635DCF0B8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5391" y="2404387"/>
            <a:ext cx="2021776" cy="1866866"/>
          </a:xfrm>
          <a:prstGeom prst="rect">
            <a:avLst/>
          </a:prstGeom>
        </p:spPr>
      </p:pic>
      <p:pic>
        <p:nvPicPr>
          <p:cNvPr id="11" name="Picture 10">
            <a:extLst>
              <a:ext uri="{FF2B5EF4-FFF2-40B4-BE49-F238E27FC236}">
                <a16:creationId xmlns:a16="http://schemas.microsoft.com/office/drawing/2014/main" id="{4698A6E2-77A7-4974-AFF2-82DE376BB5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5209" y="2406528"/>
            <a:ext cx="2013854" cy="1863508"/>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2660712"/>
            <a:ext cx="3639292" cy="1569660"/>
          </a:xfrm>
          <a:prstGeom prst="rect">
            <a:avLst/>
          </a:prstGeom>
          <a:noFill/>
        </p:spPr>
        <p:txBody>
          <a:bodyPr wrap="square" rtlCol="0">
            <a:spAutoFit/>
          </a:bodyPr>
          <a:lstStyle/>
          <a:p>
            <a:r>
              <a:rPr lang="cy-GB" sz="3200" b="1">
                <a:latin typeface="Montserrat" panose="00000500000000000000" pitchFamily="50" charset="0"/>
              </a:rPr>
              <a:t>7. Penderfyniadau Moesegol</a:t>
            </a:r>
          </a:p>
        </p:txBody>
      </p:sp>
      <p:sp>
        <p:nvSpPr>
          <p:cNvPr id="14" name="TextBox 13">
            <a:extLst>
              <a:ext uri="{FF2B5EF4-FFF2-40B4-BE49-F238E27FC236}">
                <a16:creationId xmlns:a16="http://schemas.microsoft.com/office/drawing/2014/main" id="{969C0B21-7332-4D82-5586-64414EA4CB27}"/>
              </a:ext>
            </a:extLst>
          </p:cNvPr>
          <p:cNvSpPr txBox="1"/>
          <p:nvPr/>
        </p:nvSpPr>
        <p:spPr>
          <a:xfrm>
            <a:off x="8804417" y="2660712"/>
            <a:ext cx="3421450" cy="1077218"/>
          </a:xfrm>
          <a:prstGeom prst="rect">
            <a:avLst/>
          </a:prstGeom>
          <a:noFill/>
        </p:spPr>
        <p:txBody>
          <a:bodyPr wrap="square" rtlCol="0">
            <a:spAutoFit/>
          </a:bodyPr>
          <a:lstStyle/>
          <a:p>
            <a:r>
              <a:rPr lang="cy-GB" sz="3200" b="1">
                <a:latin typeface="Montserrat" panose="00000500000000000000" pitchFamily="50" charset="0"/>
              </a:rPr>
              <a:t>8. Caffael a Chontractio</a:t>
            </a:r>
          </a:p>
        </p:txBody>
      </p:sp>
      <p:sp>
        <p:nvSpPr>
          <p:cNvPr id="16" name="TextBox 15">
            <a:extLst>
              <a:ext uri="{FF2B5EF4-FFF2-40B4-BE49-F238E27FC236}">
                <a16:creationId xmlns:a16="http://schemas.microsoft.com/office/drawing/2014/main" id="{31EB71DD-4A6B-E23F-2EA6-1D8054304F60}"/>
              </a:ext>
            </a:extLst>
          </p:cNvPr>
          <p:cNvSpPr txBox="1"/>
          <p:nvPr/>
        </p:nvSpPr>
        <p:spPr>
          <a:xfrm>
            <a:off x="575733" y="4572930"/>
            <a:ext cx="5221110" cy="1397306"/>
          </a:xfrm>
          <a:prstGeom prst="rect">
            <a:avLst/>
          </a:prstGeom>
          <a:noFill/>
        </p:spPr>
        <p:txBody>
          <a:bodyPr wrap="square" lIns="91440" tIns="45720" rIns="91440" bIns="45720" rtlCol="0" anchor="t">
            <a:spAutoFit/>
          </a:bodyPr>
          <a:lstStyle/>
          <a:p>
            <a:pPr algn="just">
              <a:lnSpc>
                <a:spcPct val="107000"/>
              </a:lnSpc>
              <a:spcAft>
                <a:spcPts val="800"/>
              </a:spcAft>
            </a:pPr>
            <a:r>
              <a:rPr lang="cy-GB" sz="1050">
                <a:solidFill>
                  <a:prstClr val="black"/>
                </a:solidFill>
                <a:latin typeface="Calibri" panose="020F0502020204030204"/>
                <a:cs typeface="Arial" panose="020B0604020202020204" pitchFamily="34" charset="0"/>
              </a:rPr>
              <a:t>Mae Prifysgol Cymru Y Drindod Dewi Sant yn ystyried canlyniadau moesegol, cymdeithasol, economaidd ac amgylcheddol ei holl fuddsoddiadau a’i gweithgareddau yn ofalus. Amlinellir yr egwyddorion allweddol a'r ymrwymiad i weithredu a monitro proses gwneud penderfyniadau foesegol o ran buddsoddiadau yn y </a:t>
            </a:r>
            <a:r>
              <a:rPr lang="cy-GB" sz="1050">
                <a:solidFill>
                  <a:schemeClr val="accent1"/>
                </a:solidFill>
                <a:latin typeface="Calibri" panose="020F0502020204030204"/>
                <a:cs typeface="Arial" panose="020B0604020202020204" pitchFamily="34" charset="0"/>
                <a:hlinkClick r:id="rId6">
                  <a:extLst>
                    <a:ext uri="{A12FA001-AC4F-418D-AE19-62706E023703}">
                      <ahyp:hlinkClr xmlns:ahyp="http://schemas.microsoft.com/office/drawing/2018/hyperlinkcolor" val="tx"/>
                    </a:ext>
                  </a:extLst>
                </a:hlinkClick>
              </a:rPr>
              <a:t>Polisi Buddsoddi Moesegol</a:t>
            </a:r>
            <a:r>
              <a:rPr lang="cy-GB" sz="1050">
                <a:solidFill>
                  <a:prstClr val="black"/>
                </a:solidFill>
                <a:latin typeface="Calibri" panose="020F0502020204030204"/>
                <a:cs typeface="Arial" panose="020B0604020202020204" pitchFamily="34" charset="0"/>
              </a:rPr>
              <a:t>. </a:t>
            </a:r>
          </a:p>
          <a:p>
            <a:pPr algn="just">
              <a:lnSpc>
                <a:spcPct val="107000"/>
              </a:lnSpc>
              <a:spcAft>
                <a:spcPts val="800"/>
              </a:spcAft>
            </a:pPr>
            <a:r>
              <a:rPr lang="cy-GB" sz="1050">
                <a:solidFill>
                  <a:prstClr val="black"/>
                </a:solidFill>
                <a:latin typeface="Calibri" panose="020F0502020204030204"/>
                <a:cs typeface="Arial" panose="020B0604020202020204" pitchFamily="34" charset="0"/>
              </a:rPr>
              <a:t>Mae'r Grŵp yn cydnabod pwysigrwydd tegwch a thryloywder mewn perthynas â'i drefniadau o ran cyflog i staff a'i gyfrifoldeb i sicrhau cyflog cyfartal am waith o werth cyfartal, gan leihau'r bwlch cyflog rhwng y rhywiau.</a:t>
            </a:r>
          </a:p>
        </p:txBody>
      </p:sp>
      <p:cxnSp>
        <p:nvCxnSpPr>
          <p:cNvPr id="18" name="Straight Connector 17">
            <a:extLst>
              <a:ext uri="{FF2B5EF4-FFF2-40B4-BE49-F238E27FC236}">
                <a16:creationId xmlns:a16="http://schemas.microsoft.com/office/drawing/2014/main" id="{DFE1A39A-C9DF-E19F-6FDD-25B486082FF2}"/>
              </a:ext>
            </a:extLst>
          </p:cNvPr>
          <p:cNvCxnSpPr>
            <a:cxnSpLocks/>
          </p:cNvCxnSpPr>
          <p:nvPr/>
        </p:nvCxnSpPr>
        <p:spPr>
          <a:xfrm>
            <a:off x="6400800" y="1202267"/>
            <a:ext cx="0" cy="7349066"/>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63DE41-AA48-B7D8-6F0C-6A9E32324FB8}"/>
              </a:ext>
            </a:extLst>
          </p:cNvPr>
          <p:cNvSpPr txBox="1"/>
          <p:nvPr/>
        </p:nvSpPr>
        <p:spPr>
          <a:xfrm>
            <a:off x="7087491" y="4572930"/>
            <a:ext cx="5138376" cy="1121846"/>
          </a:xfrm>
          <a:prstGeom prst="rect">
            <a:avLst/>
          </a:prstGeom>
          <a:noFill/>
        </p:spPr>
        <p:txBody>
          <a:bodyPr wrap="square" lIns="91440" tIns="45720" rIns="91440" bIns="45720" rtlCol="0" anchor="t">
            <a:spAutoFit/>
          </a:bodyPr>
          <a:lstStyle/>
          <a:p>
            <a:pPr algn="just">
              <a:lnSpc>
                <a:spcPct val="107000"/>
              </a:lnSpc>
              <a:spcAft>
                <a:spcPts val="800"/>
              </a:spcAft>
            </a:pPr>
            <a:r>
              <a:rPr lang="cy-GB" sz="1050">
                <a:solidFill>
                  <a:prstClr val="black"/>
                </a:solidFill>
                <a:latin typeface="Calibri" panose="020F0502020204030204"/>
                <a:cs typeface="Arial" panose="020B0604020202020204" pitchFamily="34" charset="0"/>
              </a:rPr>
              <a:t>Mae </a:t>
            </a:r>
            <a:r>
              <a:rPr lang="cy-GB" sz="1050">
                <a:solidFill>
                  <a:schemeClr val="accent1"/>
                </a:solidFill>
                <a:latin typeface="Calibri" panose="020F0502020204030204"/>
                <a:cs typeface="Arial" panose="020B0604020202020204" pitchFamily="34" charset="0"/>
                <a:hlinkClick r:id="rId6">
                  <a:extLst>
                    <a:ext uri="{A12FA001-AC4F-418D-AE19-62706E023703}">
                      <ahyp:hlinkClr xmlns:ahyp="http://schemas.microsoft.com/office/drawing/2018/hyperlinkcolor" val="tx"/>
                    </a:ext>
                  </a:extLst>
                </a:hlinkClick>
              </a:rPr>
              <a:t>Polisi Caffael</a:t>
            </a:r>
            <a:r>
              <a:rPr lang="cy-GB" sz="1050">
                <a:solidFill>
                  <a:schemeClr val="accent1"/>
                </a:solidFill>
                <a:latin typeface="Calibri" panose="020F0502020204030204"/>
                <a:cs typeface="Arial" panose="020B0604020202020204" pitchFamily="34" charset="0"/>
              </a:rPr>
              <a:t> </a:t>
            </a:r>
            <a:r>
              <a:rPr lang="cy-GB" sz="1050">
                <a:solidFill>
                  <a:prstClr val="black"/>
                </a:solidFill>
                <a:latin typeface="Calibri" panose="020F0502020204030204"/>
                <a:cs typeface="Arial" panose="020B0604020202020204" pitchFamily="34" charset="0"/>
              </a:rPr>
              <a:t>y Grŵp yn cynnwys cynaliadwyedd yn rhan annatod o’i arferion. Mae adnoddau'n werthfawr ac mae'r angen i sicrhau bod y Grŵp nid yn unig yn cyflawni ‘gwerth am arian’ ariannol, ond hefyd yn sicrhau bod gwerth cymdeithasol yn cael ei gyflawni, yr un mor bwysig. Mae Uned Gaffael y Grŵp yn cefnogi hyn ac yn amlygu hyn yn glir yn ei harferion caffael. Mae'r dull yn cyfrif am gylch oes cyfan y pryniant i sicrhau bod goblygiadau’r dyfodol yn cael eu hystyried ar adeg prynu. </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8887768" y="3838222"/>
            <a:ext cx="31712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C6DCD0-BC38-5575-B7B0-8E71D3C55ECA}"/>
              </a:ext>
            </a:extLst>
          </p:cNvPr>
          <p:cNvCxnSpPr>
            <a:cxnSpLocks/>
          </p:cNvCxnSpPr>
          <p:nvPr/>
        </p:nvCxnSpPr>
        <p:spPr>
          <a:xfrm>
            <a:off x="2690546" y="4267778"/>
            <a:ext cx="22409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47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11DB4239-1C3D-E670-BC3E-B181DE870A57}"/>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9232" r="14271" b="13720"/>
          <a:stretch/>
        </p:blipFill>
        <p:spPr>
          <a:xfrm>
            <a:off x="7796278" y="764770"/>
            <a:ext cx="5005322" cy="7281950"/>
          </a:xfrm>
          <a:prstGeom prst="rect">
            <a:avLst/>
          </a:prstGeom>
        </p:spPr>
      </p:pic>
      <p:pic>
        <p:nvPicPr>
          <p:cNvPr id="4" name="Picture 3">
            <a:extLst>
              <a:ext uri="{FF2B5EF4-FFF2-40B4-BE49-F238E27FC236}">
                <a16:creationId xmlns:a16="http://schemas.microsoft.com/office/drawing/2014/main" id="{49AE5803-D9C0-1563-EA6F-978E3865F3A8}"/>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35293" r="2631"/>
          <a:stretch/>
        </p:blipFill>
        <p:spPr>
          <a:xfrm>
            <a:off x="0" y="655631"/>
            <a:ext cx="4159749" cy="7682374"/>
          </a:xfrm>
          <a:prstGeom prst="rect">
            <a:avLst/>
          </a:prstGeom>
        </p:spPr>
      </p:pic>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363712" y="8898893"/>
            <a:ext cx="3990041" cy="511175"/>
          </a:xfrm>
        </p:spPr>
        <p:txBody>
          <a:bodyPr/>
          <a:lstStyle/>
          <a:p>
            <a:r>
              <a:rPr lang="cy-GB" sz="1000" b="1">
                <a:solidFill>
                  <a:schemeClr val="tx1"/>
                </a:solidFill>
              </a:rPr>
              <a:t>Strategaeth Cynaliadwyedd ac Amgylcheddol 2023-25 Grŵp PCYDDS </a:t>
            </a:r>
            <a:r>
              <a:rPr lang="cy-GB" sz="1000">
                <a:solidFill>
                  <a:schemeClr val="tx1"/>
                </a:solidFill>
              </a:rPr>
              <a:t>| </a:t>
            </a:r>
            <a:fld id="{2449773D-A208-4B9B-BE1E-C7CC26A45F95}" type="slidenum">
              <a:rPr lang="cy-GB" sz="1000" smtClean="0">
                <a:solidFill>
                  <a:schemeClr val="tx1"/>
                </a:solidFill>
              </a:rPr>
              <a:pPr/>
              <a:t>9</a:t>
            </a:fld>
            <a:endParaRPr lang="cy-GB" sz="1000">
              <a:solidFill>
                <a:schemeClr val="tx1"/>
              </a:solidFill>
            </a:endParaRPr>
          </a:p>
        </p:txBody>
      </p:sp>
      <p:pic>
        <p:nvPicPr>
          <p:cNvPr id="9" name="Picture 8">
            <a:extLst>
              <a:ext uri="{FF2B5EF4-FFF2-40B4-BE49-F238E27FC236}">
                <a16:creationId xmlns:a16="http://schemas.microsoft.com/office/drawing/2014/main" id="{65CFD8F1-8A84-3AC8-53B0-635DCF0B8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7537" y="2404387"/>
            <a:ext cx="2017483" cy="1866866"/>
          </a:xfrm>
          <a:prstGeom prst="rect">
            <a:avLst/>
          </a:prstGeom>
        </p:spPr>
      </p:pic>
      <p:pic>
        <p:nvPicPr>
          <p:cNvPr id="11" name="Picture 10">
            <a:extLst>
              <a:ext uri="{FF2B5EF4-FFF2-40B4-BE49-F238E27FC236}">
                <a16:creationId xmlns:a16="http://schemas.microsoft.com/office/drawing/2014/main" id="{4698A6E2-77A7-4974-AFF2-82DE376BB5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5209" y="2408506"/>
            <a:ext cx="2013854" cy="1859551"/>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2660712"/>
            <a:ext cx="3472421" cy="1077218"/>
          </a:xfrm>
          <a:prstGeom prst="rect">
            <a:avLst/>
          </a:prstGeom>
          <a:noFill/>
        </p:spPr>
        <p:txBody>
          <a:bodyPr wrap="square" rtlCol="0">
            <a:spAutoFit/>
          </a:bodyPr>
          <a:lstStyle/>
          <a:p>
            <a:r>
              <a:rPr lang="cy-GB" sz="3200" b="1">
                <a:latin typeface="Montserrat" panose="00000500000000000000" pitchFamily="50" charset="0"/>
              </a:rPr>
              <a:t>9. Lles ac Ymgysylltu</a:t>
            </a:r>
          </a:p>
        </p:txBody>
      </p:sp>
      <p:sp>
        <p:nvSpPr>
          <p:cNvPr id="14" name="TextBox 13">
            <a:extLst>
              <a:ext uri="{FF2B5EF4-FFF2-40B4-BE49-F238E27FC236}">
                <a16:creationId xmlns:a16="http://schemas.microsoft.com/office/drawing/2014/main" id="{969C0B21-7332-4D82-5586-64414EA4CB27}"/>
              </a:ext>
            </a:extLst>
          </p:cNvPr>
          <p:cNvSpPr txBox="1"/>
          <p:nvPr/>
        </p:nvSpPr>
        <p:spPr>
          <a:xfrm>
            <a:off x="8804416" y="2552990"/>
            <a:ext cx="3765535" cy="1569660"/>
          </a:xfrm>
          <a:prstGeom prst="rect">
            <a:avLst/>
          </a:prstGeom>
          <a:noFill/>
        </p:spPr>
        <p:txBody>
          <a:bodyPr wrap="square" rtlCol="0">
            <a:spAutoFit/>
          </a:bodyPr>
          <a:lstStyle/>
          <a:p>
            <a:r>
              <a:rPr lang="cy-GB" sz="3200" b="1">
                <a:latin typeface="Montserrat" panose="00000500000000000000" pitchFamily="50" charset="0"/>
              </a:rPr>
              <a:t>10. Adeiladau, Gwaith Adeiladu ac Ailwampio </a:t>
            </a:r>
          </a:p>
        </p:txBody>
      </p:sp>
      <p:sp>
        <p:nvSpPr>
          <p:cNvPr id="16" name="TextBox 15">
            <a:extLst>
              <a:ext uri="{FF2B5EF4-FFF2-40B4-BE49-F238E27FC236}">
                <a16:creationId xmlns:a16="http://schemas.microsoft.com/office/drawing/2014/main" id="{31EB71DD-4A6B-E23F-2EA6-1D8054304F60}"/>
              </a:ext>
            </a:extLst>
          </p:cNvPr>
          <p:cNvSpPr txBox="1"/>
          <p:nvPr/>
        </p:nvSpPr>
        <p:spPr>
          <a:xfrm>
            <a:off x="575733" y="4572930"/>
            <a:ext cx="5221110" cy="2537105"/>
          </a:xfrm>
          <a:prstGeom prst="rect">
            <a:avLst/>
          </a:prstGeom>
          <a:noFill/>
        </p:spPr>
        <p:txBody>
          <a:bodyPr wrap="square" lIns="91440" tIns="45720" rIns="91440" bIns="45720" rtlCol="0" anchor="t">
            <a:spAutoFit/>
          </a:bodyPr>
          <a:lstStyle/>
          <a:p>
            <a:pPr algn="just">
              <a:lnSpc>
                <a:spcPct val="107000"/>
              </a:lnSpc>
              <a:spcAft>
                <a:spcPts val="800"/>
              </a:spcAft>
            </a:pPr>
            <a:r>
              <a:rPr lang="cy-GB" sz="1050">
                <a:solidFill>
                  <a:prstClr val="black"/>
                </a:solidFill>
                <a:latin typeface="Calibri" panose="020F0502020204030204"/>
                <a:cs typeface="Arial" panose="020B0604020202020204" pitchFamily="34" charset="0"/>
              </a:rPr>
              <a:t>Trwy fyfyrwyr, staff a chymunedau, m</a:t>
            </a:r>
            <a:r>
              <a:rPr lang="cy-GB" sz="1050">
                <a:solidFill>
                  <a:prstClr val="black"/>
                </a:solidFill>
                <a:cs typeface="Arial" panose="020B0604020202020204" pitchFamily="34" charset="0"/>
              </a:rPr>
              <a:t>ae gan y Brifysgol gyfle i </a:t>
            </a:r>
            <a:r>
              <a:rPr lang="cy-GB" sz="1050">
                <a:solidFill>
                  <a:prstClr val="black"/>
                </a:solidFill>
                <a:latin typeface="Calibri" panose="020F0502020204030204"/>
                <a:cs typeface="Arial" panose="020B0604020202020204" pitchFamily="34" charset="0"/>
              </a:rPr>
              <a:t>gael effaith go iawn trwy bobl ac adnoddau i helpu i gyrraedd Sero Net, cynyddu ymwybyddiaeth, datblygu arferion cynaliadwy, a sicrhau bod materion amgylcheddol yn cael eu hystyried ym mhopeth a wnawn. Mae'r Tîm Cynaliadwyedd wedi datblygu cynllun ymgysylltu i amlhau’r cyfleoedd i’n myfyrwyr, ein staff a’n cymunedau gymryd rhan. Cydnabyddir pwysigrwydd natur a mannau gwyrdd ar gyfer iechyd meddwl a lles ac mae'r Brifysgol yn ceisio datblygu ‘Llwybrau Lles’ ar bob campws erbyn 2024.</a:t>
            </a:r>
          </a:p>
          <a:p>
            <a:pPr algn="just">
              <a:lnSpc>
                <a:spcPct val="107000"/>
              </a:lnSpc>
              <a:spcAft>
                <a:spcPts val="800"/>
              </a:spcAft>
            </a:pPr>
            <a:r>
              <a:rPr lang="cy-GB" sz="1050">
                <a:solidFill>
                  <a:prstClr val="black"/>
                </a:solidFill>
                <a:latin typeface="Calibri" panose="020F0502020204030204"/>
                <a:cs typeface="Arial" panose="020B0604020202020204" pitchFamily="34" charset="0"/>
              </a:rPr>
              <a:t>Mae ein cynllun ymwneud â chynaliadwyedd blynyddol i’w gweld </a:t>
            </a:r>
            <a:r>
              <a:rPr lang="cy-GB" sz="1050">
                <a:solidFill>
                  <a:schemeClr val="accent1"/>
                </a:solidFill>
                <a:latin typeface="Calibri" panose="020F0502020204030204"/>
                <a:cs typeface="Arial" panose="020B0604020202020204" pitchFamily="34" charset="0"/>
                <a:hlinkClick r:id="rId6">
                  <a:extLst>
                    <a:ext uri="{A12FA001-AC4F-418D-AE19-62706E023703}">
                      <ahyp:hlinkClr xmlns:ahyp="http://schemas.microsoft.com/office/drawing/2018/hyperlinkcolor" val="tx"/>
                    </a:ext>
                  </a:extLst>
                </a:hlinkClick>
              </a:rPr>
              <a:t>yma</a:t>
            </a:r>
            <a:r>
              <a:rPr lang="cy-GB" sz="1050">
                <a:solidFill>
                  <a:prstClr val="black"/>
                </a:solidFill>
                <a:latin typeface="Calibri" panose="020F0502020204030204"/>
                <a:cs typeface="Arial" panose="020B0604020202020204" pitchFamily="34" charset="0"/>
              </a:rPr>
              <a:t>. Bu’r ffocws ar gyfer y gwaith hwn ar gampysau’r Brifysgol yng ngorllewin Cymru. Bydd cynlluniau datblygu’n cwmpasu aelodau'r Grŵp ar draws Cymru a Lloegr. </a:t>
            </a:r>
          </a:p>
          <a:p>
            <a:pPr algn="just">
              <a:lnSpc>
                <a:spcPct val="107000"/>
              </a:lnSpc>
              <a:spcAft>
                <a:spcPts val="800"/>
              </a:spcAft>
            </a:pPr>
            <a:r>
              <a:rPr lang="cy-GB" sz="1050">
                <a:solidFill>
                  <a:prstClr val="black"/>
                </a:solidFill>
                <a:latin typeface="Calibri" panose="020F0502020204030204"/>
                <a:cs typeface="Arial" panose="020B0604020202020204" pitchFamily="34" charset="0"/>
              </a:rPr>
              <a:t>Bydd y tîm Cynaliadwyedd hefyd yn datblygu cysylltiadau â'r timau recriwtio myfyrwyr i gofnodi unrhyw ddata ffurfiol ynghylch pwysigrwydd cynaliadwyedd yn nhaith recriwtio darpar fyfyrwyr.</a:t>
            </a:r>
          </a:p>
        </p:txBody>
      </p:sp>
      <p:cxnSp>
        <p:nvCxnSpPr>
          <p:cNvPr id="18" name="Straight Connector 17">
            <a:extLst>
              <a:ext uri="{FF2B5EF4-FFF2-40B4-BE49-F238E27FC236}">
                <a16:creationId xmlns:a16="http://schemas.microsoft.com/office/drawing/2014/main" id="{DFE1A39A-C9DF-E19F-6FDD-25B486082FF2}"/>
              </a:ext>
            </a:extLst>
          </p:cNvPr>
          <p:cNvCxnSpPr>
            <a:cxnSpLocks/>
          </p:cNvCxnSpPr>
          <p:nvPr/>
        </p:nvCxnSpPr>
        <p:spPr>
          <a:xfrm>
            <a:off x="6400800" y="1202267"/>
            <a:ext cx="0" cy="7349066"/>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63DE41-AA48-B7D8-6F0C-6A9E32324FB8}"/>
              </a:ext>
            </a:extLst>
          </p:cNvPr>
          <p:cNvSpPr txBox="1"/>
          <p:nvPr/>
        </p:nvSpPr>
        <p:spPr>
          <a:xfrm>
            <a:off x="7087491" y="4572930"/>
            <a:ext cx="5138376" cy="2396554"/>
          </a:xfrm>
          <a:prstGeom prst="rect">
            <a:avLst/>
          </a:prstGeom>
          <a:noFill/>
        </p:spPr>
        <p:txBody>
          <a:bodyPr wrap="square" lIns="91440" tIns="45720" rIns="91440" bIns="45720" rtlCol="0" anchor="t">
            <a:spAutoFit/>
          </a:bodyPr>
          <a:lstStyle/>
          <a:p>
            <a:pPr algn="just">
              <a:lnSpc>
                <a:spcPct val="107000"/>
              </a:lnSpc>
              <a:spcAft>
                <a:spcPts val="800"/>
              </a:spcAft>
            </a:pPr>
            <a:r>
              <a:rPr lang="cy-GB" sz="1050">
                <a:solidFill>
                  <a:prstClr val="black"/>
                </a:solidFill>
                <a:latin typeface="Calibri" panose="020F0502020204030204"/>
                <a:cs typeface="Arial" panose="020B0604020202020204" pitchFamily="34" charset="0"/>
              </a:rPr>
              <a:t>Mae Ystâd y Brifysgol yn gymysgedd cymhleth o adeiladau rhestredig hanesyddol sy'n dyddio o 1822 i fannau arloesol newydd ac mae gwaith adeiladu pellach ar y gorwel. </a:t>
            </a:r>
          </a:p>
          <a:p>
            <a:pPr algn="just">
              <a:lnSpc>
                <a:spcPct val="107000"/>
              </a:lnSpc>
              <a:spcAft>
                <a:spcPts val="800"/>
              </a:spcAft>
            </a:pPr>
            <a:r>
              <a:rPr lang="cy-GB" sz="1050">
                <a:solidFill>
                  <a:prstClr val="black"/>
                </a:solidFill>
                <a:latin typeface="Calibri" panose="020F0502020204030204"/>
                <a:cs typeface="Arial" panose="020B0604020202020204" pitchFamily="34" charset="0"/>
              </a:rPr>
              <a:t>Mae tîm Prosiectau Cyfalaf y Brifysgol yn ymrwymo i sicrhau bod pob adeilad newydd yn cyrraedd statws Rhagorol BREEAM neu gyfwerth. </a:t>
            </a:r>
          </a:p>
          <a:p>
            <a:pPr algn="just">
              <a:lnSpc>
                <a:spcPct val="107000"/>
              </a:lnSpc>
              <a:spcAft>
                <a:spcPts val="800"/>
              </a:spcAft>
            </a:pPr>
            <a:r>
              <a:rPr lang="cy-GB" sz="1050">
                <a:solidFill>
                  <a:prstClr val="black"/>
                </a:solidFill>
                <a:latin typeface="Calibri" panose="020F0502020204030204"/>
                <a:cs typeface="Arial" panose="020B0604020202020204" pitchFamily="34" charset="0"/>
              </a:rPr>
              <a:t>Bydd pob gweithgarwch ailwampio’n ceisio cyflawni isafswm sgôr DEC (Tystysgrif Ynni i’w Harddangos) o B erbyn 2029. </a:t>
            </a:r>
          </a:p>
          <a:p>
            <a:pPr algn="just">
              <a:lnSpc>
                <a:spcPct val="107000"/>
              </a:lnSpc>
              <a:spcAft>
                <a:spcPts val="800"/>
              </a:spcAft>
            </a:pPr>
            <a:r>
              <a:rPr lang="cy-GB" sz="1050">
                <a:solidFill>
                  <a:prstClr val="black"/>
                </a:solidFill>
                <a:latin typeface="Calibri" panose="020F0502020204030204"/>
                <a:cs typeface="Arial" panose="020B0604020202020204" pitchFamily="34" charset="0"/>
              </a:rPr>
              <a:t>Datblygir </a:t>
            </a:r>
            <a:r>
              <a:rPr lang="cy-GB" sz="1050">
                <a:solidFill>
                  <a:schemeClr val="accent1"/>
                </a:solidFill>
                <a:latin typeface="Calibri" panose="020F0502020204030204"/>
                <a:cs typeface="Arial" panose="020B0604020202020204" pitchFamily="34" charset="0"/>
                <a:hlinkClick r:id="rId7">
                  <a:extLst>
                    <a:ext uri="{A12FA001-AC4F-418D-AE19-62706E023703}">
                      <ahyp:hlinkClr xmlns:ahyp="http://schemas.microsoft.com/office/drawing/2018/hyperlinkcolor" val="tx"/>
                    </a:ext>
                  </a:extLst>
                </a:hlinkClick>
              </a:rPr>
              <a:t>Cynllun Gweithredu Adeiladu Ynni DEC</a:t>
            </a:r>
            <a:r>
              <a:rPr lang="cy-GB" sz="1050">
                <a:solidFill>
                  <a:schemeClr val="accent1"/>
                </a:solidFill>
                <a:latin typeface="Calibri" panose="020F0502020204030204"/>
                <a:cs typeface="Arial" panose="020B0604020202020204" pitchFamily="34" charset="0"/>
              </a:rPr>
              <a:t> </a:t>
            </a:r>
            <a:r>
              <a:rPr lang="cy-GB" sz="1050">
                <a:solidFill>
                  <a:prstClr val="black"/>
                </a:solidFill>
                <a:latin typeface="Calibri" panose="020F0502020204030204"/>
                <a:cs typeface="Arial" panose="020B0604020202020204" pitchFamily="34" charset="0"/>
              </a:rPr>
              <a:t>yn unol ag adroddiadau argymell DEC, mae'n darparu matrics blaenoriaeth ar sail effeithlonrwydd ynni ar gyfer gwaith ailwampio a chynnal a chadw parhaus ar draws ystâd bresennol y brifysgol.</a:t>
            </a:r>
          </a:p>
          <a:p>
            <a:pPr algn="just">
              <a:lnSpc>
                <a:spcPct val="107000"/>
              </a:lnSpc>
              <a:spcAft>
                <a:spcPts val="800"/>
              </a:spcAft>
            </a:pPr>
            <a:r>
              <a:rPr lang="cy-GB" sz="1050">
                <a:solidFill>
                  <a:prstClr val="black"/>
                </a:solidFill>
                <a:latin typeface="Calibri" panose="020F0502020204030204"/>
                <a:cs typeface="Arial" panose="020B0604020202020204" pitchFamily="34" charset="0"/>
              </a:rPr>
              <a:t>Bydd y Brifysgol yn gweithio gyda'r Grŵp i sicrhau bod strategaethau a pholisïau’n cyd-fynd yn y maes hwn.</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8887768" y="4120392"/>
            <a:ext cx="31712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C6DCD0-BC38-5575-B7B0-8E71D3C55ECA}"/>
              </a:ext>
            </a:extLst>
          </p:cNvPr>
          <p:cNvCxnSpPr>
            <a:cxnSpLocks/>
          </p:cNvCxnSpPr>
          <p:nvPr/>
        </p:nvCxnSpPr>
        <p:spPr>
          <a:xfrm>
            <a:off x="2678354" y="3838222"/>
            <a:ext cx="30463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6309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EE99C87BB8D346904CC4E65218BB50" ma:contentTypeVersion="15" ma:contentTypeDescription="Create a new document." ma:contentTypeScope="" ma:versionID="1a750f3a666c95d6c94b59f5d4d625e1">
  <xsd:schema xmlns:xsd="http://www.w3.org/2001/XMLSchema" xmlns:xs="http://www.w3.org/2001/XMLSchema" xmlns:p="http://schemas.microsoft.com/office/2006/metadata/properties" xmlns:ns2="7b371449-43eb-435e-a0a2-287b0bfa5005" xmlns:ns3="c608ca5d-542f-47b8-b6cb-a5985d253332" targetNamespace="http://schemas.microsoft.com/office/2006/metadata/properties" ma:root="true" ma:fieldsID="47add900de4edfd8a23eeb688cf31926" ns2:_="" ns3:_="">
    <xsd:import namespace="7b371449-43eb-435e-a0a2-287b0bfa5005"/>
    <xsd:import namespace="c608ca5d-542f-47b8-b6cb-a5985d25333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371449-43eb-435e-a0a2-287b0bfa50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570377e-a101-46e2-9596-058a9a36ea2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08ca5d-542f-47b8-b6cb-a5985d25333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785a7ce-0fd7-43b2-a0f2-b070fddbfb8a}" ma:internalName="TaxCatchAll" ma:showField="CatchAllData" ma:web="c608ca5d-542f-47b8-b6cb-a5985d25333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b371449-43eb-435e-a0a2-287b0bfa5005">
      <Terms xmlns="http://schemas.microsoft.com/office/infopath/2007/PartnerControls"/>
    </lcf76f155ced4ddcb4097134ff3c332f>
    <TaxCatchAll xmlns="c608ca5d-542f-47b8-b6cb-a5985d25333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6E096C-19D8-4A45-B0C4-5D1088D4546C}"/>
</file>

<file path=customXml/itemProps2.xml><?xml version="1.0" encoding="utf-8"?>
<ds:datastoreItem xmlns:ds="http://schemas.openxmlformats.org/officeDocument/2006/customXml" ds:itemID="{45DAB07C-63C1-4AA3-B332-195284927B47}">
  <ds:schemaRefs>
    <ds:schemaRef ds:uri="5839ed42-dcd1-43ec-bd9f-950533e356a1"/>
    <ds:schemaRef ds:uri="ab748796-6f18-4f64-b802-a09176b7ca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FCC4745-0C76-4F4E-8079-212DB74C97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A3 Paper (297x420 mm)</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Pearson</dc:creator>
  <cp:revision>1</cp:revision>
  <dcterms:created xsi:type="dcterms:W3CDTF">2022-11-23T16:14:43Z</dcterms:created>
  <dcterms:modified xsi:type="dcterms:W3CDTF">2023-06-30T15:31:51Z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0x010100B026A9AD49E8D94DB8700A74B24C8B62</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