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Ex1.xml" ContentType="application/vnd.ms-office.chartex+xml"/>
  <Override PartName="/ppt/charts/style9.xml" ContentType="application/vnd.ms-office.chartstyle+xml"/>
  <Override PartName="/ppt/charts/colors9.xml" ContentType="application/vnd.ms-office.chartcolorstyle+xml"/>
  <Override PartName="/ppt/charts/chartEx2.xml" ContentType="application/vnd.ms-office.chartex+xml"/>
  <Override PartName="/ppt/charts/style10.xml" ContentType="application/vnd.ms-office.chartstyle+xml"/>
  <Override PartName="/ppt/charts/colors10.xml" ContentType="application/vnd.ms-office.chartcolorstyle+xml"/>
  <Override PartName="/ppt/charts/chart9.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4.xml" ContentType="application/vnd.openxmlformats-officedocument.drawingml.chartshapes+xml"/>
  <Override PartName="/ppt/charts/chart10.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79"/>
  </p:notesMasterIdLst>
  <p:sldIdLst>
    <p:sldId id="275" r:id="rId5"/>
    <p:sldId id="690" r:id="rId6"/>
    <p:sldId id="704" r:id="rId7"/>
    <p:sldId id="290" r:id="rId8"/>
    <p:sldId id="292" r:id="rId9"/>
    <p:sldId id="702" r:id="rId10"/>
    <p:sldId id="691" r:id="rId11"/>
    <p:sldId id="308" r:id="rId12"/>
    <p:sldId id="673" r:id="rId13"/>
    <p:sldId id="639" r:id="rId14"/>
    <p:sldId id="674" r:id="rId15"/>
    <p:sldId id="309" r:id="rId16"/>
    <p:sldId id="692" r:id="rId17"/>
    <p:sldId id="675" r:id="rId18"/>
    <p:sldId id="679" r:id="rId19"/>
    <p:sldId id="677" r:id="rId20"/>
    <p:sldId id="689" r:id="rId21"/>
    <p:sldId id="680" r:id="rId22"/>
    <p:sldId id="681" r:id="rId23"/>
    <p:sldId id="682" r:id="rId24"/>
    <p:sldId id="683" r:id="rId25"/>
    <p:sldId id="684" r:id="rId26"/>
    <p:sldId id="685" r:id="rId27"/>
    <p:sldId id="303" r:id="rId28"/>
    <p:sldId id="695" r:id="rId29"/>
    <p:sldId id="291" r:id="rId30"/>
    <p:sldId id="293" r:id="rId31"/>
    <p:sldId id="294" r:id="rId32"/>
    <p:sldId id="295" r:id="rId33"/>
    <p:sldId id="297" r:id="rId34"/>
    <p:sldId id="694" r:id="rId35"/>
    <p:sldId id="298" r:id="rId36"/>
    <p:sldId id="299" r:id="rId37"/>
    <p:sldId id="301" r:id="rId38"/>
    <p:sldId id="697" r:id="rId39"/>
    <p:sldId id="687" r:id="rId40"/>
    <p:sldId id="686" r:id="rId41"/>
    <p:sldId id="667" r:id="rId42"/>
    <p:sldId id="668" r:id="rId43"/>
    <p:sldId id="669" r:id="rId44"/>
    <p:sldId id="670" r:id="rId45"/>
    <p:sldId id="671" r:id="rId46"/>
    <p:sldId id="699" r:id="rId47"/>
    <p:sldId id="661" r:id="rId48"/>
    <p:sldId id="700" r:id="rId49"/>
    <p:sldId id="662" r:id="rId50"/>
    <p:sldId id="701" r:id="rId51"/>
    <p:sldId id="664" r:id="rId52"/>
    <p:sldId id="698" r:id="rId53"/>
    <p:sldId id="630" r:id="rId54"/>
    <p:sldId id="631" r:id="rId55"/>
    <p:sldId id="632" r:id="rId56"/>
    <p:sldId id="633" r:id="rId57"/>
    <p:sldId id="634" r:id="rId58"/>
    <p:sldId id="637" r:id="rId59"/>
    <p:sldId id="638" r:id="rId60"/>
    <p:sldId id="640" r:id="rId61"/>
    <p:sldId id="642" r:id="rId62"/>
    <p:sldId id="643" r:id="rId63"/>
    <p:sldId id="645" r:id="rId64"/>
    <p:sldId id="648" r:id="rId65"/>
    <p:sldId id="652" r:id="rId66"/>
    <p:sldId id="305" r:id="rId67"/>
    <p:sldId id="310" r:id="rId68"/>
    <p:sldId id="311" r:id="rId69"/>
    <p:sldId id="313" r:id="rId70"/>
    <p:sldId id="706" r:id="rId71"/>
    <p:sldId id="624" r:id="rId72"/>
    <p:sldId id="707" r:id="rId73"/>
    <p:sldId id="626" r:id="rId74"/>
    <p:sldId id="708" r:id="rId75"/>
    <p:sldId id="628" r:id="rId76"/>
    <p:sldId id="629" r:id="rId77"/>
    <p:sldId id="705" r:id="rId78"/>
  </p:sldIdLst>
  <p:sldSz cx="12801600" cy="9601200" type="A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7347299-808F-43BC-97F7-31E07D325EB4}">
          <p14:sldIdLst>
            <p14:sldId id="275"/>
          </p14:sldIdLst>
        </p14:section>
        <p14:section name="Introduction" id="{5664BA8A-92F2-4544-AB87-655193D597C7}">
          <p14:sldIdLst>
            <p14:sldId id="690"/>
            <p14:sldId id="704"/>
            <p14:sldId id="290"/>
            <p14:sldId id="292"/>
          </p14:sldIdLst>
        </p14:section>
        <p14:section name="Strategic Plan" id="{2EE50F06-50AC-4B88-8F4B-8993A7D1E66E}">
          <p14:sldIdLst>
            <p14:sldId id="702"/>
          </p14:sldIdLst>
        </p14:section>
        <p14:section name="Vice-Chancellor's Review" id="{D4E0B7BA-0494-427A-8DEC-A5436839E5A1}">
          <p14:sldIdLst>
            <p14:sldId id="691"/>
            <p14:sldId id="308"/>
            <p14:sldId id="673"/>
            <p14:sldId id="639"/>
            <p14:sldId id="674"/>
            <p14:sldId id="309"/>
          </p14:sldIdLst>
        </p14:section>
        <p14:section name="Joint Report on Financial Year" id="{35C6E86E-CCB3-4792-924F-C5F04117CD3E}">
          <p14:sldIdLst>
            <p14:sldId id="692"/>
            <p14:sldId id="675"/>
            <p14:sldId id="679"/>
            <p14:sldId id="677"/>
            <p14:sldId id="689"/>
            <p14:sldId id="680"/>
            <p14:sldId id="681"/>
            <p14:sldId id="682"/>
            <p14:sldId id="683"/>
            <p14:sldId id="684"/>
            <p14:sldId id="685"/>
          </p14:sldIdLst>
        </p14:section>
        <p14:section name="Public Benefit Statement" id="{3D80807B-01FC-47DB-B8EA-7223D2D1D775}">
          <p14:sldIdLst>
            <p14:sldId id="303"/>
          </p14:sldIdLst>
        </p14:section>
        <p14:section name="Goverance Breakdown" id="{F69D00C3-81CE-4935-BD20-52CA59ECB52E}">
          <p14:sldIdLst>
            <p14:sldId id="695"/>
            <p14:sldId id="291"/>
            <p14:sldId id="293"/>
            <p14:sldId id="294"/>
            <p14:sldId id="295"/>
            <p14:sldId id="297"/>
          </p14:sldIdLst>
        </p14:section>
        <p14:section name="Audit Report" id="{A23159DE-9EB7-4E18-A08F-E5B2F04568B1}">
          <p14:sldIdLst>
            <p14:sldId id="694"/>
            <p14:sldId id="298"/>
            <p14:sldId id="299"/>
            <p14:sldId id="301"/>
          </p14:sldIdLst>
        </p14:section>
        <p14:section name="Accounting Policies" id="{C509C0A8-5BB1-48A4-873A-DAEBC2B53004}">
          <p14:sldIdLst>
            <p14:sldId id="697"/>
            <p14:sldId id="687"/>
            <p14:sldId id="686"/>
            <p14:sldId id="667"/>
            <p14:sldId id="668"/>
            <p14:sldId id="669"/>
            <p14:sldId id="670"/>
            <p14:sldId id="671"/>
          </p14:sldIdLst>
        </p14:section>
        <p14:section name="Statement Comprehensive income" id="{FFFBFC48-BD29-4C2D-AA09-354121F5966C}">
          <p14:sldIdLst>
            <p14:sldId id="699"/>
            <p14:sldId id="661"/>
            <p14:sldId id="700"/>
            <p14:sldId id="662"/>
            <p14:sldId id="701"/>
            <p14:sldId id="664"/>
          </p14:sldIdLst>
        </p14:section>
        <p14:section name="Notes to the Accounts" id="{BF9C5766-7A38-4BC4-BD8C-07DEC3E2071C}">
          <p14:sldIdLst>
            <p14:sldId id="698"/>
            <p14:sldId id="630"/>
            <p14:sldId id="631"/>
            <p14:sldId id="632"/>
            <p14:sldId id="633"/>
            <p14:sldId id="634"/>
            <p14:sldId id="637"/>
            <p14:sldId id="638"/>
            <p14:sldId id="640"/>
            <p14:sldId id="642"/>
            <p14:sldId id="643"/>
            <p14:sldId id="645"/>
            <p14:sldId id="648"/>
            <p14:sldId id="652"/>
          </p14:sldIdLst>
        </p14:section>
        <p14:section name="Pension Schemes" id="{63CF0906-5DEF-4FF6-94D9-74A5B7EAF3BA}">
          <p14:sldIdLst>
            <p14:sldId id="305"/>
            <p14:sldId id="310"/>
            <p14:sldId id="311"/>
            <p14:sldId id="313"/>
            <p14:sldId id="706"/>
            <p14:sldId id="624"/>
            <p14:sldId id="707"/>
            <p14:sldId id="626"/>
            <p14:sldId id="708"/>
            <p14:sldId id="628"/>
            <p14:sldId id="629"/>
            <p14:sldId id="705"/>
          </p14:sldIdLst>
        </p14:section>
      </p14:sectionLst>
    </p:ext>
    <p:ext uri="{EFAFB233-063F-42B5-8137-9DF3F51BA10A}">
      <p15:sldGuideLst xmlns:p15="http://schemas.microsoft.com/office/powerpoint/2012/main">
        <p15:guide id="1" orient="horz" pos="3024" userDrawn="1">
          <p15:clr>
            <a:srgbClr val="A4A3A4"/>
          </p15:clr>
        </p15:guide>
        <p15:guide id="2" pos="403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FEDF05-FB9D-D2AB-7E92-EC4AEAF2DB9D}" name="Gareth Davies (IMH)" initials="G(" userId="S::g.h.davies@uwtsd.ac.uk::53c9e92d-7e06-41db-ac05-efe9ca28e93e" providerId="AD"/>
  <p188:author id="{007A0011-3535-5C7D-19C8-A46956A2C770}" name="Gavin Bessant" initials="GB" userId="S::g.bessant@uwtsd.ac.uk::30e1865e-9c85-412d-a6cf-145844b223ec" providerId="AD"/>
  <p188:author id="{316B791B-904D-5A0A-EC60-3E08AA1BD3D1}" name="Lewis Pearson" initials="LP" userId="S::lewis.pearson@uwtsd.ac.uk::cc088ed5-588f-4ee2-877a-2e94566811b8" providerId="AD"/>
  <p188:author id="{48602331-E299-2DF4-372F-F6AC86219FAE}" name="Peter Mannion" initials="PM" userId="S::p.mannion@uwtsd.ac.uk::d5d931db-b5ac-464f-92a0-50217e7a0866" providerId="AD"/>
  <p188:author id="{60334038-9893-494D-7C91-24558EE96D3C}" name="Conny Matera-Rogers" initials="CM" userId="S::c.matera-rogers@uwtsd.ac.uk::0d0028a9-a8cf-400c-bcc6-635e3a81820d" providerId="AD"/>
  <p188:author id="{1541F841-EBDF-2C24-BAF8-294CD31E88A2}" name="Jane O'Rourke" initials="JO" userId="S::j.orourke@uwtsd.ac.uk::0654e36a-bf33-4281-a8ae-988684b2a394" providerId="AD"/>
  <p188:author id="{6D31AE47-9B4B-0AB0-D4F0-57CA7F092CBD}" name="Kyle Erickson" initials="KE" userId="S::k.erickson@uwtsd.ac.uk::595c27d6-0f02-4618-9a1d-640c9acdb48a" providerId="AD"/>
  <p188:author id="{18790DA6-7447-BA0B-E903-6058B0F96957}" name="Mark Cocks" initials="MC" userId="S::mark.cocks@uwtsd.ac.uk::8e3bfbfa-58ec-4eef-9946-52c7678b270f" providerId="AD"/>
  <p188:author id="{13C404DD-F242-3D3C-3463-1A6466C11D61}" name="Sarah Clark" initials="SC" userId="S::s.clark@uwtsd.ac.uk::4b0a6ec5-832e-4924-9094-0b2fac2927be" providerId="AD"/>
  <p188:author id="{24E9D7EE-7682-175F-D01B-9AAC6A2CF650}" name="Mirjam Plantinga" initials="MP" userId="S::m.plantinga@uwtsd.ac.uk::b87de749-749a-4536-af7b-dd01b8c5bf8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E5167"/>
    <a:srgbClr val="4F8CB1"/>
    <a:srgbClr val="096886"/>
    <a:srgbClr val="093B58"/>
    <a:srgbClr val="23B9D8"/>
    <a:srgbClr val="0C45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ED1E32-B571-45F7-8D5D-9F8805B977A1}" v="179" dt="2025-02-03T15:26:57.4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702" autoAdjust="0"/>
    <p:restoredTop sz="94660"/>
  </p:normalViewPr>
  <p:slideViewPr>
    <p:cSldViewPr snapToGrid="0">
      <p:cViewPr varScale="1">
        <p:scale>
          <a:sx n="70" d="100"/>
          <a:sy n="70" d="100"/>
        </p:scale>
        <p:origin x="1380" y="56"/>
      </p:cViewPr>
      <p:guideLst>
        <p:guide orient="horz" pos="3024"/>
        <p:guide pos="40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uowtsd.sharepoint.com/teams/AcademicExperience_GRP-SensitiveDocs/Shared%20Documents/Sensitive%20Docs/Financial%20Statement/new%20graphic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uowtsd.sharepoint.com/teams/AcademicExperience_GRP-SensitiveDocs/Shared%20Documents/Sensitive%20Docs/Financial%20Statement/new%20graphics.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https://uowtsd.sharepoint.com/teams/AcademicExperience_GRP-SensitiveDocs/Shared%20Documents/Sensitive%20Docs/Financial%20Statement/new%20graphic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https://uowtsd.sharepoint.com/teams/AcademicExperience_GRP-SensitiveDocs/Shared%20Documents/Sensitive%20Docs/Financial%20Statement/new%20graphic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https://uowtsd.sharepoint.com/teams/AcademicExperience_GRP-SensitiveDocs/Shared%20Documents/Sensitive%20Docs/Financial%20Statement/new%20graphic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uowtsd.sharepoint.com/teams/AcademicExperience_GRP-SensitiveDocs/Shared%20Documents/Sensitive%20Docs/Financial%20Statement/new%20graphics.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oleObject" Target="https://uowtsd.sharepoint.com/teams/AcademicExperience_GRP-SensitiveDocs/Shared%20Documents/Sensitive%20Docs/Financial%20Statement/new%20graphic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uowtsd.sharepoint.com/teams/AcademicExperience_GRP-SensitiveDocs/Shared%20Documents/Sensitive%20Docs/Financial%20Statement/new%20graphic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uowtsd.sharepoint.com/teams/AcademicExperience_GRP-SensitiveDocs/Shared%20Documents/Sensitive%20Docs/Financial%20Statement/new%20graphic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uowtsd.sharepoint.com/teams/AcademicExperience_GRP-SensitiveDocs/Shared%20Documents/Sensitive%20Docs/Financial%20Statement/new%20graphics.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4.xml"/></Relationships>
</file>

<file path=ppt/charts/_rels/chartEx1.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oleObject" Target="https://uowtsd.sharepoint.com/teams/AcademicExperience_GRP-SensitiveDocs/Shared%20Documents/Sensitive%20Docs/Financial%20Statement/new%20graphics.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oleObject" Target="https://uowtsd.sharepoint.com/teams/AcademicExperience_GRP-SensitiveDocs/Shared%20Documents/Sensitive%20Docs/Financial%20Statement/new%20graphic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'[new graphics.xlsx]Income'!$A$35</c:f>
              <c:strCache>
                <c:ptCount val="1"/>
                <c:pt idx="0">
                  <c:v>Consolidated Income: Movement</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0-8131-430B-B88E-A2043BCBAAC6}"/>
              </c:ext>
            </c:extLst>
          </c:dPt>
          <c:dPt>
            <c:idx val="2"/>
            <c:invertIfNegative val="0"/>
            <c:bubble3D val="0"/>
            <c:spPr>
              <a:solidFill>
                <a:schemeClr val="accent2">
                  <a:lumMod val="50000"/>
                </a:schemeClr>
              </a:solidFill>
              <a:ln>
                <a:noFill/>
              </a:ln>
              <a:effectLst/>
            </c:spPr>
            <c:extLst>
              <c:ext xmlns:c16="http://schemas.microsoft.com/office/drawing/2014/chart" uri="{C3380CC4-5D6E-409C-BE32-E72D297353CC}">
                <c16:uniqueId val="{00000001-8131-430B-B88E-A2043BCBAAC6}"/>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2-8131-430B-B88E-A2043BCBAAC6}"/>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3-8131-430B-B88E-A2043BCBAAC6}"/>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4-8131-430B-B88E-A2043BCBAAC6}"/>
              </c:ext>
            </c:extLst>
          </c:dPt>
          <c:dPt>
            <c:idx val="6"/>
            <c:invertIfNegative val="0"/>
            <c:bubble3D val="0"/>
            <c:spPr>
              <a:solidFill>
                <a:schemeClr val="tx1"/>
              </a:solidFill>
              <a:ln>
                <a:noFill/>
              </a:ln>
              <a:effectLst/>
            </c:spPr>
            <c:extLst>
              <c:ext xmlns:c16="http://schemas.microsoft.com/office/drawing/2014/chart" uri="{C3380CC4-5D6E-409C-BE32-E72D297353CC}">
                <c16:uniqueId val="{00000005-8131-430B-B88E-A2043BCBAAC6}"/>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'[new graphics.xlsx]Income'!$B$34:$H$34</c:f>
              <c:strCache>
                <c:ptCount val="7"/>
                <c:pt idx="0">
                  <c:v>Tuition fees and education contracts</c:v>
                </c:pt>
                <c:pt idx="1">
                  <c:v>Funding body grants – HEFCW</c:v>
                </c:pt>
                <c:pt idx="2">
                  <c:v>Funding body grants – Other </c:v>
                </c:pt>
                <c:pt idx="3">
                  <c:v>Research grants and contracts</c:v>
                </c:pt>
                <c:pt idx="4">
                  <c:v>Other income</c:v>
                </c:pt>
                <c:pt idx="5">
                  <c:v>Investment income</c:v>
                </c:pt>
                <c:pt idx="6">
                  <c:v>Total</c:v>
                </c:pt>
              </c:strCache>
            </c:strRef>
          </c:cat>
          <c:val>
            <c:numRef>
              <c:f>'[new graphics.xlsx]Income'!$B$35:$H$35</c:f>
              <c:numCache>
                <c:formatCode>0%</c:formatCode>
                <c:ptCount val="7"/>
                <c:pt idx="0">
                  <c:v>0.09</c:v>
                </c:pt>
                <c:pt idx="1">
                  <c:v>-0.12</c:v>
                </c:pt>
                <c:pt idx="2">
                  <c:v>-0.03</c:v>
                </c:pt>
                <c:pt idx="3">
                  <c:v>0.04</c:v>
                </c:pt>
                <c:pt idx="4">
                  <c:v>0.61</c:v>
                </c:pt>
                <c:pt idx="5">
                  <c:v>0.5</c:v>
                </c:pt>
                <c:pt idx="6">
                  <c:v>0.11</c:v>
                </c:pt>
              </c:numCache>
            </c:numRef>
          </c:val>
          <c:extLst>
            <c:ext xmlns:c16="http://schemas.microsoft.com/office/drawing/2014/chart" uri="{C3380CC4-5D6E-409C-BE32-E72D297353CC}">
              <c16:uniqueId val="{00000000-E1B2-429A-A37F-72A3F1958034}"/>
            </c:ext>
          </c:extLst>
        </c:ser>
        <c:dLbls>
          <c:dLblPos val="outEnd"/>
          <c:showLegendKey val="0"/>
          <c:showVal val="1"/>
          <c:showCatName val="0"/>
          <c:showSerName val="0"/>
          <c:showPercent val="0"/>
          <c:showBubbleSize val="0"/>
        </c:dLbls>
        <c:gapWidth val="25"/>
        <c:overlap val="100"/>
        <c:axId val="369084175"/>
        <c:axId val="369080815"/>
      </c:barChart>
      <c:catAx>
        <c:axId val="36908417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369080815"/>
        <c:crosses val="autoZero"/>
        <c:auto val="1"/>
        <c:lblAlgn val="ctr"/>
        <c:lblOffset val="100"/>
        <c:noMultiLvlLbl val="0"/>
      </c:catAx>
      <c:valAx>
        <c:axId val="369080815"/>
        <c:scaling>
          <c:orientation val="minMax"/>
          <c:min val="-0.8"/>
        </c:scaling>
        <c:delete val="1"/>
        <c:axPos val="l"/>
        <c:numFmt formatCode="0%" sourceLinked="1"/>
        <c:majorTickMark val="none"/>
        <c:minorTickMark val="none"/>
        <c:tickLblPos val="nextTo"/>
        <c:crossAx val="369084175"/>
        <c:crosses val="autoZero"/>
        <c:crossBetween val="between"/>
      </c:valAx>
      <c:spPr>
        <a:solidFill>
          <a:schemeClr val="bg1">
            <a:lumMod val="95000"/>
          </a:schemeClr>
        </a:solid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'[new graphics.xlsx]Income'!$B$206</c:f>
              <c:strCache>
                <c:ptCount val="1"/>
                <c:pt idx="0">
                  <c:v>Consolidated Expenditure</c:v>
                </c:pt>
              </c:strCache>
            </c:strRef>
          </c:tx>
          <c:spPr>
            <a:solidFill>
              <a:schemeClr val="tx2"/>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1C0-4F7F-8D2A-2D2E79FF3A2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'[new graphics.xlsx]Income'!$C$204:$I$204</c:f>
              <c:strCache>
                <c:ptCount val="7"/>
                <c:pt idx="0">
                  <c:v>Staffing costs</c:v>
                </c:pt>
                <c:pt idx="1">
                  <c:v>Movement on USS Provision</c:v>
                </c:pt>
                <c:pt idx="2">
                  <c:v>Other operating costs</c:v>
                </c:pt>
                <c:pt idx="3">
                  <c:v>Depreciation and impairment</c:v>
                </c:pt>
                <c:pt idx="4">
                  <c:v>Interest and finance</c:v>
                </c:pt>
                <c:pt idx="5">
                  <c:v>Total Expenditure</c:v>
                </c:pt>
                <c:pt idx="6">
                  <c:v>Total: Excluding USS Deficit Provision</c:v>
                </c:pt>
              </c:strCache>
            </c:strRef>
          </c:cat>
          <c:val>
            <c:numRef>
              <c:f>'[new graphics.xlsx]Income'!$C$206:$I$206</c:f>
              <c:numCache>
                <c:formatCode>\+0%;\-0%;0%</c:formatCode>
                <c:ptCount val="7"/>
                <c:pt idx="0">
                  <c:v>7.0000000000000007E-2</c:v>
                </c:pt>
                <c:pt idx="1">
                  <c:v>13.3</c:v>
                </c:pt>
                <c:pt idx="2">
                  <c:v>0.02</c:v>
                </c:pt>
                <c:pt idx="3">
                  <c:v>0.14000000000000001</c:v>
                </c:pt>
                <c:pt idx="4">
                  <c:v>-0.16</c:v>
                </c:pt>
                <c:pt idx="5">
                  <c:v>-0.11</c:v>
                </c:pt>
                <c:pt idx="6">
                  <c:v>0.04</c:v>
                </c:pt>
              </c:numCache>
            </c:numRef>
          </c:val>
          <c:extLst>
            <c:ext xmlns:c16="http://schemas.microsoft.com/office/drawing/2014/chart" uri="{C3380CC4-5D6E-409C-BE32-E72D297353CC}">
              <c16:uniqueId val="{00000001-B1C0-4F7F-8D2A-2D2E79FF3A24}"/>
            </c:ext>
          </c:extLst>
        </c:ser>
        <c:dLbls>
          <c:dLblPos val="outEnd"/>
          <c:showLegendKey val="0"/>
          <c:showVal val="1"/>
          <c:showCatName val="0"/>
          <c:showSerName val="0"/>
          <c:showPercent val="0"/>
          <c:showBubbleSize val="0"/>
        </c:dLbls>
        <c:gapWidth val="25"/>
        <c:axId val="674200991"/>
        <c:axId val="674194271"/>
      </c:barChart>
      <c:catAx>
        <c:axId val="674200991"/>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4194271"/>
        <c:crosses val="autoZero"/>
        <c:auto val="1"/>
        <c:lblAlgn val="ctr"/>
        <c:lblOffset val="100"/>
        <c:noMultiLvlLbl val="0"/>
      </c:catAx>
      <c:valAx>
        <c:axId val="674194271"/>
        <c:scaling>
          <c:orientation val="minMax"/>
          <c:max val="1"/>
          <c:min val="-1"/>
        </c:scaling>
        <c:delete val="1"/>
        <c:axPos val="l"/>
        <c:numFmt formatCode="\+0%;\-0%;0%" sourceLinked="1"/>
        <c:majorTickMark val="out"/>
        <c:minorTickMark val="none"/>
        <c:tickLblPos val="nextTo"/>
        <c:crossAx val="674200991"/>
        <c:crosses val="autoZero"/>
        <c:crossBetween val="between"/>
      </c:valAx>
      <c:spPr>
        <a:solidFill>
          <a:schemeClr val="bg1">
            <a:lumMod val="95000"/>
          </a:schemeClr>
        </a:solid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469235886351354E-3"/>
          <c:y val="9.9303002391091189E-2"/>
          <c:w val="0.94953460392701694"/>
          <c:h val="0.62815430383382564"/>
        </c:manualLayout>
      </c:layout>
      <c:barChart>
        <c:barDir val="col"/>
        <c:grouping val="clustered"/>
        <c:varyColors val="0"/>
        <c:ser>
          <c:idx val="0"/>
          <c:order val="0"/>
          <c:tx>
            <c:strRef>
              <c:f>'[new graphics.xlsx]Income'!$A$41</c:f>
              <c:strCache>
                <c:ptCount val="1"/>
                <c:pt idx="0">
                  <c:v>University Income: Movement</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0-B799-46FB-8F0F-EA4CF87F3014}"/>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1-B799-46FB-8F0F-EA4CF87F3014}"/>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2-B799-46FB-8F0F-EA4CF87F3014}"/>
              </c:ext>
            </c:extLst>
          </c:dPt>
          <c:dPt>
            <c:idx val="6"/>
            <c:invertIfNegative val="0"/>
            <c:bubble3D val="0"/>
            <c:spPr>
              <a:solidFill>
                <a:schemeClr val="tx1"/>
              </a:solidFill>
              <a:ln>
                <a:noFill/>
              </a:ln>
              <a:effectLst/>
            </c:spPr>
            <c:extLst>
              <c:ext xmlns:c16="http://schemas.microsoft.com/office/drawing/2014/chart" uri="{C3380CC4-5D6E-409C-BE32-E72D297353CC}">
                <c16:uniqueId val="{00000003-B799-46FB-8F0F-EA4CF87F3014}"/>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'[new graphics.xlsx]Income'!$B$34:$H$34</c:f>
              <c:strCache>
                <c:ptCount val="7"/>
                <c:pt idx="0">
                  <c:v>Tuition fees and education contracts</c:v>
                </c:pt>
                <c:pt idx="1">
                  <c:v>Funding body grants – HEFCW</c:v>
                </c:pt>
                <c:pt idx="2">
                  <c:v>Funding body grants – Other </c:v>
                </c:pt>
                <c:pt idx="3">
                  <c:v>Research grants and contracts</c:v>
                </c:pt>
                <c:pt idx="4">
                  <c:v>Other income</c:v>
                </c:pt>
                <c:pt idx="5">
                  <c:v>Investment income</c:v>
                </c:pt>
                <c:pt idx="6">
                  <c:v>Total</c:v>
                </c:pt>
              </c:strCache>
            </c:strRef>
          </c:cat>
          <c:val>
            <c:numRef>
              <c:f>'[new graphics.xlsx]Income'!$B$41:$H$41</c:f>
              <c:numCache>
                <c:formatCode>0%</c:formatCode>
                <c:ptCount val="7"/>
                <c:pt idx="0">
                  <c:v>0.09</c:v>
                </c:pt>
                <c:pt idx="1">
                  <c:v>-0.11</c:v>
                </c:pt>
                <c:pt idx="2" formatCode="General">
                  <c:v>0</c:v>
                </c:pt>
                <c:pt idx="3">
                  <c:v>0</c:v>
                </c:pt>
                <c:pt idx="4">
                  <c:v>0.73</c:v>
                </c:pt>
                <c:pt idx="5">
                  <c:v>0.44</c:v>
                </c:pt>
                <c:pt idx="6">
                  <c:v>0.15</c:v>
                </c:pt>
              </c:numCache>
            </c:numRef>
          </c:val>
          <c:extLst>
            <c:ext xmlns:c16="http://schemas.microsoft.com/office/drawing/2014/chart" uri="{C3380CC4-5D6E-409C-BE32-E72D297353CC}">
              <c16:uniqueId val="{00000000-F0F7-4EB3-A6D1-AB6D8FF36F4D}"/>
            </c:ext>
          </c:extLst>
        </c:ser>
        <c:dLbls>
          <c:dLblPos val="outEnd"/>
          <c:showLegendKey val="0"/>
          <c:showVal val="1"/>
          <c:showCatName val="0"/>
          <c:showSerName val="0"/>
          <c:showPercent val="0"/>
          <c:showBubbleSize val="0"/>
        </c:dLbls>
        <c:gapWidth val="25"/>
        <c:overlap val="100"/>
        <c:axId val="369084175"/>
        <c:axId val="369080815"/>
      </c:barChart>
      <c:catAx>
        <c:axId val="36908417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369080815"/>
        <c:crosses val="autoZero"/>
        <c:auto val="1"/>
        <c:lblAlgn val="ctr"/>
        <c:lblOffset val="100"/>
        <c:noMultiLvlLbl val="0"/>
      </c:catAx>
      <c:valAx>
        <c:axId val="369080815"/>
        <c:scaling>
          <c:orientation val="minMax"/>
          <c:min val="-0.8"/>
        </c:scaling>
        <c:delete val="1"/>
        <c:axPos val="l"/>
        <c:numFmt formatCode="0%" sourceLinked="1"/>
        <c:majorTickMark val="none"/>
        <c:minorTickMark val="none"/>
        <c:tickLblPos val="nextTo"/>
        <c:crossAx val="369084175"/>
        <c:crosses val="autoZero"/>
        <c:crossBetween val="between"/>
      </c:valAx>
      <c:spPr>
        <a:solidFill>
          <a:schemeClr val="bg1">
            <a:lumMod val="95000"/>
          </a:schemeClr>
        </a:solid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'[new graphics.xlsx]Income'!$C$86</c:f>
              <c:strCache>
                <c:ptCount val="1"/>
                <c:pt idx="0">
                  <c:v>Tuition fees and education contracts</c:v>
                </c:pt>
              </c:strCache>
            </c:strRef>
          </c:tx>
          <c:spPr>
            <a:solidFill>
              <a:schemeClr val="tx2"/>
            </a:solidFill>
            <a:ln>
              <a:noFill/>
            </a:ln>
            <a:effectLst/>
          </c:spPr>
          <c:invertIfNegative val="0"/>
          <c:dLbls>
            <c:dLbl>
              <c:idx val="0"/>
              <c:tx>
                <c:rich>
                  <a:bodyPr/>
                  <a:lstStyle/>
                  <a:p>
                    <a:fld id="{E5779E20-381E-409B-A6DA-B6D44BE7EA29}" type="CELLRANGE">
                      <a:rPr lang="en-US"/>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0FCF-4F5F-85A4-ED02730FB41D}"/>
                </c:ext>
              </c:extLst>
            </c:dLbl>
            <c:dLbl>
              <c:idx val="1"/>
              <c:tx>
                <c:rich>
                  <a:bodyPr/>
                  <a:lstStyle/>
                  <a:p>
                    <a:fld id="{AC57791B-190D-4105-B689-54CDB6380239}"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0FCF-4F5F-85A4-ED02730FB41D}"/>
                </c:ext>
              </c:extLst>
            </c:dLbl>
            <c:dLbl>
              <c:idx val="2"/>
              <c:tx>
                <c:rich>
                  <a:bodyPr/>
                  <a:lstStyle/>
                  <a:p>
                    <a:fld id="{8DCB1934-27A0-43B6-A432-33A5BEBDD4AF}"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0FCF-4F5F-85A4-ED02730FB41D}"/>
                </c:ext>
              </c:extLst>
            </c:dLbl>
            <c:dLbl>
              <c:idx val="3"/>
              <c:tx>
                <c:rich>
                  <a:bodyPr/>
                  <a:lstStyle/>
                  <a:p>
                    <a:fld id="{90F35B11-63E1-4CEB-965E-3CA79617B4EC}"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0FCF-4F5F-85A4-ED02730FB41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multiLvlStrRef>
              <c:f>[1]Income!$A$87:$B$90</c:f>
              <c:multiLvlStrCache>
                <c:ptCount val="4"/>
                <c:lvl>
                  <c:pt idx="0">
                    <c:v>Year to 31 July 2023
Total: £116.6m</c:v>
                  </c:pt>
                  <c:pt idx="1">
                    <c:v>Year to 31 July 2024
Total: £135.6m</c:v>
                  </c:pt>
                  <c:pt idx="2">
                    <c:v>Year to 31 July 2023
Total: £183.1m</c:v>
                  </c:pt>
                  <c:pt idx="3">
                    <c:v>Year to 31 July 2024
Total: £205.1m</c:v>
                  </c:pt>
                </c:lvl>
                <c:lvl>
                  <c:pt idx="0">
                    <c:v>University Income</c:v>
                  </c:pt>
                  <c:pt idx="2">
                    <c:v>Consolidated Income</c:v>
                  </c:pt>
                </c:lvl>
              </c:multiLvlStrCache>
            </c:multiLvlStrRef>
          </c:cat>
          <c:val>
            <c:numRef>
              <c:f>[1]Income!$C$87:$C$90</c:f>
              <c:numCache>
                <c:formatCode>General</c:formatCode>
                <c:ptCount val="4"/>
                <c:pt idx="0">
                  <c:v>87.8</c:v>
                </c:pt>
                <c:pt idx="1">
                  <c:v>95.9</c:v>
                </c:pt>
                <c:pt idx="2">
                  <c:v>92.7</c:v>
                </c:pt>
                <c:pt idx="3">
                  <c:v>100.7</c:v>
                </c:pt>
              </c:numCache>
            </c:numRef>
          </c:val>
          <c:extLst>
            <c:ext xmlns:c15="http://schemas.microsoft.com/office/drawing/2012/chart" uri="{02D57815-91ED-43cb-92C2-25804820EDAC}">
              <c15:datalabelsRange>
                <c15:f>'[new graphics.xlsx]Income'!$I$87:$I$90</c15:f>
                <c15:dlblRangeCache>
                  <c:ptCount val="4"/>
                  <c:pt idx="0">
                    <c:v>£87.8m</c:v>
                  </c:pt>
                  <c:pt idx="1">
                    <c:v>£95.9m</c:v>
                  </c:pt>
                  <c:pt idx="2">
                    <c:v>£92.7m</c:v>
                  </c:pt>
                  <c:pt idx="3">
                    <c:v>£100.7m</c:v>
                  </c:pt>
                </c15:dlblRangeCache>
              </c15:datalabelsRange>
            </c:ext>
            <c:ext xmlns:c16="http://schemas.microsoft.com/office/drawing/2014/chart" uri="{C3380CC4-5D6E-409C-BE32-E72D297353CC}">
              <c16:uniqueId val="{00000004-1ECC-4827-A3F9-A045880D1733}"/>
            </c:ext>
          </c:extLst>
        </c:ser>
        <c:ser>
          <c:idx val="1"/>
          <c:order val="1"/>
          <c:tx>
            <c:strRef>
              <c:f>'[new graphics.xlsx]Income'!$D$86</c:f>
              <c:strCache>
                <c:ptCount val="1"/>
                <c:pt idx="0">
                  <c:v>Funding body grants – HEFCW</c:v>
                </c:pt>
              </c:strCache>
            </c:strRef>
          </c:tx>
          <c:spPr>
            <a:solidFill>
              <a:schemeClr val="accent2"/>
            </a:solidFill>
            <a:ln>
              <a:noFill/>
            </a:ln>
            <a:effectLst/>
          </c:spPr>
          <c:invertIfNegative val="0"/>
          <c:dLbls>
            <c:dLbl>
              <c:idx val="0"/>
              <c:tx>
                <c:rich>
                  <a:bodyPr/>
                  <a:lstStyle/>
                  <a:p>
                    <a:fld id="{D53F26EB-CE8C-4E15-932E-DD856BBE53E8}" type="CELLRANGE">
                      <a:rPr lang="en-US"/>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FCF-4F5F-85A4-ED02730FB41D}"/>
                </c:ext>
              </c:extLst>
            </c:dLbl>
            <c:dLbl>
              <c:idx val="1"/>
              <c:tx>
                <c:rich>
                  <a:bodyPr/>
                  <a:lstStyle/>
                  <a:p>
                    <a:fld id="{9CE6CA84-79AF-4351-BD7A-154CEE5A08DA}"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0FCF-4F5F-85A4-ED02730FB41D}"/>
                </c:ext>
              </c:extLst>
            </c:dLbl>
            <c:dLbl>
              <c:idx val="2"/>
              <c:tx>
                <c:rich>
                  <a:bodyPr/>
                  <a:lstStyle/>
                  <a:p>
                    <a:fld id="{0F89A381-9E7F-4619-98DD-82EB1DC6755E}"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0FCF-4F5F-85A4-ED02730FB41D}"/>
                </c:ext>
              </c:extLst>
            </c:dLbl>
            <c:dLbl>
              <c:idx val="3"/>
              <c:tx>
                <c:rich>
                  <a:bodyPr/>
                  <a:lstStyle/>
                  <a:p>
                    <a:fld id="{48B91E12-C059-42A2-A8EF-EAB611C34C54}"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0FCF-4F5F-85A4-ED02730FB41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multiLvlStrRef>
              <c:f>[1]Income!$A$87:$B$90</c:f>
              <c:multiLvlStrCache>
                <c:ptCount val="4"/>
                <c:lvl>
                  <c:pt idx="0">
                    <c:v>Year to 31 July 2023
Total: £116.6m</c:v>
                  </c:pt>
                  <c:pt idx="1">
                    <c:v>Year to 31 July 2024
Total: £135.6m</c:v>
                  </c:pt>
                  <c:pt idx="2">
                    <c:v>Year to 31 July 2023
Total: £183.1m</c:v>
                  </c:pt>
                  <c:pt idx="3">
                    <c:v>Year to 31 July 2024
Total: £205.1m</c:v>
                  </c:pt>
                </c:lvl>
                <c:lvl>
                  <c:pt idx="0">
                    <c:v>University Income</c:v>
                  </c:pt>
                  <c:pt idx="2">
                    <c:v>Consolidated Income</c:v>
                  </c:pt>
                </c:lvl>
              </c:multiLvlStrCache>
            </c:multiLvlStrRef>
          </c:cat>
          <c:val>
            <c:numRef>
              <c:f>[1]Income!$D$87:$D$90</c:f>
              <c:numCache>
                <c:formatCode>General</c:formatCode>
                <c:ptCount val="4"/>
                <c:pt idx="0">
                  <c:v>9.6999999999999993</c:v>
                </c:pt>
                <c:pt idx="1">
                  <c:v>8.6</c:v>
                </c:pt>
                <c:pt idx="2">
                  <c:v>9.6999999999999993</c:v>
                </c:pt>
                <c:pt idx="3">
                  <c:v>8.5</c:v>
                </c:pt>
              </c:numCache>
            </c:numRef>
          </c:val>
          <c:extLst>
            <c:ext xmlns:c15="http://schemas.microsoft.com/office/drawing/2012/chart" uri="{02D57815-91ED-43cb-92C2-25804820EDAC}">
              <c15:datalabelsRange>
                <c15:f>'[new graphics.xlsx]Income'!$J$87:$J$90</c15:f>
                <c15:dlblRangeCache>
                  <c:ptCount val="4"/>
                  <c:pt idx="0">
                    <c:v>£9.7m</c:v>
                  </c:pt>
                  <c:pt idx="1">
                    <c:v>£8.6m</c:v>
                  </c:pt>
                  <c:pt idx="2">
                    <c:v>£9.7m</c:v>
                  </c:pt>
                  <c:pt idx="3">
                    <c:v>£8.5m</c:v>
                  </c:pt>
                </c15:dlblRangeCache>
              </c15:datalabelsRange>
            </c:ext>
            <c:ext xmlns:c16="http://schemas.microsoft.com/office/drawing/2014/chart" uri="{C3380CC4-5D6E-409C-BE32-E72D297353CC}">
              <c16:uniqueId val="{00000009-1ECC-4827-A3F9-A045880D1733}"/>
            </c:ext>
          </c:extLst>
        </c:ser>
        <c:ser>
          <c:idx val="2"/>
          <c:order val="2"/>
          <c:tx>
            <c:strRef>
              <c:f>'[new graphics.xlsx]Income'!$E$86</c:f>
              <c:strCache>
                <c:ptCount val="1"/>
                <c:pt idx="0">
                  <c:v>Funding body grants – Other </c:v>
                </c:pt>
              </c:strCache>
            </c:strRef>
          </c:tx>
          <c:spPr>
            <a:solidFill>
              <a:schemeClr val="accent2">
                <a:lumMod val="50000"/>
              </a:schemeClr>
            </a:solidFill>
            <a:ln>
              <a:noFill/>
            </a:ln>
            <a:effectLst/>
          </c:spPr>
          <c:invertIfNegative val="0"/>
          <c:dLbls>
            <c:dLbl>
              <c:idx val="0"/>
              <c:tx>
                <c:rich>
                  <a:bodyPr/>
                  <a:lstStyle/>
                  <a:p>
                    <a:endParaRPr lang="en-GB"/>
                  </a:p>
                </c:rich>
              </c:tx>
              <c:dLblPos val="ct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8-0FCF-4F5F-85A4-ED02730FB41D}"/>
                </c:ext>
              </c:extLst>
            </c:dLbl>
            <c:dLbl>
              <c:idx val="1"/>
              <c:tx>
                <c:rich>
                  <a:bodyPr/>
                  <a:lstStyle/>
                  <a:p>
                    <a:fld id="{DAAD1430-AAF1-47D7-A8A0-5A710AD65621}" type="CELLRANGE">
                      <a:rPr lang="en-US"/>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0FCF-4F5F-85A4-ED02730FB41D}"/>
                </c:ext>
              </c:extLst>
            </c:dLbl>
            <c:dLbl>
              <c:idx val="2"/>
              <c:tx>
                <c:rich>
                  <a:bodyPr/>
                  <a:lstStyle/>
                  <a:p>
                    <a:fld id="{179EFE5B-B661-468D-96FD-53723884010B}"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0FCF-4F5F-85A4-ED02730FB41D}"/>
                </c:ext>
              </c:extLst>
            </c:dLbl>
            <c:dLbl>
              <c:idx val="3"/>
              <c:tx>
                <c:rich>
                  <a:bodyPr/>
                  <a:lstStyle/>
                  <a:p>
                    <a:fld id="{3FF835D3-28AD-4289-A90A-A823DC17A13D}"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0FCF-4F5F-85A4-ED02730FB41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multiLvlStrRef>
              <c:f>[1]Income!$A$87:$B$90</c:f>
              <c:multiLvlStrCache>
                <c:ptCount val="4"/>
                <c:lvl>
                  <c:pt idx="0">
                    <c:v>Year to 31 July 2023
Total: £116.6m</c:v>
                  </c:pt>
                  <c:pt idx="1">
                    <c:v>Year to 31 July 2024
Total: £135.6m</c:v>
                  </c:pt>
                  <c:pt idx="2">
                    <c:v>Year to 31 July 2023
Total: £183.1m</c:v>
                  </c:pt>
                  <c:pt idx="3">
                    <c:v>Year to 31 July 2024
Total: £205.1m</c:v>
                  </c:pt>
                </c:lvl>
                <c:lvl>
                  <c:pt idx="0">
                    <c:v>University Income</c:v>
                  </c:pt>
                  <c:pt idx="2">
                    <c:v>Consolidated Income</c:v>
                  </c:pt>
                </c:lvl>
              </c:multiLvlStrCache>
            </c:multiLvlStrRef>
          </c:cat>
          <c:val>
            <c:numRef>
              <c:f>[1]Income!$E$87:$E$90</c:f>
              <c:numCache>
                <c:formatCode>General</c:formatCode>
                <c:ptCount val="4"/>
                <c:pt idx="1">
                  <c:v>0</c:v>
                </c:pt>
                <c:pt idx="2">
                  <c:v>50.9</c:v>
                </c:pt>
                <c:pt idx="3">
                  <c:v>49.4</c:v>
                </c:pt>
              </c:numCache>
            </c:numRef>
          </c:val>
          <c:extLst>
            <c:ext xmlns:c15="http://schemas.microsoft.com/office/drawing/2012/chart" uri="{02D57815-91ED-43cb-92C2-25804820EDAC}">
              <c15:datalabelsRange>
                <c15:f>'[new graphics.xlsx]Income'!$K$87:$K$90</c15:f>
                <c15:dlblRangeCache>
                  <c:ptCount val="4"/>
                  <c:pt idx="2">
                    <c:v>£50.9m</c:v>
                  </c:pt>
                  <c:pt idx="3">
                    <c:v>£49.4m</c:v>
                  </c:pt>
                </c15:dlblRangeCache>
              </c15:datalabelsRange>
            </c:ext>
            <c:ext xmlns:c16="http://schemas.microsoft.com/office/drawing/2014/chart" uri="{C3380CC4-5D6E-409C-BE32-E72D297353CC}">
              <c16:uniqueId val="{0000000E-1ECC-4827-A3F9-A045880D1733}"/>
            </c:ext>
          </c:extLst>
        </c:ser>
        <c:ser>
          <c:idx val="3"/>
          <c:order val="3"/>
          <c:tx>
            <c:strRef>
              <c:f>'[new graphics.xlsx]Income'!$F$86</c:f>
              <c:strCache>
                <c:ptCount val="1"/>
                <c:pt idx="0">
                  <c:v>Research grants and contracts</c:v>
                </c:pt>
              </c:strCache>
            </c:strRef>
          </c:tx>
          <c:spPr>
            <a:solidFill>
              <a:schemeClr val="accent4"/>
            </a:solidFill>
            <a:ln>
              <a:noFill/>
            </a:ln>
            <a:effectLst/>
          </c:spPr>
          <c:invertIfNegative val="0"/>
          <c:dLbls>
            <c:dLbl>
              <c:idx val="0"/>
              <c:tx>
                <c:rich>
                  <a:bodyPr/>
                  <a:lstStyle/>
                  <a:p>
                    <a:fld id="{C5BBC7E1-0612-41E4-86EE-9FDBBDA335E7}" type="CELLRANGE">
                      <a:rPr lang="en-US"/>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0FCF-4F5F-85A4-ED02730FB41D}"/>
                </c:ext>
              </c:extLst>
            </c:dLbl>
            <c:dLbl>
              <c:idx val="1"/>
              <c:tx>
                <c:rich>
                  <a:bodyPr/>
                  <a:lstStyle/>
                  <a:p>
                    <a:fld id="{E42FE060-BF6A-4C59-A254-9D05478EE16C}"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0FCF-4F5F-85A4-ED02730FB41D}"/>
                </c:ext>
              </c:extLst>
            </c:dLbl>
            <c:dLbl>
              <c:idx val="2"/>
              <c:tx>
                <c:rich>
                  <a:bodyPr/>
                  <a:lstStyle/>
                  <a:p>
                    <a:fld id="{3931D2D6-DCE4-441C-B5AE-209027A2D531}"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0FCF-4F5F-85A4-ED02730FB41D}"/>
                </c:ext>
              </c:extLst>
            </c:dLbl>
            <c:dLbl>
              <c:idx val="3"/>
              <c:tx>
                <c:rich>
                  <a:bodyPr/>
                  <a:lstStyle/>
                  <a:p>
                    <a:fld id="{F46B411C-7850-4F25-9BAA-EBDD8270363E}"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0FCF-4F5F-85A4-ED02730FB41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multiLvlStrRef>
              <c:f>[1]Income!$A$87:$B$90</c:f>
              <c:multiLvlStrCache>
                <c:ptCount val="4"/>
                <c:lvl>
                  <c:pt idx="0">
                    <c:v>Year to 31 July 2023
Total: £116.6m</c:v>
                  </c:pt>
                  <c:pt idx="1">
                    <c:v>Year to 31 July 2024
Total: £135.6m</c:v>
                  </c:pt>
                  <c:pt idx="2">
                    <c:v>Year to 31 July 2023
Total: £183.1m</c:v>
                  </c:pt>
                  <c:pt idx="3">
                    <c:v>Year to 31 July 2024
Total: £205.1m</c:v>
                  </c:pt>
                </c:lvl>
                <c:lvl>
                  <c:pt idx="0">
                    <c:v>University Income</c:v>
                  </c:pt>
                  <c:pt idx="2">
                    <c:v>Consolidated Income</c:v>
                  </c:pt>
                </c:lvl>
              </c:multiLvlStrCache>
            </c:multiLvlStrRef>
          </c:cat>
          <c:val>
            <c:numRef>
              <c:f>[1]Income!$F$87:$F$90</c:f>
              <c:numCache>
                <c:formatCode>General</c:formatCode>
                <c:ptCount val="4"/>
                <c:pt idx="0">
                  <c:v>2.4</c:v>
                </c:pt>
                <c:pt idx="1">
                  <c:v>2.4</c:v>
                </c:pt>
                <c:pt idx="2">
                  <c:v>2.2999999999999998</c:v>
                </c:pt>
                <c:pt idx="3">
                  <c:v>2.4</c:v>
                </c:pt>
              </c:numCache>
            </c:numRef>
          </c:val>
          <c:extLst>
            <c:ext xmlns:c15="http://schemas.microsoft.com/office/drawing/2012/chart" uri="{02D57815-91ED-43cb-92C2-25804820EDAC}">
              <c15:datalabelsRange>
                <c15:f>'[new graphics.xlsx]Income'!$L$87:$L$90</c15:f>
                <c15:dlblRangeCache>
                  <c:ptCount val="4"/>
                  <c:pt idx="0">
                    <c:v>£2.4m</c:v>
                  </c:pt>
                  <c:pt idx="1">
                    <c:v>£2.4m</c:v>
                  </c:pt>
                  <c:pt idx="2">
                    <c:v>£2.3m</c:v>
                  </c:pt>
                  <c:pt idx="3">
                    <c:v>£2.4m</c:v>
                  </c:pt>
                </c15:dlblRangeCache>
              </c15:datalabelsRange>
            </c:ext>
            <c:ext xmlns:c16="http://schemas.microsoft.com/office/drawing/2014/chart" uri="{C3380CC4-5D6E-409C-BE32-E72D297353CC}">
              <c16:uniqueId val="{00000013-1ECC-4827-A3F9-A045880D1733}"/>
            </c:ext>
          </c:extLst>
        </c:ser>
        <c:ser>
          <c:idx val="4"/>
          <c:order val="4"/>
          <c:tx>
            <c:strRef>
              <c:f>'[new graphics.xlsx]Income'!$G$86</c:f>
              <c:strCache>
                <c:ptCount val="1"/>
                <c:pt idx="0">
                  <c:v>Other income</c:v>
                </c:pt>
              </c:strCache>
            </c:strRef>
          </c:tx>
          <c:spPr>
            <a:solidFill>
              <a:schemeClr val="accent5"/>
            </a:solidFill>
            <a:ln>
              <a:noFill/>
            </a:ln>
            <a:effectLst/>
          </c:spPr>
          <c:invertIfNegative val="0"/>
          <c:dLbls>
            <c:dLbl>
              <c:idx val="0"/>
              <c:tx>
                <c:rich>
                  <a:bodyPr/>
                  <a:lstStyle/>
                  <a:p>
                    <a:fld id="{8E2E1AD1-814B-437C-83A2-C3753DC349C1}" type="CELLRANGE">
                      <a:rPr lang="en-US"/>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0FCF-4F5F-85A4-ED02730FB41D}"/>
                </c:ext>
              </c:extLst>
            </c:dLbl>
            <c:dLbl>
              <c:idx val="1"/>
              <c:tx>
                <c:rich>
                  <a:bodyPr/>
                  <a:lstStyle/>
                  <a:p>
                    <a:fld id="{75B6BAAE-1858-4B27-A0D8-CCB57A8A0F08}"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0FCF-4F5F-85A4-ED02730FB41D}"/>
                </c:ext>
              </c:extLst>
            </c:dLbl>
            <c:dLbl>
              <c:idx val="2"/>
              <c:tx>
                <c:rich>
                  <a:bodyPr/>
                  <a:lstStyle/>
                  <a:p>
                    <a:fld id="{E08DF367-430E-4D5A-9DB6-4BE37183DB0E}"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0FCF-4F5F-85A4-ED02730FB41D}"/>
                </c:ext>
              </c:extLst>
            </c:dLbl>
            <c:dLbl>
              <c:idx val="3"/>
              <c:tx>
                <c:rich>
                  <a:bodyPr/>
                  <a:lstStyle/>
                  <a:p>
                    <a:fld id="{24123B5E-E7D1-41A3-A38A-CDB0F181F5F9}"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0FCF-4F5F-85A4-ED02730FB41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multiLvlStrRef>
              <c:f>[1]Income!$A$87:$B$90</c:f>
              <c:multiLvlStrCache>
                <c:ptCount val="4"/>
                <c:lvl>
                  <c:pt idx="0">
                    <c:v>Year to 31 July 2023
Total: £116.6m</c:v>
                  </c:pt>
                  <c:pt idx="1">
                    <c:v>Year to 31 July 2024
Total: £135.6m</c:v>
                  </c:pt>
                  <c:pt idx="2">
                    <c:v>Year to 31 July 2023
Total: £183.1m</c:v>
                  </c:pt>
                  <c:pt idx="3">
                    <c:v>Year to 31 July 2024
Total: £205.1m</c:v>
                  </c:pt>
                </c:lvl>
                <c:lvl>
                  <c:pt idx="0">
                    <c:v>University Income</c:v>
                  </c:pt>
                  <c:pt idx="2">
                    <c:v>Consolidated Income</c:v>
                  </c:pt>
                </c:lvl>
              </c:multiLvlStrCache>
            </c:multiLvlStrRef>
          </c:cat>
          <c:val>
            <c:numRef>
              <c:f>[1]Income!$G$87:$G$90</c:f>
              <c:numCache>
                <c:formatCode>General</c:formatCode>
                <c:ptCount val="4"/>
                <c:pt idx="0">
                  <c:v>15.8</c:v>
                </c:pt>
                <c:pt idx="1">
                  <c:v>27.3</c:v>
                </c:pt>
                <c:pt idx="2">
                  <c:v>26.1</c:v>
                </c:pt>
                <c:pt idx="3">
                  <c:v>42</c:v>
                </c:pt>
              </c:numCache>
            </c:numRef>
          </c:val>
          <c:extLst>
            <c:ext xmlns:c15="http://schemas.microsoft.com/office/drawing/2012/chart" uri="{02D57815-91ED-43cb-92C2-25804820EDAC}">
              <c15:datalabelsRange>
                <c15:f>'[new graphics.xlsx]Income'!$M$87:$M$90</c15:f>
                <c15:dlblRangeCache>
                  <c:ptCount val="4"/>
                  <c:pt idx="0">
                    <c:v>£15.8m</c:v>
                  </c:pt>
                  <c:pt idx="1">
                    <c:v>£27.3m</c:v>
                  </c:pt>
                  <c:pt idx="2">
                    <c:v>£26.1m</c:v>
                  </c:pt>
                  <c:pt idx="3">
                    <c:v>£42m</c:v>
                  </c:pt>
                </c15:dlblRangeCache>
              </c15:datalabelsRange>
            </c:ext>
            <c:ext xmlns:c16="http://schemas.microsoft.com/office/drawing/2014/chart" uri="{C3380CC4-5D6E-409C-BE32-E72D297353CC}">
              <c16:uniqueId val="{00000018-1ECC-4827-A3F9-A045880D1733}"/>
            </c:ext>
          </c:extLst>
        </c:ser>
        <c:ser>
          <c:idx val="5"/>
          <c:order val="5"/>
          <c:tx>
            <c:strRef>
              <c:f>'[new graphics.xlsx]Income'!$H$86</c:f>
              <c:strCache>
                <c:ptCount val="1"/>
                <c:pt idx="0">
                  <c:v>Investment income</c:v>
                </c:pt>
              </c:strCache>
            </c:strRef>
          </c:tx>
          <c:spPr>
            <a:solidFill>
              <a:schemeClr val="accent6"/>
            </a:solidFill>
            <a:ln>
              <a:noFill/>
            </a:ln>
            <a:effectLst/>
          </c:spPr>
          <c:invertIfNegative val="0"/>
          <c:dLbls>
            <c:dLbl>
              <c:idx val="0"/>
              <c:tx>
                <c:rich>
                  <a:bodyPr/>
                  <a:lstStyle/>
                  <a:p>
                    <a:fld id="{3899A030-AAE2-460F-8932-7D3BAED07A38}" type="CELLRANGE">
                      <a:rPr lang="en-US"/>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0FCF-4F5F-85A4-ED02730FB41D}"/>
                </c:ext>
              </c:extLst>
            </c:dLbl>
            <c:dLbl>
              <c:idx val="1"/>
              <c:tx>
                <c:rich>
                  <a:bodyPr/>
                  <a:lstStyle/>
                  <a:p>
                    <a:fld id="{41D222CE-B188-4391-9745-2FAE13DDF7CE}"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0FCF-4F5F-85A4-ED02730FB41D}"/>
                </c:ext>
              </c:extLst>
            </c:dLbl>
            <c:dLbl>
              <c:idx val="2"/>
              <c:tx>
                <c:rich>
                  <a:bodyPr/>
                  <a:lstStyle/>
                  <a:p>
                    <a:fld id="{B0D55A2F-520A-46C0-B69E-1C6E9BD41845}"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0FCF-4F5F-85A4-ED02730FB41D}"/>
                </c:ext>
              </c:extLst>
            </c:dLbl>
            <c:dLbl>
              <c:idx val="3"/>
              <c:tx>
                <c:rich>
                  <a:bodyPr/>
                  <a:lstStyle/>
                  <a:p>
                    <a:fld id="{BC178682-1EFB-4DA1-8C5E-728DDFE16152}"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0FCF-4F5F-85A4-ED02730FB41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multiLvlStrRef>
              <c:f>[1]Income!$A$87:$B$90</c:f>
              <c:multiLvlStrCache>
                <c:ptCount val="4"/>
                <c:lvl>
                  <c:pt idx="0">
                    <c:v>Year to 31 July 2023
Total: £116.6m</c:v>
                  </c:pt>
                  <c:pt idx="1">
                    <c:v>Year to 31 July 2024
Total: £135.6m</c:v>
                  </c:pt>
                  <c:pt idx="2">
                    <c:v>Year to 31 July 2023
Total: £183.1m</c:v>
                  </c:pt>
                  <c:pt idx="3">
                    <c:v>Year to 31 July 2024
Total: £205.1m</c:v>
                  </c:pt>
                </c:lvl>
                <c:lvl>
                  <c:pt idx="0">
                    <c:v>University Income</c:v>
                  </c:pt>
                  <c:pt idx="2">
                    <c:v>Consolidated Income</c:v>
                  </c:pt>
                </c:lvl>
              </c:multiLvlStrCache>
            </c:multiLvlStrRef>
          </c:cat>
          <c:val>
            <c:numRef>
              <c:f>[1]Income!$H$87:$H$90</c:f>
              <c:numCache>
                <c:formatCode>General</c:formatCode>
                <c:ptCount val="4"/>
                <c:pt idx="0">
                  <c:v>0.9</c:v>
                </c:pt>
                <c:pt idx="1">
                  <c:v>1.3</c:v>
                </c:pt>
                <c:pt idx="2">
                  <c:v>1.4</c:v>
                </c:pt>
                <c:pt idx="3">
                  <c:v>2.1</c:v>
                </c:pt>
              </c:numCache>
            </c:numRef>
          </c:val>
          <c:extLst>
            <c:ext xmlns:c15="http://schemas.microsoft.com/office/drawing/2012/chart" uri="{02D57815-91ED-43cb-92C2-25804820EDAC}">
              <c15:datalabelsRange>
                <c15:f>'[new graphics.xlsx]Income'!$N$87:$N$90</c15:f>
                <c15:dlblRangeCache>
                  <c:ptCount val="4"/>
                  <c:pt idx="0">
                    <c:v>£0.9m</c:v>
                  </c:pt>
                  <c:pt idx="1">
                    <c:v>£1.3m</c:v>
                  </c:pt>
                  <c:pt idx="2">
                    <c:v>£1.4m</c:v>
                  </c:pt>
                  <c:pt idx="3">
                    <c:v>£2.1m</c:v>
                  </c:pt>
                </c15:dlblRangeCache>
              </c15:datalabelsRange>
            </c:ext>
            <c:ext xmlns:c16="http://schemas.microsoft.com/office/drawing/2014/chart" uri="{C3380CC4-5D6E-409C-BE32-E72D297353CC}">
              <c16:uniqueId val="{0000001D-1ECC-4827-A3F9-A045880D1733}"/>
            </c:ext>
          </c:extLst>
        </c:ser>
        <c:dLbls>
          <c:dLblPos val="ctr"/>
          <c:showLegendKey val="0"/>
          <c:showVal val="1"/>
          <c:showCatName val="0"/>
          <c:showSerName val="0"/>
          <c:showPercent val="0"/>
          <c:showBubbleSize val="0"/>
        </c:dLbls>
        <c:gapWidth val="25"/>
        <c:overlap val="100"/>
        <c:axId val="620118591"/>
        <c:axId val="620139711"/>
      </c:barChart>
      <c:catAx>
        <c:axId val="6201185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20139711"/>
        <c:crosses val="autoZero"/>
        <c:auto val="1"/>
        <c:lblAlgn val="ctr"/>
        <c:lblOffset val="100"/>
        <c:noMultiLvlLbl val="0"/>
      </c:catAx>
      <c:valAx>
        <c:axId val="620139711"/>
        <c:scaling>
          <c:orientation val="minMax"/>
          <c:max val="21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0118591"/>
        <c:crosses val="autoZero"/>
        <c:crossBetween val="between"/>
      </c:valAx>
      <c:spPr>
        <a:solidFill>
          <a:schemeClr val="bg1">
            <a:lumMod val="95000"/>
          </a:schemeClr>
        </a:solidFill>
        <a:ln>
          <a:noFill/>
        </a:ln>
        <a:effectLst/>
      </c:spPr>
    </c:plotArea>
    <c:legend>
      <c:legendPos val="t"/>
      <c:layout>
        <c:manualLayout>
          <c:xMode val="edge"/>
          <c:yMode val="edge"/>
          <c:x val="5.4280174099637313E-2"/>
          <c:y val="7.4388031531934629E-2"/>
          <c:w val="0.89999996629764267"/>
          <c:h val="7.473068506300692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cy-GB" noProof="0" dirty="0"/>
              <a:t>In</a:t>
            </a:r>
            <a:r>
              <a:rPr lang="cy-GB" baseline="0" noProof="0" dirty="0"/>
              <a:t>cwm 5 Mlynedd</a:t>
            </a:r>
            <a:endParaRPr lang="cy-GB" noProof="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4180382082728846E-2"/>
          <c:y val="0.17429938243630164"/>
          <c:w val="0.90784327151429689"/>
          <c:h val="0.73628134916681465"/>
        </c:manualLayout>
      </c:layout>
      <c:barChart>
        <c:barDir val="col"/>
        <c:grouping val="clustered"/>
        <c:varyColors val="0"/>
        <c:ser>
          <c:idx val="0"/>
          <c:order val="0"/>
          <c:tx>
            <c:strRef>
              <c:f>'[new graphics.xlsx]Income'!$B$107</c:f>
              <c:strCache>
                <c:ptCount val="1"/>
                <c:pt idx="0">
                  <c:v>Total University Income</c:v>
                </c:pt>
              </c:strCache>
            </c:strRef>
          </c:tx>
          <c:spPr>
            <a:solidFill>
              <a:schemeClr val="tx2"/>
            </a:solidFill>
            <a:ln>
              <a:noFill/>
            </a:ln>
            <a:effectLst/>
          </c:spPr>
          <c:invertIfNegative val="0"/>
          <c:dLbls>
            <c:dLbl>
              <c:idx val="0"/>
              <c:tx>
                <c:rich>
                  <a:bodyPr/>
                  <a:lstStyle/>
                  <a:p>
                    <a:fld id="{5F9C7C86-EE50-42D8-AB38-CA1C06756A1E}" type="CELLRANGE">
                      <a:rPr lang="en-US"/>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64EA-4176-BAA5-A4F0043AE88D}"/>
                </c:ext>
              </c:extLst>
            </c:dLbl>
            <c:dLbl>
              <c:idx val="1"/>
              <c:tx>
                <c:rich>
                  <a:bodyPr/>
                  <a:lstStyle/>
                  <a:p>
                    <a:fld id="{E7C478F2-A4EF-40C3-ABAD-BCD0B86D5C7E}"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64EA-4176-BAA5-A4F0043AE88D}"/>
                </c:ext>
              </c:extLst>
            </c:dLbl>
            <c:dLbl>
              <c:idx val="2"/>
              <c:tx>
                <c:rich>
                  <a:bodyPr/>
                  <a:lstStyle/>
                  <a:p>
                    <a:fld id="{F1D83BAA-7544-4C49-A3E5-F23EB68624EF}"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64EA-4176-BAA5-A4F0043AE88D}"/>
                </c:ext>
              </c:extLst>
            </c:dLbl>
            <c:dLbl>
              <c:idx val="3"/>
              <c:tx>
                <c:rich>
                  <a:bodyPr/>
                  <a:lstStyle/>
                  <a:p>
                    <a:fld id="{8B9528CF-64C5-45AD-A9F6-88944C0DF892}"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64EA-4176-BAA5-A4F0043AE88D}"/>
                </c:ext>
              </c:extLst>
            </c:dLbl>
            <c:dLbl>
              <c:idx val="4"/>
              <c:tx>
                <c:rich>
                  <a:bodyPr/>
                  <a:lstStyle/>
                  <a:p>
                    <a:fld id="{775E2ECB-1625-41EF-AD35-EEF5EF84C70B}"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64EA-4176-BAA5-A4F0043AE88D}"/>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'[new graphics.xlsx]Income'!$C$106:$G$106</c:f>
              <c:strCache>
                <c:ptCount val="5"/>
                <c:pt idx="0">
                  <c:v>19/20</c:v>
                </c:pt>
                <c:pt idx="1">
                  <c:v>20/21</c:v>
                </c:pt>
                <c:pt idx="2">
                  <c:v>21/22</c:v>
                </c:pt>
                <c:pt idx="3">
                  <c:v>22/23</c:v>
                </c:pt>
                <c:pt idx="4">
                  <c:v>23/24</c:v>
                </c:pt>
              </c:strCache>
            </c:strRef>
          </c:cat>
          <c:val>
            <c:numRef>
              <c:f>'[new graphics.xlsx]Income'!$C$107:$G$107</c:f>
              <c:numCache>
                <c:formatCode>General</c:formatCode>
                <c:ptCount val="5"/>
                <c:pt idx="0">
                  <c:v>95</c:v>
                </c:pt>
                <c:pt idx="1">
                  <c:v>115</c:v>
                </c:pt>
                <c:pt idx="2">
                  <c:v>114</c:v>
                </c:pt>
                <c:pt idx="3">
                  <c:v>117</c:v>
                </c:pt>
                <c:pt idx="4">
                  <c:v>136</c:v>
                </c:pt>
              </c:numCache>
            </c:numRef>
          </c:val>
          <c:extLst>
            <c:ext xmlns:c15="http://schemas.microsoft.com/office/drawing/2012/chart" uri="{02D57815-91ED-43cb-92C2-25804820EDAC}">
              <c15:datalabelsRange>
                <c15:f>'[new graphics.xlsx]Income'!$C$112:$G$112</c15:f>
                <c15:dlblRangeCache>
                  <c:ptCount val="5"/>
                  <c:pt idx="0">
                    <c:v>£95m</c:v>
                  </c:pt>
                  <c:pt idx="1">
                    <c:v>£115m</c:v>
                  </c:pt>
                  <c:pt idx="2">
                    <c:v>£114m</c:v>
                  </c:pt>
                  <c:pt idx="3">
                    <c:v>£117m</c:v>
                  </c:pt>
                  <c:pt idx="4">
                    <c:v>£136m</c:v>
                  </c:pt>
                </c15:dlblRangeCache>
              </c15:datalabelsRange>
            </c:ext>
            <c:ext xmlns:c16="http://schemas.microsoft.com/office/drawing/2014/chart" uri="{C3380CC4-5D6E-409C-BE32-E72D297353CC}">
              <c16:uniqueId val="{00000005-64EA-4176-BAA5-A4F0043AE88D}"/>
            </c:ext>
          </c:extLst>
        </c:ser>
        <c:ser>
          <c:idx val="1"/>
          <c:order val="1"/>
          <c:tx>
            <c:strRef>
              <c:f>'[new graphics.xlsx]Income'!$B$108</c:f>
              <c:strCache>
                <c:ptCount val="1"/>
                <c:pt idx="0">
                  <c:v>Total Consolidated income</c:v>
                </c:pt>
              </c:strCache>
            </c:strRef>
          </c:tx>
          <c:spPr>
            <a:solidFill>
              <a:schemeClr val="bg1">
                <a:lumMod val="50000"/>
              </a:schemeClr>
            </a:solidFill>
            <a:ln>
              <a:noFill/>
            </a:ln>
            <a:effectLst/>
          </c:spPr>
          <c:invertIfNegative val="0"/>
          <c:dLbls>
            <c:dLbl>
              <c:idx val="0"/>
              <c:tx>
                <c:rich>
                  <a:bodyPr/>
                  <a:lstStyle/>
                  <a:p>
                    <a:fld id="{C2A10FFA-6922-477A-A9D7-60528A1F3B21}" type="CELLRANGE">
                      <a:rPr lang="en-US"/>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64EA-4176-BAA5-A4F0043AE88D}"/>
                </c:ext>
              </c:extLst>
            </c:dLbl>
            <c:dLbl>
              <c:idx val="1"/>
              <c:tx>
                <c:rich>
                  <a:bodyPr/>
                  <a:lstStyle/>
                  <a:p>
                    <a:fld id="{626EF0E3-0692-42F1-93B0-834AA54819C5}"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64EA-4176-BAA5-A4F0043AE88D}"/>
                </c:ext>
              </c:extLst>
            </c:dLbl>
            <c:dLbl>
              <c:idx val="2"/>
              <c:tx>
                <c:rich>
                  <a:bodyPr/>
                  <a:lstStyle/>
                  <a:p>
                    <a:fld id="{DC33176E-498D-4CD1-9798-E8F38B3659E6}"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64EA-4176-BAA5-A4F0043AE88D}"/>
                </c:ext>
              </c:extLst>
            </c:dLbl>
            <c:dLbl>
              <c:idx val="3"/>
              <c:tx>
                <c:rich>
                  <a:bodyPr/>
                  <a:lstStyle/>
                  <a:p>
                    <a:fld id="{88752C30-3AA5-472A-B92C-1AD419C89470}"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64EA-4176-BAA5-A4F0043AE88D}"/>
                </c:ext>
              </c:extLst>
            </c:dLbl>
            <c:dLbl>
              <c:idx val="4"/>
              <c:tx>
                <c:rich>
                  <a:bodyPr/>
                  <a:lstStyle/>
                  <a:p>
                    <a:r>
                      <a:rPr lang="en-US"/>
                      <a:t>203m</a:t>
                    </a:r>
                  </a:p>
                </c:rich>
              </c:tx>
              <c:dLblPos val="in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A-64EA-4176-BAA5-A4F0043AE88D}"/>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'[new graphics.xlsx]Income'!$C$106:$G$106</c:f>
              <c:strCache>
                <c:ptCount val="5"/>
                <c:pt idx="0">
                  <c:v>19/20</c:v>
                </c:pt>
                <c:pt idx="1">
                  <c:v>20/21</c:v>
                </c:pt>
                <c:pt idx="2">
                  <c:v>21/22</c:v>
                </c:pt>
                <c:pt idx="3">
                  <c:v>22/23</c:v>
                </c:pt>
                <c:pt idx="4">
                  <c:v>23/24</c:v>
                </c:pt>
              </c:strCache>
            </c:strRef>
          </c:cat>
          <c:val>
            <c:numRef>
              <c:f>'[new graphics.xlsx]Income'!$C$108:$G$108</c:f>
              <c:numCache>
                <c:formatCode>General</c:formatCode>
                <c:ptCount val="5"/>
                <c:pt idx="0">
                  <c:v>149</c:v>
                </c:pt>
                <c:pt idx="1">
                  <c:v>174</c:v>
                </c:pt>
                <c:pt idx="2">
                  <c:v>181</c:v>
                </c:pt>
                <c:pt idx="3">
                  <c:v>183</c:v>
                </c:pt>
                <c:pt idx="4">
                  <c:v>205</c:v>
                </c:pt>
              </c:numCache>
            </c:numRef>
          </c:val>
          <c:extLst>
            <c:ext xmlns:c15="http://schemas.microsoft.com/office/drawing/2012/chart" uri="{02D57815-91ED-43cb-92C2-25804820EDAC}">
              <c15:datalabelsRange>
                <c15:f>'[new graphics.xlsx]Income'!$C$113:$G$113</c15:f>
                <c15:dlblRangeCache>
                  <c:ptCount val="5"/>
                  <c:pt idx="0">
                    <c:v>£149m</c:v>
                  </c:pt>
                  <c:pt idx="1">
                    <c:v>£174m</c:v>
                  </c:pt>
                  <c:pt idx="2">
                    <c:v>£181m</c:v>
                  </c:pt>
                  <c:pt idx="3">
                    <c:v>£183m</c:v>
                  </c:pt>
                  <c:pt idx="4">
                    <c:v>£205m</c:v>
                  </c:pt>
                </c15:dlblRangeCache>
              </c15:datalabelsRange>
            </c:ext>
            <c:ext xmlns:c16="http://schemas.microsoft.com/office/drawing/2014/chart" uri="{C3380CC4-5D6E-409C-BE32-E72D297353CC}">
              <c16:uniqueId val="{0000000B-64EA-4176-BAA5-A4F0043AE88D}"/>
            </c:ext>
          </c:extLst>
        </c:ser>
        <c:dLbls>
          <c:dLblPos val="outEnd"/>
          <c:showLegendKey val="0"/>
          <c:showVal val="1"/>
          <c:showCatName val="0"/>
          <c:showSerName val="0"/>
          <c:showPercent val="0"/>
          <c:showBubbleSize val="0"/>
        </c:dLbls>
        <c:gapWidth val="25"/>
        <c:axId val="601551455"/>
        <c:axId val="601570655"/>
      </c:barChart>
      <c:catAx>
        <c:axId val="601551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1570655"/>
        <c:crosses val="autoZero"/>
        <c:auto val="1"/>
        <c:lblAlgn val="ctr"/>
        <c:lblOffset val="100"/>
        <c:noMultiLvlLbl val="0"/>
      </c:catAx>
      <c:valAx>
        <c:axId val="6015706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1551455"/>
        <c:crosses val="autoZero"/>
        <c:crossBetween val="between"/>
      </c:valAx>
      <c:spPr>
        <a:solidFill>
          <a:schemeClr val="bg1">
            <a:lumMod val="95000"/>
          </a:schemeClr>
        </a:solid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cy-GB" noProof="0" dirty="0"/>
              <a:t>Gwariant</a:t>
            </a:r>
            <a:r>
              <a:rPr lang="cy-GB" baseline="0" noProof="0" dirty="0"/>
              <a:t> 5 Mlynedd </a:t>
            </a:r>
            <a:endParaRPr lang="cy-GB" noProof="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'[new graphics.xlsx]Income'!$B$145</c:f>
              <c:strCache>
                <c:ptCount val="1"/>
                <c:pt idx="0">
                  <c:v>Total University Expenditure</c:v>
                </c:pt>
              </c:strCache>
            </c:strRef>
          </c:tx>
          <c:spPr>
            <a:solidFill>
              <a:schemeClr val="tx2"/>
            </a:solidFill>
            <a:ln>
              <a:noFill/>
            </a:ln>
            <a:effectLst/>
          </c:spPr>
          <c:invertIfNegative val="0"/>
          <c:dLbls>
            <c:dLbl>
              <c:idx val="0"/>
              <c:tx>
                <c:rich>
                  <a:bodyPr/>
                  <a:lstStyle/>
                  <a:p>
                    <a:fld id="{3613884A-D249-4898-B31A-061D504C4CA0}" type="CELLRANGE">
                      <a:rPr lang="en-US"/>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740F-47F8-A3B1-B2ADB632673A}"/>
                </c:ext>
              </c:extLst>
            </c:dLbl>
            <c:dLbl>
              <c:idx val="1"/>
              <c:tx>
                <c:rich>
                  <a:bodyPr/>
                  <a:lstStyle/>
                  <a:p>
                    <a:fld id="{FBE08746-03E4-4D50-BCF8-2280CC112751}"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40F-47F8-A3B1-B2ADB632673A}"/>
                </c:ext>
              </c:extLst>
            </c:dLbl>
            <c:dLbl>
              <c:idx val="2"/>
              <c:tx>
                <c:rich>
                  <a:bodyPr/>
                  <a:lstStyle/>
                  <a:p>
                    <a:fld id="{9725AC64-85BE-42EA-87E0-8CEE8BB1CFDD}"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740F-47F8-A3B1-B2ADB632673A}"/>
                </c:ext>
              </c:extLst>
            </c:dLbl>
            <c:dLbl>
              <c:idx val="3"/>
              <c:tx>
                <c:rich>
                  <a:bodyPr/>
                  <a:lstStyle/>
                  <a:p>
                    <a:fld id="{C8A64DCB-BBF7-46DE-9F93-ECDC78981D86}"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740F-47F8-A3B1-B2ADB632673A}"/>
                </c:ext>
              </c:extLst>
            </c:dLbl>
            <c:dLbl>
              <c:idx val="4"/>
              <c:tx>
                <c:rich>
                  <a:bodyPr/>
                  <a:lstStyle/>
                  <a:p>
                    <a:fld id="{76B28DC6-6E4F-44C5-95F8-A6CD7539F62A}"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40F-47F8-A3B1-B2ADB632673A}"/>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'[new graphics.xlsx]Income'!$C$144:$G$144</c:f>
              <c:strCache>
                <c:ptCount val="5"/>
                <c:pt idx="0">
                  <c:v>19/20</c:v>
                </c:pt>
                <c:pt idx="1">
                  <c:v>20/21</c:v>
                </c:pt>
                <c:pt idx="2">
                  <c:v>21/22</c:v>
                </c:pt>
                <c:pt idx="3">
                  <c:v>22/23</c:v>
                </c:pt>
                <c:pt idx="4">
                  <c:v>23/24</c:v>
                </c:pt>
              </c:strCache>
            </c:strRef>
          </c:cat>
          <c:val>
            <c:numRef>
              <c:f>'[new graphics.xlsx]Income'!$C$145:$G$145</c:f>
              <c:numCache>
                <c:formatCode>General</c:formatCode>
                <c:ptCount val="5"/>
                <c:pt idx="0">
                  <c:v>97</c:v>
                </c:pt>
                <c:pt idx="1">
                  <c:v>105</c:v>
                </c:pt>
                <c:pt idx="2">
                  <c:v>108</c:v>
                </c:pt>
                <c:pt idx="3">
                  <c:v>128</c:v>
                </c:pt>
                <c:pt idx="4">
                  <c:v>136</c:v>
                </c:pt>
              </c:numCache>
            </c:numRef>
          </c:val>
          <c:extLst>
            <c:ext xmlns:c15="http://schemas.microsoft.com/office/drawing/2012/chart" uri="{02D57815-91ED-43cb-92C2-25804820EDAC}">
              <c15:datalabelsRange>
                <c15:f>'[new graphics.xlsx]Income'!$C$150:$G$150</c15:f>
                <c15:dlblRangeCache>
                  <c:ptCount val="5"/>
                  <c:pt idx="0">
                    <c:v>£97m</c:v>
                  </c:pt>
                  <c:pt idx="1">
                    <c:v>£105m</c:v>
                  </c:pt>
                  <c:pt idx="2">
                    <c:v>£108m</c:v>
                  </c:pt>
                  <c:pt idx="3">
                    <c:v>£128m</c:v>
                  </c:pt>
                  <c:pt idx="4">
                    <c:v>£136m</c:v>
                  </c:pt>
                </c15:dlblRangeCache>
              </c15:datalabelsRange>
            </c:ext>
            <c:ext xmlns:c16="http://schemas.microsoft.com/office/drawing/2014/chart" uri="{C3380CC4-5D6E-409C-BE32-E72D297353CC}">
              <c16:uniqueId val="{00000005-740F-47F8-A3B1-B2ADB632673A}"/>
            </c:ext>
          </c:extLst>
        </c:ser>
        <c:ser>
          <c:idx val="1"/>
          <c:order val="1"/>
          <c:tx>
            <c:strRef>
              <c:f>'[new graphics.xlsx]Income'!$B$146</c:f>
              <c:strCache>
                <c:ptCount val="1"/>
                <c:pt idx="0">
                  <c:v>Total Consolidated Expenditure</c:v>
                </c:pt>
              </c:strCache>
            </c:strRef>
          </c:tx>
          <c:spPr>
            <a:solidFill>
              <a:schemeClr val="bg1">
                <a:lumMod val="50000"/>
              </a:schemeClr>
            </a:solidFill>
            <a:ln>
              <a:noFill/>
            </a:ln>
            <a:effectLst/>
          </c:spPr>
          <c:invertIfNegative val="0"/>
          <c:dLbls>
            <c:dLbl>
              <c:idx val="0"/>
              <c:tx>
                <c:rich>
                  <a:bodyPr/>
                  <a:lstStyle/>
                  <a:p>
                    <a:fld id="{6017741B-1B8D-4B39-9F9B-AA4BB22952BC}" type="CELLRANGE">
                      <a:rPr lang="en-US"/>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740F-47F8-A3B1-B2ADB632673A}"/>
                </c:ext>
              </c:extLst>
            </c:dLbl>
            <c:dLbl>
              <c:idx val="1"/>
              <c:tx>
                <c:rich>
                  <a:bodyPr/>
                  <a:lstStyle/>
                  <a:p>
                    <a:fld id="{B94608B1-CBD1-4CB8-B04A-F1097E8CB503}"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40F-47F8-A3B1-B2ADB632673A}"/>
                </c:ext>
              </c:extLst>
            </c:dLbl>
            <c:dLbl>
              <c:idx val="2"/>
              <c:tx>
                <c:rich>
                  <a:bodyPr/>
                  <a:lstStyle/>
                  <a:p>
                    <a:fld id="{3855AC4D-83F7-461D-B611-2645A0A067A9}"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40F-47F8-A3B1-B2ADB632673A}"/>
                </c:ext>
              </c:extLst>
            </c:dLbl>
            <c:dLbl>
              <c:idx val="3"/>
              <c:tx>
                <c:rich>
                  <a:bodyPr/>
                  <a:lstStyle/>
                  <a:p>
                    <a:fld id="{E45BA383-FD96-465C-81D7-562F3E693F42}"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40F-47F8-A3B1-B2ADB632673A}"/>
                </c:ext>
              </c:extLst>
            </c:dLbl>
            <c:dLbl>
              <c:idx val="4"/>
              <c:tx>
                <c:rich>
                  <a:bodyPr/>
                  <a:lstStyle/>
                  <a:p>
                    <a:r>
                      <a:rPr lang="en-US"/>
                      <a:t>205m</a:t>
                    </a:r>
                  </a:p>
                </c:rich>
              </c:tx>
              <c:dLblPos val="in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A-740F-47F8-A3B1-B2ADB632673A}"/>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'[new graphics.xlsx]Income'!$C$144:$G$144</c:f>
              <c:strCache>
                <c:ptCount val="5"/>
                <c:pt idx="0">
                  <c:v>19/20</c:v>
                </c:pt>
                <c:pt idx="1">
                  <c:v>20/21</c:v>
                </c:pt>
                <c:pt idx="2">
                  <c:v>21/22</c:v>
                </c:pt>
                <c:pt idx="3">
                  <c:v>22/23</c:v>
                </c:pt>
                <c:pt idx="4">
                  <c:v>23/24</c:v>
                </c:pt>
              </c:strCache>
            </c:strRef>
          </c:cat>
          <c:val>
            <c:numRef>
              <c:f>'[new graphics.xlsx]Income'!$C$146:$G$146</c:f>
              <c:numCache>
                <c:formatCode>General</c:formatCode>
                <c:ptCount val="5"/>
                <c:pt idx="0">
                  <c:v>149</c:v>
                </c:pt>
                <c:pt idx="1">
                  <c:v>163</c:v>
                </c:pt>
                <c:pt idx="2">
                  <c:v>173</c:v>
                </c:pt>
                <c:pt idx="3">
                  <c:v>196</c:v>
                </c:pt>
                <c:pt idx="4">
                  <c:v>208</c:v>
                </c:pt>
              </c:numCache>
            </c:numRef>
          </c:val>
          <c:extLst>
            <c:ext xmlns:c15="http://schemas.microsoft.com/office/drawing/2012/chart" uri="{02D57815-91ED-43cb-92C2-25804820EDAC}">
              <c15:datalabelsRange>
                <c15:f>'[new graphics.xlsx]Income'!$C$151:$G$151</c15:f>
                <c15:dlblRangeCache>
                  <c:ptCount val="5"/>
                  <c:pt idx="0">
                    <c:v>£149m</c:v>
                  </c:pt>
                  <c:pt idx="1">
                    <c:v>£163m</c:v>
                  </c:pt>
                  <c:pt idx="2">
                    <c:v>£173m</c:v>
                  </c:pt>
                  <c:pt idx="3">
                    <c:v>£196m</c:v>
                  </c:pt>
                  <c:pt idx="4">
                    <c:v>£208m</c:v>
                  </c:pt>
                </c15:dlblRangeCache>
              </c15:datalabelsRange>
            </c:ext>
            <c:ext xmlns:c16="http://schemas.microsoft.com/office/drawing/2014/chart" uri="{C3380CC4-5D6E-409C-BE32-E72D297353CC}">
              <c16:uniqueId val="{0000000B-740F-47F8-A3B1-B2ADB632673A}"/>
            </c:ext>
          </c:extLst>
        </c:ser>
        <c:dLbls>
          <c:dLblPos val="outEnd"/>
          <c:showLegendKey val="0"/>
          <c:showVal val="1"/>
          <c:showCatName val="0"/>
          <c:showSerName val="0"/>
          <c:showPercent val="0"/>
          <c:showBubbleSize val="0"/>
        </c:dLbls>
        <c:gapWidth val="25"/>
        <c:axId val="601551455"/>
        <c:axId val="601570655"/>
      </c:barChart>
      <c:catAx>
        <c:axId val="601551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1570655"/>
        <c:crosses val="autoZero"/>
        <c:auto val="1"/>
        <c:lblAlgn val="ctr"/>
        <c:lblOffset val="100"/>
        <c:noMultiLvlLbl val="0"/>
      </c:catAx>
      <c:valAx>
        <c:axId val="6015706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1551455"/>
        <c:crosses val="autoZero"/>
        <c:crossBetween val="between"/>
      </c:valAx>
      <c:spPr>
        <a:solidFill>
          <a:schemeClr val="bg1">
            <a:lumMod val="95000"/>
          </a:schemeClr>
        </a:solidFill>
        <a:ln>
          <a:noFill/>
        </a:ln>
        <a:effectLst/>
      </c:spPr>
    </c:plotArea>
    <c:legend>
      <c:legendPos val="t"/>
      <c:layout>
        <c:manualLayout>
          <c:xMode val="edge"/>
          <c:yMode val="edge"/>
          <c:x val="0.16156652119823203"/>
          <c:y val="0.11761575917287964"/>
          <c:w val="0.66754132523071763"/>
          <c:h val="5.35125324256522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cy-GB" noProof="0" dirty="0"/>
              <a:t>Incwm</a:t>
            </a:r>
            <a:r>
              <a:rPr lang="cy-GB" baseline="0" noProof="0" dirty="0"/>
              <a:t> Ffioedd Dysgu Cyfunol</a:t>
            </a:r>
            <a:endParaRPr lang="cy-GB" noProof="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'[new graphics.xlsx]Income'!$A$71</c:f>
              <c:strCache>
                <c:ptCount val="1"/>
                <c:pt idx="0">
                  <c:v>Tuition fees and education contracts</c:v>
                </c:pt>
              </c:strCache>
            </c:strRef>
          </c:tx>
          <c:spPr>
            <a:solidFill>
              <a:schemeClr val="bg1">
                <a:lumMod val="50000"/>
              </a:schemeClr>
            </a:solidFill>
            <a:ln>
              <a:noFill/>
            </a:ln>
            <a:effectLst/>
          </c:spPr>
          <c:invertIfNegative val="0"/>
          <c:dLbls>
            <c:dLbl>
              <c:idx val="0"/>
              <c:tx>
                <c:rich>
                  <a:bodyPr/>
                  <a:lstStyle/>
                  <a:p>
                    <a:fld id="{99834974-C6AC-4CA8-AFB0-B54B3367B348}" type="CELLRANGE">
                      <a:rPr lang="en-US"/>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70C8-42A8-8E8A-9E40C4B89C00}"/>
                </c:ext>
              </c:extLst>
            </c:dLbl>
            <c:dLbl>
              <c:idx val="1"/>
              <c:tx>
                <c:rich>
                  <a:bodyPr/>
                  <a:lstStyle/>
                  <a:p>
                    <a:fld id="{B6454E60-0086-4D1A-9BA9-A1192136FA60}"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0C8-42A8-8E8A-9E40C4B89C00}"/>
                </c:ext>
              </c:extLst>
            </c:dLbl>
            <c:dLbl>
              <c:idx val="2"/>
              <c:tx>
                <c:rich>
                  <a:bodyPr/>
                  <a:lstStyle/>
                  <a:p>
                    <a:fld id="{86164BEA-2C69-4259-9DF9-9DBCC0468D06}"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70C8-42A8-8E8A-9E40C4B89C00}"/>
                </c:ext>
              </c:extLst>
            </c:dLbl>
            <c:dLbl>
              <c:idx val="3"/>
              <c:tx>
                <c:rich>
                  <a:bodyPr/>
                  <a:lstStyle/>
                  <a:p>
                    <a:fld id="{782FD3BF-7C70-407D-844C-DC4A61F99AD5}"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70C8-42A8-8E8A-9E40C4B89C00}"/>
                </c:ext>
              </c:extLst>
            </c:dLbl>
            <c:dLbl>
              <c:idx val="4"/>
              <c:tx>
                <c:rich>
                  <a:bodyPr/>
                  <a:lstStyle/>
                  <a:p>
                    <a:fld id="{56E22A90-709B-4B77-A30A-A64C750844AC}"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0C8-42A8-8E8A-9E40C4B89C00}"/>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'[new graphics.xlsx]Income'!$B$70:$F$70</c:f>
              <c:strCache>
                <c:ptCount val="5"/>
                <c:pt idx="0">
                  <c:v>23/24</c:v>
                </c:pt>
                <c:pt idx="1">
                  <c:v>22/23</c:v>
                </c:pt>
                <c:pt idx="2">
                  <c:v>21/22</c:v>
                </c:pt>
                <c:pt idx="3">
                  <c:v>20/21</c:v>
                </c:pt>
                <c:pt idx="4">
                  <c:v>19/20</c:v>
                </c:pt>
              </c:strCache>
            </c:strRef>
          </c:cat>
          <c:val>
            <c:numRef>
              <c:f>'[new graphics.xlsx]Income'!$B$71:$F$71</c:f>
              <c:numCache>
                <c:formatCode>General</c:formatCode>
                <c:ptCount val="5"/>
                <c:pt idx="0">
                  <c:v>100.7</c:v>
                </c:pt>
                <c:pt idx="1">
                  <c:v>92.7</c:v>
                </c:pt>
                <c:pt idx="2">
                  <c:v>91.6</c:v>
                </c:pt>
                <c:pt idx="3">
                  <c:v>87</c:v>
                </c:pt>
                <c:pt idx="4">
                  <c:v>77.599999999999994</c:v>
                </c:pt>
              </c:numCache>
            </c:numRef>
          </c:val>
          <c:extLst>
            <c:ext xmlns:c15="http://schemas.microsoft.com/office/drawing/2012/chart" uri="{02D57815-91ED-43cb-92C2-25804820EDAC}">
              <c15:datalabelsRange>
                <c15:f>'[new graphics.xlsx]Income'!$G$71:$K$71</c15:f>
                <c15:dlblRangeCache>
                  <c:ptCount val="5"/>
                  <c:pt idx="0">
                    <c:v>£100.7m</c:v>
                  </c:pt>
                  <c:pt idx="1">
                    <c:v>£92.7m</c:v>
                  </c:pt>
                  <c:pt idx="2">
                    <c:v>£91.6m</c:v>
                  </c:pt>
                  <c:pt idx="3">
                    <c:v>£87m</c:v>
                  </c:pt>
                  <c:pt idx="4">
                    <c:v>£77.6m</c:v>
                  </c:pt>
                </c15:dlblRangeCache>
              </c15:datalabelsRange>
            </c:ext>
            <c:ext xmlns:c16="http://schemas.microsoft.com/office/drawing/2014/chart" uri="{C3380CC4-5D6E-409C-BE32-E72D297353CC}">
              <c16:uniqueId val="{00000005-70C8-42A8-8E8A-9E40C4B89C00}"/>
            </c:ext>
          </c:extLst>
        </c:ser>
        <c:dLbls>
          <c:showLegendKey val="0"/>
          <c:showVal val="0"/>
          <c:showCatName val="0"/>
          <c:showSerName val="0"/>
          <c:showPercent val="0"/>
          <c:showBubbleSize val="0"/>
        </c:dLbls>
        <c:gapWidth val="73"/>
        <c:axId val="437564319"/>
        <c:axId val="437565759"/>
      </c:barChart>
      <c:catAx>
        <c:axId val="437564319"/>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37565759"/>
        <c:crosses val="autoZero"/>
        <c:auto val="1"/>
        <c:lblAlgn val="ctr"/>
        <c:lblOffset val="100"/>
        <c:noMultiLvlLbl val="0"/>
      </c:catAx>
      <c:valAx>
        <c:axId val="437565759"/>
        <c:scaling>
          <c:orientation val="minMax"/>
          <c:max val="125"/>
        </c:scaling>
        <c:delete val="0"/>
        <c:axPos val="r"/>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7564319"/>
        <c:crosses val="autoZero"/>
        <c:crossBetween val="between"/>
        <c:majorUnit val="25"/>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'[new graphics.xlsx]Income'!$B$188</c:f>
              <c:strCache>
                <c:ptCount val="1"/>
                <c:pt idx="0">
                  <c:v>Year to 31 July 2023</c:v>
                </c:pt>
              </c:strCache>
            </c:strRef>
          </c:tx>
          <c:spPr>
            <a:solidFill>
              <a:schemeClr val="bg1">
                <a:lumMod val="50000"/>
              </a:schemeClr>
            </a:solidFill>
            <a:ln>
              <a:noFill/>
            </a:ln>
            <a:effectLst/>
          </c:spPr>
          <c:invertIfNegative val="0"/>
          <c:dLbls>
            <c:dLbl>
              <c:idx val="0"/>
              <c:tx>
                <c:rich>
                  <a:bodyPr/>
                  <a:lstStyle/>
                  <a:p>
                    <a:fld id="{348568D9-B00A-440D-A892-555EE606F87D}"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4CF3-4EB5-87CF-F6FF1F2E1314}"/>
                </c:ext>
              </c:extLst>
            </c:dLbl>
            <c:dLbl>
              <c:idx val="1"/>
              <c:tx>
                <c:rich>
                  <a:bodyPr/>
                  <a:lstStyle/>
                  <a:p>
                    <a:fld id="{CBBC28DF-7F84-4101-9118-81DC25AB9533}"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4CF3-4EB5-87CF-F6FF1F2E1314}"/>
                </c:ext>
              </c:extLst>
            </c:dLbl>
            <c:dLbl>
              <c:idx val="2"/>
              <c:tx>
                <c:rich>
                  <a:bodyPr/>
                  <a:lstStyle/>
                  <a:p>
                    <a:fld id="{FDB8435C-9BBF-48A5-BB20-5877549FA43A}"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4CF3-4EB5-87CF-F6FF1F2E1314}"/>
                </c:ext>
              </c:extLst>
            </c:dLbl>
            <c:dLbl>
              <c:idx val="3"/>
              <c:tx>
                <c:rich>
                  <a:bodyPr/>
                  <a:lstStyle/>
                  <a:p>
                    <a:fld id="{252F9EF5-2B65-4C5E-B4F7-E4708C5A8260}"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4CF3-4EB5-87CF-F6FF1F2E1314}"/>
                </c:ext>
              </c:extLst>
            </c:dLbl>
            <c:dLbl>
              <c:idx val="4"/>
              <c:tx>
                <c:rich>
                  <a:bodyPr/>
                  <a:lstStyle/>
                  <a:p>
                    <a:fld id="{EB232965-7677-4A35-AC72-37101692DADE}"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4CF3-4EB5-87CF-F6FF1F2E1314}"/>
                </c:ext>
              </c:extLst>
            </c:dLbl>
            <c:dLbl>
              <c:idx val="5"/>
              <c:tx>
                <c:rich>
                  <a:bodyPr/>
                  <a:lstStyle/>
                  <a:p>
                    <a:fld id="{7FE0E705-3C20-47C6-89A7-405B3B2A46BC}"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4CF3-4EB5-87CF-F6FF1F2E1314}"/>
                </c:ext>
              </c:extLst>
            </c:dLbl>
            <c:dLbl>
              <c:idx val="6"/>
              <c:tx>
                <c:rich>
                  <a:bodyPr/>
                  <a:lstStyle/>
                  <a:p>
                    <a:fld id="{EA36777A-EC0C-4EF4-BEBE-87AF9EB15D57}"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4CF3-4EB5-87CF-F6FF1F2E1314}"/>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ysClr val="windowText" lastClr="000000"/>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'[new graphics.xlsx]Income'!$C$185:$I$185</c:f>
              <c:strCache>
                <c:ptCount val="7"/>
                <c:pt idx="0">
                  <c:v>Staffing costs</c:v>
                </c:pt>
                <c:pt idx="1">
                  <c:v>Movement on USS Provision</c:v>
                </c:pt>
                <c:pt idx="2">
                  <c:v>Other operating costs</c:v>
                </c:pt>
                <c:pt idx="3">
                  <c:v>Depreciation and impairment</c:v>
                </c:pt>
                <c:pt idx="4">
                  <c:v>Interest and finance</c:v>
                </c:pt>
                <c:pt idx="5">
                  <c:v>Total Expenditure</c:v>
                </c:pt>
                <c:pt idx="6">
                  <c:v>Total: Excluding USS Deficit Provision</c:v>
                </c:pt>
              </c:strCache>
            </c:strRef>
          </c:cat>
          <c:val>
            <c:numRef>
              <c:f>'[new graphics.xlsx]Income'!$C$188:$I$188</c:f>
              <c:numCache>
                <c:formatCode>General</c:formatCode>
                <c:ptCount val="7"/>
                <c:pt idx="0">
                  <c:v>64.099999999999994</c:v>
                </c:pt>
                <c:pt idx="1">
                  <c:v>-2.2000000000000002</c:v>
                </c:pt>
                <c:pt idx="2">
                  <c:v>53.6</c:v>
                </c:pt>
                <c:pt idx="3">
                  <c:v>7.5</c:v>
                </c:pt>
                <c:pt idx="4">
                  <c:v>2.7</c:v>
                </c:pt>
                <c:pt idx="5">
                  <c:v>125.6</c:v>
                </c:pt>
                <c:pt idx="6">
                  <c:v>127.8</c:v>
                </c:pt>
              </c:numCache>
            </c:numRef>
          </c:val>
          <c:extLst>
            <c:ext xmlns:c15="http://schemas.microsoft.com/office/drawing/2012/chart" uri="{02D57815-91ED-43cb-92C2-25804820EDAC}">
              <c15:datalabelsRange>
                <c15:f>'[new graphics.xlsx]Income'!$C$194:$I$194</c15:f>
                <c15:dlblRangeCache>
                  <c:ptCount val="7"/>
                  <c:pt idx="0">
                    <c:v>£64.1m</c:v>
                  </c:pt>
                  <c:pt idx="1">
                    <c:v>-£2.2m</c:v>
                  </c:pt>
                  <c:pt idx="2">
                    <c:v>£53.6m</c:v>
                  </c:pt>
                  <c:pt idx="3">
                    <c:v>£7.5m</c:v>
                  </c:pt>
                  <c:pt idx="4">
                    <c:v>£2.7m</c:v>
                  </c:pt>
                  <c:pt idx="5">
                    <c:v>£125.6m</c:v>
                  </c:pt>
                  <c:pt idx="6">
                    <c:v>£127.8m</c:v>
                  </c:pt>
                </c15:dlblRangeCache>
              </c15:datalabelsRange>
            </c:ext>
            <c:ext xmlns:c16="http://schemas.microsoft.com/office/drawing/2014/chart" uri="{C3380CC4-5D6E-409C-BE32-E72D297353CC}">
              <c16:uniqueId val="{00000007-4CF3-4EB5-87CF-F6FF1F2E1314}"/>
            </c:ext>
          </c:extLst>
        </c:ser>
        <c:ser>
          <c:idx val="1"/>
          <c:order val="1"/>
          <c:tx>
            <c:strRef>
              <c:f>'[new graphics.xlsx]Income'!$B$189</c:f>
              <c:strCache>
                <c:ptCount val="1"/>
                <c:pt idx="0">
                  <c:v>Year to 31 July 2024</c:v>
                </c:pt>
              </c:strCache>
            </c:strRef>
          </c:tx>
          <c:spPr>
            <a:solidFill>
              <a:schemeClr val="tx2"/>
            </a:solidFill>
            <a:ln>
              <a:noFill/>
            </a:ln>
            <a:effectLst/>
          </c:spPr>
          <c:invertIfNegative val="0"/>
          <c:dLbls>
            <c:dLbl>
              <c:idx val="0"/>
              <c:tx>
                <c:rich>
                  <a:bodyPr/>
                  <a:lstStyle/>
                  <a:p>
                    <a:fld id="{3FACB741-CE93-4108-97B3-46D5C7E2A75E}"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4CF3-4EB5-87CF-F6FF1F2E1314}"/>
                </c:ext>
              </c:extLst>
            </c:dLbl>
            <c:dLbl>
              <c:idx val="1"/>
              <c:tx>
                <c:rich>
                  <a:bodyPr/>
                  <a:lstStyle/>
                  <a:p>
                    <a:fld id="{8E2FA832-B1BC-4A70-9F71-7890B39B2D31}"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4CF3-4EB5-87CF-F6FF1F2E1314}"/>
                </c:ext>
              </c:extLst>
            </c:dLbl>
            <c:dLbl>
              <c:idx val="2"/>
              <c:tx>
                <c:rich>
                  <a:bodyPr/>
                  <a:lstStyle/>
                  <a:p>
                    <a:fld id="{61C24336-A495-42E7-A280-0017C06B012E}"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4CF3-4EB5-87CF-F6FF1F2E1314}"/>
                </c:ext>
              </c:extLst>
            </c:dLbl>
            <c:dLbl>
              <c:idx val="3"/>
              <c:tx>
                <c:rich>
                  <a:bodyPr/>
                  <a:lstStyle/>
                  <a:p>
                    <a:fld id="{40CE3015-944D-476E-9D91-2AEF105D3E7F}"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4CF3-4EB5-87CF-F6FF1F2E1314}"/>
                </c:ext>
              </c:extLst>
            </c:dLbl>
            <c:dLbl>
              <c:idx val="4"/>
              <c:tx>
                <c:rich>
                  <a:bodyPr/>
                  <a:lstStyle/>
                  <a:p>
                    <a:fld id="{8A5F6C99-4AFB-40C2-AA00-1C6BABB58140}"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4CF3-4EB5-87CF-F6FF1F2E1314}"/>
                </c:ext>
              </c:extLst>
            </c:dLbl>
            <c:dLbl>
              <c:idx val="5"/>
              <c:tx>
                <c:rich>
                  <a:bodyPr/>
                  <a:lstStyle/>
                  <a:p>
                    <a:fld id="{609AD0C3-81A8-47EF-B0CA-8F6EA9E080B8}"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4CF3-4EB5-87CF-F6FF1F2E1314}"/>
                </c:ext>
              </c:extLst>
            </c:dLbl>
            <c:dLbl>
              <c:idx val="6"/>
              <c:tx>
                <c:rich>
                  <a:bodyPr/>
                  <a:lstStyle/>
                  <a:p>
                    <a:fld id="{28DA5C19-9C1E-4CF4-9689-14C551C36B2F}"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4CF3-4EB5-87CF-F6FF1F2E1314}"/>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ysClr val="windowText" lastClr="000000"/>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'[new graphics.xlsx]Income'!$C$185:$I$185</c:f>
              <c:strCache>
                <c:ptCount val="7"/>
                <c:pt idx="0">
                  <c:v>Staffing costs</c:v>
                </c:pt>
                <c:pt idx="1">
                  <c:v>Movement on USS Provision</c:v>
                </c:pt>
                <c:pt idx="2">
                  <c:v>Other operating costs</c:v>
                </c:pt>
                <c:pt idx="3">
                  <c:v>Depreciation and impairment</c:v>
                </c:pt>
                <c:pt idx="4">
                  <c:v>Interest and finance</c:v>
                </c:pt>
                <c:pt idx="5">
                  <c:v>Total Expenditure</c:v>
                </c:pt>
                <c:pt idx="6">
                  <c:v>Total: Excluding USS Deficit Provision</c:v>
                </c:pt>
              </c:strCache>
            </c:strRef>
          </c:cat>
          <c:val>
            <c:numRef>
              <c:f>'[new graphics.xlsx]Income'!$C$189:$I$189</c:f>
              <c:numCache>
                <c:formatCode>General</c:formatCode>
                <c:ptCount val="7"/>
                <c:pt idx="0">
                  <c:v>71.3</c:v>
                </c:pt>
                <c:pt idx="1">
                  <c:v>-32.9</c:v>
                </c:pt>
                <c:pt idx="2">
                  <c:v>52.7</c:v>
                </c:pt>
                <c:pt idx="3">
                  <c:v>9.3000000000000007</c:v>
                </c:pt>
                <c:pt idx="4">
                  <c:v>3</c:v>
                </c:pt>
                <c:pt idx="5">
                  <c:v>103.4</c:v>
                </c:pt>
                <c:pt idx="6">
                  <c:v>136.30000000000001</c:v>
                </c:pt>
              </c:numCache>
            </c:numRef>
          </c:val>
          <c:extLst>
            <c:ext xmlns:c15="http://schemas.microsoft.com/office/drawing/2012/chart" uri="{02D57815-91ED-43cb-92C2-25804820EDAC}">
              <c15:datalabelsRange>
                <c15:f>'[new graphics.xlsx]Income'!$C$195:$I$195</c15:f>
                <c15:dlblRangeCache>
                  <c:ptCount val="7"/>
                  <c:pt idx="0">
                    <c:v>£71.3m</c:v>
                  </c:pt>
                  <c:pt idx="1">
                    <c:v>-£32.9m</c:v>
                  </c:pt>
                  <c:pt idx="2">
                    <c:v>£52.7m</c:v>
                  </c:pt>
                  <c:pt idx="3">
                    <c:v>£9.3m</c:v>
                  </c:pt>
                  <c:pt idx="4">
                    <c:v>£3m</c:v>
                  </c:pt>
                  <c:pt idx="5">
                    <c:v>£103.4m</c:v>
                  </c:pt>
                  <c:pt idx="6">
                    <c:v>£136.3m</c:v>
                  </c:pt>
                </c15:dlblRangeCache>
              </c15:datalabelsRange>
            </c:ext>
            <c:ext xmlns:c16="http://schemas.microsoft.com/office/drawing/2014/chart" uri="{C3380CC4-5D6E-409C-BE32-E72D297353CC}">
              <c16:uniqueId val="{0000000F-4CF3-4EB5-87CF-F6FF1F2E1314}"/>
            </c:ext>
          </c:extLst>
        </c:ser>
        <c:dLbls>
          <c:dLblPos val="inEnd"/>
          <c:showLegendKey val="0"/>
          <c:showVal val="1"/>
          <c:showCatName val="0"/>
          <c:showSerName val="0"/>
          <c:showPercent val="0"/>
          <c:showBubbleSize val="0"/>
        </c:dLbls>
        <c:gapWidth val="25"/>
        <c:axId val="720999967"/>
        <c:axId val="721027327"/>
      </c:barChart>
      <c:catAx>
        <c:axId val="72099996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1027327"/>
        <c:crosses val="autoZero"/>
        <c:auto val="1"/>
        <c:lblAlgn val="ctr"/>
        <c:lblOffset val="100"/>
        <c:noMultiLvlLbl val="0"/>
      </c:catAx>
      <c:valAx>
        <c:axId val="721027327"/>
        <c:scaling>
          <c:orientation val="minMax"/>
          <c:max val="300"/>
          <c:min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0999967"/>
        <c:crosses val="autoZero"/>
        <c:crossBetween val="between"/>
        <c:majorUnit val="100"/>
      </c:valAx>
      <c:spPr>
        <a:solidFill>
          <a:schemeClr val="bg1">
            <a:lumMod val="95000"/>
          </a:schemeClr>
        </a:solid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'[new graphics.xlsx]Income'!$B$202</c:f>
              <c:strCache>
                <c:ptCount val="1"/>
                <c:pt idx="0">
                  <c:v>University Expenditure</c:v>
                </c:pt>
              </c:strCache>
            </c:strRef>
          </c:tx>
          <c:spPr>
            <a:solidFill>
              <a:schemeClr val="tx2"/>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3CB-481C-8D21-5B0ED3F0BD6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'[new graphics.xlsx]Income'!$C$201:$I$201</c:f>
              <c:strCache>
                <c:ptCount val="7"/>
                <c:pt idx="0">
                  <c:v>Staffing costs</c:v>
                </c:pt>
                <c:pt idx="1">
                  <c:v>Movement on USS Provision</c:v>
                </c:pt>
                <c:pt idx="2">
                  <c:v>Other operating costs</c:v>
                </c:pt>
                <c:pt idx="3">
                  <c:v>Depreciation and impairment</c:v>
                </c:pt>
                <c:pt idx="4">
                  <c:v>Interest and finance</c:v>
                </c:pt>
                <c:pt idx="5">
                  <c:v>Total Expenditure</c:v>
                </c:pt>
                <c:pt idx="6">
                  <c:v>Total: Excluding USS Deficit Provision</c:v>
                </c:pt>
              </c:strCache>
            </c:strRef>
          </c:cat>
          <c:val>
            <c:numRef>
              <c:f>'[new graphics.xlsx]Income'!$C$202:$I$202</c:f>
              <c:numCache>
                <c:formatCode>\+0%;\-0%;0%</c:formatCode>
                <c:ptCount val="7"/>
                <c:pt idx="0">
                  <c:v>0.11</c:v>
                </c:pt>
                <c:pt idx="1">
                  <c:v>13.95</c:v>
                </c:pt>
                <c:pt idx="2">
                  <c:v>-0.02</c:v>
                </c:pt>
                <c:pt idx="3">
                  <c:v>0.24</c:v>
                </c:pt>
                <c:pt idx="4">
                  <c:v>0.11</c:v>
                </c:pt>
                <c:pt idx="5">
                  <c:v>-0.18</c:v>
                </c:pt>
                <c:pt idx="6">
                  <c:v>0.06</c:v>
                </c:pt>
              </c:numCache>
            </c:numRef>
          </c:val>
          <c:extLst>
            <c:ext xmlns:c16="http://schemas.microsoft.com/office/drawing/2014/chart" uri="{C3380CC4-5D6E-409C-BE32-E72D297353CC}">
              <c16:uniqueId val="{00000000-23CB-481C-8D21-5B0ED3F0BD63}"/>
            </c:ext>
          </c:extLst>
        </c:ser>
        <c:dLbls>
          <c:dLblPos val="outEnd"/>
          <c:showLegendKey val="0"/>
          <c:showVal val="1"/>
          <c:showCatName val="0"/>
          <c:showSerName val="0"/>
          <c:showPercent val="0"/>
          <c:showBubbleSize val="0"/>
        </c:dLbls>
        <c:gapWidth val="25"/>
        <c:axId val="674200991"/>
        <c:axId val="674194271"/>
      </c:barChart>
      <c:catAx>
        <c:axId val="674200991"/>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4194271"/>
        <c:crosses val="autoZero"/>
        <c:auto val="1"/>
        <c:lblAlgn val="ctr"/>
        <c:lblOffset val="100"/>
        <c:noMultiLvlLbl val="0"/>
      </c:catAx>
      <c:valAx>
        <c:axId val="674194271"/>
        <c:scaling>
          <c:orientation val="minMax"/>
          <c:max val="1"/>
          <c:min val="-1"/>
        </c:scaling>
        <c:delete val="1"/>
        <c:axPos val="l"/>
        <c:numFmt formatCode="\+0%;\-0%;0%" sourceLinked="1"/>
        <c:majorTickMark val="out"/>
        <c:minorTickMark val="none"/>
        <c:tickLblPos val="nextTo"/>
        <c:crossAx val="674200991"/>
        <c:crosses val="autoZero"/>
        <c:crossBetween val="between"/>
      </c:valAx>
      <c:spPr>
        <a:solidFill>
          <a:schemeClr val="bg1">
            <a:lumMod val="95000"/>
          </a:schemeClr>
        </a:solid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'[new graphics.xlsx]Income'!$B$189</c:f>
              <c:strCache>
                <c:ptCount val="1"/>
                <c:pt idx="0">
                  <c:v>Year to 31 July 2023</c:v>
                </c:pt>
              </c:strCache>
            </c:strRef>
          </c:tx>
          <c:spPr>
            <a:solidFill>
              <a:schemeClr val="bg1">
                <a:lumMod val="50000"/>
              </a:schemeClr>
            </a:solidFill>
            <a:ln>
              <a:noFill/>
            </a:ln>
            <a:effectLst/>
          </c:spPr>
          <c:invertIfNegative val="0"/>
          <c:dLbls>
            <c:dLbl>
              <c:idx val="0"/>
              <c:tx>
                <c:rich>
                  <a:bodyPr/>
                  <a:lstStyle/>
                  <a:p>
                    <a:fld id="{9666D159-7BD6-4401-BC3D-65F0AFEC0444}"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6506-4032-86A3-6DD514489C5E}"/>
                </c:ext>
              </c:extLst>
            </c:dLbl>
            <c:dLbl>
              <c:idx val="1"/>
              <c:tx>
                <c:rich>
                  <a:bodyPr/>
                  <a:lstStyle/>
                  <a:p>
                    <a:fld id="{8A3B57AB-06E3-451C-BA1C-F3444778AEEA}"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6506-4032-86A3-6DD514489C5E}"/>
                </c:ext>
              </c:extLst>
            </c:dLbl>
            <c:dLbl>
              <c:idx val="2"/>
              <c:tx>
                <c:rich>
                  <a:bodyPr/>
                  <a:lstStyle/>
                  <a:p>
                    <a:fld id="{2E2EDE0F-3473-482F-A0F9-D62017E5B472}"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6506-4032-86A3-6DD514489C5E}"/>
                </c:ext>
              </c:extLst>
            </c:dLbl>
            <c:dLbl>
              <c:idx val="3"/>
              <c:tx>
                <c:rich>
                  <a:bodyPr/>
                  <a:lstStyle/>
                  <a:p>
                    <a:fld id="{04924447-0868-4173-901C-B0D48BC69796}"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6506-4032-86A3-6DD514489C5E}"/>
                </c:ext>
              </c:extLst>
            </c:dLbl>
            <c:dLbl>
              <c:idx val="4"/>
              <c:tx>
                <c:rich>
                  <a:bodyPr/>
                  <a:lstStyle/>
                  <a:p>
                    <a:fld id="{4218D40C-B76A-401C-B341-1466C12D56C7}"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6506-4032-86A3-6DD514489C5E}"/>
                </c:ext>
              </c:extLst>
            </c:dLbl>
            <c:dLbl>
              <c:idx val="5"/>
              <c:tx>
                <c:rich>
                  <a:bodyPr/>
                  <a:lstStyle/>
                  <a:p>
                    <a:fld id="{F49690D7-D973-48C4-AE2F-EEA29602C763}"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6506-4032-86A3-6DD514489C5E}"/>
                </c:ext>
              </c:extLst>
            </c:dLbl>
            <c:dLbl>
              <c:idx val="6"/>
              <c:tx>
                <c:rich>
                  <a:bodyPr/>
                  <a:lstStyle/>
                  <a:p>
                    <a:fld id="{831F8327-AE1F-459E-A897-002A25756482}"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6506-4032-86A3-6DD514489C5E}"/>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ysClr val="windowText" lastClr="000000"/>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'[new graphics.xlsx]Income'!$C$188:$I$188</c:f>
              <c:strCache>
                <c:ptCount val="7"/>
                <c:pt idx="0">
                  <c:v>Staffing costs</c:v>
                </c:pt>
                <c:pt idx="1">
                  <c:v>Movement on USS Provision</c:v>
                </c:pt>
                <c:pt idx="2">
                  <c:v>Other operating costs</c:v>
                </c:pt>
                <c:pt idx="3">
                  <c:v>Depreciation and impairment</c:v>
                </c:pt>
                <c:pt idx="4">
                  <c:v>Interest and finance</c:v>
                </c:pt>
                <c:pt idx="5">
                  <c:v>Total Expenditure</c:v>
                </c:pt>
                <c:pt idx="6">
                  <c:v>Total: Excluding USS Deficit Provision</c:v>
                </c:pt>
              </c:strCache>
            </c:strRef>
          </c:cat>
          <c:val>
            <c:numRef>
              <c:f>'[new graphics.xlsx]Income'!$C$189:$I$189</c:f>
              <c:numCache>
                <c:formatCode>General</c:formatCode>
                <c:ptCount val="7"/>
                <c:pt idx="0">
                  <c:v>96.1</c:v>
                </c:pt>
                <c:pt idx="1">
                  <c:v>-2.2999999999999998</c:v>
                </c:pt>
                <c:pt idx="2">
                  <c:v>86.1</c:v>
                </c:pt>
                <c:pt idx="3">
                  <c:v>11</c:v>
                </c:pt>
                <c:pt idx="4">
                  <c:v>3.1</c:v>
                </c:pt>
                <c:pt idx="5">
                  <c:v>194</c:v>
                </c:pt>
                <c:pt idx="6">
                  <c:v>196.3</c:v>
                </c:pt>
              </c:numCache>
            </c:numRef>
          </c:val>
          <c:extLst>
            <c:ext xmlns:c15="http://schemas.microsoft.com/office/drawing/2012/chart" uri="{02D57815-91ED-43cb-92C2-25804820EDAC}">
              <c15:datalabelsRange>
                <c15:f>'[new graphics.xlsx]Income'!$C$195:$I$195</c15:f>
                <c15:dlblRangeCache>
                  <c:ptCount val="7"/>
                  <c:pt idx="0">
                    <c:v>£96.1m</c:v>
                  </c:pt>
                  <c:pt idx="1">
                    <c:v>-£2.3m</c:v>
                  </c:pt>
                  <c:pt idx="2">
                    <c:v>£86.1m</c:v>
                  </c:pt>
                  <c:pt idx="3">
                    <c:v>£11m</c:v>
                  </c:pt>
                  <c:pt idx="4">
                    <c:v>£3.1m</c:v>
                  </c:pt>
                  <c:pt idx="5">
                    <c:v>£194m</c:v>
                  </c:pt>
                  <c:pt idx="6">
                    <c:v>£196.3m</c:v>
                  </c:pt>
                </c15:dlblRangeCache>
              </c15:datalabelsRange>
            </c:ext>
            <c:ext xmlns:c16="http://schemas.microsoft.com/office/drawing/2014/chart" uri="{C3380CC4-5D6E-409C-BE32-E72D297353CC}">
              <c16:uniqueId val="{00000007-6506-4032-86A3-6DD514489C5E}"/>
            </c:ext>
          </c:extLst>
        </c:ser>
        <c:ser>
          <c:idx val="1"/>
          <c:order val="1"/>
          <c:tx>
            <c:strRef>
              <c:f>'[new graphics.xlsx]Income'!$B$190</c:f>
              <c:strCache>
                <c:ptCount val="1"/>
                <c:pt idx="0">
                  <c:v>Year to 31 July 2024</c:v>
                </c:pt>
              </c:strCache>
            </c:strRef>
          </c:tx>
          <c:spPr>
            <a:solidFill>
              <a:schemeClr val="tx2"/>
            </a:solidFill>
            <a:ln>
              <a:noFill/>
            </a:ln>
            <a:effectLst/>
          </c:spPr>
          <c:invertIfNegative val="0"/>
          <c:dLbls>
            <c:dLbl>
              <c:idx val="0"/>
              <c:tx>
                <c:rich>
                  <a:bodyPr/>
                  <a:lstStyle/>
                  <a:p>
                    <a:fld id="{7D8F7ED9-3662-4C96-8143-F32C99238158}"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6506-4032-86A3-6DD514489C5E}"/>
                </c:ext>
              </c:extLst>
            </c:dLbl>
            <c:dLbl>
              <c:idx val="1"/>
              <c:tx>
                <c:rich>
                  <a:bodyPr/>
                  <a:lstStyle/>
                  <a:p>
                    <a:fld id="{9B91933E-FB78-4ED6-8EB6-9826BA0AA4F4}"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6506-4032-86A3-6DD514489C5E}"/>
                </c:ext>
              </c:extLst>
            </c:dLbl>
            <c:dLbl>
              <c:idx val="2"/>
              <c:tx>
                <c:rich>
                  <a:bodyPr/>
                  <a:lstStyle/>
                  <a:p>
                    <a:fld id="{B11A9233-414B-4F8E-A945-2EFD443B821A}"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6506-4032-86A3-6DD514489C5E}"/>
                </c:ext>
              </c:extLst>
            </c:dLbl>
            <c:dLbl>
              <c:idx val="3"/>
              <c:tx>
                <c:rich>
                  <a:bodyPr/>
                  <a:lstStyle/>
                  <a:p>
                    <a:fld id="{52F7FD82-971A-4894-A97B-693E74437B35}"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6506-4032-86A3-6DD514489C5E}"/>
                </c:ext>
              </c:extLst>
            </c:dLbl>
            <c:dLbl>
              <c:idx val="4"/>
              <c:tx>
                <c:rich>
                  <a:bodyPr/>
                  <a:lstStyle/>
                  <a:p>
                    <a:fld id="{DC0E4B8D-475E-4806-B0D1-017A9E717381}"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6506-4032-86A3-6DD514489C5E}"/>
                </c:ext>
              </c:extLst>
            </c:dLbl>
            <c:dLbl>
              <c:idx val="5"/>
              <c:tx>
                <c:rich>
                  <a:bodyPr/>
                  <a:lstStyle/>
                  <a:p>
                    <a:fld id="{15C5CCCB-AD2F-4EC3-B832-165916FB19D4}"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6506-4032-86A3-6DD514489C5E}"/>
                </c:ext>
              </c:extLst>
            </c:dLbl>
            <c:dLbl>
              <c:idx val="6"/>
              <c:tx>
                <c:rich>
                  <a:bodyPr/>
                  <a:lstStyle/>
                  <a:p>
                    <a:fld id="{48497BA5-B26C-45D3-B167-43CA2D22D85A}"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6506-4032-86A3-6DD514489C5E}"/>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ysClr val="windowText" lastClr="000000"/>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'[new graphics.xlsx]Income'!$C$188:$I$188</c:f>
              <c:strCache>
                <c:ptCount val="7"/>
                <c:pt idx="0">
                  <c:v>Staffing costs</c:v>
                </c:pt>
                <c:pt idx="1">
                  <c:v>Movement on USS Provision</c:v>
                </c:pt>
                <c:pt idx="2">
                  <c:v>Other operating costs</c:v>
                </c:pt>
                <c:pt idx="3">
                  <c:v>Depreciation and impairment</c:v>
                </c:pt>
                <c:pt idx="4">
                  <c:v>Interest and finance</c:v>
                </c:pt>
                <c:pt idx="5">
                  <c:v>Total Expenditure</c:v>
                </c:pt>
                <c:pt idx="6">
                  <c:v>Total: Excluding USS Deficit Provision</c:v>
                </c:pt>
              </c:strCache>
            </c:strRef>
          </c:cat>
          <c:val>
            <c:numRef>
              <c:f>'[new graphics.xlsx]Income'!$C$190:$I$190</c:f>
              <c:numCache>
                <c:formatCode>General</c:formatCode>
                <c:ptCount val="7"/>
                <c:pt idx="0">
                  <c:v>102.5</c:v>
                </c:pt>
                <c:pt idx="1">
                  <c:v>-32.9</c:v>
                </c:pt>
                <c:pt idx="2">
                  <c:v>87.5</c:v>
                </c:pt>
                <c:pt idx="3">
                  <c:v>12.5</c:v>
                </c:pt>
                <c:pt idx="4">
                  <c:v>2.6</c:v>
                </c:pt>
                <c:pt idx="5">
                  <c:v>172.1</c:v>
                </c:pt>
                <c:pt idx="6">
                  <c:v>205</c:v>
                </c:pt>
              </c:numCache>
            </c:numRef>
          </c:val>
          <c:extLst>
            <c:ext xmlns:c15="http://schemas.microsoft.com/office/drawing/2012/chart" uri="{02D57815-91ED-43cb-92C2-25804820EDAC}">
              <c15:datalabelsRange>
                <c15:f>'[new graphics.xlsx]Income'!$C$196:$I$196</c15:f>
                <c15:dlblRangeCache>
                  <c:ptCount val="7"/>
                  <c:pt idx="0">
                    <c:v>£102.5m</c:v>
                  </c:pt>
                  <c:pt idx="1">
                    <c:v>-£32.9m</c:v>
                  </c:pt>
                  <c:pt idx="2">
                    <c:v>£87.5m</c:v>
                  </c:pt>
                  <c:pt idx="3">
                    <c:v>£12.5m</c:v>
                  </c:pt>
                  <c:pt idx="4">
                    <c:v>£2.6m</c:v>
                  </c:pt>
                  <c:pt idx="5">
                    <c:v>£172.1m</c:v>
                  </c:pt>
                  <c:pt idx="6">
                    <c:v>£205m</c:v>
                  </c:pt>
                </c15:dlblRangeCache>
              </c15:datalabelsRange>
            </c:ext>
            <c:ext xmlns:c16="http://schemas.microsoft.com/office/drawing/2014/chart" uri="{C3380CC4-5D6E-409C-BE32-E72D297353CC}">
              <c16:uniqueId val="{0000000F-6506-4032-86A3-6DD514489C5E}"/>
            </c:ext>
          </c:extLst>
        </c:ser>
        <c:dLbls>
          <c:dLblPos val="inEnd"/>
          <c:showLegendKey val="0"/>
          <c:showVal val="1"/>
          <c:showCatName val="0"/>
          <c:showSerName val="0"/>
          <c:showPercent val="0"/>
          <c:showBubbleSize val="0"/>
        </c:dLbls>
        <c:gapWidth val="25"/>
        <c:axId val="720999967"/>
        <c:axId val="721027327"/>
      </c:barChart>
      <c:catAx>
        <c:axId val="72099996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1027327"/>
        <c:crosses val="autoZero"/>
        <c:auto val="1"/>
        <c:lblAlgn val="ctr"/>
        <c:lblOffset val="100"/>
        <c:noMultiLvlLbl val="0"/>
      </c:catAx>
      <c:valAx>
        <c:axId val="721027327"/>
        <c:scaling>
          <c:orientation val="minMax"/>
          <c:max val="300"/>
          <c:min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0999967"/>
        <c:crosses val="autoZero"/>
        <c:crossBetween val="between"/>
        <c:majorUnit val="100"/>
      </c:valAx>
      <c:spPr>
        <a:solidFill>
          <a:schemeClr val="bg1">
            <a:lumMod val="95000"/>
          </a:schemeClr>
        </a:solidFill>
        <a:ln>
          <a:noFill/>
        </a:ln>
        <a:effectLst/>
      </c:spPr>
    </c:plotArea>
    <c:legend>
      <c:legendPos val="t"/>
      <c:layout>
        <c:manualLayout>
          <c:xMode val="edge"/>
          <c:yMode val="edge"/>
          <c:x val="0.27707723625310254"/>
          <c:y val="8.2019143397232916E-2"/>
          <c:w val="0.46935011301633978"/>
          <c:h val="6.920413660643533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Income!$C$207:$G$207</cx:f>
        <cx:lvl ptCount="5">
          <cx:pt idx="0">Staffing costs</cx:pt>
          <cx:pt idx="1">Movement on USS Provision</cx:pt>
          <cx:pt idx="2">Other operating costs</cx:pt>
          <cx:pt idx="3">Depreciation and impairment</cx:pt>
          <cx:pt idx="4">Interest and finance</cx:pt>
        </cx:lvl>
      </cx:strDim>
      <cx:numDim type="val">
        <cx:f>Income!$C$209:$G$209</cx:f>
        <cx:lvl ptCount="5" formatCode="0%">
          <cx:pt idx="0">0.58999999999999997</cx:pt>
          <cx:pt idx="1">-0.19</cx:pt>
          <cx:pt idx="2">0.51000000000000001</cx:pt>
          <cx:pt idx="3">0.070000000000000007</cx:pt>
          <cx:pt idx="4">0.01</cx:pt>
        </cx:lvl>
      </cx:numDim>
    </cx:data>
  </cx:chartData>
  <cx:chart>
    <cx:plotArea>
      <cx:plotAreaRegion>
        <cx:plotSurface>
          <cx:spPr>
            <a:solidFill>
              <a:schemeClr val="bg1">
                <a:lumMod val="95000"/>
              </a:schemeClr>
            </a:solidFill>
          </cx:spPr>
        </cx:plotSurface>
        <cx:series layoutId="waterfall" uniqueId="{63B1FCB9-5C7C-40AD-BABF-706957E6A043}">
          <cx:tx>
            <cx:txData>
              <cx:f>Income!$B$209</cx:f>
              <cx:v>Year to 31 July 2024</cx:v>
            </cx:txData>
          </cx:tx>
          <cx:spPr>
            <a:solidFill>
              <a:schemeClr val="tx2"/>
            </a:solidFill>
          </cx:spPr>
          <cx:dataPt idx="1">
            <cx:spPr>
              <a:solidFill>
                <a:prstClr val="white">
                  <a:lumMod val="50000"/>
                </a:prstClr>
              </a:solidFill>
            </cx:spPr>
          </cx:dataPt>
          <cx:dataLabels>
            <cx:txPr>
              <a:bodyPr spcFirstLastPara="1" vertOverflow="ellipsis" horzOverflow="overflow" wrap="square" lIns="0" tIns="0" rIns="0" bIns="0" anchor="ctr" anchorCtr="1"/>
              <a:lstStyle/>
              <a:p>
                <a:pPr algn="ctr" rtl="0">
                  <a:defRPr b="1"/>
                </a:pPr>
                <a:endParaRPr lang="en-US" sz="900" b="1" i="0" u="none" strike="noStrike" baseline="0">
                  <a:solidFill>
                    <a:prstClr val="black">
                      <a:lumMod val="65000"/>
                      <a:lumOff val="35000"/>
                    </a:prstClr>
                  </a:solidFill>
                  <a:latin typeface="Calibri" panose="020F0502020204030204"/>
                </a:endParaRPr>
              </a:p>
            </cx:txPr>
            <cx:visibility seriesName="0" categoryName="0" value="1"/>
          </cx:dataLabels>
          <cx:dataId val="0"/>
          <cx:layoutPr>
            <cx:subtotals/>
          </cx:layoutPr>
        </cx:series>
      </cx:plotAreaRegion>
      <cx:axis id="0">
        <cx:catScaling/>
        <cx:tickLabels/>
        <cx:txPr>
          <a:bodyPr spcFirstLastPara="1" vertOverflow="ellipsis" horzOverflow="overflow" wrap="square" lIns="0" tIns="0" rIns="0" bIns="0" anchor="ctr" anchorCtr="1"/>
          <a:lstStyle/>
          <a:p>
            <a:pPr algn="ctr" rtl="0">
              <a:defRPr sz="900"/>
            </a:pPr>
            <a:endParaRPr lang="en-US" sz="900" b="0" i="0" u="none" strike="noStrike" baseline="0">
              <a:solidFill>
                <a:prstClr val="black">
                  <a:lumMod val="65000"/>
                  <a:lumOff val="35000"/>
                </a:prstClr>
              </a:solidFill>
              <a:latin typeface="Calibri" panose="020F0502020204030204"/>
            </a:endParaRPr>
          </a:p>
        </cx:txPr>
      </cx:axis>
      <cx:axis id="1" hidden="1">
        <cx:valScaling max="1.2"/>
        <cx:tickLabels/>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Income!$C$207:$G$207</cx:f>
        <cx:lvl ptCount="5">
          <cx:pt idx="0">Staffing costs</cx:pt>
          <cx:pt idx="1">Movement on USS Provision</cx:pt>
          <cx:pt idx="2">Other operating costs</cx:pt>
          <cx:pt idx="3">Depreciation and impairment</cx:pt>
          <cx:pt idx="4">Interest and finance</cx:pt>
        </cx:lvl>
      </cx:strDim>
      <cx:numDim type="val">
        <cx:f>Income!$C$211:$G$211</cx:f>
        <cx:lvl ptCount="5" formatCode="0%">
          <cx:pt idx="0">0.51000000000000001</cx:pt>
          <cx:pt idx="1">-0.02</cx:pt>
          <cx:pt idx="2">0.42999999999999999</cx:pt>
          <cx:pt idx="3">0.059999999999999998</cx:pt>
          <cx:pt idx="4">0.02</cx:pt>
        </cx:lvl>
      </cx:numDim>
    </cx:data>
  </cx:chartData>
  <cx:chart>
    <cx:plotArea>
      <cx:plotAreaRegion>
        <cx:plotSurface>
          <cx:spPr>
            <a:solidFill>
              <a:schemeClr val="bg1">
                <a:lumMod val="95000"/>
              </a:schemeClr>
            </a:solidFill>
          </cx:spPr>
        </cx:plotSurface>
        <cx:series layoutId="waterfall" uniqueId="{825CF918-939E-4158-9A34-F63E1815C1EF}">
          <cx:tx>
            <cx:txData>
              <cx:f>Income!$B$211</cx:f>
              <cx:v>Year to 31 July 2024</cx:v>
            </cx:txData>
          </cx:tx>
          <cx:spPr>
            <a:solidFill>
              <a:schemeClr val="tx2"/>
            </a:solidFill>
          </cx:spPr>
          <cx:dataPt idx="1">
            <cx:spPr>
              <a:solidFill>
                <a:prstClr val="white">
                  <a:lumMod val="50000"/>
                </a:prstClr>
              </a:solidFill>
            </cx:spPr>
          </cx:dataPt>
          <cx:dataLabels>
            <cx:txPr>
              <a:bodyPr spcFirstLastPara="1" vertOverflow="ellipsis" horzOverflow="overflow" wrap="square" lIns="0" tIns="0" rIns="0" bIns="0" anchor="ctr" anchorCtr="1"/>
              <a:lstStyle/>
              <a:p>
                <a:pPr algn="ctr" rtl="0">
                  <a:defRPr b="1"/>
                </a:pPr>
                <a:endParaRPr lang="en-US" sz="900" b="1" i="0" u="none" strike="noStrike" baseline="0">
                  <a:solidFill>
                    <a:prstClr val="black">
                      <a:lumMod val="65000"/>
                      <a:lumOff val="35000"/>
                    </a:prstClr>
                  </a:solidFill>
                  <a:latin typeface="Calibri" panose="020F0502020204030204"/>
                </a:endParaRPr>
              </a:p>
            </cx:txPr>
            <cx:visibility seriesName="0" categoryName="0" value="1"/>
          </cx:dataLabels>
          <cx:dataId val="0"/>
          <cx:layoutPr>
            <cx:subtotals/>
          </cx:layoutPr>
        </cx:series>
      </cx:plotAreaRegion>
      <cx:axis id="0">
        <cx:catScaling/>
        <cx:tickLabels/>
      </cx:axis>
      <cx:axis id="1" hidden="1">
        <cx:valScaling/>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0.41768</cdr:x>
      <cdr:y>0.53106</cdr:y>
    </cdr:from>
    <cdr:to>
      <cdr:x>0.5661</cdr:x>
      <cdr:y>0.77172</cdr:y>
    </cdr:to>
    <cdr:sp macro="" textlink="">
      <cdr:nvSpPr>
        <cdr:cNvPr id="2" name="Blwch Testun 26">
          <a:extLst xmlns:a="http://schemas.openxmlformats.org/drawingml/2006/main">
            <a:ext uri="{FF2B5EF4-FFF2-40B4-BE49-F238E27FC236}">
              <a16:creationId xmlns:a16="http://schemas.microsoft.com/office/drawing/2014/main" id="{C86F4964-ADF1-6992-4AED-1CECAAE6F842}"/>
            </a:ext>
          </a:extLst>
        </cdr:cNvPr>
        <cdr:cNvSpPr txBox="1"/>
      </cdr:nvSpPr>
      <cdr:spPr>
        <a:xfrm xmlns:a="http://schemas.openxmlformats.org/drawingml/2006/main">
          <a:off x="2312497" y="1018775"/>
          <a:ext cx="821690"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cy-GB" sz="800" dirty="0"/>
            <a:t>Grantiau ymchwil</a:t>
          </a:r>
        </a:p>
        <a:p xmlns:a="http://schemas.openxmlformats.org/drawingml/2006/main">
          <a:r>
            <a:rPr lang="cy-GB" sz="800" dirty="0"/>
            <a:t> a chontractau</a:t>
          </a:r>
        </a:p>
      </cdr:txBody>
    </cdr:sp>
  </cdr:relSizeAnchor>
</c:userShapes>
</file>

<file path=ppt/drawings/drawing2.xml><?xml version="1.0" encoding="utf-8"?>
<c:userShapes xmlns:c="http://schemas.openxmlformats.org/drawingml/2006/chart">
  <cdr:relSizeAnchor xmlns:cdr="http://schemas.openxmlformats.org/drawingml/2006/chartDrawing">
    <cdr:from>
      <cdr:x>0.02493</cdr:x>
      <cdr:y>0.45749</cdr:y>
    </cdr:from>
    <cdr:to>
      <cdr:x>0.12474</cdr:x>
      <cdr:y>0.5927</cdr:y>
    </cdr:to>
    <cdr:sp macro="" textlink="">
      <cdr:nvSpPr>
        <cdr:cNvPr id="2" name="Blwch Testun 20">
          <a:extLst xmlns:a="http://schemas.openxmlformats.org/drawingml/2006/main">
            <a:ext uri="{FF2B5EF4-FFF2-40B4-BE49-F238E27FC236}">
              <a16:creationId xmlns:a16="http://schemas.microsoft.com/office/drawing/2014/main" id="{46540105-7B1F-E3C2-6866-F38644C7559F}"/>
            </a:ext>
          </a:extLst>
        </cdr:cNvPr>
        <cdr:cNvSpPr txBox="1"/>
      </cdr:nvSpPr>
      <cdr:spPr>
        <a:xfrm xmlns:a="http://schemas.openxmlformats.org/drawingml/2006/main">
          <a:off x="305839" y="1405907"/>
          <a:ext cx="1224465" cy="4154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cy-GB" sz="700" dirty="0"/>
            <a:t>Blwyddyn hyd at </a:t>
          </a:r>
        </a:p>
        <a:p xmlns:a="http://schemas.openxmlformats.org/drawingml/2006/main">
          <a:r>
            <a:rPr lang="cy-GB" sz="700" dirty="0"/>
            <a:t>31 Gorffennaf 2023</a:t>
          </a:r>
        </a:p>
        <a:p xmlns:a="http://schemas.openxmlformats.org/drawingml/2006/main">
          <a:r>
            <a:rPr lang="cy-GB" sz="700" dirty="0"/>
            <a:t>Cyfanswm: £183.1m</a:t>
          </a:r>
        </a:p>
      </cdr:txBody>
    </cdr:sp>
  </cdr:relSizeAnchor>
</c:userShapes>
</file>

<file path=ppt/drawings/drawing3.xml><?xml version="1.0" encoding="utf-8"?>
<c:userShapes xmlns:c="http://schemas.openxmlformats.org/drawingml/2006/chart">
  <cdr:relSizeAnchor xmlns:cdr="http://schemas.openxmlformats.org/drawingml/2006/chartDrawing">
    <cdr:from>
      <cdr:x>0.26176</cdr:x>
      <cdr:y>0.12561</cdr:y>
    </cdr:from>
    <cdr:to>
      <cdr:x>0.53993</cdr:x>
      <cdr:y>0.35392</cdr:y>
    </cdr:to>
    <cdr:sp macro="" textlink="">
      <cdr:nvSpPr>
        <cdr:cNvPr id="2" name="Blwch Testun 1">
          <a:extLst xmlns:a="http://schemas.openxmlformats.org/drawingml/2006/main">
            <a:ext uri="{FF2B5EF4-FFF2-40B4-BE49-F238E27FC236}">
              <a16:creationId xmlns:a16="http://schemas.microsoft.com/office/drawing/2014/main" id="{EE4B5AFE-58BC-BBAF-3F4F-1DE5BECCA95B}"/>
            </a:ext>
          </a:extLst>
        </cdr:cNvPr>
        <cdr:cNvSpPr txBox="1"/>
      </cdr:nvSpPr>
      <cdr:spPr>
        <a:xfrm xmlns:a="http://schemas.openxmlformats.org/drawingml/2006/main">
          <a:off x="1425950" y="503041"/>
          <a:ext cx="1515292"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cy-GB" sz="1100" kern="1200" dirty="0"/>
        </a:p>
      </cdr:txBody>
    </cdr:sp>
  </cdr:relSizeAnchor>
  <cdr:relSizeAnchor xmlns:cdr="http://schemas.openxmlformats.org/drawingml/2006/chartDrawing">
    <cdr:from>
      <cdr:x>0.30733</cdr:x>
      <cdr:y>0.12561</cdr:y>
    </cdr:from>
    <cdr:to>
      <cdr:x>0.47518</cdr:x>
      <cdr:y>0.35392</cdr:y>
    </cdr:to>
    <cdr:sp macro="" textlink="">
      <cdr:nvSpPr>
        <cdr:cNvPr id="3" name="Blwch Testun 2">
          <a:extLst xmlns:a="http://schemas.openxmlformats.org/drawingml/2006/main">
            <a:ext uri="{FF2B5EF4-FFF2-40B4-BE49-F238E27FC236}">
              <a16:creationId xmlns:a16="http://schemas.microsoft.com/office/drawing/2014/main" id="{27C8887C-4D1B-2601-AF5C-3655E76E8790}"/>
            </a:ext>
          </a:extLst>
        </cdr:cNvPr>
        <cdr:cNvSpPr txBox="1"/>
      </cdr:nvSpPr>
      <cdr:spPr>
        <a:xfrm xmlns:a="http://schemas.openxmlformats.org/drawingml/2006/main">
          <a:off x="1674144" y="50304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cy-GB" sz="1100" kern="1200" dirty="0"/>
        </a:p>
      </cdr:txBody>
    </cdr:sp>
  </cdr:relSizeAnchor>
  <cdr:relSizeAnchor xmlns:cdr="http://schemas.openxmlformats.org/drawingml/2006/chartDrawing">
    <cdr:from>
      <cdr:x>0.49477</cdr:x>
      <cdr:y>0.06413</cdr:y>
    </cdr:from>
    <cdr:to>
      <cdr:x>0.82275</cdr:x>
      <cdr:y>0.12561</cdr:y>
    </cdr:to>
    <cdr:sp macro="" textlink="">
      <cdr:nvSpPr>
        <cdr:cNvPr id="4" name="Blwch Testun 5">
          <a:extLst xmlns:a="http://schemas.openxmlformats.org/drawingml/2006/main">
            <a:ext uri="{FF2B5EF4-FFF2-40B4-BE49-F238E27FC236}">
              <a16:creationId xmlns:a16="http://schemas.microsoft.com/office/drawing/2014/main" id="{1BD5014A-4ED3-BBE8-1D67-490EB3332817}"/>
            </a:ext>
          </a:extLst>
        </cdr:cNvPr>
        <cdr:cNvSpPr txBox="1"/>
      </cdr:nvSpPr>
      <cdr:spPr>
        <a:xfrm xmlns:a="http://schemas.openxmlformats.org/drawingml/2006/main">
          <a:off x="2695226" y="256820"/>
          <a:ext cx="1786677"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cy-GB" sz="1000" dirty="0"/>
            <a:t>Cyfanswm Gwariant Cyfunol</a:t>
          </a:r>
        </a:p>
      </cdr:txBody>
    </cdr:sp>
  </cdr:relSizeAnchor>
</c:userShapes>
</file>

<file path=ppt/drawings/drawing4.xml><?xml version="1.0" encoding="utf-8"?>
<c:userShapes xmlns:c="http://schemas.openxmlformats.org/drawingml/2006/chart">
  <cdr:relSizeAnchor xmlns:cdr="http://schemas.openxmlformats.org/drawingml/2006/chartDrawing">
    <cdr:from>
      <cdr:x>0.51835</cdr:x>
      <cdr:y>0.03285</cdr:y>
    </cdr:from>
    <cdr:to>
      <cdr:x>0.84117</cdr:x>
      <cdr:y>0.10242</cdr:y>
    </cdr:to>
    <cdr:sp macro="" textlink="">
      <cdr:nvSpPr>
        <cdr:cNvPr id="3" name="Blwch Testun 3">
          <a:extLst xmlns:a="http://schemas.openxmlformats.org/drawingml/2006/main">
            <a:ext uri="{FF2B5EF4-FFF2-40B4-BE49-F238E27FC236}">
              <a16:creationId xmlns:a16="http://schemas.microsoft.com/office/drawing/2014/main" id="{16326342-CDF1-6DE3-0C3B-7438F85D3388}"/>
            </a:ext>
          </a:extLst>
        </cdr:cNvPr>
        <cdr:cNvSpPr txBox="1"/>
      </cdr:nvSpPr>
      <cdr:spPr>
        <a:xfrm xmlns:a="http://schemas.openxmlformats.org/drawingml/2006/main">
          <a:off x="2800738" y="101733"/>
          <a:ext cx="1744280"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cy-GB" sz="800" dirty="0"/>
            <a:t>Blwyddyn hyd at 31 Gorffennaf 2024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8427" cy="513508"/>
          </a:xfrm>
          <a:prstGeom prst="rect">
            <a:avLst/>
          </a:prstGeom>
        </p:spPr>
        <p:txBody>
          <a:bodyPr vert="horz" lIns="96074" tIns="48036" rIns="96074" bIns="48036" rtlCol="0"/>
          <a:lstStyle>
            <a:lvl1pPr algn="l">
              <a:defRPr sz="1300"/>
            </a:lvl1pPr>
          </a:lstStyle>
          <a:p>
            <a:endParaRPr lang="en-GB"/>
          </a:p>
        </p:txBody>
      </p:sp>
      <p:sp>
        <p:nvSpPr>
          <p:cNvPr id="3" name="Date Placeholder 2"/>
          <p:cNvSpPr>
            <a:spLocks noGrp="1"/>
          </p:cNvSpPr>
          <p:nvPr>
            <p:ph type="dt" idx="1"/>
          </p:nvPr>
        </p:nvSpPr>
        <p:spPr>
          <a:xfrm>
            <a:off x="4023993" y="0"/>
            <a:ext cx="3078427" cy="513508"/>
          </a:xfrm>
          <a:prstGeom prst="rect">
            <a:avLst/>
          </a:prstGeom>
        </p:spPr>
        <p:txBody>
          <a:bodyPr vert="horz" lIns="96074" tIns="48036" rIns="96074" bIns="48036" rtlCol="0"/>
          <a:lstStyle>
            <a:lvl1pPr algn="r">
              <a:defRPr sz="1300"/>
            </a:lvl1pPr>
          </a:lstStyle>
          <a:p>
            <a:fld id="{AEEDC055-0742-4B18-A2E6-F378C529972E}" type="datetimeFigureOut">
              <a:rPr lang="en-GB" smtClean="0"/>
              <a:t>06/02/2025</a:t>
            </a:fld>
            <a:endParaRPr lang="en-GB"/>
          </a:p>
        </p:txBody>
      </p:sp>
      <p:sp>
        <p:nvSpPr>
          <p:cNvPr id="4" name="Slide Image Placeholder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6074" tIns="48036" rIns="96074" bIns="48036" rtlCol="0" anchor="ctr"/>
          <a:lstStyle/>
          <a:p>
            <a:endParaRPr lang="en-GB"/>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6074" tIns="48036" rIns="96074" bIns="4803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721106"/>
            <a:ext cx="3078427" cy="513507"/>
          </a:xfrm>
          <a:prstGeom prst="rect">
            <a:avLst/>
          </a:prstGeom>
        </p:spPr>
        <p:txBody>
          <a:bodyPr vert="horz" lIns="96074" tIns="48036" rIns="96074" bIns="48036" rtlCol="0" anchor="b"/>
          <a:lstStyle>
            <a:lvl1pPr algn="l">
              <a:defRPr sz="1300"/>
            </a:lvl1pPr>
          </a:lstStyle>
          <a:p>
            <a:endParaRPr lang="en-GB"/>
          </a:p>
        </p:txBody>
      </p:sp>
      <p:sp>
        <p:nvSpPr>
          <p:cNvPr id="7" name="Slide Number Placeholder 6"/>
          <p:cNvSpPr>
            <a:spLocks noGrp="1"/>
          </p:cNvSpPr>
          <p:nvPr>
            <p:ph type="sldNum" sz="quarter" idx="5"/>
          </p:nvPr>
        </p:nvSpPr>
        <p:spPr>
          <a:xfrm>
            <a:off x="4023993" y="9721106"/>
            <a:ext cx="3078427" cy="513507"/>
          </a:xfrm>
          <a:prstGeom prst="rect">
            <a:avLst/>
          </a:prstGeom>
        </p:spPr>
        <p:txBody>
          <a:bodyPr vert="horz" lIns="96074" tIns="48036" rIns="96074" bIns="48036" rtlCol="0" anchor="b"/>
          <a:lstStyle>
            <a:lvl1pPr algn="r">
              <a:defRPr sz="1300"/>
            </a:lvl1pPr>
          </a:lstStyle>
          <a:p>
            <a:fld id="{E70C86C3-9A1D-4153-84A6-9B2724630C1A}" type="slidenum">
              <a:rPr lang="en-GB" smtClean="0"/>
              <a:t>‹#›</a:t>
            </a:fld>
            <a:endParaRPr lang="en-GB"/>
          </a:p>
        </p:txBody>
      </p:sp>
    </p:spTree>
    <p:extLst>
      <p:ext uri="{BB962C8B-B14F-4D97-AF65-F5344CB8AC3E}">
        <p14:creationId xmlns:p14="http://schemas.microsoft.com/office/powerpoint/2010/main" val="436097250"/>
      </p:ext>
    </p:extLst>
  </p:cSld>
  <p:clrMap bg1="lt1" tx1="dk1" bg2="lt2" tx2="dk2" accent1="accent1" accent2="accent2" accent3="accent3" accent4="accent4" accent5="accent5" accent6="accent6" hlink="hlink" folHlink="folHlink"/>
  <p:notesStyle>
    <a:lvl1pPr marL="0" algn="l" defTabSz="1075334" rtl="0" eaLnBrk="1" latinLnBrk="0" hangingPunct="1">
      <a:defRPr sz="1411" kern="1200">
        <a:solidFill>
          <a:schemeClr val="tx1"/>
        </a:solidFill>
        <a:latin typeface="+mn-lt"/>
        <a:ea typeface="+mn-ea"/>
        <a:cs typeface="+mn-cs"/>
      </a:defRPr>
    </a:lvl1pPr>
    <a:lvl2pPr marL="537667" algn="l" defTabSz="1075334" rtl="0" eaLnBrk="1" latinLnBrk="0" hangingPunct="1">
      <a:defRPr sz="1411" kern="1200">
        <a:solidFill>
          <a:schemeClr val="tx1"/>
        </a:solidFill>
        <a:latin typeface="+mn-lt"/>
        <a:ea typeface="+mn-ea"/>
        <a:cs typeface="+mn-cs"/>
      </a:defRPr>
    </a:lvl2pPr>
    <a:lvl3pPr marL="1075334" algn="l" defTabSz="1075334" rtl="0" eaLnBrk="1" latinLnBrk="0" hangingPunct="1">
      <a:defRPr sz="1411" kern="1200">
        <a:solidFill>
          <a:schemeClr val="tx1"/>
        </a:solidFill>
        <a:latin typeface="+mn-lt"/>
        <a:ea typeface="+mn-ea"/>
        <a:cs typeface="+mn-cs"/>
      </a:defRPr>
    </a:lvl3pPr>
    <a:lvl4pPr marL="1613002" algn="l" defTabSz="1075334" rtl="0" eaLnBrk="1" latinLnBrk="0" hangingPunct="1">
      <a:defRPr sz="1411" kern="1200">
        <a:solidFill>
          <a:schemeClr val="tx1"/>
        </a:solidFill>
        <a:latin typeface="+mn-lt"/>
        <a:ea typeface="+mn-ea"/>
        <a:cs typeface="+mn-cs"/>
      </a:defRPr>
    </a:lvl4pPr>
    <a:lvl5pPr marL="2150669" algn="l" defTabSz="1075334" rtl="0" eaLnBrk="1" latinLnBrk="0" hangingPunct="1">
      <a:defRPr sz="1411" kern="1200">
        <a:solidFill>
          <a:schemeClr val="tx1"/>
        </a:solidFill>
        <a:latin typeface="+mn-lt"/>
        <a:ea typeface="+mn-ea"/>
        <a:cs typeface="+mn-cs"/>
      </a:defRPr>
    </a:lvl5pPr>
    <a:lvl6pPr marL="2688336" algn="l" defTabSz="1075334" rtl="0" eaLnBrk="1" latinLnBrk="0" hangingPunct="1">
      <a:defRPr sz="1411" kern="1200">
        <a:solidFill>
          <a:schemeClr val="tx1"/>
        </a:solidFill>
        <a:latin typeface="+mn-lt"/>
        <a:ea typeface="+mn-ea"/>
        <a:cs typeface="+mn-cs"/>
      </a:defRPr>
    </a:lvl6pPr>
    <a:lvl7pPr marL="3226003" algn="l" defTabSz="1075334" rtl="0" eaLnBrk="1" latinLnBrk="0" hangingPunct="1">
      <a:defRPr sz="1411" kern="1200">
        <a:solidFill>
          <a:schemeClr val="tx1"/>
        </a:solidFill>
        <a:latin typeface="+mn-lt"/>
        <a:ea typeface="+mn-ea"/>
        <a:cs typeface="+mn-cs"/>
      </a:defRPr>
    </a:lvl7pPr>
    <a:lvl8pPr marL="3763670" algn="l" defTabSz="1075334" rtl="0" eaLnBrk="1" latinLnBrk="0" hangingPunct="1">
      <a:defRPr sz="1411" kern="1200">
        <a:solidFill>
          <a:schemeClr val="tx1"/>
        </a:solidFill>
        <a:latin typeface="+mn-lt"/>
        <a:ea typeface="+mn-ea"/>
        <a:cs typeface="+mn-cs"/>
      </a:defRPr>
    </a:lvl8pPr>
    <a:lvl9pPr marL="4301338" algn="l" defTabSz="1075334" rtl="0" eaLnBrk="1" latinLnBrk="0" hangingPunct="1">
      <a:defRPr sz="141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70C86C3-9A1D-4153-84A6-9B2724630C1A}" type="slidenum">
              <a:rPr lang="en-GB" smtClean="0"/>
              <a:t>11</a:t>
            </a:fld>
            <a:endParaRPr lang="en-GB"/>
          </a:p>
        </p:txBody>
      </p:sp>
    </p:spTree>
    <p:extLst>
      <p:ext uri="{BB962C8B-B14F-4D97-AF65-F5344CB8AC3E}">
        <p14:creationId xmlns:p14="http://schemas.microsoft.com/office/powerpoint/2010/main" val="3155764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cy-GB" dirty="0"/>
          </a:p>
        </p:txBody>
      </p:sp>
      <p:sp>
        <p:nvSpPr>
          <p:cNvPr id="4" name="Dalfan Rhif y Sleid 3"/>
          <p:cNvSpPr>
            <a:spLocks noGrp="1"/>
          </p:cNvSpPr>
          <p:nvPr>
            <p:ph type="sldNum" sz="quarter" idx="5"/>
          </p:nvPr>
        </p:nvSpPr>
        <p:spPr/>
        <p:txBody>
          <a:bodyPr/>
          <a:lstStyle/>
          <a:p>
            <a:fld id="{E70C86C3-9A1D-4153-84A6-9B2724630C1A}" type="slidenum">
              <a:rPr lang="en-GB" smtClean="0"/>
              <a:t>70</a:t>
            </a:fld>
            <a:endParaRPr lang="en-GB"/>
          </a:p>
        </p:txBody>
      </p:sp>
    </p:spTree>
    <p:extLst>
      <p:ext uri="{BB962C8B-B14F-4D97-AF65-F5344CB8AC3E}">
        <p14:creationId xmlns:p14="http://schemas.microsoft.com/office/powerpoint/2010/main" val="2547287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0C86C3-9A1D-4153-84A6-9B2724630C1A}" type="slidenum">
              <a:rPr lang="en-GB" smtClean="0"/>
              <a:t>74</a:t>
            </a:fld>
            <a:endParaRPr lang="en-GB"/>
          </a:p>
        </p:txBody>
      </p:sp>
    </p:spTree>
    <p:extLst>
      <p:ext uri="{BB962C8B-B14F-4D97-AF65-F5344CB8AC3E}">
        <p14:creationId xmlns:p14="http://schemas.microsoft.com/office/powerpoint/2010/main" val="931699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70C86C3-9A1D-4153-84A6-9B2724630C1A}" type="slidenum">
              <a:rPr lang="en-GB" smtClean="0"/>
              <a:t>14</a:t>
            </a:fld>
            <a:endParaRPr lang="en-GB"/>
          </a:p>
        </p:txBody>
      </p:sp>
    </p:spTree>
    <p:extLst>
      <p:ext uri="{BB962C8B-B14F-4D97-AF65-F5344CB8AC3E}">
        <p14:creationId xmlns:p14="http://schemas.microsoft.com/office/powerpoint/2010/main" val="970281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cy-GB" dirty="0"/>
          </a:p>
        </p:txBody>
      </p:sp>
      <p:sp>
        <p:nvSpPr>
          <p:cNvPr id="4" name="Dalfan Rhif y Sleid 3"/>
          <p:cNvSpPr>
            <a:spLocks noGrp="1"/>
          </p:cNvSpPr>
          <p:nvPr>
            <p:ph type="sldNum" sz="quarter" idx="5"/>
          </p:nvPr>
        </p:nvSpPr>
        <p:spPr/>
        <p:txBody>
          <a:bodyPr/>
          <a:lstStyle/>
          <a:p>
            <a:fld id="{E70C86C3-9A1D-4153-84A6-9B2724630C1A}" type="slidenum">
              <a:rPr lang="en-GB" smtClean="0"/>
              <a:t>27</a:t>
            </a:fld>
            <a:endParaRPr lang="en-GB"/>
          </a:p>
        </p:txBody>
      </p:sp>
    </p:spTree>
    <p:extLst>
      <p:ext uri="{BB962C8B-B14F-4D97-AF65-F5344CB8AC3E}">
        <p14:creationId xmlns:p14="http://schemas.microsoft.com/office/powerpoint/2010/main" val="1745028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cy-GB" dirty="0"/>
          </a:p>
        </p:txBody>
      </p:sp>
      <p:sp>
        <p:nvSpPr>
          <p:cNvPr id="4" name="Dalfan Rhif y Sleid 3"/>
          <p:cNvSpPr>
            <a:spLocks noGrp="1"/>
          </p:cNvSpPr>
          <p:nvPr>
            <p:ph type="sldNum" sz="quarter" idx="5"/>
          </p:nvPr>
        </p:nvSpPr>
        <p:spPr/>
        <p:txBody>
          <a:bodyPr/>
          <a:lstStyle/>
          <a:p>
            <a:fld id="{E70C86C3-9A1D-4153-84A6-9B2724630C1A}" type="slidenum">
              <a:rPr lang="en-GB" smtClean="0"/>
              <a:t>33</a:t>
            </a:fld>
            <a:endParaRPr lang="en-GB"/>
          </a:p>
        </p:txBody>
      </p:sp>
    </p:spTree>
    <p:extLst>
      <p:ext uri="{BB962C8B-B14F-4D97-AF65-F5344CB8AC3E}">
        <p14:creationId xmlns:p14="http://schemas.microsoft.com/office/powerpoint/2010/main" val="880254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cy-GB" dirty="0"/>
          </a:p>
        </p:txBody>
      </p:sp>
      <p:sp>
        <p:nvSpPr>
          <p:cNvPr id="4" name="Dalfan Rhif y Sleid 3"/>
          <p:cNvSpPr>
            <a:spLocks noGrp="1"/>
          </p:cNvSpPr>
          <p:nvPr>
            <p:ph type="sldNum" sz="quarter" idx="5"/>
          </p:nvPr>
        </p:nvSpPr>
        <p:spPr/>
        <p:txBody>
          <a:bodyPr/>
          <a:lstStyle/>
          <a:p>
            <a:fld id="{E70C86C3-9A1D-4153-84A6-9B2724630C1A}" type="slidenum">
              <a:rPr lang="en-GB" smtClean="0"/>
              <a:t>34</a:t>
            </a:fld>
            <a:endParaRPr lang="en-GB"/>
          </a:p>
        </p:txBody>
      </p:sp>
    </p:spTree>
    <p:extLst>
      <p:ext uri="{BB962C8B-B14F-4D97-AF65-F5344CB8AC3E}">
        <p14:creationId xmlns:p14="http://schemas.microsoft.com/office/powerpoint/2010/main" val="621124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70C86C3-9A1D-4153-84A6-9B2724630C1A}" type="slidenum">
              <a:rPr lang="en-GB" smtClean="0"/>
              <a:t>48</a:t>
            </a:fld>
            <a:endParaRPr lang="en-GB"/>
          </a:p>
        </p:txBody>
      </p:sp>
    </p:spTree>
    <p:extLst>
      <p:ext uri="{BB962C8B-B14F-4D97-AF65-F5344CB8AC3E}">
        <p14:creationId xmlns:p14="http://schemas.microsoft.com/office/powerpoint/2010/main" val="1205433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cy-GB" dirty="0"/>
          </a:p>
        </p:txBody>
      </p:sp>
      <p:sp>
        <p:nvSpPr>
          <p:cNvPr id="4" name="Dalfan Rhif y Sleid 3"/>
          <p:cNvSpPr>
            <a:spLocks noGrp="1"/>
          </p:cNvSpPr>
          <p:nvPr>
            <p:ph type="sldNum" sz="quarter" idx="5"/>
          </p:nvPr>
        </p:nvSpPr>
        <p:spPr/>
        <p:txBody>
          <a:bodyPr/>
          <a:lstStyle/>
          <a:p>
            <a:fld id="{E70C86C3-9A1D-4153-84A6-9B2724630C1A}" type="slidenum">
              <a:rPr lang="en-GB" smtClean="0"/>
              <a:t>54</a:t>
            </a:fld>
            <a:endParaRPr lang="en-GB"/>
          </a:p>
        </p:txBody>
      </p:sp>
    </p:spTree>
    <p:extLst>
      <p:ext uri="{BB962C8B-B14F-4D97-AF65-F5344CB8AC3E}">
        <p14:creationId xmlns:p14="http://schemas.microsoft.com/office/powerpoint/2010/main" val="884456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cy-GB" dirty="0"/>
          </a:p>
        </p:txBody>
      </p:sp>
      <p:sp>
        <p:nvSpPr>
          <p:cNvPr id="4" name="Dalfan Rhif y Sleid 3"/>
          <p:cNvSpPr>
            <a:spLocks noGrp="1"/>
          </p:cNvSpPr>
          <p:nvPr>
            <p:ph type="sldNum" sz="quarter" idx="5"/>
          </p:nvPr>
        </p:nvSpPr>
        <p:spPr/>
        <p:txBody>
          <a:bodyPr/>
          <a:lstStyle/>
          <a:p>
            <a:fld id="{E70C86C3-9A1D-4153-84A6-9B2724630C1A}" type="slidenum">
              <a:rPr lang="en-GB" smtClean="0"/>
              <a:t>62</a:t>
            </a:fld>
            <a:endParaRPr lang="en-GB"/>
          </a:p>
        </p:txBody>
      </p:sp>
    </p:spTree>
    <p:extLst>
      <p:ext uri="{BB962C8B-B14F-4D97-AF65-F5344CB8AC3E}">
        <p14:creationId xmlns:p14="http://schemas.microsoft.com/office/powerpoint/2010/main" val="2549010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cy-GB" dirty="0"/>
          </a:p>
        </p:txBody>
      </p:sp>
      <p:sp>
        <p:nvSpPr>
          <p:cNvPr id="4" name="Dalfan Rhif y Sleid 3"/>
          <p:cNvSpPr>
            <a:spLocks noGrp="1"/>
          </p:cNvSpPr>
          <p:nvPr>
            <p:ph type="sldNum" sz="quarter" idx="5"/>
          </p:nvPr>
        </p:nvSpPr>
        <p:spPr/>
        <p:txBody>
          <a:bodyPr/>
          <a:lstStyle/>
          <a:p>
            <a:fld id="{E70C86C3-9A1D-4153-84A6-9B2724630C1A}" type="slidenum">
              <a:rPr lang="en-GB" smtClean="0"/>
              <a:t>68</a:t>
            </a:fld>
            <a:endParaRPr lang="en-GB"/>
          </a:p>
        </p:txBody>
      </p:sp>
    </p:spTree>
    <p:extLst>
      <p:ext uri="{BB962C8B-B14F-4D97-AF65-F5344CB8AC3E}">
        <p14:creationId xmlns:p14="http://schemas.microsoft.com/office/powerpoint/2010/main" val="161777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9"/>
            <a:ext cx="10881360" cy="3342640"/>
          </a:xfrm>
        </p:spPr>
        <p:txBody>
          <a:bodyPr anchor="b"/>
          <a:lstStyle>
            <a:lvl1pPr algn="ctr">
              <a:defRPr sz="8400"/>
            </a:lvl1pPr>
          </a:lstStyle>
          <a:p>
            <a:r>
              <a:rPr lang="en-US"/>
              <a:t>Click to edit Master title style</a:t>
            </a:r>
          </a:p>
        </p:txBody>
      </p:sp>
      <p:sp>
        <p:nvSpPr>
          <p:cNvPr id="3" name="Subtitle 2"/>
          <p:cNvSpPr>
            <a:spLocks noGrp="1"/>
          </p:cNvSpPr>
          <p:nvPr>
            <p:ph type="subTitle" idx="1"/>
          </p:nvPr>
        </p:nvSpPr>
        <p:spPr>
          <a:xfrm>
            <a:off x="1600200" y="5042854"/>
            <a:ext cx="9601200" cy="2318067"/>
          </a:xfrm>
        </p:spPr>
        <p:txBody>
          <a:bodyPr/>
          <a:lstStyle>
            <a:lvl1pPr marL="0" indent="0" algn="ctr">
              <a:buNone/>
              <a:defRPr sz="3360"/>
            </a:lvl1pPr>
            <a:lvl2pPr marL="640064" indent="0" algn="ctr">
              <a:buNone/>
              <a:defRPr sz="2800"/>
            </a:lvl2pPr>
            <a:lvl3pPr marL="1280128" indent="0" algn="ctr">
              <a:buNone/>
              <a:defRPr sz="2520"/>
            </a:lvl3pPr>
            <a:lvl4pPr marL="1920192" indent="0" algn="ctr">
              <a:buNone/>
              <a:defRPr sz="2240"/>
            </a:lvl4pPr>
            <a:lvl5pPr marL="2560256" indent="0" algn="ctr">
              <a:buNone/>
              <a:defRPr sz="2240"/>
            </a:lvl5pPr>
            <a:lvl6pPr marL="3200320" indent="0" algn="ctr">
              <a:buNone/>
              <a:defRPr sz="2240"/>
            </a:lvl6pPr>
            <a:lvl7pPr marL="3840384" indent="0" algn="ctr">
              <a:buNone/>
              <a:defRPr sz="2240"/>
            </a:lvl7pPr>
            <a:lvl8pPr marL="4480448" indent="0" algn="ctr">
              <a:buNone/>
              <a:defRPr sz="2240"/>
            </a:lvl8pPr>
            <a:lvl9pPr marL="5120512" indent="0" algn="ctr">
              <a:buNone/>
              <a:defRPr sz="2240"/>
            </a:lvl9pPr>
          </a:lstStyle>
          <a:p>
            <a:r>
              <a:rPr lang="en-US"/>
              <a:t>Click to edit Master subtitle style</a:t>
            </a:r>
          </a:p>
        </p:txBody>
      </p:sp>
      <p:sp>
        <p:nvSpPr>
          <p:cNvPr id="4" name="Date Placeholder 3"/>
          <p:cNvSpPr>
            <a:spLocks noGrp="1"/>
          </p:cNvSpPr>
          <p:nvPr>
            <p:ph type="dt" sz="half" idx="10"/>
          </p:nvPr>
        </p:nvSpPr>
        <p:spPr/>
        <p:txBody>
          <a:bodyPr/>
          <a:lstStyle/>
          <a:p>
            <a:fld id="{7569838C-E04F-441D-B3AA-796DE4D461DC}" type="datetime1">
              <a:rPr lang="en-GB" smtClean="0"/>
              <a:t>06/02/2025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49773D-A208-4B9B-BE1E-C7CC26A45F95}" type="slidenum">
              <a:rPr lang="en-GB" smtClean="0"/>
              <a:t>‹#›</a:t>
            </a:fld>
            <a:endParaRPr lang="en-GB"/>
          </a:p>
        </p:txBody>
      </p:sp>
    </p:spTree>
    <p:extLst>
      <p:ext uri="{BB962C8B-B14F-4D97-AF65-F5344CB8AC3E}">
        <p14:creationId xmlns:p14="http://schemas.microsoft.com/office/powerpoint/2010/main" val="303467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8E7FA0-3714-486A-8C4C-3B3C7304704D}" type="datetime1">
              <a:rPr lang="en-GB" smtClean="0"/>
              <a:t>06/02/2025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49773D-A208-4B9B-BE1E-C7CC26A45F95}" type="slidenum">
              <a:rPr lang="en-GB" smtClean="0"/>
              <a:t>‹#›</a:t>
            </a:fld>
            <a:endParaRPr lang="en-GB"/>
          </a:p>
        </p:txBody>
      </p:sp>
    </p:spTree>
    <p:extLst>
      <p:ext uri="{BB962C8B-B14F-4D97-AF65-F5344CB8AC3E}">
        <p14:creationId xmlns:p14="http://schemas.microsoft.com/office/powerpoint/2010/main" val="74157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8" y="511175"/>
            <a:ext cx="2760345" cy="81365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0113" y="511175"/>
            <a:ext cx="8121015" cy="8136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260844-4CB5-4A6C-8028-DD3A2D383C64}" type="datetime1">
              <a:rPr lang="en-GB" smtClean="0"/>
              <a:t>06/02/2025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49773D-A208-4B9B-BE1E-C7CC26A45F95}" type="slidenum">
              <a:rPr lang="en-GB" smtClean="0"/>
              <a:t>‹#›</a:t>
            </a:fld>
            <a:endParaRPr lang="en-GB"/>
          </a:p>
        </p:txBody>
      </p:sp>
    </p:spTree>
    <p:extLst>
      <p:ext uri="{BB962C8B-B14F-4D97-AF65-F5344CB8AC3E}">
        <p14:creationId xmlns:p14="http://schemas.microsoft.com/office/powerpoint/2010/main" val="3293444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CCCB9E-D0B2-40DE-915C-1FC56A2C5D39}" type="datetime1">
              <a:rPr lang="en-GB" smtClean="0"/>
              <a:t>06/02/2025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49773D-A208-4B9B-BE1E-C7CC26A45F95}" type="slidenum">
              <a:rPr lang="en-GB" smtClean="0"/>
              <a:t>‹#›</a:t>
            </a:fld>
            <a:endParaRPr lang="en-GB"/>
          </a:p>
        </p:txBody>
      </p:sp>
    </p:spTree>
    <p:extLst>
      <p:ext uri="{BB962C8B-B14F-4D97-AF65-F5344CB8AC3E}">
        <p14:creationId xmlns:p14="http://schemas.microsoft.com/office/powerpoint/2010/main" val="1032451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6"/>
            <a:ext cx="11041380" cy="3993832"/>
          </a:xfrm>
        </p:spPr>
        <p:txBody>
          <a:bodyPr anchor="b"/>
          <a:lstStyle>
            <a:lvl1pPr>
              <a:defRPr sz="8400"/>
            </a:lvl1pPr>
          </a:lstStyle>
          <a:p>
            <a:r>
              <a:rPr lang="en-US"/>
              <a:t>Click to edit Master title style</a:t>
            </a:r>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64" indent="0">
              <a:buNone/>
              <a:defRPr sz="2800">
                <a:solidFill>
                  <a:schemeClr val="tx1">
                    <a:tint val="75000"/>
                  </a:schemeClr>
                </a:solidFill>
              </a:defRPr>
            </a:lvl2pPr>
            <a:lvl3pPr marL="1280128" indent="0">
              <a:buNone/>
              <a:defRPr sz="2520">
                <a:solidFill>
                  <a:schemeClr val="tx1">
                    <a:tint val="75000"/>
                  </a:schemeClr>
                </a:solidFill>
              </a:defRPr>
            </a:lvl3pPr>
            <a:lvl4pPr marL="1920192" indent="0">
              <a:buNone/>
              <a:defRPr sz="2240">
                <a:solidFill>
                  <a:schemeClr val="tx1">
                    <a:tint val="75000"/>
                  </a:schemeClr>
                </a:solidFill>
              </a:defRPr>
            </a:lvl4pPr>
            <a:lvl5pPr marL="2560256" indent="0">
              <a:buNone/>
              <a:defRPr sz="2240">
                <a:solidFill>
                  <a:schemeClr val="tx1">
                    <a:tint val="75000"/>
                  </a:schemeClr>
                </a:solidFill>
              </a:defRPr>
            </a:lvl5pPr>
            <a:lvl6pPr marL="3200320" indent="0">
              <a:buNone/>
              <a:defRPr sz="2240">
                <a:solidFill>
                  <a:schemeClr val="tx1">
                    <a:tint val="75000"/>
                  </a:schemeClr>
                </a:solidFill>
              </a:defRPr>
            </a:lvl6pPr>
            <a:lvl7pPr marL="3840384" indent="0">
              <a:buNone/>
              <a:defRPr sz="2240">
                <a:solidFill>
                  <a:schemeClr val="tx1">
                    <a:tint val="75000"/>
                  </a:schemeClr>
                </a:solidFill>
              </a:defRPr>
            </a:lvl7pPr>
            <a:lvl8pPr marL="4480448" indent="0">
              <a:buNone/>
              <a:defRPr sz="2240">
                <a:solidFill>
                  <a:schemeClr val="tx1">
                    <a:tint val="75000"/>
                  </a:schemeClr>
                </a:solidFill>
              </a:defRPr>
            </a:lvl8pPr>
            <a:lvl9pPr marL="5120512"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C3AF56-53D3-417E-9F84-EEEA200419E3}" type="datetime1">
              <a:rPr lang="en-GB" smtClean="0"/>
              <a:t>06/02/2025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49773D-A208-4B9B-BE1E-C7CC26A45F95}" type="slidenum">
              <a:rPr lang="en-GB" smtClean="0"/>
              <a:t>‹#›</a:t>
            </a:fld>
            <a:endParaRPr lang="en-GB"/>
          </a:p>
        </p:txBody>
      </p:sp>
    </p:spTree>
    <p:extLst>
      <p:ext uri="{BB962C8B-B14F-4D97-AF65-F5344CB8AC3E}">
        <p14:creationId xmlns:p14="http://schemas.microsoft.com/office/powerpoint/2010/main" val="3460786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80111" y="2555876"/>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80811" y="2555876"/>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67D2CD-82B8-4619-8CAE-6CD11CF2A67E}" type="datetime1">
              <a:rPr lang="en-GB" smtClean="0"/>
              <a:t>06/02/2025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49773D-A208-4B9B-BE1E-C7CC26A45F95}" type="slidenum">
              <a:rPr lang="en-GB" smtClean="0"/>
              <a:t>‹#›</a:t>
            </a:fld>
            <a:endParaRPr lang="en-GB"/>
          </a:p>
        </p:txBody>
      </p:sp>
    </p:spTree>
    <p:extLst>
      <p:ext uri="{BB962C8B-B14F-4D97-AF65-F5344CB8AC3E}">
        <p14:creationId xmlns:p14="http://schemas.microsoft.com/office/powerpoint/2010/main" val="3400252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78" y="511177"/>
            <a:ext cx="11041380" cy="1855788"/>
          </a:xfrm>
        </p:spPr>
        <p:txBody>
          <a:bodyPr/>
          <a:lstStyle/>
          <a:p>
            <a:r>
              <a:rPr lang="en-US"/>
              <a:t>Click to edit Master title style</a:t>
            </a:r>
          </a:p>
        </p:txBody>
      </p:sp>
      <p:sp>
        <p:nvSpPr>
          <p:cNvPr id="3" name="Text Placeholder 2"/>
          <p:cNvSpPr>
            <a:spLocks noGrp="1"/>
          </p:cNvSpPr>
          <p:nvPr>
            <p:ph type="body" idx="1"/>
          </p:nvPr>
        </p:nvSpPr>
        <p:spPr>
          <a:xfrm>
            <a:off x="881779" y="2353629"/>
            <a:ext cx="5415676" cy="1153477"/>
          </a:xfrm>
        </p:spPr>
        <p:txBody>
          <a:bodyPr anchor="b"/>
          <a:lstStyle>
            <a:lvl1pPr marL="0" indent="0">
              <a:buNone/>
              <a:defRPr sz="3360" b="1"/>
            </a:lvl1pPr>
            <a:lvl2pPr marL="640064" indent="0">
              <a:buNone/>
              <a:defRPr sz="2800" b="1"/>
            </a:lvl2pPr>
            <a:lvl3pPr marL="1280128" indent="0">
              <a:buNone/>
              <a:defRPr sz="2520" b="1"/>
            </a:lvl3pPr>
            <a:lvl4pPr marL="1920192" indent="0">
              <a:buNone/>
              <a:defRPr sz="2240" b="1"/>
            </a:lvl4pPr>
            <a:lvl5pPr marL="2560256" indent="0">
              <a:buNone/>
              <a:defRPr sz="2240" b="1"/>
            </a:lvl5pPr>
            <a:lvl6pPr marL="3200320" indent="0">
              <a:buNone/>
              <a:defRPr sz="2240" b="1"/>
            </a:lvl6pPr>
            <a:lvl7pPr marL="3840384" indent="0">
              <a:buNone/>
              <a:defRPr sz="2240" b="1"/>
            </a:lvl7pPr>
            <a:lvl8pPr marL="4480448" indent="0">
              <a:buNone/>
              <a:defRPr sz="2240" b="1"/>
            </a:lvl8pPr>
            <a:lvl9pPr marL="5120512" indent="0">
              <a:buNone/>
              <a:defRPr sz="2240" b="1"/>
            </a:lvl9pPr>
          </a:lstStyle>
          <a:p>
            <a:pPr lvl="0"/>
            <a:r>
              <a:rPr lang="en-US"/>
              <a:t>Click to edit Master text styles</a:t>
            </a:r>
          </a:p>
        </p:txBody>
      </p:sp>
      <p:sp>
        <p:nvSpPr>
          <p:cNvPr id="4" name="Content Placeholder 3"/>
          <p:cNvSpPr>
            <a:spLocks noGrp="1"/>
          </p:cNvSpPr>
          <p:nvPr>
            <p:ph sz="half" idx="2"/>
          </p:nvPr>
        </p:nvSpPr>
        <p:spPr>
          <a:xfrm>
            <a:off x="881779" y="3507106"/>
            <a:ext cx="5415676"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80812" y="2353629"/>
            <a:ext cx="5442347" cy="1153477"/>
          </a:xfrm>
        </p:spPr>
        <p:txBody>
          <a:bodyPr anchor="b"/>
          <a:lstStyle>
            <a:lvl1pPr marL="0" indent="0">
              <a:buNone/>
              <a:defRPr sz="3360" b="1"/>
            </a:lvl1pPr>
            <a:lvl2pPr marL="640064" indent="0">
              <a:buNone/>
              <a:defRPr sz="2800" b="1"/>
            </a:lvl2pPr>
            <a:lvl3pPr marL="1280128" indent="0">
              <a:buNone/>
              <a:defRPr sz="2520" b="1"/>
            </a:lvl3pPr>
            <a:lvl4pPr marL="1920192" indent="0">
              <a:buNone/>
              <a:defRPr sz="2240" b="1"/>
            </a:lvl4pPr>
            <a:lvl5pPr marL="2560256" indent="0">
              <a:buNone/>
              <a:defRPr sz="2240" b="1"/>
            </a:lvl5pPr>
            <a:lvl6pPr marL="3200320" indent="0">
              <a:buNone/>
              <a:defRPr sz="2240" b="1"/>
            </a:lvl6pPr>
            <a:lvl7pPr marL="3840384" indent="0">
              <a:buNone/>
              <a:defRPr sz="2240" b="1"/>
            </a:lvl7pPr>
            <a:lvl8pPr marL="4480448" indent="0">
              <a:buNone/>
              <a:defRPr sz="2240" b="1"/>
            </a:lvl8pPr>
            <a:lvl9pPr marL="5120512" indent="0">
              <a:buNone/>
              <a:defRPr sz="2240" b="1"/>
            </a:lvl9pPr>
          </a:lstStyle>
          <a:p>
            <a:pPr lvl="0"/>
            <a:r>
              <a:rPr lang="en-US"/>
              <a:t>Click to edit Master text styles</a:t>
            </a:r>
          </a:p>
        </p:txBody>
      </p:sp>
      <p:sp>
        <p:nvSpPr>
          <p:cNvPr id="6" name="Content Placeholder 5"/>
          <p:cNvSpPr>
            <a:spLocks noGrp="1"/>
          </p:cNvSpPr>
          <p:nvPr>
            <p:ph sz="quarter" idx="4"/>
          </p:nvPr>
        </p:nvSpPr>
        <p:spPr>
          <a:xfrm>
            <a:off x="6480812" y="3507106"/>
            <a:ext cx="5442347"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0080C2-B059-43ED-B836-ECD7E0901553}" type="datetime1">
              <a:rPr lang="en-GB" smtClean="0"/>
              <a:t>06/02/2025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449773D-A208-4B9B-BE1E-C7CC26A45F95}" type="slidenum">
              <a:rPr lang="en-GB" smtClean="0"/>
              <a:t>‹#›</a:t>
            </a:fld>
            <a:endParaRPr lang="en-GB"/>
          </a:p>
        </p:txBody>
      </p:sp>
    </p:spTree>
    <p:extLst>
      <p:ext uri="{BB962C8B-B14F-4D97-AF65-F5344CB8AC3E}">
        <p14:creationId xmlns:p14="http://schemas.microsoft.com/office/powerpoint/2010/main" val="218041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032E3-7700-425A-8985-801FFDAFDE6C}" type="datetime1">
              <a:rPr lang="en-GB" smtClean="0"/>
              <a:t>06/02/2025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449773D-A208-4B9B-BE1E-C7CC26A45F95}" type="slidenum">
              <a:rPr lang="en-GB" smtClean="0"/>
              <a:t>‹#›</a:t>
            </a:fld>
            <a:endParaRPr lang="en-GB"/>
          </a:p>
        </p:txBody>
      </p:sp>
    </p:spTree>
    <p:extLst>
      <p:ext uri="{BB962C8B-B14F-4D97-AF65-F5344CB8AC3E}">
        <p14:creationId xmlns:p14="http://schemas.microsoft.com/office/powerpoint/2010/main" val="3099057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5385AC-CC06-451D-B79F-073798A8BE43}" type="datetime1">
              <a:rPr lang="en-GB" smtClean="0"/>
              <a:t>06/02/2025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449773D-A208-4B9B-BE1E-C7CC26A45F95}" type="slidenum">
              <a:rPr lang="en-GB" smtClean="0"/>
              <a:t>‹#›</a:t>
            </a:fld>
            <a:endParaRPr lang="en-GB"/>
          </a:p>
        </p:txBody>
      </p:sp>
    </p:spTree>
    <p:extLst>
      <p:ext uri="{BB962C8B-B14F-4D97-AF65-F5344CB8AC3E}">
        <p14:creationId xmlns:p14="http://schemas.microsoft.com/office/powerpoint/2010/main" val="1346537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80" y="640080"/>
            <a:ext cx="4128849" cy="2240280"/>
          </a:xfrm>
        </p:spPr>
        <p:txBody>
          <a:bodyPr anchor="b"/>
          <a:lstStyle>
            <a:lvl1pPr>
              <a:defRPr sz="4480"/>
            </a:lvl1pPr>
          </a:lstStyle>
          <a:p>
            <a:r>
              <a:rPr lang="en-US"/>
              <a:t>Click to edit Master title style</a:t>
            </a:r>
          </a:p>
        </p:txBody>
      </p:sp>
      <p:sp>
        <p:nvSpPr>
          <p:cNvPr id="3" name="Content Placeholder 2"/>
          <p:cNvSpPr>
            <a:spLocks noGrp="1"/>
          </p:cNvSpPr>
          <p:nvPr>
            <p:ph idx="1"/>
          </p:nvPr>
        </p:nvSpPr>
        <p:spPr>
          <a:xfrm>
            <a:off x="5442347" y="1382398"/>
            <a:ext cx="6480811"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81780" y="2880361"/>
            <a:ext cx="4128849" cy="5336223"/>
          </a:xfrm>
        </p:spPr>
        <p:txBody>
          <a:bodyPr/>
          <a:lstStyle>
            <a:lvl1pPr marL="0" indent="0">
              <a:buNone/>
              <a:defRPr sz="2240"/>
            </a:lvl1pPr>
            <a:lvl2pPr marL="640064" indent="0">
              <a:buNone/>
              <a:defRPr sz="1960"/>
            </a:lvl2pPr>
            <a:lvl3pPr marL="1280128" indent="0">
              <a:buNone/>
              <a:defRPr sz="1680"/>
            </a:lvl3pPr>
            <a:lvl4pPr marL="1920192" indent="0">
              <a:buNone/>
              <a:defRPr sz="1400"/>
            </a:lvl4pPr>
            <a:lvl5pPr marL="2560256" indent="0">
              <a:buNone/>
              <a:defRPr sz="1400"/>
            </a:lvl5pPr>
            <a:lvl6pPr marL="3200320" indent="0">
              <a:buNone/>
              <a:defRPr sz="1400"/>
            </a:lvl6pPr>
            <a:lvl7pPr marL="3840384" indent="0">
              <a:buNone/>
              <a:defRPr sz="1400"/>
            </a:lvl7pPr>
            <a:lvl8pPr marL="4480448" indent="0">
              <a:buNone/>
              <a:defRPr sz="1400"/>
            </a:lvl8pPr>
            <a:lvl9pPr marL="5120512"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435769F6-8BD9-41C0-9805-94C8176808D2}" type="datetime1">
              <a:rPr lang="en-GB" smtClean="0"/>
              <a:t>06/02/2025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49773D-A208-4B9B-BE1E-C7CC26A45F95}" type="slidenum">
              <a:rPr lang="en-GB" smtClean="0"/>
              <a:t>‹#›</a:t>
            </a:fld>
            <a:endParaRPr lang="en-GB"/>
          </a:p>
        </p:txBody>
      </p:sp>
    </p:spTree>
    <p:extLst>
      <p:ext uri="{BB962C8B-B14F-4D97-AF65-F5344CB8AC3E}">
        <p14:creationId xmlns:p14="http://schemas.microsoft.com/office/powerpoint/2010/main" val="3903347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80" y="640080"/>
            <a:ext cx="4128849" cy="2240280"/>
          </a:xfrm>
        </p:spPr>
        <p:txBody>
          <a:bodyPr anchor="b"/>
          <a:lstStyle>
            <a:lvl1pPr>
              <a:defRPr sz="4480"/>
            </a:lvl1pPr>
          </a:lstStyle>
          <a:p>
            <a:r>
              <a:rPr lang="en-US"/>
              <a:t>Click to edit Master title style</a:t>
            </a:r>
          </a:p>
        </p:txBody>
      </p:sp>
      <p:sp>
        <p:nvSpPr>
          <p:cNvPr id="3" name="Picture Placeholder 2"/>
          <p:cNvSpPr>
            <a:spLocks noGrp="1" noChangeAspect="1"/>
          </p:cNvSpPr>
          <p:nvPr>
            <p:ph type="pic" idx="1"/>
          </p:nvPr>
        </p:nvSpPr>
        <p:spPr>
          <a:xfrm>
            <a:off x="5442347" y="1382398"/>
            <a:ext cx="6480811" cy="6823075"/>
          </a:xfrm>
        </p:spPr>
        <p:txBody>
          <a:bodyPr anchor="t"/>
          <a:lstStyle>
            <a:lvl1pPr marL="0" indent="0">
              <a:buNone/>
              <a:defRPr sz="4480"/>
            </a:lvl1pPr>
            <a:lvl2pPr marL="640064" indent="0">
              <a:buNone/>
              <a:defRPr sz="3920"/>
            </a:lvl2pPr>
            <a:lvl3pPr marL="1280128" indent="0">
              <a:buNone/>
              <a:defRPr sz="3360"/>
            </a:lvl3pPr>
            <a:lvl4pPr marL="1920192" indent="0">
              <a:buNone/>
              <a:defRPr sz="2800"/>
            </a:lvl4pPr>
            <a:lvl5pPr marL="2560256" indent="0">
              <a:buNone/>
              <a:defRPr sz="2800"/>
            </a:lvl5pPr>
            <a:lvl6pPr marL="3200320" indent="0">
              <a:buNone/>
              <a:defRPr sz="2800"/>
            </a:lvl6pPr>
            <a:lvl7pPr marL="3840384" indent="0">
              <a:buNone/>
              <a:defRPr sz="2800"/>
            </a:lvl7pPr>
            <a:lvl8pPr marL="4480448" indent="0">
              <a:buNone/>
              <a:defRPr sz="2800"/>
            </a:lvl8pPr>
            <a:lvl9pPr marL="5120512" indent="0">
              <a:buNone/>
              <a:defRPr sz="2800"/>
            </a:lvl9pPr>
          </a:lstStyle>
          <a:p>
            <a:r>
              <a:rPr lang="en-US"/>
              <a:t>Click icon to add picture</a:t>
            </a:r>
          </a:p>
        </p:txBody>
      </p:sp>
      <p:sp>
        <p:nvSpPr>
          <p:cNvPr id="4" name="Text Placeholder 3"/>
          <p:cNvSpPr>
            <a:spLocks noGrp="1"/>
          </p:cNvSpPr>
          <p:nvPr>
            <p:ph type="body" sz="half" idx="2"/>
          </p:nvPr>
        </p:nvSpPr>
        <p:spPr>
          <a:xfrm>
            <a:off x="881780" y="2880361"/>
            <a:ext cx="4128849" cy="5336223"/>
          </a:xfrm>
        </p:spPr>
        <p:txBody>
          <a:bodyPr/>
          <a:lstStyle>
            <a:lvl1pPr marL="0" indent="0">
              <a:buNone/>
              <a:defRPr sz="2240"/>
            </a:lvl1pPr>
            <a:lvl2pPr marL="640064" indent="0">
              <a:buNone/>
              <a:defRPr sz="1960"/>
            </a:lvl2pPr>
            <a:lvl3pPr marL="1280128" indent="0">
              <a:buNone/>
              <a:defRPr sz="1680"/>
            </a:lvl3pPr>
            <a:lvl4pPr marL="1920192" indent="0">
              <a:buNone/>
              <a:defRPr sz="1400"/>
            </a:lvl4pPr>
            <a:lvl5pPr marL="2560256" indent="0">
              <a:buNone/>
              <a:defRPr sz="1400"/>
            </a:lvl5pPr>
            <a:lvl6pPr marL="3200320" indent="0">
              <a:buNone/>
              <a:defRPr sz="1400"/>
            </a:lvl6pPr>
            <a:lvl7pPr marL="3840384" indent="0">
              <a:buNone/>
              <a:defRPr sz="1400"/>
            </a:lvl7pPr>
            <a:lvl8pPr marL="4480448" indent="0">
              <a:buNone/>
              <a:defRPr sz="1400"/>
            </a:lvl8pPr>
            <a:lvl9pPr marL="5120512"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C01B4E9E-CA0E-4EAE-B357-F7BD7930B036}" type="datetime1">
              <a:rPr lang="en-GB" smtClean="0"/>
              <a:t>06/02/2025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49773D-A208-4B9B-BE1E-C7CC26A45F95}" type="slidenum">
              <a:rPr lang="en-GB" smtClean="0"/>
              <a:t>‹#›</a:t>
            </a:fld>
            <a:endParaRPr lang="en-GB"/>
          </a:p>
        </p:txBody>
      </p:sp>
    </p:spTree>
    <p:extLst>
      <p:ext uri="{BB962C8B-B14F-4D97-AF65-F5344CB8AC3E}">
        <p14:creationId xmlns:p14="http://schemas.microsoft.com/office/powerpoint/2010/main" val="201050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14F65A7-3328-B502-EEB3-20C7E15523D4}"/>
              </a:ext>
            </a:extLst>
          </p:cNvPr>
          <p:cNvCxnSpPr/>
          <p:nvPr userDrawn="1"/>
        </p:nvCxnSpPr>
        <p:spPr>
          <a:xfrm>
            <a:off x="3242295" y="0"/>
            <a:ext cx="0" cy="960120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EBB29EE-94EC-6810-B448-D671817D1FC8}"/>
              </a:ext>
            </a:extLst>
          </p:cNvPr>
          <p:cNvCxnSpPr/>
          <p:nvPr userDrawn="1"/>
        </p:nvCxnSpPr>
        <p:spPr>
          <a:xfrm>
            <a:off x="9517514" y="0"/>
            <a:ext cx="0" cy="960120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24B0CCF-9709-C9C1-3864-C6526CEC80CC}"/>
              </a:ext>
            </a:extLst>
          </p:cNvPr>
          <p:cNvCxnSpPr/>
          <p:nvPr userDrawn="1"/>
        </p:nvCxnSpPr>
        <p:spPr>
          <a:xfrm>
            <a:off x="5973535" y="0"/>
            <a:ext cx="0" cy="96012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581D360-781C-5C30-A241-134417778E23}"/>
              </a:ext>
            </a:extLst>
          </p:cNvPr>
          <p:cNvCxnSpPr/>
          <p:nvPr userDrawn="1"/>
        </p:nvCxnSpPr>
        <p:spPr>
          <a:xfrm>
            <a:off x="6799035" y="0"/>
            <a:ext cx="0" cy="96012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A250B9D-2A9D-7DDC-EB48-D739195F7BAE}"/>
              </a:ext>
            </a:extLst>
          </p:cNvPr>
          <p:cNvSpPr/>
          <p:nvPr userDrawn="1"/>
        </p:nvSpPr>
        <p:spPr>
          <a:xfrm>
            <a:off x="6148136" y="0"/>
            <a:ext cx="493296" cy="9618119"/>
          </a:xfrm>
          <a:prstGeom prst="rect">
            <a:avLst/>
          </a:prstGeom>
          <a:solidFill>
            <a:schemeClr val="bg1">
              <a:lumMod val="95000"/>
              <a:alpha val="8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880111" y="511177"/>
            <a:ext cx="11041380" cy="185578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80111" y="2555876"/>
            <a:ext cx="11041380" cy="6091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80111" y="8898893"/>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7F738520-E516-4C12-9C3C-78B8465757DC}" type="datetime1">
              <a:rPr lang="en-GB" smtClean="0"/>
              <a:t>06/02/2025</a:t>
            </a:fld>
            <a:endParaRPr lang="en-GB"/>
          </a:p>
        </p:txBody>
      </p:sp>
      <p:sp>
        <p:nvSpPr>
          <p:cNvPr id="5" name="Footer Placeholder 4"/>
          <p:cNvSpPr>
            <a:spLocks noGrp="1"/>
          </p:cNvSpPr>
          <p:nvPr>
            <p:ph type="ftr" sz="quarter" idx="3"/>
          </p:nvPr>
        </p:nvSpPr>
        <p:spPr>
          <a:xfrm>
            <a:off x="4240531" y="8898893"/>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041131" y="8898893"/>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2449773D-A208-4B9B-BE1E-C7CC26A45F95}" type="slidenum">
              <a:rPr lang="en-GB" smtClean="0"/>
              <a:t>‹#›</a:t>
            </a:fld>
            <a:endParaRPr lang="en-GB"/>
          </a:p>
        </p:txBody>
      </p:sp>
      <p:sp>
        <p:nvSpPr>
          <p:cNvPr id="7" name="Slide Number Placeholder 4">
            <a:extLst>
              <a:ext uri="{FF2B5EF4-FFF2-40B4-BE49-F238E27FC236}">
                <a16:creationId xmlns:a16="http://schemas.microsoft.com/office/drawing/2014/main" id="{B9225E36-3694-A780-E7AE-7C013F6D5F19}"/>
              </a:ext>
            </a:extLst>
          </p:cNvPr>
          <p:cNvSpPr txBox="1">
            <a:spLocks/>
          </p:cNvSpPr>
          <p:nvPr userDrawn="1"/>
        </p:nvSpPr>
        <p:spPr>
          <a:xfrm>
            <a:off x="7727043" y="9225643"/>
            <a:ext cx="4784553" cy="2551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GB" sz="1000" b="1">
                <a:solidFill>
                  <a:schemeClr val="bg1">
                    <a:lumMod val="75000"/>
                  </a:schemeClr>
                </a:solidFill>
                <a:latin typeface="Arial" panose="020B0604020202020204" pitchFamily="34" charset="0"/>
                <a:cs typeface="Arial" panose="020B0604020202020204" pitchFamily="34" charset="0"/>
              </a:rPr>
              <a:t>University Of Wales Trinity Saint David (RC1149535) </a:t>
            </a:r>
            <a:r>
              <a:rPr lang="en-GB" sz="1000">
                <a:solidFill>
                  <a:schemeClr val="bg1">
                    <a:lumMod val="75000"/>
                  </a:schemeClr>
                </a:solidFill>
                <a:latin typeface="Arial" panose="020B0604020202020204" pitchFamily="34" charset="0"/>
                <a:cs typeface="Arial" panose="020B0604020202020204" pitchFamily="34" charset="0"/>
              </a:rPr>
              <a:t>| </a:t>
            </a:r>
            <a:fld id="{2449773D-A208-4B9B-BE1E-C7CC26A45F95}" type="slidenum">
              <a:rPr lang="en-GB" sz="1000" smtClean="0">
                <a:solidFill>
                  <a:schemeClr val="bg1">
                    <a:lumMod val="75000"/>
                  </a:schemeClr>
                </a:solidFill>
                <a:latin typeface="Arial" panose="020B0604020202020204" pitchFamily="34" charset="0"/>
                <a:cs typeface="Arial" panose="020B0604020202020204" pitchFamily="34" charset="0"/>
              </a:rPr>
              <a:pPr algn="r"/>
              <a:t>‹#›</a:t>
            </a:fld>
            <a:endParaRPr lang="en-GB" sz="1000">
              <a:solidFill>
                <a:schemeClr val="bg1">
                  <a:lumMod val="75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9D7E289-43CE-7656-623D-E7CD08214823}"/>
              </a:ext>
            </a:extLst>
          </p:cNvPr>
          <p:cNvSpPr txBox="1"/>
          <p:nvPr userDrawn="1"/>
        </p:nvSpPr>
        <p:spPr>
          <a:xfrm rot="16200000">
            <a:off x="-1130882" y="4646711"/>
            <a:ext cx="2966357" cy="307777"/>
          </a:xfrm>
          <a:prstGeom prst="rect">
            <a:avLst/>
          </a:prstGeom>
          <a:noFill/>
        </p:spPr>
        <p:txBody>
          <a:bodyPr wrap="square" rtlCol="0">
            <a:spAutoFit/>
          </a:bodyPr>
          <a:lstStyle/>
          <a:p>
            <a:pPr algn="ctr"/>
            <a:r>
              <a:rPr lang="en-GB" sz="1400">
                <a:solidFill>
                  <a:schemeClr val="bg1">
                    <a:lumMod val="85000"/>
                  </a:schemeClr>
                </a:solidFill>
              </a:rPr>
              <a:t>Temporary margin guides</a:t>
            </a:r>
          </a:p>
        </p:txBody>
      </p:sp>
      <p:grpSp>
        <p:nvGrpSpPr>
          <p:cNvPr id="13" name="Group 12">
            <a:extLst>
              <a:ext uri="{FF2B5EF4-FFF2-40B4-BE49-F238E27FC236}">
                <a16:creationId xmlns:a16="http://schemas.microsoft.com/office/drawing/2014/main" id="{F92919F2-0840-E110-D518-421ED41EF1A9}"/>
              </a:ext>
            </a:extLst>
          </p:cNvPr>
          <p:cNvGrpSpPr/>
          <p:nvPr userDrawn="1"/>
        </p:nvGrpSpPr>
        <p:grpSpPr>
          <a:xfrm>
            <a:off x="506185" y="-1"/>
            <a:ext cx="11789230" cy="9202375"/>
            <a:chOff x="506185" y="-1"/>
            <a:chExt cx="11789230" cy="9601201"/>
          </a:xfrm>
        </p:grpSpPr>
        <p:cxnSp>
          <p:nvCxnSpPr>
            <p:cNvPr id="9" name="Straight Connector 8">
              <a:extLst>
                <a:ext uri="{FF2B5EF4-FFF2-40B4-BE49-F238E27FC236}">
                  <a16:creationId xmlns:a16="http://schemas.microsoft.com/office/drawing/2014/main" id="{70C6C031-CA79-DB47-B3A7-E83AAD00A20E}"/>
                </a:ext>
              </a:extLst>
            </p:cNvPr>
            <p:cNvCxnSpPr/>
            <p:nvPr userDrawn="1"/>
          </p:nvCxnSpPr>
          <p:spPr>
            <a:xfrm>
              <a:off x="506185" y="0"/>
              <a:ext cx="0" cy="9601200"/>
            </a:xfrm>
            <a:prstGeom prst="line">
              <a:avLst/>
            </a:prstGeom>
            <a:ln>
              <a:solidFill>
                <a:schemeClr val="bg1">
                  <a:lumMod val="50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D60BD76-3171-F3BB-CAA6-52910F399093}"/>
                </a:ext>
              </a:extLst>
            </p:cNvPr>
            <p:cNvCxnSpPr/>
            <p:nvPr userDrawn="1"/>
          </p:nvCxnSpPr>
          <p:spPr>
            <a:xfrm rot="10800000">
              <a:off x="12295415" y="-1"/>
              <a:ext cx="0" cy="9601200"/>
            </a:xfrm>
            <a:prstGeom prst="line">
              <a:avLst/>
            </a:prstGeom>
            <a:ln>
              <a:solidFill>
                <a:schemeClr val="bg1">
                  <a:lumMod val="50000"/>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91903440-83D2-2B6C-C23E-5ADA2AB331A0}"/>
              </a:ext>
            </a:extLst>
          </p:cNvPr>
          <p:cNvSpPr txBox="1"/>
          <p:nvPr userDrawn="1"/>
        </p:nvSpPr>
        <p:spPr>
          <a:xfrm rot="5400000">
            <a:off x="10966125" y="4526337"/>
            <a:ext cx="2966357" cy="307777"/>
          </a:xfrm>
          <a:prstGeom prst="rect">
            <a:avLst/>
          </a:prstGeom>
          <a:noFill/>
        </p:spPr>
        <p:txBody>
          <a:bodyPr wrap="square" rtlCol="0">
            <a:spAutoFit/>
          </a:bodyPr>
          <a:lstStyle/>
          <a:p>
            <a:pPr algn="ctr"/>
            <a:r>
              <a:rPr lang="en-GB" sz="1400">
                <a:solidFill>
                  <a:schemeClr val="bg1">
                    <a:lumMod val="85000"/>
                  </a:schemeClr>
                </a:solidFill>
              </a:rPr>
              <a:t>Temporary margin guides</a:t>
            </a:r>
          </a:p>
        </p:txBody>
      </p:sp>
      <p:cxnSp>
        <p:nvCxnSpPr>
          <p:cNvPr id="21" name="Straight Connector 20">
            <a:extLst>
              <a:ext uri="{FF2B5EF4-FFF2-40B4-BE49-F238E27FC236}">
                <a16:creationId xmlns:a16="http://schemas.microsoft.com/office/drawing/2014/main" id="{5757E013-0A64-7024-2AF7-4EDD122328BC}"/>
              </a:ext>
            </a:extLst>
          </p:cNvPr>
          <p:cNvCxnSpPr>
            <a:cxnSpLocks/>
          </p:cNvCxnSpPr>
          <p:nvPr userDrawn="1"/>
        </p:nvCxnSpPr>
        <p:spPr>
          <a:xfrm flipH="1">
            <a:off x="198408" y="9219293"/>
            <a:ext cx="12404784" cy="0"/>
          </a:xfrm>
          <a:prstGeom prst="line">
            <a:avLst/>
          </a:prstGeom>
          <a:ln>
            <a:solidFill>
              <a:schemeClr val="bg1">
                <a:lumMod val="50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2C93DE5-2DF6-2502-3BE3-963805B449D0}"/>
              </a:ext>
            </a:extLst>
          </p:cNvPr>
          <p:cNvSpPr txBox="1"/>
          <p:nvPr userDrawn="1"/>
        </p:nvSpPr>
        <p:spPr>
          <a:xfrm rot="16200000">
            <a:off x="-1314407" y="4677488"/>
            <a:ext cx="2966357" cy="246221"/>
          </a:xfrm>
          <a:prstGeom prst="rect">
            <a:avLst/>
          </a:prstGeom>
          <a:noFill/>
        </p:spPr>
        <p:txBody>
          <a:bodyPr wrap="square" rtlCol="0">
            <a:spAutoFit/>
          </a:bodyPr>
          <a:lstStyle/>
          <a:p>
            <a:pPr algn="ctr"/>
            <a:r>
              <a:rPr lang="en-GB" sz="1000">
                <a:solidFill>
                  <a:schemeClr val="bg1">
                    <a:lumMod val="85000"/>
                  </a:schemeClr>
                </a:solidFill>
              </a:rPr>
              <a:t>Remove in slide master</a:t>
            </a:r>
          </a:p>
        </p:txBody>
      </p:sp>
      <p:sp>
        <p:nvSpPr>
          <p:cNvPr id="11" name="Rectangle 10">
            <a:extLst>
              <a:ext uri="{FF2B5EF4-FFF2-40B4-BE49-F238E27FC236}">
                <a16:creationId xmlns:a16="http://schemas.microsoft.com/office/drawing/2014/main" id="{D1F601A9-A3AF-CAF7-A053-4F4A7696ED1E}"/>
              </a:ext>
            </a:extLst>
          </p:cNvPr>
          <p:cNvSpPr/>
          <p:nvPr userDrawn="1"/>
        </p:nvSpPr>
        <p:spPr>
          <a:xfrm>
            <a:off x="0" y="0"/>
            <a:ext cx="12801600" cy="92256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1696F50-A718-A524-D8A9-76F3011478B8}"/>
              </a:ext>
            </a:extLst>
          </p:cNvPr>
          <p:cNvSpPr/>
          <p:nvPr userDrawn="1"/>
        </p:nvSpPr>
        <p:spPr>
          <a:xfrm>
            <a:off x="4812632" y="8109284"/>
            <a:ext cx="3176336" cy="15088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35474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1280128"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32" indent="-320032" algn="l" defTabSz="1280128"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096" indent="-320032" algn="l" defTabSz="1280128"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160" indent="-320032" algn="l" defTabSz="1280128"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24"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288"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352"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416"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480"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544"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28" rtl="0" eaLnBrk="1" latinLnBrk="0" hangingPunct="1">
        <a:defRPr sz="2520" kern="1200">
          <a:solidFill>
            <a:schemeClr val="tx1"/>
          </a:solidFill>
          <a:latin typeface="+mn-lt"/>
          <a:ea typeface="+mn-ea"/>
          <a:cs typeface="+mn-cs"/>
        </a:defRPr>
      </a:lvl1pPr>
      <a:lvl2pPr marL="640064" algn="l" defTabSz="1280128" rtl="0" eaLnBrk="1" latinLnBrk="0" hangingPunct="1">
        <a:defRPr sz="2520" kern="1200">
          <a:solidFill>
            <a:schemeClr val="tx1"/>
          </a:solidFill>
          <a:latin typeface="+mn-lt"/>
          <a:ea typeface="+mn-ea"/>
          <a:cs typeface="+mn-cs"/>
        </a:defRPr>
      </a:lvl2pPr>
      <a:lvl3pPr marL="1280128" algn="l" defTabSz="1280128" rtl="0" eaLnBrk="1" latinLnBrk="0" hangingPunct="1">
        <a:defRPr sz="2520" kern="1200">
          <a:solidFill>
            <a:schemeClr val="tx1"/>
          </a:solidFill>
          <a:latin typeface="+mn-lt"/>
          <a:ea typeface="+mn-ea"/>
          <a:cs typeface="+mn-cs"/>
        </a:defRPr>
      </a:lvl3pPr>
      <a:lvl4pPr marL="1920192" algn="l" defTabSz="1280128" rtl="0" eaLnBrk="1" latinLnBrk="0" hangingPunct="1">
        <a:defRPr sz="2520" kern="1200">
          <a:solidFill>
            <a:schemeClr val="tx1"/>
          </a:solidFill>
          <a:latin typeface="+mn-lt"/>
          <a:ea typeface="+mn-ea"/>
          <a:cs typeface="+mn-cs"/>
        </a:defRPr>
      </a:lvl4pPr>
      <a:lvl5pPr marL="2560256" algn="l" defTabSz="1280128" rtl="0" eaLnBrk="1" latinLnBrk="0" hangingPunct="1">
        <a:defRPr sz="2520" kern="1200">
          <a:solidFill>
            <a:schemeClr val="tx1"/>
          </a:solidFill>
          <a:latin typeface="+mn-lt"/>
          <a:ea typeface="+mn-ea"/>
          <a:cs typeface="+mn-cs"/>
        </a:defRPr>
      </a:lvl5pPr>
      <a:lvl6pPr marL="3200320" algn="l" defTabSz="1280128" rtl="0" eaLnBrk="1" latinLnBrk="0" hangingPunct="1">
        <a:defRPr sz="2520" kern="1200">
          <a:solidFill>
            <a:schemeClr val="tx1"/>
          </a:solidFill>
          <a:latin typeface="+mn-lt"/>
          <a:ea typeface="+mn-ea"/>
          <a:cs typeface="+mn-cs"/>
        </a:defRPr>
      </a:lvl6pPr>
      <a:lvl7pPr marL="3840384" algn="l" defTabSz="1280128" rtl="0" eaLnBrk="1" latinLnBrk="0" hangingPunct="1">
        <a:defRPr sz="2520" kern="1200">
          <a:solidFill>
            <a:schemeClr val="tx1"/>
          </a:solidFill>
          <a:latin typeface="+mn-lt"/>
          <a:ea typeface="+mn-ea"/>
          <a:cs typeface="+mn-cs"/>
        </a:defRPr>
      </a:lvl7pPr>
      <a:lvl8pPr marL="4480448" algn="l" defTabSz="1280128" rtl="0" eaLnBrk="1" latinLnBrk="0" hangingPunct="1">
        <a:defRPr sz="2520" kern="1200">
          <a:solidFill>
            <a:schemeClr val="tx1"/>
          </a:solidFill>
          <a:latin typeface="+mn-lt"/>
          <a:ea typeface="+mn-ea"/>
          <a:cs typeface="+mn-cs"/>
        </a:defRPr>
      </a:lvl8pPr>
      <a:lvl9pPr marL="5120512" algn="l" defTabSz="1280128"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8.xml"/><Relationship Id="rId7" Type="http://schemas.openxmlformats.org/officeDocument/2006/relationships/image" Target="../media/image49.png"/><Relationship Id="rId2" Type="http://schemas.openxmlformats.org/officeDocument/2006/relationships/chart" Target="../charts/chart7.xml"/><Relationship Id="rId1" Type="http://schemas.openxmlformats.org/officeDocument/2006/relationships/slideLayout" Target="../slideLayouts/slideLayout2.xml"/><Relationship Id="rId6" Type="http://schemas.microsoft.com/office/2014/relationships/chartEx" Target="../charts/chartEx2.xml"/><Relationship Id="rId5" Type="http://schemas.openxmlformats.org/officeDocument/2006/relationships/image" Target="../media/image48.png"/><Relationship Id="rId4" Type="http://schemas.microsoft.com/office/2014/relationships/chartEx" Target="../charts/chartEx1.xml"/><Relationship Id="rId9" Type="http://schemas.openxmlformats.org/officeDocument/2006/relationships/chart" Target="../charts/char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uwtsd.ac.uk/cy/amdanom/llywodraethu-rheolaeth/strategaethau-pholisia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png"/><Relationship Id="rId2" Type="http://schemas.openxmlformats.org/officeDocument/2006/relationships/image" Target="../media/image6.jpeg"/><Relationship Id="rId16"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uwtsd.ac.uk/rbla/a-z-rhestr-casgliadau"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8.pn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pn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at a desk&#10;&#10;Description automatically generated">
            <a:extLst>
              <a:ext uri="{FF2B5EF4-FFF2-40B4-BE49-F238E27FC236}">
                <a16:creationId xmlns:a16="http://schemas.microsoft.com/office/drawing/2014/main" id="{C704A8F0-4284-0C87-22AC-176BCFF4713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0"/>
            <a:ext cx="12801601" cy="9618119"/>
          </a:xfrm>
          <a:prstGeom prst="rect">
            <a:avLst/>
          </a:prstGeom>
        </p:spPr>
      </p:pic>
      <p:grpSp>
        <p:nvGrpSpPr>
          <p:cNvPr id="3" name="Group 2">
            <a:extLst>
              <a:ext uri="{FF2B5EF4-FFF2-40B4-BE49-F238E27FC236}">
                <a16:creationId xmlns:a16="http://schemas.microsoft.com/office/drawing/2014/main" id="{FF9AE226-5AEB-9F95-7D4F-7DBDAFB48CFC}"/>
              </a:ext>
            </a:extLst>
          </p:cNvPr>
          <p:cNvGrpSpPr/>
          <p:nvPr/>
        </p:nvGrpSpPr>
        <p:grpSpPr>
          <a:xfrm>
            <a:off x="459284" y="3764147"/>
            <a:ext cx="5814907" cy="4917268"/>
            <a:chOff x="770312" y="3505555"/>
            <a:chExt cx="12425356" cy="4232293"/>
          </a:xfrm>
        </p:grpSpPr>
        <p:sp>
          <p:nvSpPr>
            <p:cNvPr id="8" name="TextBox 7">
              <a:extLst>
                <a:ext uri="{FF2B5EF4-FFF2-40B4-BE49-F238E27FC236}">
                  <a16:creationId xmlns:a16="http://schemas.microsoft.com/office/drawing/2014/main" id="{EA4963DE-46A6-33BA-5350-6397D657D88A}"/>
                </a:ext>
              </a:extLst>
            </p:cNvPr>
            <p:cNvSpPr txBox="1"/>
            <p:nvPr/>
          </p:nvSpPr>
          <p:spPr>
            <a:xfrm>
              <a:off x="770312" y="3505555"/>
              <a:ext cx="11693235" cy="317885"/>
            </a:xfrm>
            <a:prstGeom prst="rect">
              <a:avLst/>
            </a:prstGeom>
            <a:noFill/>
          </p:spPr>
          <p:txBody>
            <a:bodyPr wrap="square" rtlCol="0">
              <a:spAutoFit/>
            </a:bodyPr>
            <a:lstStyle/>
            <a:p>
              <a:r>
                <a:rPr lang="cy-GB" dirty="0">
                  <a:solidFill>
                    <a:schemeClr val="bg1"/>
                  </a:solidFill>
                </a:rPr>
                <a:t>Prifysgol Cymru Y Drindod Dewi Sant</a:t>
              </a:r>
            </a:p>
          </p:txBody>
        </p:sp>
        <p:sp>
          <p:nvSpPr>
            <p:cNvPr id="9" name="TextBox 8">
              <a:extLst>
                <a:ext uri="{FF2B5EF4-FFF2-40B4-BE49-F238E27FC236}">
                  <a16:creationId xmlns:a16="http://schemas.microsoft.com/office/drawing/2014/main" id="{7EB488A9-D4BF-92B2-0055-F90005010CC5}"/>
                </a:ext>
              </a:extLst>
            </p:cNvPr>
            <p:cNvSpPr txBox="1"/>
            <p:nvPr/>
          </p:nvSpPr>
          <p:spPr>
            <a:xfrm>
              <a:off x="790454" y="3788352"/>
              <a:ext cx="12405214" cy="1086104"/>
            </a:xfrm>
            <a:prstGeom prst="rect">
              <a:avLst/>
            </a:prstGeom>
            <a:noFill/>
          </p:spPr>
          <p:txBody>
            <a:bodyPr wrap="square" rtlCol="0">
              <a:spAutoFit/>
            </a:bodyPr>
            <a:lstStyle/>
            <a:p>
              <a:r>
                <a:rPr lang="en-GB" sz="4000" b="1" dirty="0">
                  <a:solidFill>
                    <a:schemeClr val="bg1"/>
                  </a:solidFill>
                </a:rPr>
                <a:t>ADRODDIAD BLYNYDDOL</a:t>
              </a:r>
              <a:br>
                <a:rPr lang="en-GB" sz="3600" b="1" dirty="0">
                  <a:solidFill>
                    <a:schemeClr val="bg1"/>
                  </a:solidFill>
                </a:rPr>
              </a:br>
              <a:r>
                <a:rPr lang="en-GB" sz="3600" dirty="0">
                  <a:solidFill>
                    <a:schemeClr val="bg1"/>
                  </a:solidFill>
                </a:rPr>
                <a:t>a </a:t>
              </a:r>
              <a:r>
                <a:rPr lang="cy-GB" sz="3600" dirty="0">
                  <a:solidFill>
                    <a:schemeClr val="bg1"/>
                  </a:solidFill>
                </a:rPr>
                <a:t>Datganiadau Ariannol  </a:t>
              </a:r>
              <a:endParaRPr lang="en-GB" sz="3600" dirty="0">
                <a:solidFill>
                  <a:schemeClr val="bg1"/>
                </a:solidFill>
              </a:endParaRPr>
            </a:p>
          </p:txBody>
        </p:sp>
        <p:sp>
          <p:nvSpPr>
            <p:cNvPr id="10" name="TextBox 9">
              <a:extLst>
                <a:ext uri="{FF2B5EF4-FFF2-40B4-BE49-F238E27FC236}">
                  <a16:creationId xmlns:a16="http://schemas.microsoft.com/office/drawing/2014/main" id="{C21B9AD5-4617-07F1-38B3-517D6B45B829}"/>
                </a:ext>
              </a:extLst>
            </p:cNvPr>
            <p:cNvSpPr txBox="1"/>
            <p:nvPr/>
          </p:nvSpPr>
          <p:spPr>
            <a:xfrm>
              <a:off x="770312" y="4927434"/>
              <a:ext cx="11693235" cy="503316"/>
            </a:xfrm>
            <a:prstGeom prst="rect">
              <a:avLst/>
            </a:prstGeom>
            <a:noFill/>
          </p:spPr>
          <p:txBody>
            <a:bodyPr wrap="square" rtlCol="0">
              <a:spAutoFit/>
            </a:bodyPr>
            <a:lstStyle/>
            <a:p>
              <a:r>
                <a:rPr lang="en-GB" sz="3200" dirty="0">
                  <a:solidFill>
                    <a:schemeClr val="bg1"/>
                  </a:solidFill>
                </a:rPr>
                <a:t>2023-2024</a:t>
              </a:r>
            </a:p>
          </p:txBody>
        </p:sp>
        <p:sp>
          <p:nvSpPr>
            <p:cNvPr id="5" name="TextBox 4">
              <a:extLst>
                <a:ext uri="{FF2B5EF4-FFF2-40B4-BE49-F238E27FC236}">
                  <a16:creationId xmlns:a16="http://schemas.microsoft.com/office/drawing/2014/main" id="{BEA9E2CA-C88C-346D-0CD0-6426546816BC}"/>
                </a:ext>
              </a:extLst>
            </p:cNvPr>
            <p:cNvSpPr txBox="1"/>
            <p:nvPr/>
          </p:nvSpPr>
          <p:spPr>
            <a:xfrm>
              <a:off x="770312" y="7419963"/>
              <a:ext cx="11693235" cy="317885"/>
            </a:xfrm>
            <a:prstGeom prst="rect">
              <a:avLst/>
            </a:prstGeom>
            <a:noFill/>
          </p:spPr>
          <p:txBody>
            <a:bodyPr wrap="square" rtlCol="0">
              <a:spAutoFit/>
            </a:bodyPr>
            <a:lstStyle/>
            <a:p>
              <a:r>
                <a:rPr lang="cy-GB" dirty="0">
                  <a:solidFill>
                    <a:schemeClr val="bg1"/>
                  </a:solidFill>
                </a:rPr>
                <a:t>Rhif Elusen: </a:t>
              </a:r>
              <a:r>
                <a:rPr lang="en-GB" dirty="0">
                  <a:solidFill>
                    <a:schemeClr val="bg1"/>
                  </a:solidFill>
                </a:rPr>
                <a:t>1149535</a:t>
              </a:r>
            </a:p>
          </p:txBody>
        </p:sp>
      </p:grpSp>
      <p:pic>
        <p:nvPicPr>
          <p:cNvPr id="14" name="Picture 13" descr="Text&#10;&#10;Description automatically generated with medium confidence">
            <a:extLst>
              <a:ext uri="{FF2B5EF4-FFF2-40B4-BE49-F238E27FC236}">
                <a16:creationId xmlns:a16="http://schemas.microsoft.com/office/drawing/2014/main" id="{26D6A7FB-0F12-F99F-F074-309641E5EC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1179" y="366114"/>
            <a:ext cx="2443942" cy="933536"/>
          </a:xfrm>
          <a:prstGeom prst="rect">
            <a:avLst/>
          </a:prstGeom>
        </p:spPr>
      </p:pic>
      <p:sp>
        <p:nvSpPr>
          <p:cNvPr id="2" name="Rectangle 1">
            <a:extLst>
              <a:ext uri="{FF2B5EF4-FFF2-40B4-BE49-F238E27FC236}">
                <a16:creationId xmlns:a16="http://schemas.microsoft.com/office/drawing/2014/main" id="{22F90711-6D86-868B-8B54-6358A3197D36}"/>
              </a:ext>
            </a:extLst>
          </p:cNvPr>
          <p:cNvSpPr/>
          <p:nvPr/>
        </p:nvSpPr>
        <p:spPr>
          <a:xfrm>
            <a:off x="6400800" y="0"/>
            <a:ext cx="6400800" cy="9601200"/>
          </a:xfrm>
          <a:prstGeom prst="rect">
            <a:avLst/>
          </a:prstGeom>
          <a:solidFill>
            <a:schemeClr val="tx1">
              <a:lumMod val="65000"/>
              <a:lumOff val="3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7" name="Table 6">
            <a:extLst>
              <a:ext uri="{FF2B5EF4-FFF2-40B4-BE49-F238E27FC236}">
                <a16:creationId xmlns:a16="http://schemas.microsoft.com/office/drawing/2014/main" id="{4DB74268-705A-52D0-1E1B-0C032DEC578D}"/>
              </a:ext>
            </a:extLst>
          </p:cNvPr>
          <p:cNvGraphicFramePr>
            <a:graphicFrameLocks noGrp="1"/>
          </p:cNvGraphicFramePr>
          <p:nvPr>
            <p:extLst>
              <p:ext uri="{D42A27DB-BD31-4B8C-83A1-F6EECF244321}">
                <p14:modId xmlns:p14="http://schemas.microsoft.com/office/powerpoint/2010/main" val="3872225607"/>
              </p:ext>
            </p:extLst>
          </p:nvPr>
        </p:nvGraphicFramePr>
        <p:xfrm>
          <a:off x="7474286" y="2422712"/>
          <a:ext cx="4253828" cy="5943600"/>
        </p:xfrm>
        <a:graphic>
          <a:graphicData uri="http://schemas.openxmlformats.org/drawingml/2006/table">
            <a:tbl>
              <a:tblPr>
                <a:tableStyleId>{2D5ABB26-0587-4C30-8999-92F81FD0307C}</a:tableStyleId>
              </a:tblPr>
              <a:tblGrid>
                <a:gridCol w="3089697">
                  <a:extLst>
                    <a:ext uri="{9D8B030D-6E8A-4147-A177-3AD203B41FA5}">
                      <a16:colId xmlns:a16="http://schemas.microsoft.com/office/drawing/2014/main" val="4189824228"/>
                    </a:ext>
                  </a:extLst>
                </a:gridCol>
                <a:gridCol w="1164131">
                  <a:extLst>
                    <a:ext uri="{9D8B030D-6E8A-4147-A177-3AD203B41FA5}">
                      <a16:colId xmlns:a16="http://schemas.microsoft.com/office/drawing/2014/main" val="3054038567"/>
                    </a:ext>
                  </a:extLst>
                </a:gridCol>
              </a:tblGrid>
              <a:tr h="273391">
                <a:tc>
                  <a:txBody>
                    <a:bodyPr/>
                    <a:lstStyle/>
                    <a:p>
                      <a:pPr algn="r"/>
                      <a:r>
                        <a:rPr lang="cy-GB" sz="1200" b="1" noProof="0" dirty="0">
                          <a:solidFill>
                            <a:schemeClr val="bg1"/>
                          </a:solidFill>
                        </a:rPr>
                        <a:t>Cyflwyniad</a:t>
                      </a:r>
                    </a:p>
                  </a:txBody>
                  <a:tcPr>
                    <a:lnB w="3175" cap="flat" cmpd="sng" algn="ctr">
                      <a:solidFill>
                        <a:schemeClr val="bg1"/>
                      </a:solidFill>
                      <a:prstDash val="sysDot"/>
                      <a:round/>
                      <a:headEnd type="none" w="med" len="med"/>
                      <a:tailEnd type="none" w="med" len="med"/>
                    </a:lnB>
                  </a:tcPr>
                </a:tc>
                <a:tc>
                  <a:txBody>
                    <a:bodyPr/>
                    <a:lstStyle/>
                    <a:p>
                      <a:pPr algn="l"/>
                      <a:r>
                        <a:rPr lang="cy-GB" sz="1200" noProof="0" dirty="0">
                          <a:solidFill>
                            <a:schemeClr val="bg1"/>
                          </a:solidFill>
                        </a:rPr>
                        <a:t>T3</a:t>
                      </a:r>
                    </a:p>
                  </a:txBody>
                  <a:tcPr>
                    <a:lnB w="3175"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2958703201"/>
                  </a:ext>
                </a:extLst>
              </a:tr>
              <a:tr h="273391">
                <a:tc>
                  <a:txBody>
                    <a:bodyPr/>
                    <a:lstStyle/>
                    <a:p>
                      <a:pPr marL="0" marR="0" lvl="0" indent="0" algn="r" defTabSz="1280128" rtl="0" eaLnBrk="1" fontAlgn="auto" latinLnBrk="0" hangingPunct="1">
                        <a:lnSpc>
                          <a:spcPct val="100000"/>
                        </a:lnSpc>
                        <a:spcBef>
                          <a:spcPts val="0"/>
                        </a:spcBef>
                        <a:spcAft>
                          <a:spcPts val="0"/>
                        </a:spcAft>
                        <a:buClrTx/>
                        <a:buSzTx/>
                        <a:buFontTx/>
                        <a:buNone/>
                        <a:tabLst/>
                        <a:defRPr/>
                      </a:pPr>
                      <a:r>
                        <a:rPr lang="cy-GB" sz="1200" b="1" i="0" noProof="0" dirty="0">
                          <a:solidFill>
                            <a:schemeClr val="bg1"/>
                          </a:solidFill>
                        </a:rPr>
                        <a:t>Aelodaeth y Cyngor</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tc>
                  <a:txBody>
                    <a:bodyPr/>
                    <a:lstStyle/>
                    <a:p>
                      <a:pPr algn="l"/>
                      <a:r>
                        <a:rPr lang="cy-GB" sz="1200" noProof="0" dirty="0">
                          <a:solidFill>
                            <a:schemeClr val="bg1"/>
                          </a:solidFill>
                        </a:rPr>
                        <a:t>T4</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4089385037"/>
                  </a:ext>
                </a:extLst>
              </a:tr>
              <a:tr h="273391">
                <a:tc>
                  <a:txBody>
                    <a:bodyPr/>
                    <a:lstStyle/>
                    <a:p>
                      <a:pPr algn="r"/>
                      <a:r>
                        <a:rPr lang="cy-GB" sz="1200" b="1" noProof="0" dirty="0">
                          <a:solidFill>
                            <a:schemeClr val="bg1"/>
                          </a:solidFill>
                        </a:rPr>
                        <a:t>Statws Cyfreithiol</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tc>
                  <a:txBody>
                    <a:bodyPr/>
                    <a:lstStyle/>
                    <a:p>
                      <a:pPr algn="l"/>
                      <a:r>
                        <a:rPr lang="cy-GB" sz="1200" noProof="0" dirty="0">
                          <a:solidFill>
                            <a:schemeClr val="bg1"/>
                          </a:solidFill>
                        </a:rPr>
                        <a:t>T5</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2026002753"/>
                  </a:ext>
                </a:extLst>
              </a:tr>
              <a:tr h="273391">
                <a:tc>
                  <a:txBody>
                    <a:bodyPr/>
                    <a:lstStyle/>
                    <a:p>
                      <a:pPr algn="r"/>
                      <a:r>
                        <a:rPr lang="cy-GB" sz="1200" b="1" noProof="0" dirty="0">
                          <a:solidFill>
                            <a:schemeClr val="bg1"/>
                          </a:solidFill>
                        </a:rPr>
                        <a:t>Statws Cyfreithiol</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tc>
                  <a:txBody>
                    <a:bodyPr/>
                    <a:lstStyle/>
                    <a:p>
                      <a:pPr algn="l"/>
                      <a:r>
                        <a:rPr lang="cy-GB" sz="1200" noProof="0" dirty="0">
                          <a:solidFill>
                            <a:schemeClr val="bg1"/>
                          </a:solidFill>
                        </a:rPr>
                        <a:t>T5</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1805790133"/>
                  </a:ext>
                </a:extLst>
              </a:tr>
              <a:tr h="273391">
                <a:tc>
                  <a:txBody>
                    <a:bodyPr/>
                    <a:lstStyle/>
                    <a:p>
                      <a:pPr marL="0" marR="0" lvl="0" indent="0" algn="r" defTabSz="1280128" rtl="0" eaLnBrk="1" fontAlgn="auto" latinLnBrk="0" hangingPunct="1">
                        <a:lnSpc>
                          <a:spcPct val="100000"/>
                        </a:lnSpc>
                        <a:spcBef>
                          <a:spcPts val="0"/>
                        </a:spcBef>
                        <a:spcAft>
                          <a:spcPts val="0"/>
                        </a:spcAft>
                        <a:buClrTx/>
                        <a:buSzTx/>
                        <a:buFontTx/>
                        <a:buNone/>
                        <a:tabLst/>
                        <a:defRPr/>
                      </a:pPr>
                      <a:r>
                        <a:rPr lang="cy-GB" sz="1200" b="1" i="0" noProof="0" dirty="0">
                          <a:solidFill>
                            <a:schemeClr val="bg1"/>
                          </a:solidFill>
                        </a:rPr>
                        <a:t>Cynllun Strategol PCYDDS</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tc>
                  <a:txBody>
                    <a:bodyPr/>
                    <a:lstStyle/>
                    <a:p>
                      <a:pPr algn="l"/>
                      <a:r>
                        <a:rPr lang="cy-GB" sz="1200" noProof="0" dirty="0">
                          <a:solidFill>
                            <a:schemeClr val="bg1"/>
                          </a:solidFill>
                        </a:rPr>
                        <a:t>T6</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3380424044"/>
                  </a:ext>
                </a:extLst>
              </a:tr>
              <a:tr h="273391">
                <a:tc>
                  <a:txBody>
                    <a:bodyPr/>
                    <a:lstStyle/>
                    <a:p>
                      <a:pPr marL="0" marR="0" lvl="0" indent="0" algn="r" defTabSz="1280128" rtl="0" eaLnBrk="1" fontAlgn="auto" latinLnBrk="0" hangingPunct="1">
                        <a:lnSpc>
                          <a:spcPct val="100000"/>
                        </a:lnSpc>
                        <a:spcBef>
                          <a:spcPts val="0"/>
                        </a:spcBef>
                        <a:spcAft>
                          <a:spcPts val="0"/>
                        </a:spcAft>
                        <a:buClrTx/>
                        <a:buSzTx/>
                        <a:buFontTx/>
                        <a:buNone/>
                        <a:tabLst/>
                        <a:defRPr/>
                      </a:pPr>
                      <a:r>
                        <a:rPr lang="cy-GB" sz="1200" b="1" i="0" noProof="0" dirty="0">
                          <a:solidFill>
                            <a:schemeClr val="bg1"/>
                          </a:solidFill>
                        </a:rPr>
                        <a:t>Cynllun Strategol PCYDDS</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tc>
                  <a:txBody>
                    <a:bodyPr/>
                    <a:lstStyle/>
                    <a:p>
                      <a:pPr algn="l"/>
                      <a:r>
                        <a:rPr lang="cy-GB" sz="1200" noProof="0" dirty="0">
                          <a:solidFill>
                            <a:schemeClr val="bg1"/>
                          </a:solidFill>
                        </a:rPr>
                        <a:t>T6</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3258868014"/>
                  </a:ext>
                </a:extLst>
              </a:tr>
              <a:tr h="273391">
                <a:tc>
                  <a:txBody>
                    <a:bodyPr/>
                    <a:lstStyle/>
                    <a:p>
                      <a:pPr algn="r"/>
                      <a:r>
                        <a:rPr lang="cy-GB" sz="1200" b="1" noProof="0" dirty="0">
                          <a:solidFill>
                            <a:schemeClr val="bg1"/>
                          </a:solidFill>
                        </a:rPr>
                        <a:t>Adolygiad yr Is-Ganghellor </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tc>
                  <a:txBody>
                    <a:bodyPr/>
                    <a:lstStyle/>
                    <a:p>
                      <a:pPr algn="l"/>
                      <a:r>
                        <a:rPr lang="cy-GB" sz="1200" noProof="0" dirty="0">
                          <a:solidFill>
                            <a:schemeClr val="bg1"/>
                          </a:solidFill>
                        </a:rPr>
                        <a:t>T7-11</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3299807291"/>
                  </a:ext>
                </a:extLst>
              </a:tr>
              <a:tr h="233326">
                <a:tc>
                  <a:txBody>
                    <a:bodyPr/>
                    <a:lstStyle/>
                    <a:p>
                      <a:pPr algn="r"/>
                      <a:r>
                        <a:rPr lang="cy-GB" sz="1200" b="1" noProof="0" dirty="0">
                          <a:solidFill>
                            <a:schemeClr val="bg1"/>
                          </a:solidFill>
                        </a:rPr>
                        <a:t>Prif Risgiau ac Ansicrwydd</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tc>
                  <a:txBody>
                    <a:bodyPr/>
                    <a:lstStyle/>
                    <a:p>
                      <a:pPr algn="l"/>
                      <a:r>
                        <a:rPr lang="cy-GB" sz="1200" noProof="0" dirty="0">
                          <a:solidFill>
                            <a:schemeClr val="bg1"/>
                          </a:solidFill>
                        </a:rPr>
                        <a:t>T12</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3015322551"/>
                  </a:ext>
                </a:extLst>
              </a:tr>
              <a:tr h="273391">
                <a:tc>
                  <a:txBody>
                    <a:bodyPr/>
                    <a:lstStyle/>
                    <a:p>
                      <a:pPr algn="r"/>
                      <a:r>
                        <a:rPr lang="cy-GB" sz="1200" b="1" noProof="0" dirty="0">
                          <a:solidFill>
                            <a:schemeClr val="bg1"/>
                          </a:solidFill>
                        </a:rPr>
                        <a:t>Adroddiad ar y Cyd ar gyfer y Flwyddyn Ariannol </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tc>
                  <a:txBody>
                    <a:bodyPr/>
                    <a:lstStyle/>
                    <a:p>
                      <a:pPr algn="l"/>
                      <a:r>
                        <a:rPr lang="cy-GB" sz="1200" noProof="0" dirty="0">
                          <a:solidFill>
                            <a:schemeClr val="bg1"/>
                          </a:solidFill>
                        </a:rPr>
                        <a:t>T13-23</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3551795801"/>
                  </a:ext>
                </a:extLst>
              </a:tr>
              <a:tr h="273391">
                <a:tc>
                  <a:txBody>
                    <a:bodyPr/>
                    <a:lstStyle/>
                    <a:p>
                      <a:pPr algn="r"/>
                      <a:r>
                        <a:rPr lang="cy-GB" sz="1200" b="1" noProof="0" dirty="0">
                          <a:solidFill>
                            <a:schemeClr val="bg1"/>
                          </a:solidFill>
                        </a:rPr>
                        <a:t>Datganiad Buddion y Cyhoedd </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tc>
                  <a:txBody>
                    <a:bodyPr/>
                    <a:lstStyle/>
                    <a:p>
                      <a:pPr algn="l"/>
                      <a:r>
                        <a:rPr lang="cy-GB" sz="1200" noProof="0" dirty="0">
                          <a:solidFill>
                            <a:schemeClr val="bg1"/>
                          </a:solidFill>
                        </a:rPr>
                        <a:t>T24</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1772691030"/>
                  </a:ext>
                </a:extLst>
              </a:tr>
              <a:tr h="273391">
                <a:tc>
                  <a:txBody>
                    <a:bodyPr/>
                    <a:lstStyle/>
                    <a:p>
                      <a:pPr algn="r"/>
                      <a:r>
                        <a:rPr lang="cy-GB" sz="1200" b="1" noProof="0" dirty="0">
                          <a:solidFill>
                            <a:schemeClr val="bg1"/>
                          </a:solidFill>
                        </a:rPr>
                        <a:t>Datganiad Llywodraethu Corfforaethol </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tc>
                  <a:txBody>
                    <a:bodyPr/>
                    <a:lstStyle/>
                    <a:p>
                      <a:pPr algn="l"/>
                      <a:r>
                        <a:rPr lang="cy-GB" sz="1200" noProof="0" dirty="0">
                          <a:solidFill>
                            <a:schemeClr val="bg1"/>
                          </a:solidFill>
                        </a:rPr>
                        <a:t>T25-28</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1363008419"/>
                  </a:ext>
                </a:extLst>
              </a:tr>
              <a:tr h="273391">
                <a:tc>
                  <a:txBody>
                    <a:bodyPr/>
                    <a:lstStyle/>
                    <a:p>
                      <a:pPr algn="r"/>
                      <a:r>
                        <a:rPr lang="cy-GB" sz="1200" b="1" noProof="0" dirty="0">
                          <a:solidFill>
                            <a:schemeClr val="bg1"/>
                          </a:solidFill>
                        </a:rPr>
                        <a:t>Datganiad o’r Rheolaeth Fewnol</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tc>
                  <a:txBody>
                    <a:bodyPr/>
                    <a:lstStyle/>
                    <a:p>
                      <a:pPr algn="l"/>
                      <a:r>
                        <a:rPr lang="cy-GB" sz="1200" noProof="0" dirty="0">
                          <a:solidFill>
                            <a:schemeClr val="bg1"/>
                          </a:solidFill>
                        </a:rPr>
                        <a:t>T29</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3318043896"/>
                  </a:ext>
                </a:extLst>
              </a:tr>
              <a:tr h="273391">
                <a:tc>
                  <a:txBody>
                    <a:bodyPr/>
                    <a:lstStyle/>
                    <a:p>
                      <a:pPr algn="r"/>
                      <a:r>
                        <a:rPr lang="cy-GB" sz="1200" b="1" noProof="0" dirty="0">
                          <a:solidFill>
                            <a:schemeClr val="bg1"/>
                          </a:solidFill>
                        </a:rPr>
                        <a:t>Datganiad o Gyfrifoldebau’r Cyngor </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tc>
                  <a:txBody>
                    <a:bodyPr/>
                    <a:lstStyle/>
                    <a:p>
                      <a:pPr algn="l"/>
                      <a:r>
                        <a:rPr lang="cy-GB" sz="1200" noProof="0" dirty="0">
                          <a:solidFill>
                            <a:schemeClr val="bg1"/>
                          </a:solidFill>
                        </a:rPr>
                        <a:t>T30</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3151648922"/>
                  </a:ext>
                </a:extLst>
              </a:tr>
              <a:tr h="273391">
                <a:tc>
                  <a:txBody>
                    <a:bodyPr/>
                    <a:lstStyle/>
                    <a:p>
                      <a:pPr algn="r"/>
                      <a:r>
                        <a:rPr lang="cy-GB" sz="1200" b="1" noProof="0" dirty="0">
                          <a:solidFill>
                            <a:schemeClr val="bg1"/>
                          </a:solidFill>
                        </a:rPr>
                        <a:t>Adroddiad yr Archwilydd Annibynnol </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tc>
                  <a:txBody>
                    <a:bodyPr/>
                    <a:lstStyle/>
                    <a:p>
                      <a:pPr algn="l"/>
                      <a:r>
                        <a:rPr lang="cy-GB" sz="1200" noProof="0" dirty="0">
                          <a:solidFill>
                            <a:schemeClr val="bg1"/>
                          </a:solidFill>
                        </a:rPr>
                        <a:t>T31-34</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2114778625"/>
                  </a:ext>
                </a:extLst>
              </a:tr>
              <a:tr h="273391">
                <a:tc>
                  <a:txBody>
                    <a:bodyPr/>
                    <a:lstStyle/>
                    <a:p>
                      <a:pPr algn="r"/>
                      <a:r>
                        <a:rPr lang="cy-GB" sz="1200" b="1" noProof="0" dirty="0">
                          <a:solidFill>
                            <a:schemeClr val="bg1"/>
                          </a:solidFill>
                        </a:rPr>
                        <a:t>Adroddiad yr Archwilydd Annibynnol</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tc>
                  <a:txBody>
                    <a:bodyPr/>
                    <a:lstStyle/>
                    <a:p>
                      <a:pPr algn="l"/>
                      <a:r>
                        <a:rPr lang="cy-GB" sz="1200" noProof="0" dirty="0">
                          <a:solidFill>
                            <a:schemeClr val="bg1"/>
                          </a:solidFill>
                        </a:rPr>
                        <a:t>T31-34</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3738259409"/>
                  </a:ext>
                </a:extLst>
              </a:tr>
              <a:tr h="273391">
                <a:tc>
                  <a:txBody>
                    <a:bodyPr/>
                    <a:lstStyle/>
                    <a:p>
                      <a:pPr algn="r"/>
                      <a:r>
                        <a:rPr lang="cy-GB" sz="1200" b="1" noProof="0" dirty="0">
                          <a:solidFill>
                            <a:schemeClr val="bg1"/>
                          </a:solidFill>
                        </a:rPr>
                        <a:t>Datganiad o Bolisïau Cyfrifo</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tc>
                  <a:txBody>
                    <a:bodyPr/>
                    <a:lstStyle/>
                    <a:p>
                      <a:pPr algn="l"/>
                      <a:r>
                        <a:rPr lang="cy-GB" sz="1200" noProof="0" dirty="0">
                          <a:solidFill>
                            <a:schemeClr val="bg1"/>
                          </a:solidFill>
                        </a:rPr>
                        <a:t>T35-42</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3930191609"/>
                  </a:ext>
                </a:extLst>
              </a:tr>
              <a:tr h="273391">
                <a:tc>
                  <a:txBody>
                    <a:bodyPr/>
                    <a:lstStyle/>
                    <a:p>
                      <a:pPr algn="r"/>
                      <a:r>
                        <a:rPr lang="cy-GB" sz="1200" b="1" noProof="0" dirty="0">
                          <a:solidFill>
                            <a:schemeClr val="bg1"/>
                          </a:solidFill>
                        </a:rPr>
                        <a:t>Datganiad o Incwm Cynhwysol </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tc>
                  <a:txBody>
                    <a:bodyPr/>
                    <a:lstStyle/>
                    <a:p>
                      <a:pPr algn="l"/>
                      <a:r>
                        <a:rPr lang="cy-GB" sz="1200" noProof="0" dirty="0">
                          <a:solidFill>
                            <a:schemeClr val="bg1"/>
                          </a:solidFill>
                        </a:rPr>
                        <a:t>T44</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355791674"/>
                  </a:ext>
                </a:extLst>
              </a:tr>
              <a:tr h="273391">
                <a:tc>
                  <a:txBody>
                    <a:bodyPr/>
                    <a:lstStyle/>
                    <a:p>
                      <a:pPr algn="r"/>
                      <a:r>
                        <a:rPr lang="cy-GB" sz="1200" b="1" noProof="0" dirty="0">
                          <a:solidFill>
                            <a:schemeClr val="bg1"/>
                          </a:solidFill>
                        </a:rPr>
                        <a:t>Datganiad o Newidiadau mewn Refeniw </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tc>
                  <a:txBody>
                    <a:bodyPr/>
                    <a:lstStyle/>
                    <a:p>
                      <a:pPr algn="l"/>
                      <a:r>
                        <a:rPr lang="cy-GB" sz="1200" noProof="0" dirty="0">
                          <a:solidFill>
                            <a:schemeClr val="bg1"/>
                          </a:solidFill>
                        </a:rPr>
                        <a:t>T46</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398490987"/>
                  </a:ext>
                </a:extLst>
              </a:tr>
              <a:tr h="273391">
                <a:tc>
                  <a:txBody>
                    <a:bodyPr/>
                    <a:lstStyle/>
                    <a:p>
                      <a:pPr algn="r"/>
                      <a:r>
                        <a:rPr lang="cy-GB" sz="1200" b="1" noProof="0" dirty="0">
                          <a:solidFill>
                            <a:schemeClr val="bg1"/>
                          </a:solidFill>
                        </a:rPr>
                        <a:t>Datganiad o’r Sefyllfa Ariannol </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tc>
                  <a:txBody>
                    <a:bodyPr/>
                    <a:lstStyle/>
                    <a:p>
                      <a:pPr algn="l"/>
                      <a:r>
                        <a:rPr lang="cy-GB" sz="1200" noProof="0" dirty="0">
                          <a:solidFill>
                            <a:schemeClr val="bg1"/>
                          </a:solidFill>
                        </a:rPr>
                        <a:t>T48</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1656108277"/>
                  </a:ext>
                </a:extLst>
              </a:tr>
              <a:tr h="273391">
                <a:tc>
                  <a:txBody>
                    <a:bodyPr/>
                    <a:lstStyle/>
                    <a:p>
                      <a:pPr algn="r"/>
                      <a:r>
                        <a:rPr lang="cy-GB" sz="1200" b="1" noProof="0" dirty="0">
                          <a:solidFill>
                            <a:schemeClr val="bg1"/>
                          </a:solidFill>
                        </a:rPr>
                        <a:t>Datganiad o’r Llif Ariannol </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tc>
                  <a:txBody>
                    <a:bodyPr/>
                    <a:lstStyle/>
                    <a:p>
                      <a:pPr algn="l"/>
                      <a:r>
                        <a:rPr lang="cy-GB" sz="1200" noProof="0" dirty="0">
                          <a:solidFill>
                            <a:schemeClr val="bg1"/>
                          </a:solidFill>
                        </a:rPr>
                        <a:t>T48</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4004515611"/>
                  </a:ext>
                </a:extLst>
              </a:tr>
              <a:tr h="273391">
                <a:tc>
                  <a:txBody>
                    <a:bodyPr/>
                    <a:lstStyle/>
                    <a:p>
                      <a:pPr algn="r"/>
                      <a:r>
                        <a:rPr lang="cy-GB" sz="1200" b="1" noProof="0" dirty="0">
                          <a:solidFill>
                            <a:schemeClr val="bg1"/>
                          </a:solidFill>
                        </a:rPr>
                        <a:t>Nodiadau i’r Cyfrifon </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tc>
                  <a:txBody>
                    <a:bodyPr/>
                    <a:lstStyle/>
                    <a:p>
                      <a:pPr algn="l"/>
                      <a:r>
                        <a:rPr lang="cy-GB" sz="1200" noProof="0" dirty="0">
                          <a:solidFill>
                            <a:schemeClr val="bg1"/>
                          </a:solidFill>
                        </a:rPr>
                        <a:t>T49-74</a:t>
                      </a:r>
                    </a:p>
                  </a:txBody>
                  <a:tcP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1006049616"/>
                  </a:ext>
                </a:extLst>
              </a:tr>
            </a:tbl>
          </a:graphicData>
        </a:graphic>
      </p:graphicFrame>
    </p:spTree>
    <p:extLst>
      <p:ext uri="{BB962C8B-B14F-4D97-AF65-F5344CB8AC3E}">
        <p14:creationId xmlns:p14="http://schemas.microsoft.com/office/powerpoint/2010/main" val="1582597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8ADF51-91EC-3F93-BF45-B201627E0043}"/>
              </a:ext>
            </a:extLst>
          </p:cNvPr>
          <p:cNvSpPr>
            <a:spLocks noGrp="1"/>
          </p:cNvSpPr>
          <p:nvPr>
            <p:ph idx="1"/>
          </p:nvPr>
        </p:nvSpPr>
        <p:spPr>
          <a:xfrm>
            <a:off x="502297" y="1576924"/>
            <a:ext cx="5433420" cy="2727434"/>
          </a:xfrm>
        </p:spPr>
        <p:txBody>
          <a:bodyPr numCol="2" spcCol="108000">
            <a:normAutofit fontScale="92500"/>
          </a:bodyPr>
          <a:lstStyle/>
          <a:p>
            <a:pPr marL="0" indent="0" algn="just">
              <a:buNone/>
            </a:pPr>
            <a:r>
              <a:rPr lang="cy-GB" sz="1100" dirty="0">
                <a:latin typeface="Calibri" panose="020F0502020204030204" pitchFamily="34" charset="0"/>
              </a:rPr>
              <a:t>Mae’r Brifysgol wedi parhau i wella’i chefnogaeth ar gyfer iechyd a llesiant ei myfyrwyr. Mae’n gweithio mewn partneriaeth â nifer o sefydliadau  allweddol yn y sector, megis y GIG, </a:t>
            </a:r>
            <a:r>
              <a:rPr lang="cy-GB" sz="1100" dirty="0" err="1">
                <a:latin typeface="Calibri" panose="020F0502020204030204" pitchFamily="34" charset="0"/>
              </a:rPr>
              <a:t>Papyrus</a:t>
            </a:r>
            <a:r>
              <a:rPr lang="cy-GB" sz="1100" dirty="0">
                <a:latin typeface="Calibri" panose="020F0502020204030204" pitchFamily="34" charset="0"/>
              </a:rPr>
              <a:t> a </a:t>
            </a:r>
            <a:r>
              <a:rPr lang="cy-GB" sz="1100" dirty="0" err="1">
                <a:latin typeface="Calibri" panose="020F0502020204030204" pitchFamily="34" charset="0"/>
              </a:rPr>
              <a:t>People</a:t>
            </a:r>
            <a:r>
              <a:rPr lang="cy-GB" sz="1100" dirty="0">
                <a:latin typeface="Calibri" panose="020F0502020204030204" pitchFamily="34" charset="0"/>
              </a:rPr>
              <a:t> </a:t>
            </a:r>
            <a:r>
              <a:rPr lang="cy-GB" sz="1100" dirty="0" err="1">
                <a:latin typeface="Calibri" panose="020F0502020204030204" pitchFamily="34" charset="0"/>
              </a:rPr>
              <a:t>Unlimited</a:t>
            </a:r>
            <a:r>
              <a:rPr lang="cy-GB" sz="1100" dirty="0">
                <a:latin typeface="Calibri" panose="020F0502020204030204" pitchFamily="34" charset="0"/>
              </a:rPr>
              <a:t> i ddatblygu hyfforddiant ac adnoddau i staff a myfyrwyr a gweithredu arfer gorau’r sector.  </a:t>
            </a:r>
          </a:p>
          <a:p>
            <a:pPr marL="0" indent="0" algn="just">
              <a:buNone/>
            </a:pPr>
            <a:r>
              <a:rPr lang="cy-GB" sz="1100" dirty="0">
                <a:latin typeface="Calibri" panose="020F0502020204030204" pitchFamily="34" charset="0"/>
              </a:rPr>
              <a:t>Mae’r Gwasanaeth Llesiant wedi ychwanegu at y broses Brysbennu Llesiant yn ystod y flwyddyn academaidd hon, gan sefydlu tîm brysbennu a’i hyfforddi a’i lansio. Mae’r tîm yn cynnwys gweithwyr iechyd meddwl proffesiynol o bob rhan o’r Gwasanaeth Cynghori Llesiant a’r Gwasanaeth Cwnsela, gyda darpariaeth brysbennu rhwng 9 a 5 bob dydd o ddydd Llun i ddydd Gwener, a </a:t>
            </a:r>
            <a:r>
              <a:rPr lang="cy-GB" sz="1100" dirty="0" err="1">
                <a:latin typeface="Calibri" panose="020F0502020204030204" pitchFamily="34" charset="0"/>
              </a:rPr>
              <a:t>chapasiti</a:t>
            </a:r>
            <a:r>
              <a:rPr lang="cy-GB" sz="1100" dirty="0">
                <a:latin typeface="Calibri" panose="020F0502020204030204" pitchFamily="34" charset="0"/>
              </a:rPr>
              <a:t> brysbennu ychwanegol ar benwythnosau. </a:t>
            </a:r>
          </a:p>
          <a:p>
            <a:pPr marL="0" indent="0" algn="just">
              <a:buNone/>
            </a:pPr>
            <a:r>
              <a:rPr lang="cy-GB" sz="1100" dirty="0">
                <a:latin typeface="Calibri" panose="020F0502020204030204" pitchFamily="34" charset="0"/>
              </a:rPr>
              <a:t>Cyflwynodd y tîm Prosiectau Llesiant weithgarwch peilot cyd-gynhyrchu Myfyrwyr yn 2023-24. Dechreuodd y gweithgarwch gyda’r prosiect cydweithredol mewn partneriaeth â </a:t>
            </a:r>
            <a:r>
              <a:rPr lang="cy-GB" sz="1100" dirty="0" err="1">
                <a:latin typeface="Calibri" panose="020F0502020204030204" pitchFamily="34" charset="0"/>
              </a:rPr>
              <a:t>People</a:t>
            </a:r>
            <a:r>
              <a:rPr lang="cy-GB" sz="1100" dirty="0">
                <a:latin typeface="Calibri" panose="020F0502020204030204" pitchFamily="34" charset="0"/>
              </a:rPr>
              <a:t> </a:t>
            </a:r>
            <a:r>
              <a:rPr lang="cy-GB" sz="1100" dirty="0" err="1">
                <a:latin typeface="Calibri" panose="020F0502020204030204" pitchFamily="34" charset="0"/>
              </a:rPr>
              <a:t>Unlimited</a:t>
            </a:r>
            <a:r>
              <a:rPr lang="cy-GB" sz="1100" dirty="0">
                <a:latin typeface="Calibri" panose="020F0502020204030204" pitchFamily="34" charset="0"/>
              </a:rPr>
              <a:t>, gan ganolbwyntio’n benodol ar gyflwyno ac archwilio manteision cyd-gynhyrchu. Cyflwynwyd y prosiect hwn drwy gyfres o weithdai gyda’r nod o gyrraedd myfyrwyr Lleiafrifoedd Ethnig. Arweiniodd y prosiect cychwynnol hwn at fyfyrwyr yn nodi syniadau ar gyfer gwaith yn y dyfodol a fydd yn cael ei ymgorffori yng ngwaith Cydraddoldeb Hiliol ehangach y Brifysgol. </a:t>
            </a:r>
          </a:p>
          <a:p>
            <a:pPr marL="0" indent="0" algn="just">
              <a:buNone/>
            </a:pPr>
            <a:r>
              <a:rPr lang="cy-GB" sz="1100" dirty="0">
                <a:latin typeface="Calibri" panose="020F0502020204030204" pitchFamily="34" charset="0"/>
              </a:rPr>
              <a:t>Mae’r Brifysgol yn parhau i gefnogi myfyrwyr sy’n ei chael hi’n anodd yn ariannol i gael mynediad at gymorth a gwasanaethau. </a:t>
            </a:r>
            <a:endParaRPr lang="cy-GB" sz="1100" dirty="0"/>
          </a:p>
        </p:txBody>
      </p:sp>
      <p:sp>
        <p:nvSpPr>
          <p:cNvPr id="2" name="Rectangle 1">
            <a:extLst>
              <a:ext uri="{FF2B5EF4-FFF2-40B4-BE49-F238E27FC236}">
                <a16:creationId xmlns:a16="http://schemas.microsoft.com/office/drawing/2014/main" id="{169C81D9-3228-79A4-0C6F-9D39A1A57D41}"/>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8BF6F94A-981B-A842-5297-CC6F736862F9}"/>
              </a:ext>
            </a:extLst>
          </p:cNvPr>
          <p:cNvSpPr txBox="1"/>
          <p:nvPr/>
        </p:nvSpPr>
        <p:spPr>
          <a:xfrm>
            <a:off x="386863" y="61555"/>
            <a:ext cx="9998340" cy="584775"/>
          </a:xfrm>
          <a:prstGeom prst="rect">
            <a:avLst/>
          </a:prstGeom>
          <a:noFill/>
        </p:spPr>
        <p:txBody>
          <a:bodyPr wrap="square" rtlCol="0">
            <a:spAutoFit/>
          </a:bodyPr>
          <a:lstStyle/>
          <a:p>
            <a:r>
              <a:rPr lang="cy-GB" sz="3200" b="1" dirty="0">
                <a:solidFill>
                  <a:schemeClr val="bg1"/>
                </a:solidFill>
              </a:rPr>
              <a:t>Adolygiad yr Is-Ganghellor</a:t>
            </a:r>
          </a:p>
        </p:txBody>
      </p:sp>
      <p:sp>
        <p:nvSpPr>
          <p:cNvPr id="14" name="Content Placeholder 2">
            <a:extLst>
              <a:ext uri="{FF2B5EF4-FFF2-40B4-BE49-F238E27FC236}">
                <a16:creationId xmlns:a16="http://schemas.microsoft.com/office/drawing/2014/main" id="{8CA68CB6-49CE-341B-8F7D-370396AB6F73}"/>
              </a:ext>
            </a:extLst>
          </p:cNvPr>
          <p:cNvSpPr txBox="1">
            <a:spLocks/>
          </p:cNvSpPr>
          <p:nvPr/>
        </p:nvSpPr>
        <p:spPr>
          <a:xfrm>
            <a:off x="502297" y="1275070"/>
            <a:ext cx="5433420" cy="301854"/>
          </a:xfrm>
          <a:prstGeom prst="rect">
            <a:avLst/>
          </a:prstGeom>
        </p:spPr>
        <p:txBody>
          <a:bodyPr vert="horz" lIns="91440" tIns="45720" rIns="91440" bIns="45720" numCol="1" spcCol="108000" rtlCol="0">
            <a:normAutofit/>
          </a:bodyPr>
          <a:lstStyle>
            <a:lvl1pPr marL="320032" indent="-320032" algn="l" defTabSz="1280128"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096" indent="-320032" algn="l" defTabSz="1280128"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160" indent="-320032" algn="l" defTabSz="1280128"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24"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288"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352"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416"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480"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544"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lgn="just">
              <a:buFont typeface="Arial" panose="020B0604020202020204" pitchFamily="34" charset="0"/>
              <a:buNone/>
            </a:pPr>
            <a:r>
              <a:rPr lang="cy-GB" sz="1100" b="1" dirty="0">
                <a:latin typeface="Calibri" panose="020F0502020204030204" pitchFamily="34" charset="0"/>
              </a:rPr>
              <a:t>Iechyd a Llesiant Myfyrwyr </a:t>
            </a:r>
            <a:endParaRPr lang="cy-GB" sz="1100" dirty="0"/>
          </a:p>
        </p:txBody>
      </p:sp>
      <p:pic>
        <p:nvPicPr>
          <p:cNvPr id="6" name="Picture 5" descr="A group of people in graduation gowns throwing their caps up&#10;&#10;Description automatically generated">
            <a:extLst>
              <a:ext uri="{FF2B5EF4-FFF2-40B4-BE49-F238E27FC236}">
                <a16:creationId xmlns:a16="http://schemas.microsoft.com/office/drawing/2014/main" id="{9509CA69-188F-9901-EE0A-1ED6CAA40A79}"/>
              </a:ext>
            </a:extLst>
          </p:cNvPr>
          <p:cNvPicPr>
            <a:picLocks noChangeAspect="1"/>
          </p:cNvPicPr>
          <p:nvPr/>
        </p:nvPicPr>
        <p:blipFill>
          <a:blip r:embed="rId2">
            <a:alphaModFix amt="50000"/>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502297" y="4664358"/>
            <a:ext cx="5433420" cy="4348295"/>
          </a:xfrm>
          <a:prstGeom prst="rect">
            <a:avLst/>
          </a:prstGeom>
        </p:spPr>
      </p:pic>
      <p:pic>
        <p:nvPicPr>
          <p:cNvPr id="10" name="Picture 9" descr="A building with glass walls and a glass walkway&#10;&#10;Description automatically generated with medium confidence">
            <a:extLst>
              <a:ext uri="{FF2B5EF4-FFF2-40B4-BE49-F238E27FC236}">
                <a16:creationId xmlns:a16="http://schemas.microsoft.com/office/drawing/2014/main" id="{A09CD6D5-43A6-650E-1D36-4DCFC38B4BE0}"/>
              </a:ext>
            </a:extLst>
          </p:cNvPr>
          <p:cNvPicPr>
            <a:picLocks noChangeAspect="1"/>
          </p:cNvPicPr>
          <p:nvPr/>
        </p:nvPicPr>
        <p:blipFill>
          <a:blip r:embed="rId3">
            <a:duotone>
              <a:schemeClr val="bg2">
                <a:shade val="45000"/>
                <a:satMod val="135000"/>
              </a:schemeClr>
              <a:prstClr val="white"/>
            </a:duotone>
            <a:alphaModFix amt="70000"/>
            <a:extLst>
              <a:ext uri="{28A0092B-C50C-407E-A947-70E740481C1C}">
                <a14:useLocalDpi xmlns:a14="http://schemas.microsoft.com/office/drawing/2010/main" val="0"/>
              </a:ext>
            </a:extLst>
          </a:blip>
          <a:srcRect/>
          <a:stretch/>
        </p:blipFill>
        <p:spPr>
          <a:xfrm>
            <a:off x="6743700" y="1275070"/>
            <a:ext cx="5568698" cy="7737582"/>
          </a:xfrm>
          <a:prstGeom prst="rect">
            <a:avLst/>
          </a:prstGeom>
        </p:spPr>
      </p:pic>
    </p:spTree>
    <p:extLst>
      <p:ext uri="{BB962C8B-B14F-4D97-AF65-F5344CB8AC3E}">
        <p14:creationId xmlns:p14="http://schemas.microsoft.com/office/powerpoint/2010/main" val="3128061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2C3B1-B097-712F-8212-40498A0D8AA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AC1A8F7-88DF-CF37-4A88-488B3B3B17B1}"/>
              </a:ext>
            </a:extLst>
          </p:cNvPr>
          <p:cNvSpPr txBox="1"/>
          <p:nvPr/>
        </p:nvSpPr>
        <p:spPr>
          <a:xfrm>
            <a:off x="498021" y="1338903"/>
            <a:ext cx="5437415" cy="3139321"/>
          </a:xfrm>
          <a:prstGeom prst="rect">
            <a:avLst/>
          </a:prstGeom>
          <a:noFill/>
        </p:spPr>
        <p:txBody>
          <a:bodyPr wrap="square" numCol="1" spcCol="0">
            <a:spAutoFit/>
          </a:bodyPr>
          <a:lstStyle/>
          <a:p>
            <a:pPr algn="just"/>
            <a:r>
              <a:rPr lang="cy-GB" sz="1100" b="1" dirty="0">
                <a:effectLst/>
                <a:ea typeface="Times New Roman" panose="02020603050405020304" pitchFamily="18" charset="0"/>
              </a:rPr>
              <a:t>Datblygiad Staff a Chydnabyddiaeth</a:t>
            </a:r>
          </a:p>
          <a:p>
            <a:pPr algn="just"/>
            <a:r>
              <a:rPr lang="cy-GB" sz="1100" dirty="0">
                <a:effectLst/>
                <a:ea typeface="Times New Roman" panose="02020603050405020304" pitchFamily="18" charset="0"/>
              </a:rPr>
              <a:t>Mae’r Brifysgol wedi gwneud cynnydd sylweddol o ran cynnig cyfleoedd pellach ar gyfer datblygiad staff.  Rydym wedi parhau i fuddsoddi mewn ymyriadau datblygu arweinyddiaeth berthnasol ac wedi parhau i ddarparu mynediad at adnoddau dysgu hunan-ddatblygu ar-lein ar gyfer staff i’w defnyddio yn ôl yr angen.   Yn ychwanegol, rydym wedi darparu cyfleoedd ar gyfer datblygiad staff â ffocws mewn iechyd a llesiant, a dysgu ac addysgu sy’n gysylltiedig â rôl. </a:t>
            </a:r>
          </a:p>
          <a:p>
            <a:pPr algn="just"/>
            <a:r>
              <a:rPr lang="cy-GB" sz="1100" dirty="0">
                <a:effectLst/>
                <a:ea typeface="Times New Roman" panose="02020603050405020304" pitchFamily="18" charset="0"/>
              </a:rPr>
              <a:t>Llwyddodd y Brifysgol i ail-achredu ei rhaglenni Cymrodoriaeth gydag AU Ymlaen o dan y Fframwaith Safonau Proffesiynol newydd.  </a:t>
            </a:r>
          </a:p>
          <a:p>
            <a:pPr algn="just"/>
            <a:r>
              <a:rPr lang="cy-GB" sz="1100" dirty="0">
                <a:effectLst/>
                <a:ea typeface="Times New Roman" panose="02020603050405020304" pitchFamily="18" charset="0"/>
              </a:rPr>
              <a:t>Yn ogystal, parhaodd y Brifysgol i gyflwyno ei rhaglen cymrodoriaeth LEAP llwyddiannus, gydag 11 o gyfranogwyr a gymerodd ran mewn rhaglen flwyddyn i ddatblygu prosiect penodol i wella dysgu ac addysgu a datblygu cymuned o addysgwyr.  </a:t>
            </a:r>
          </a:p>
          <a:p>
            <a:pPr algn="just"/>
            <a:r>
              <a:rPr lang="cy-GB" sz="1100" dirty="0">
                <a:effectLst/>
                <a:ea typeface="Times New Roman" panose="02020603050405020304" pitchFamily="18" charset="0"/>
              </a:rPr>
              <a:t>Canolbwyntiodd cynhadledd flynyddol dysgu ac addysgu NEXUS y Brifysgol ar Drochi a Thechnoleg, Deallusrwydd Artiffisial, Cyflogadwyedd ac astudiaethau achos arfer da yn PCYDDS a’i phartneriaid.  Yn ogystal, cynhaliodd y gynhadledd ail seremoni wobrwyo Dysgu ac Addysgu NEXUS PCYDDS, a oedd yn cydnabod arfer rhagorol ac effaith cydweithwyr a phrosiectau.  Ymhlith yr uchafbwyntiau oedd:  “Prosiect Cydweithio Myfyrwyr”, Integreiddio AI mewn Addysgu”, “Gwreiddio Entrepreneuriaeth mewn Celf a’r Cyfryngau”.</a:t>
            </a:r>
          </a:p>
        </p:txBody>
      </p:sp>
      <p:sp>
        <p:nvSpPr>
          <p:cNvPr id="2" name="Rectangle 1">
            <a:extLst>
              <a:ext uri="{FF2B5EF4-FFF2-40B4-BE49-F238E27FC236}">
                <a16:creationId xmlns:a16="http://schemas.microsoft.com/office/drawing/2014/main" id="{B00E9B31-D1C8-7D84-5DF4-E87EDE4D2B2A}"/>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086FA1FB-C0FE-A844-6FC7-F0B5AF4FCB08}"/>
              </a:ext>
            </a:extLst>
          </p:cNvPr>
          <p:cNvSpPr txBox="1"/>
          <p:nvPr/>
        </p:nvSpPr>
        <p:spPr>
          <a:xfrm>
            <a:off x="386863" y="61555"/>
            <a:ext cx="9998340" cy="584775"/>
          </a:xfrm>
          <a:prstGeom prst="rect">
            <a:avLst/>
          </a:prstGeom>
          <a:noFill/>
        </p:spPr>
        <p:txBody>
          <a:bodyPr wrap="square" rtlCol="0">
            <a:spAutoFit/>
          </a:bodyPr>
          <a:lstStyle/>
          <a:p>
            <a:r>
              <a:rPr lang="cy-GB" sz="3200" b="1" dirty="0">
                <a:solidFill>
                  <a:schemeClr val="bg1"/>
                </a:solidFill>
              </a:rPr>
              <a:t>Adolygiad yr Is-Ganghellor</a:t>
            </a:r>
          </a:p>
        </p:txBody>
      </p:sp>
      <p:pic>
        <p:nvPicPr>
          <p:cNvPr id="9" name="Picture 8" descr="A picture containing text, person, preparing&#10;&#10;Description automatically generated">
            <a:extLst>
              <a:ext uri="{FF2B5EF4-FFF2-40B4-BE49-F238E27FC236}">
                <a16:creationId xmlns:a16="http://schemas.microsoft.com/office/drawing/2014/main" id="{5176FDA1-C1E0-389E-3E2E-1C92EEABFAF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9615055" y="291"/>
            <a:ext cx="3186545" cy="9600909"/>
          </a:xfrm>
          <a:prstGeom prst="rect">
            <a:avLst/>
          </a:prstGeom>
        </p:spPr>
      </p:pic>
      <p:sp>
        <p:nvSpPr>
          <p:cNvPr id="10" name="Rectangle 9">
            <a:extLst>
              <a:ext uri="{FF2B5EF4-FFF2-40B4-BE49-F238E27FC236}">
                <a16:creationId xmlns:a16="http://schemas.microsoft.com/office/drawing/2014/main" id="{8B319766-DFA7-09F8-790D-C611E13E4C44}"/>
              </a:ext>
            </a:extLst>
          </p:cNvPr>
          <p:cNvSpPr/>
          <p:nvPr/>
        </p:nvSpPr>
        <p:spPr>
          <a:xfrm>
            <a:off x="9615055" y="0"/>
            <a:ext cx="3186545" cy="9601200"/>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48D835A-B36B-23FD-458B-5A2DD2BA2BBC}"/>
              </a:ext>
            </a:extLst>
          </p:cNvPr>
          <p:cNvSpPr txBox="1"/>
          <p:nvPr/>
        </p:nvSpPr>
        <p:spPr>
          <a:xfrm>
            <a:off x="9813084" y="2420663"/>
            <a:ext cx="2719158" cy="1600438"/>
          </a:xfrm>
          <a:prstGeom prst="rect">
            <a:avLst/>
          </a:prstGeom>
          <a:noFill/>
        </p:spPr>
        <p:txBody>
          <a:bodyPr wrap="square" rtlCol="0">
            <a:spAutoFit/>
          </a:bodyPr>
          <a:lstStyle/>
          <a:p>
            <a:r>
              <a:rPr lang="cy-GB" sz="1400" dirty="0">
                <a:solidFill>
                  <a:schemeClr val="bg1"/>
                </a:solidFill>
              </a:rPr>
              <a:t>Mae PCYDDS yn cael ei graddio’n 4ydd yng Nghymru am effaith, gyda 74% o ymchwil y Brifysgol yn cael ei farnu i ddarparu effeithiau eithriadol a sylweddol iawn ar gymdeithas, diwylliant a diwydiant.</a:t>
            </a:r>
          </a:p>
        </p:txBody>
      </p:sp>
      <p:pic>
        <p:nvPicPr>
          <p:cNvPr id="4" name="Picture 3">
            <a:extLst>
              <a:ext uri="{FF2B5EF4-FFF2-40B4-BE49-F238E27FC236}">
                <a16:creationId xmlns:a16="http://schemas.microsoft.com/office/drawing/2014/main" id="{A87C9F45-66E9-D2D8-6193-F55BFDFE0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5367" y="1817220"/>
            <a:ext cx="2540651" cy="541887"/>
          </a:xfrm>
          <a:prstGeom prst="rect">
            <a:avLst/>
          </a:prstGeom>
        </p:spPr>
      </p:pic>
      <p:sp>
        <p:nvSpPr>
          <p:cNvPr id="19" name="TextBox 18">
            <a:extLst>
              <a:ext uri="{FF2B5EF4-FFF2-40B4-BE49-F238E27FC236}">
                <a16:creationId xmlns:a16="http://schemas.microsoft.com/office/drawing/2014/main" id="{0054110D-F52C-A054-272E-E03E5E855D82}"/>
              </a:ext>
            </a:extLst>
          </p:cNvPr>
          <p:cNvSpPr txBox="1"/>
          <p:nvPr/>
        </p:nvSpPr>
        <p:spPr>
          <a:xfrm>
            <a:off x="9895367" y="6008573"/>
            <a:ext cx="2772009" cy="738664"/>
          </a:xfrm>
          <a:prstGeom prst="rect">
            <a:avLst/>
          </a:prstGeom>
          <a:noFill/>
        </p:spPr>
        <p:txBody>
          <a:bodyPr wrap="square" rtlCol="0">
            <a:spAutoFit/>
          </a:bodyPr>
          <a:lstStyle/>
          <a:p>
            <a:r>
              <a:rPr lang="cy-GB" sz="1400" dirty="0">
                <a:solidFill>
                  <a:schemeClr val="bg1"/>
                </a:solidFill>
              </a:rPr>
              <a:t>Safle tabl cynghrair gwyrdd Prifysgolion y Bobl a’r Blaned: Dosbarth 1af a Chydradd 29ain</a:t>
            </a:r>
          </a:p>
        </p:txBody>
      </p:sp>
      <p:pic>
        <p:nvPicPr>
          <p:cNvPr id="21" name="Picture 20">
            <a:extLst>
              <a:ext uri="{FF2B5EF4-FFF2-40B4-BE49-F238E27FC236}">
                <a16:creationId xmlns:a16="http://schemas.microsoft.com/office/drawing/2014/main" id="{AC2FD177-ADC2-81DF-1238-24A0525750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2569" y="4631506"/>
            <a:ext cx="1344330" cy="1275781"/>
          </a:xfrm>
          <a:prstGeom prst="rect">
            <a:avLst/>
          </a:prstGeom>
        </p:spPr>
      </p:pic>
      <p:cxnSp>
        <p:nvCxnSpPr>
          <p:cNvPr id="13" name="Straight Connector 12">
            <a:extLst>
              <a:ext uri="{FF2B5EF4-FFF2-40B4-BE49-F238E27FC236}">
                <a16:creationId xmlns:a16="http://schemas.microsoft.com/office/drawing/2014/main" id="{E6353BD6-EF65-2CB4-7213-362F449ABC66}"/>
              </a:ext>
            </a:extLst>
          </p:cNvPr>
          <p:cNvCxnSpPr>
            <a:cxnSpLocks/>
          </p:cNvCxnSpPr>
          <p:nvPr/>
        </p:nvCxnSpPr>
        <p:spPr>
          <a:xfrm>
            <a:off x="9959660" y="4198305"/>
            <a:ext cx="226649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70A1965-1F9F-C188-146C-70AA80AA75BB}"/>
              </a:ext>
            </a:extLst>
          </p:cNvPr>
          <p:cNvSpPr txBox="1"/>
          <p:nvPr/>
        </p:nvSpPr>
        <p:spPr>
          <a:xfrm>
            <a:off x="6827994" y="1338903"/>
            <a:ext cx="2652837" cy="5001369"/>
          </a:xfrm>
          <a:prstGeom prst="rect">
            <a:avLst/>
          </a:prstGeom>
          <a:noFill/>
        </p:spPr>
        <p:txBody>
          <a:bodyPr wrap="square" numCol="1" spcCol="0">
            <a:spAutoFit/>
          </a:bodyPr>
          <a:lstStyle/>
          <a:p>
            <a:pPr algn="just"/>
            <a:r>
              <a:rPr lang="cy-GB" sz="1100" b="1" dirty="0">
                <a:latin typeface="Calibri" panose="020F0502020204030204" pitchFamily="34" charset="0"/>
              </a:rPr>
              <a:t>Gosod y llwyfan ar gyfer y dyfodol </a:t>
            </a:r>
          </a:p>
          <a:p>
            <a:pPr algn="just"/>
            <a:r>
              <a:rPr lang="en-GB" sz="1100" dirty="0">
                <a:latin typeface="Calibri" panose="020F0502020204030204" pitchFamily="34" charset="0"/>
              </a:rPr>
              <a:t>Yn </a:t>
            </a:r>
            <a:r>
              <a:rPr lang="cy-GB" sz="1100" dirty="0">
                <a:latin typeface="Calibri" panose="020F0502020204030204" pitchFamily="34" charset="0"/>
              </a:rPr>
              <a:t>2023/2024, adolygodd yr Is-Ganghellor strwythurau a threfniadau’r tîm Gweithredol i sicrhau uwch dîm arwain cydlynol a dull llywodraethu sefydliadol atebol.  Ymunodd Cadeirydd Cynghorau’r Brifysgol newydd â’r Brifysgol ar ddechrau’r flwyddyn academaidd, gan alluogi sefydlu dull gweithredu wedi’i alinio rhwng gweithrediant a </a:t>
            </a:r>
            <a:r>
              <a:rPr lang="cy-GB" sz="1100" dirty="0" err="1">
                <a:latin typeface="Calibri" panose="020F0502020204030204" pitchFamily="34" charset="0"/>
              </a:rPr>
              <a:t>llywodraethiant</a:t>
            </a:r>
            <a:r>
              <a:rPr lang="cy-GB" sz="1100" dirty="0">
                <a:latin typeface="Calibri" panose="020F0502020204030204" pitchFamily="34" charset="0"/>
              </a:rPr>
              <a:t>. Nod hwn yw ei esblygu i ymateb i heriau a chyfleoedd, yn ogystal â darparu mwy o atebolrwydd ar gyfer cyflawni ein blaenoriaethau.  O ganlyniad i’r newidiadau hyn, mae’r Cyngor wedi cymeradwyo estyniad i’r cynllun Strategol tan 2025. </a:t>
            </a:r>
          </a:p>
          <a:p>
            <a:pPr algn="just"/>
            <a:r>
              <a:rPr lang="cy-GB" sz="1100" dirty="0">
                <a:latin typeface="Calibri" panose="020F0502020204030204" pitchFamily="34" charset="0"/>
              </a:rPr>
              <a:t>Mae’r Brifysgol wedi adolygu ei phrosesau cynllunio mewnol ac adolygu i’w galluogi i wynebu heriau’r sector yn well.  Mae’r Cyngor wedi cymeradwyo cynllun busnes newydd gyda 5 parth:  Addysg a Phrofiad Myfyrwyr; Recriwtio:  Cartref a Rhyngwladol; Pobl, Sefydliad a Diwylliant; Yr Ystâd Ddigidol a Ffisegol; ac Ymchwil a Chenhadaeth Ddinesig.  Mae’r Brifysgol yn ystyried y rhain fel y meysydd craidd ar gyfer cyflawni cenhadaeth y Brifysgol.  Mae prif risgiau ac ansicrwydd wedi’u mapio yn erbyn y rhain. </a:t>
            </a:r>
            <a:endParaRPr lang="cy-GB" sz="11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69A7E0C1-8B84-CA59-1B7F-8AEE3BE9C19B}"/>
              </a:ext>
            </a:extLst>
          </p:cNvPr>
          <p:cNvSpPr txBox="1"/>
          <p:nvPr/>
        </p:nvSpPr>
        <p:spPr>
          <a:xfrm>
            <a:off x="498022" y="5300686"/>
            <a:ext cx="5437414" cy="2292935"/>
          </a:xfrm>
          <a:prstGeom prst="rect">
            <a:avLst/>
          </a:prstGeom>
          <a:noFill/>
        </p:spPr>
        <p:txBody>
          <a:bodyPr wrap="square" numCol="1" spcCol="0">
            <a:spAutoFit/>
          </a:bodyPr>
          <a:lstStyle/>
          <a:p>
            <a:pPr algn="just"/>
            <a:r>
              <a:rPr lang="cy-GB" sz="1100" b="1" dirty="0">
                <a:effectLst/>
                <a:ea typeface="Times New Roman" panose="02020603050405020304" pitchFamily="18" charset="0"/>
              </a:rPr>
              <a:t>Cynaliadwyedd</a:t>
            </a:r>
          </a:p>
          <a:p>
            <a:pPr algn="just"/>
            <a:r>
              <a:rPr lang="cy-GB" sz="1100" dirty="0">
                <a:effectLst/>
                <a:ea typeface="Times New Roman" panose="02020603050405020304" pitchFamily="18" charset="0"/>
              </a:rPr>
              <a:t>Roedd y Brifysgol yn falch o gael ei chydnabod gyda gwobr ‘Dosbarth 1af’ yng Nghynghrair Prifysgolion y Bobl a’r Blaned uchel ei pharch 2023. Mae’r anrhydedd hon yn tanlinellu ymrwymiad PCYDDS i stiwardiaeth amgylcheddol, arferion moesegol a mentrau cynaliadwyedd.  Yn nodedig, sicrhaodd PCYDDS, safleoedd blaenllaw yng Nghymru a safleoedd clodwiw yn y DU yn gategorïau ‘Gwastraff ac Ailgylchu’ (9fed yn y DU), ‘Ffynonellau Ynni’ (7fed yn y DU), a Lleihau Defnydd o Ddŵr’ (2il yn y DU. </a:t>
            </a:r>
          </a:p>
          <a:p>
            <a:pPr algn="just"/>
            <a:r>
              <a:rPr lang="cy-GB" sz="1100" dirty="0">
                <a:effectLst/>
                <a:ea typeface="Times New Roman" panose="02020603050405020304" pitchFamily="18" charset="0"/>
              </a:rPr>
              <a:t>Sicrhaodd prosiect TALES Arfordirol dan arweiniad canolfan UNESCO-MOST BRIDGES (Y DU) yn PCYDDS €770,000 o gyllid yng nghyd-alwad Hinsawdd a Threftadaeth Ddiwylliannol Fforwm </a:t>
            </a:r>
            <a:r>
              <a:rPr lang="cy-GB" sz="1100" dirty="0" err="1">
                <a:effectLst/>
                <a:ea typeface="Times New Roman" panose="02020603050405020304" pitchFamily="18" charset="0"/>
              </a:rPr>
              <a:t>Belmont</a:t>
            </a:r>
            <a:r>
              <a:rPr lang="cy-GB" sz="1100" dirty="0">
                <a:effectLst/>
                <a:ea typeface="Times New Roman" panose="02020603050405020304" pitchFamily="18" charset="0"/>
              </a:rPr>
              <a:t> (CCH 2023). Nod y fenter gydweithredol yw mynd i’w afael â heriau yn y croestoriad rhwng newid hinsawdd a threftadaeth ddiwylliannol, gan gynnwys timau o Iwerddon, Yr Unol Daleithiau a Chymru.  Mae’r prosiect yn canolbwyntio ar ddeall a chadw strategaethau addasol cymunedau arfordirol sy’n wynebu effeithiau newid hinsawdd</a:t>
            </a:r>
            <a:r>
              <a:rPr lang="en-GB" sz="1100" dirty="0">
                <a:effectLst/>
                <a:latin typeface="Times New Roman" panose="02020603050405020304" pitchFamily="18" charset="0"/>
                <a:ea typeface="Times New Roman" panose="02020603050405020304" pitchFamily="18" charset="0"/>
              </a:rPr>
              <a:t>. </a:t>
            </a:r>
          </a:p>
        </p:txBody>
      </p:sp>
      <p:pic>
        <p:nvPicPr>
          <p:cNvPr id="16" name="Picture 15" descr="Low angle view of a building&#10;&#10;Description automatically generated">
            <a:extLst>
              <a:ext uri="{FF2B5EF4-FFF2-40B4-BE49-F238E27FC236}">
                <a16:creationId xmlns:a16="http://schemas.microsoft.com/office/drawing/2014/main" id="{0F4A5076-768C-BD9F-DBDC-F2F8B6E34F07}"/>
              </a:ext>
            </a:extLst>
          </p:cNvPr>
          <p:cNvPicPr>
            <a:picLocks noChangeAspect="1"/>
          </p:cNvPicPr>
          <p:nvPr/>
        </p:nvPicPr>
        <p:blipFill>
          <a:blip r:embed="rId6">
            <a:duotone>
              <a:schemeClr val="bg2">
                <a:shade val="45000"/>
                <a:satMod val="135000"/>
              </a:schemeClr>
              <a:prstClr val="white"/>
            </a:duotone>
            <a:alphaModFix amt="70000"/>
            <a:extLst>
              <a:ext uri="{28A0092B-C50C-407E-A947-70E740481C1C}">
                <a14:useLocalDpi xmlns:a14="http://schemas.microsoft.com/office/drawing/2010/main" val="0"/>
              </a:ext>
            </a:extLst>
          </a:blip>
          <a:srcRect/>
          <a:stretch/>
        </p:blipFill>
        <p:spPr>
          <a:xfrm>
            <a:off x="6847080" y="6757350"/>
            <a:ext cx="2652837" cy="2212832"/>
          </a:xfrm>
          <a:prstGeom prst="rect">
            <a:avLst/>
          </a:prstGeom>
        </p:spPr>
      </p:pic>
    </p:spTree>
    <p:extLst>
      <p:ext uri="{BB962C8B-B14F-4D97-AF65-F5344CB8AC3E}">
        <p14:creationId xmlns:p14="http://schemas.microsoft.com/office/powerpoint/2010/main" val="953816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a:extLst>
              <a:ext uri="{FF2B5EF4-FFF2-40B4-BE49-F238E27FC236}">
                <a16:creationId xmlns:a16="http://schemas.microsoft.com/office/drawing/2014/main" id="{CFC6E2BF-88C5-5087-6198-2A7D8A20FDA3}"/>
              </a:ext>
            </a:extLst>
          </p:cNvPr>
          <p:cNvSpPr txBox="1"/>
          <p:nvPr/>
        </p:nvSpPr>
        <p:spPr>
          <a:xfrm>
            <a:off x="515815" y="896430"/>
            <a:ext cx="5327931" cy="830997"/>
          </a:xfrm>
          <a:prstGeom prst="rect">
            <a:avLst/>
          </a:prstGeom>
          <a:noFill/>
        </p:spPr>
        <p:txBody>
          <a:bodyPr wrap="square">
            <a:spAutoFit/>
          </a:bodyPr>
          <a:lstStyle/>
          <a:p>
            <a:r>
              <a:rPr lang="cy-GB" sz="1200" dirty="0"/>
              <a:t>Mae’r Brifysgol yn cynnal Cofrestr Risg ar lefel prifysgol sy’n cael ei hadolygu’n ffurfiol gan yr Uwch Dîm Arwain, Pwyllgor Archwilio a Risg y Cyngor, a’r Cyngor. Mae hefyd yn cael ei ddiweddaru fel y bo'n briodol os yw'n amlwg bod risgiau'n newid yn gyflymach.</a:t>
            </a:r>
          </a:p>
        </p:txBody>
      </p:sp>
      <p:sp>
        <p:nvSpPr>
          <p:cNvPr id="2" name="Rectangle 1">
            <a:extLst>
              <a:ext uri="{FF2B5EF4-FFF2-40B4-BE49-F238E27FC236}">
                <a16:creationId xmlns:a16="http://schemas.microsoft.com/office/drawing/2014/main" id="{1C7CD628-14F3-BEF4-3CE4-0E671D64461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5CB69ED0-21E4-FB63-6021-7B27ADA59993}"/>
              </a:ext>
            </a:extLst>
          </p:cNvPr>
          <p:cNvSpPr txBox="1"/>
          <p:nvPr/>
        </p:nvSpPr>
        <p:spPr>
          <a:xfrm>
            <a:off x="386863" y="61555"/>
            <a:ext cx="9998340" cy="584775"/>
          </a:xfrm>
          <a:prstGeom prst="rect">
            <a:avLst/>
          </a:prstGeom>
          <a:noFill/>
        </p:spPr>
        <p:txBody>
          <a:bodyPr wrap="square" rtlCol="0">
            <a:spAutoFit/>
          </a:bodyPr>
          <a:lstStyle/>
          <a:p>
            <a:r>
              <a:rPr lang="cy-GB" sz="3200" b="1" dirty="0">
                <a:solidFill>
                  <a:schemeClr val="bg1"/>
                </a:solidFill>
              </a:rPr>
              <a:t>Prif Risgiau ac Ansicrwydd</a:t>
            </a:r>
          </a:p>
        </p:txBody>
      </p:sp>
      <p:graphicFrame>
        <p:nvGraphicFramePr>
          <p:cNvPr id="4" name="Table 3">
            <a:extLst>
              <a:ext uri="{FF2B5EF4-FFF2-40B4-BE49-F238E27FC236}">
                <a16:creationId xmlns:a16="http://schemas.microsoft.com/office/drawing/2014/main" id="{7B4F8176-2356-945B-7866-0B5524DDC1AB}"/>
              </a:ext>
            </a:extLst>
          </p:cNvPr>
          <p:cNvGraphicFramePr>
            <a:graphicFrameLocks noGrp="1"/>
          </p:cNvGraphicFramePr>
          <p:nvPr>
            <p:extLst>
              <p:ext uri="{D42A27DB-BD31-4B8C-83A1-F6EECF244321}">
                <p14:modId xmlns:p14="http://schemas.microsoft.com/office/powerpoint/2010/main" val="4122314921"/>
              </p:ext>
            </p:extLst>
          </p:nvPr>
        </p:nvGraphicFramePr>
        <p:xfrm>
          <a:off x="515815" y="2257488"/>
          <a:ext cx="12223316" cy="6609176"/>
        </p:xfrm>
        <a:graphic>
          <a:graphicData uri="http://schemas.openxmlformats.org/drawingml/2006/table">
            <a:tbl>
              <a:tblPr firstRow="1" bandRow="1">
                <a:tableStyleId>{5C22544A-7EE6-4342-B048-85BDC9FD1C3A}</a:tableStyleId>
              </a:tblPr>
              <a:tblGrid>
                <a:gridCol w="509033">
                  <a:extLst>
                    <a:ext uri="{9D8B030D-6E8A-4147-A177-3AD203B41FA5}">
                      <a16:colId xmlns:a16="http://schemas.microsoft.com/office/drawing/2014/main" val="3672519913"/>
                    </a:ext>
                  </a:extLst>
                </a:gridCol>
                <a:gridCol w="509033">
                  <a:extLst>
                    <a:ext uri="{9D8B030D-6E8A-4147-A177-3AD203B41FA5}">
                      <a16:colId xmlns:a16="http://schemas.microsoft.com/office/drawing/2014/main" val="1010968424"/>
                    </a:ext>
                  </a:extLst>
                </a:gridCol>
                <a:gridCol w="2241050">
                  <a:extLst>
                    <a:ext uri="{9D8B030D-6E8A-4147-A177-3AD203B41FA5}">
                      <a16:colId xmlns:a16="http://schemas.microsoft.com/office/drawing/2014/main" val="1481031538"/>
                    </a:ext>
                  </a:extLst>
                </a:gridCol>
                <a:gridCol w="2199149">
                  <a:extLst>
                    <a:ext uri="{9D8B030D-6E8A-4147-A177-3AD203B41FA5}">
                      <a16:colId xmlns:a16="http://schemas.microsoft.com/office/drawing/2014/main" val="4095246468"/>
                    </a:ext>
                  </a:extLst>
                </a:gridCol>
                <a:gridCol w="2282951">
                  <a:extLst>
                    <a:ext uri="{9D8B030D-6E8A-4147-A177-3AD203B41FA5}">
                      <a16:colId xmlns:a16="http://schemas.microsoft.com/office/drawing/2014/main" val="3771419436"/>
                    </a:ext>
                  </a:extLst>
                </a:gridCol>
                <a:gridCol w="2241050">
                  <a:extLst>
                    <a:ext uri="{9D8B030D-6E8A-4147-A177-3AD203B41FA5}">
                      <a16:colId xmlns:a16="http://schemas.microsoft.com/office/drawing/2014/main" val="2715392962"/>
                    </a:ext>
                  </a:extLst>
                </a:gridCol>
                <a:gridCol w="2241050">
                  <a:extLst>
                    <a:ext uri="{9D8B030D-6E8A-4147-A177-3AD203B41FA5}">
                      <a16:colId xmlns:a16="http://schemas.microsoft.com/office/drawing/2014/main" val="1170990946"/>
                    </a:ext>
                  </a:extLst>
                </a:gridCol>
              </a:tblGrid>
              <a:tr h="1167811">
                <a:tc>
                  <a:txBody>
                    <a:bodyPr/>
                    <a:lstStyle/>
                    <a:p>
                      <a:pPr algn="l"/>
                      <a:endParaRPr lang="en-GB" sz="2400"/>
                    </a:p>
                  </a:txBody>
                  <a:tcPr>
                    <a:noFill/>
                  </a:tcPr>
                </a:tc>
                <a:tc>
                  <a:txBody>
                    <a:bodyPr/>
                    <a:lstStyle/>
                    <a:p>
                      <a:pPr algn="l"/>
                      <a:endParaRPr lang="en-GB" sz="2400"/>
                    </a:p>
                  </a:txBody>
                  <a:tcPr>
                    <a:noFill/>
                  </a:tcPr>
                </a:tc>
                <a:tc>
                  <a:txBody>
                    <a:bodyPr/>
                    <a:lstStyle/>
                    <a:p>
                      <a:pPr algn="l"/>
                      <a:r>
                        <a:rPr lang="cy-GB" sz="2400" b="1" i="0" u="none" strike="noStrike" baseline="0" noProof="0" dirty="0">
                          <a:latin typeface="Calibri-Bold"/>
                        </a:rPr>
                        <a:t>Addysg a Phrofiad  Myfyrwyr</a:t>
                      </a:r>
                    </a:p>
                  </a:txBody>
                  <a:tcPr>
                    <a:solidFill>
                      <a:srgbClr val="2E5167"/>
                    </a:solidFill>
                  </a:tcPr>
                </a:tc>
                <a:tc>
                  <a:txBody>
                    <a:bodyPr/>
                    <a:lstStyle/>
                    <a:p>
                      <a:pPr algn="l"/>
                      <a:r>
                        <a:rPr lang="cy-GB" sz="2400" b="1" i="0" u="none" strike="noStrike" baseline="0" noProof="0" dirty="0">
                          <a:latin typeface="Calibri-Bold"/>
                        </a:rPr>
                        <a:t>Recriwtio:</a:t>
                      </a:r>
                    </a:p>
                    <a:p>
                      <a:pPr algn="l"/>
                      <a:r>
                        <a:rPr lang="cy-GB" sz="2400" b="1" i="0" u="none" strike="noStrike" baseline="0" noProof="0" dirty="0">
                          <a:latin typeface="Calibri-Bold"/>
                        </a:rPr>
                        <a:t>Cartref a Rhyngwladol  </a:t>
                      </a:r>
                      <a:endParaRPr lang="cy-GB" sz="2400" noProof="0" dirty="0"/>
                    </a:p>
                  </a:txBody>
                  <a:tcPr>
                    <a:solidFill>
                      <a:srgbClr val="2E5167"/>
                    </a:solidFill>
                  </a:tcPr>
                </a:tc>
                <a:tc>
                  <a:txBody>
                    <a:bodyPr/>
                    <a:lstStyle/>
                    <a:p>
                      <a:pPr algn="l"/>
                      <a:r>
                        <a:rPr lang="cy-GB" sz="2400" b="1" i="0" u="none" strike="noStrike" baseline="0" noProof="0" dirty="0">
                          <a:latin typeface="Calibri-Bold"/>
                        </a:rPr>
                        <a:t>Pobl, Sefydliad a Diwylliant</a:t>
                      </a:r>
                      <a:endParaRPr lang="cy-GB" sz="2400" noProof="0" dirty="0"/>
                    </a:p>
                  </a:txBody>
                  <a:tcPr>
                    <a:solidFill>
                      <a:srgbClr val="2E5167"/>
                    </a:solidFill>
                  </a:tcPr>
                </a:tc>
                <a:tc>
                  <a:txBody>
                    <a:bodyPr/>
                    <a:lstStyle/>
                    <a:p>
                      <a:pPr algn="l"/>
                      <a:r>
                        <a:rPr lang="cy-GB" sz="2400" b="1" i="0" u="none" strike="noStrike" baseline="0" noProof="0" dirty="0">
                          <a:latin typeface="Calibri-Bold"/>
                        </a:rPr>
                        <a:t>Yr Ystâd Ddigidol a Ffisegol </a:t>
                      </a:r>
                    </a:p>
                  </a:txBody>
                  <a:tcPr>
                    <a:solidFill>
                      <a:srgbClr val="2E5167"/>
                    </a:solidFill>
                  </a:tcPr>
                </a:tc>
                <a:tc>
                  <a:txBody>
                    <a:bodyPr/>
                    <a:lstStyle/>
                    <a:p>
                      <a:pPr algn="l"/>
                      <a:r>
                        <a:rPr lang="cy-GB" sz="2400" b="1" i="0" u="none" strike="noStrike" baseline="0" noProof="0" dirty="0">
                          <a:latin typeface="Calibri-Bold"/>
                        </a:rPr>
                        <a:t>Ymchwil a Chenhadaeth Ddinesig</a:t>
                      </a:r>
                    </a:p>
                  </a:txBody>
                  <a:tcPr>
                    <a:solidFill>
                      <a:srgbClr val="2E5167"/>
                    </a:solidFill>
                  </a:tcPr>
                </a:tc>
                <a:extLst>
                  <a:ext uri="{0D108BD9-81ED-4DB2-BD59-A6C34878D82A}">
                    <a16:rowId xmlns:a16="http://schemas.microsoft.com/office/drawing/2014/main" val="551931052"/>
                  </a:ext>
                </a:extLst>
              </a:tr>
              <a:tr h="1706801">
                <a:tc>
                  <a:txBody>
                    <a:bodyPr/>
                    <a:lstStyle/>
                    <a:p>
                      <a:pPr algn="ctr"/>
                      <a:r>
                        <a:rPr lang="en-GB" sz="2000" b="1" dirty="0">
                          <a:solidFill>
                            <a:schemeClr val="bg2"/>
                          </a:solidFill>
                        </a:rPr>
                        <a:t>RISG</a:t>
                      </a:r>
                    </a:p>
                  </a:txBody>
                  <a:tcPr vert="vert270">
                    <a:solidFill>
                      <a:srgbClr val="2E5167"/>
                    </a:solidFill>
                  </a:tcPr>
                </a:tc>
                <a:tc>
                  <a:txBody>
                    <a:bodyPr/>
                    <a:lstStyle/>
                    <a:p>
                      <a:pPr algn="ctr"/>
                      <a:r>
                        <a:rPr lang="en-GB" sz="2000" b="1" dirty="0">
                          <a:solidFill>
                            <a:schemeClr val="bg2"/>
                          </a:solidFill>
                        </a:rPr>
                        <a:t>RISG</a:t>
                      </a:r>
                    </a:p>
                  </a:txBody>
                  <a:tcPr vert="vert270">
                    <a:solidFill>
                      <a:srgbClr val="2E5167"/>
                    </a:solidFill>
                  </a:tcPr>
                </a:tc>
                <a:tc>
                  <a:txBody>
                    <a:bodyPr/>
                    <a:lstStyle/>
                    <a:p>
                      <a:pPr marL="0" marR="0" lvl="0" indent="0" algn="just" defTabSz="1280128" rtl="0" eaLnBrk="1" fontAlgn="auto" latinLnBrk="0" hangingPunct="1">
                        <a:lnSpc>
                          <a:spcPct val="100000"/>
                        </a:lnSpc>
                        <a:spcBef>
                          <a:spcPts val="0"/>
                        </a:spcBef>
                        <a:spcAft>
                          <a:spcPts val="0"/>
                        </a:spcAft>
                        <a:buClrTx/>
                        <a:buSzTx/>
                        <a:buFontTx/>
                        <a:buNone/>
                        <a:tabLst/>
                        <a:defRPr/>
                      </a:pPr>
                      <a:r>
                        <a:rPr lang="cy-GB" sz="1200" noProof="0" dirty="0"/>
                        <a:t>Nid yw ein portffolio academaidd wedi’i strwythuro’n briodol i ddarparu’r cyfleoedd gorau ar gyfer recriwtio, profiad a chanlyniadau myfyrwyr. </a:t>
                      </a:r>
                      <a:endParaRPr lang="cy-GB" sz="1200" noProof="0" dirty="0">
                        <a:solidFill>
                          <a:schemeClr val="tx1"/>
                        </a:solidFill>
                      </a:endParaRPr>
                    </a:p>
                  </a:txBody>
                  <a:tcPr/>
                </a:tc>
                <a:tc>
                  <a:txBody>
                    <a:bodyPr/>
                    <a:lstStyle/>
                    <a:p>
                      <a:pPr algn="just"/>
                      <a:r>
                        <a:rPr lang="en-GB" sz="1200" noProof="0" dirty="0">
                          <a:solidFill>
                            <a:schemeClr val="tx1"/>
                          </a:solidFill>
                        </a:rPr>
                        <a:t>N</a:t>
                      </a:r>
                      <a:r>
                        <a:rPr lang="cy-GB" sz="1200" noProof="0" dirty="0" err="1">
                          <a:solidFill>
                            <a:schemeClr val="tx1"/>
                          </a:solidFill>
                        </a:rPr>
                        <a:t>id</a:t>
                      </a:r>
                      <a:r>
                        <a:rPr lang="cy-GB" sz="1200" noProof="0" dirty="0">
                          <a:solidFill>
                            <a:schemeClr val="tx1"/>
                          </a:solidFill>
                        </a:rPr>
                        <a:t> yw recriwtio a chadw myfyrwyr Cartref a Rhyngwladol yn cyd-fynd â nifer y myfyrwyr a ragwelir gan arwain at lai o gynaliadwyedd ariannol. </a:t>
                      </a:r>
                    </a:p>
                  </a:txBody>
                  <a:tcPr/>
                </a:tc>
                <a:tc>
                  <a:txBody>
                    <a:bodyPr/>
                    <a:lstStyle/>
                    <a:p>
                      <a:pPr marL="0" marR="0" lvl="0" indent="0" algn="just" defTabSz="1280128" rtl="0" eaLnBrk="1" fontAlgn="auto" latinLnBrk="0" hangingPunct="1">
                        <a:lnSpc>
                          <a:spcPct val="100000"/>
                        </a:lnSpc>
                        <a:spcBef>
                          <a:spcPts val="0"/>
                        </a:spcBef>
                        <a:spcAft>
                          <a:spcPts val="0"/>
                        </a:spcAft>
                        <a:buClrTx/>
                        <a:buSzTx/>
                        <a:buFontTx/>
                        <a:buNone/>
                        <a:tabLst/>
                        <a:defRPr/>
                      </a:pPr>
                      <a:r>
                        <a:rPr lang="cy-GB" sz="1200" noProof="0" dirty="0"/>
                        <a:t>Nid yw ein strwythurau staffio, proffil yn y gweithle ac ymddygiadau yn y gweithle yn cyd-fynd ag anghenion y Brifysgol a’n myfyrwyr. </a:t>
                      </a:r>
                      <a:endParaRPr lang="cy-GB" sz="1200" noProof="0" dirty="0">
                        <a:solidFill>
                          <a:schemeClr val="tx1"/>
                        </a:solidFill>
                      </a:endParaRPr>
                    </a:p>
                  </a:txBody>
                  <a:tcPr/>
                </a:tc>
                <a:tc>
                  <a:txBody>
                    <a:bodyPr/>
                    <a:lstStyle/>
                    <a:p>
                      <a:pPr marL="0" marR="0" lvl="0" indent="0" algn="just" defTabSz="1280128" rtl="0" eaLnBrk="1" fontAlgn="auto" latinLnBrk="0" hangingPunct="1">
                        <a:lnSpc>
                          <a:spcPct val="100000"/>
                        </a:lnSpc>
                        <a:spcBef>
                          <a:spcPts val="0"/>
                        </a:spcBef>
                        <a:spcAft>
                          <a:spcPts val="0"/>
                        </a:spcAft>
                        <a:buClrTx/>
                        <a:buSzTx/>
                        <a:buFontTx/>
                        <a:buNone/>
                        <a:tabLst/>
                        <a:defRPr/>
                      </a:pPr>
                      <a:r>
                        <a:rPr lang="cy-GB" sz="1200" noProof="0" dirty="0">
                          <a:effectLst/>
                          <a:ea typeface="Calibri" panose="020F0502020204030204" pitchFamily="34" charset="0"/>
                          <a:cs typeface="Arial" panose="020B0604020202020204" pitchFamily="34" charset="0"/>
                        </a:rPr>
                        <a:t>Mae costau sy’n cysylltiedig â chynnal a chadw’r ystâd ddaearyddol yn arwain at lai o gynaliadwyedd ariannol. </a:t>
                      </a:r>
                    </a:p>
                    <a:p>
                      <a:pPr marL="0" marR="0" lvl="0" indent="0" algn="just" defTabSz="1280128" rtl="0" eaLnBrk="1" fontAlgn="auto" latinLnBrk="0" hangingPunct="1">
                        <a:lnSpc>
                          <a:spcPct val="100000"/>
                        </a:lnSpc>
                        <a:spcBef>
                          <a:spcPts val="0"/>
                        </a:spcBef>
                        <a:spcAft>
                          <a:spcPts val="0"/>
                        </a:spcAft>
                        <a:buClrTx/>
                        <a:buSzTx/>
                        <a:buFontTx/>
                        <a:buNone/>
                        <a:tabLst/>
                        <a:defRPr/>
                      </a:pPr>
                      <a:endParaRPr lang="cy-GB" sz="1200" noProof="0" dirty="0">
                        <a:solidFill>
                          <a:schemeClr val="tx1"/>
                        </a:solidFill>
                      </a:endParaRPr>
                    </a:p>
                    <a:p>
                      <a:pPr algn="just"/>
                      <a:r>
                        <a:rPr lang="cy-GB" sz="1200" noProof="0" dirty="0"/>
                        <a:t>Mae achos o dorri </a:t>
                      </a:r>
                      <a:r>
                        <a:rPr lang="cy-GB" sz="1200" noProof="0" dirty="0" err="1"/>
                        <a:t>seibrddiogelwch</a:t>
                      </a:r>
                      <a:r>
                        <a:rPr lang="cy-GB" sz="1200" noProof="0" dirty="0"/>
                        <a:t> neu ddigwyddiad yn arwain at niwed I’r Brifysgol. </a:t>
                      </a:r>
                      <a:endParaRPr lang="cy-GB" sz="1200" noProof="0" dirty="0">
                        <a:solidFill>
                          <a:schemeClr val="tx1"/>
                        </a:solidFill>
                      </a:endParaRPr>
                    </a:p>
                  </a:txBody>
                  <a:tcPr/>
                </a:tc>
                <a:tc>
                  <a:txBody>
                    <a:bodyPr/>
                    <a:lstStyle/>
                    <a:p>
                      <a:pPr marL="0" marR="0" lvl="0" indent="0" algn="just" defTabSz="1280128" rtl="0" eaLnBrk="1" fontAlgn="auto" latinLnBrk="0" hangingPunct="1">
                        <a:lnSpc>
                          <a:spcPct val="100000"/>
                        </a:lnSpc>
                        <a:spcBef>
                          <a:spcPts val="0"/>
                        </a:spcBef>
                        <a:spcAft>
                          <a:spcPts val="0"/>
                        </a:spcAft>
                        <a:buClrTx/>
                        <a:buSzTx/>
                        <a:buFontTx/>
                        <a:buNone/>
                        <a:tabLst/>
                        <a:defRPr/>
                      </a:pPr>
                      <a:r>
                        <a:rPr lang="cy-GB" sz="1200" noProof="0" dirty="0">
                          <a:solidFill>
                            <a:schemeClr val="tx1"/>
                          </a:solidFill>
                        </a:rPr>
                        <a:t>Mae incwm is o ymchwil a gweithgareddau masnachol yn arwain at lai o gynaliadwyedd ariannol. </a:t>
                      </a:r>
                    </a:p>
                  </a:txBody>
                  <a:tcPr/>
                </a:tc>
                <a:extLst>
                  <a:ext uri="{0D108BD9-81ED-4DB2-BD59-A6C34878D82A}">
                    <a16:rowId xmlns:a16="http://schemas.microsoft.com/office/drawing/2014/main" val="343493078"/>
                  </a:ext>
                </a:extLst>
              </a:tr>
              <a:tr h="3683096">
                <a:tc>
                  <a:txBody>
                    <a:bodyPr/>
                    <a:lstStyle/>
                    <a:p>
                      <a:pPr algn="ctr"/>
                      <a:r>
                        <a:rPr lang="en-GB" sz="2000" b="1" dirty="0">
                          <a:solidFill>
                            <a:schemeClr val="bg2"/>
                          </a:solidFill>
                        </a:rPr>
                        <a:t>LLINIARU</a:t>
                      </a:r>
                    </a:p>
                  </a:txBody>
                  <a:tcPr vert="vert270">
                    <a:solidFill>
                      <a:srgbClr val="2E5167"/>
                    </a:solidFill>
                  </a:tcPr>
                </a:tc>
                <a:tc>
                  <a:txBody>
                    <a:bodyPr/>
                    <a:lstStyle/>
                    <a:p>
                      <a:pPr algn="ctr"/>
                      <a:r>
                        <a:rPr lang="en-GB" sz="2000" b="1" dirty="0">
                          <a:solidFill>
                            <a:schemeClr val="bg2"/>
                          </a:solidFill>
                        </a:rPr>
                        <a:t>LLINIARU</a:t>
                      </a:r>
                    </a:p>
                  </a:txBody>
                  <a:tcPr vert="vert270">
                    <a:solidFill>
                      <a:srgbClr val="2E5167"/>
                    </a:solidFill>
                  </a:tcPr>
                </a:tc>
                <a:tc>
                  <a:txBody>
                    <a:bodyPr/>
                    <a:lstStyle/>
                    <a:p>
                      <a:pPr algn="just"/>
                      <a:r>
                        <a:rPr lang="cy-GB" sz="1200" noProof="0" dirty="0">
                          <a:solidFill>
                            <a:schemeClr val="tx1"/>
                          </a:solidFill>
                        </a:rPr>
                        <a:t>Trwy gylchred gynlluniedig, byddwn yn adolygu’r portffolio academaidd gan ddefnyddio amrywiaeth o </a:t>
                      </a:r>
                      <a:r>
                        <a:rPr lang="cy-GB" sz="1200" noProof="0" dirty="0" err="1">
                          <a:solidFill>
                            <a:schemeClr val="tx1"/>
                          </a:solidFill>
                        </a:rPr>
                        <a:t>fetrigau</a:t>
                      </a:r>
                      <a:r>
                        <a:rPr lang="cy-GB" sz="1200" noProof="0" dirty="0">
                          <a:solidFill>
                            <a:schemeClr val="tx1"/>
                          </a:solidFill>
                        </a:rPr>
                        <a:t> a gwybodaeth arall, yn fewnol ac yn allanol. Bydd hyn yn sicrhau bod ein harlwy yn ddeniadol, wedi’i ddylunio’n dda, wedi’i strwythuro’n briodol ac wedi’i leoli’n ddaearyddol i ddarparu’r cyfleoedd gorau ar gyfer recriwtio, profiad a chanlyniadau myfyrwyr.</a:t>
                      </a:r>
                    </a:p>
                  </a:txBody>
                  <a:tcPr/>
                </a:tc>
                <a:tc>
                  <a:txBody>
                    <a:bodyPr/>
                    <a:lstStyle/>
                    <a:p>
                      <a:pPr algn="just"/>
                      <a:r>
                        <a:rPr lang="cy-GB" sz="1200" b="0" i="0" u="none" strike="noStrike" baseline="0" noProof="0" dirty="0"/>
                        <a:t>Byddwn yn adolygu a gwella ein prosesau marchnata i gynyddu ein rhan o’r marchnadoedd presennol a’r marchnadoedd sy’n datblygu gyda chynnig i ddenu mwy o fyfyrwyr i’n campysau yng Nghymru. Yn ogystal, byddwn yn tyfu gweithgarwch rhyngwladol. </a:t>
                      </a:r>
                      <a:endParaRPr lang="cy-GB" sz="1200" noProof="0" dirty="0">
                        <a:solidFill>
                          <a:schemeClr val="tx1"/>
                        </a:solidFill>
                      </a:endParaRPr>
                    </a:p>
                  </a:txBody>
                  <a:tcPr/>
                </a:tc>
                <a:tc>
                  <a:txBody>
                    <a:bodyPr/>
                    <a:lstStyle/>
                    <a:p>
                      <a:pPr algn="just"/>
                      <a:r>
                        <a:rPr lang="cy-GB" sz="1200" b="0" i="0" u="none" strike="noStrike" baseline="0" noProof="0" dirty="0"/>
                        <a:t>Byddwn yn llunio ac yn gweithredu strwythur a diwylliant sefydliadol, yn seiliedig ar werthoedd a gweledigaeth a rennir, o fewn grŵp addysgu ôl 16 sy‘n ymateb i flaenoriaethau sefydliadol a chenedlaethol. Darperir y rhain gan wasanaethau academaidd a phroffesiynol a rheolir gan fwrdd gweithredol egnïol sy’n atebol i lywodraethwyr a’n cyrff rheoleiddio. Byddwn yn diffinio strwythurau sefydliadau o siâp, maint a dosbarthiad daearyddol priodol i gyflawni a rhedeg y Brifysgol yn effeithiol o fewn paramedrau ein gweithlu presennol.</a:t>
                      </a:r>
                      <a:endParaRPr lang="cy-GB" sz="1200" noProof="0" dirty="0">
                        <a:solidFill>
                          <a:schemeClr val="tx1"/>
                        </a:solidFill>
                      </a:endParaRPr>
                    </a:p>
                  </a:txBody>
                  <a:tcPr/>
                </a:tc>
                <a:tc>
                  <a:txBody>
                    <a:bodyPr/>
                    <a:lstStyle/>
                    <a:p>
                      <a:pPr algn="just"/>
                      <a:r>
                        <a:rPr lang="cy-GB" sz="1200" b="0" i="0" u="none" strike="noStrike" baseline="0" noProof="0" dirty="0"/>
                        <a:t>Byddwn yn gwneud y gorau o’n seilwaith campws a’n hôl troed i gefnogi ystâd effeithlon gynaliadwy sy’n addas i’r diben i gyflawni ein gofynion addysgol a sefydliadol ac ymateb i alwadau newidiol ar ddefnydd. </a:t>
                      </a:r>
                      <a:endParaRPr lang="cy-GB" sz="1200" noProof="0" dirty="0"/>
                    </a:p>
                    <a:p>
                      <a:pPr algn="just"/>
                      <a:r>
                        <a:rPr lang="cy-GB" sz="1200" b="0" i="0" u="none" strike="noStrike" baseline="0" noProof="0" dirty="0"/>
                        <a:t>Byddwn yn parhau i weithredu ein Strategaeth Ddigidol, gan ganolbwyntio ar offer digidol a fydd yn cefnogi recriwtio myfyrwyr gwell a gwasanaethau staff a myfyrwyr ar yr un pryd â chynnal </a:t>
                      </a:r>
                      <a:r>
                        <a:rPr lang="cy-GB" sz="1200" b="0" i="0" u="none" strike="noStrike" baseline="0" noProof="0" dirty="0" err="1"/>
                        <a:t>seibdiogelwch</a:t>
                      </a:r>
                      <a:r>
                        <a:rPr lang="cy-GB" sz="1200" b="0" i="0" u="none" strike="noStrike" baseline="0" noProof="0" dirty="0"/>
                        <a:t> cryf. </a:t>
                      </a:r>
                      <a:endParaRPr lang="cy-GB" sz="1200" noProof="0" dirty="0">
                        <a:solidFill>
                          <a:schemeClr val="tx1"/>
                        </a:solidFill>
                      </a:endParaRPr>
                    </a:p>
                  </a:txBody>
                  <a:tcPr/>
                </a:tc>
                <a:tc>
                  <a:txBody>
                    <a:bodyPr/>
                    <a:lstStyle/>
                    <a:p>
                      <a:pPr algn="just"/>
                      <a:r>
                        <a:rPr lang="cy-GB" sz="1200" b="0" i="0" u="none" strike="noStrike" baseline="0" noProof="0" dirty="0"/>
                        <a:t>Byddwn yn diffinio, strwythuro a gweithredu dull ymchwil priodol ar gyfer y Brifysgol sydd wedi’i ymgorffori yn ein darpariaeth addysgol.  </a:t>
                      </a:r>
                      <a:endParaRPr lang="cy-GB" sz="1200" noProof="0" dirty="0">
                        <a:solidFill>
                          <a:schemeClr val="tx1"/>
                        </a:solidFill>
                      </a:endParaRPr>
                    </a:p>
                  </a:txBody>
                  <a:tcPr/>
                </a:tc>
                <a:extLst>
                  <a:ext uri="{0D108BD9-81ED-4DB2-BD59-A6C34878D82A}">
                    <a16:rowId xmlns:a16="http://schemas.microsoft.com/office/drawing/2014/main" val="1753438118"/>
                  </a:ext>
                </a:extLst>
              </a:tr>
            </a:tbl>
          </a:graphicData>
        </a:graphic>
      </p:graphicFrame>
      <p:sp>
        <p:nvSpPr>
          <p:cNvPr id="72" name="TextBox 71">
            <a:extLst>
              <a:ext uri="{FF2B5EF4-FFF2-40B4-BE49-F238E27FC236}">
                <a16:creationId xmlns:a16="http://schemas.microsoft.com/office/drawing/2014/main" id="{2DAE43C2-9FDE-A8EC-9113-89CCEE3C37ED}"/>
              </a:ext>
            </a:extLst>
          </p:cNvPr>
          <p:cNvSpPr txBox="1"/>
          <p:nvPr/>
        </p:nvSpPr>
        <p:spPr>
          <a:xfrm>
            <a:off x="6810374" y="868615"/>
            <a:ext cx="5718663" cy="1200329"/>
          </a:xfrm>
          <a:prstGeom prst="rect">
            <a:avLst/>
          </a:prstGeom>
          <a:noFill/>
        </p:spPr>
        <p:txBody>
          <a:bodyPr wrap="square">
            <a:spAutoFit/>
          </a:bodyPr>
          <a:lstStyle/>
          <a:p>
            <a:pPr marR="212725" algn="just"/>
            <a:r>
              <a:rPr lang="cy-GB" sz="1200" dirty="0">
                <a:effectLst/>
                <a:ea typeface="Times New Roman" panose="02020603050405020304" pitchFamily="18" charset="0"/>
              </a:rPr>
              <a:t>Caiff perfformiad sefydliadol ei fonitro'n systematig. Mae Pwyllgor Adnoddau a Pherfformiad y Cyngor a’r Cyngor ei hun yn derbyn adroddiad blynyddol ar berfformiad. Ar ran y Cyngor, mae'r Pwyllgor Adnoddau a Pherfformiad  yn cynnal trosolwg o berfformiad yn erbyn Dangosyddion Perfformiad Allweddol (DPA) hefyd. Darperir adroddiadau monitro ym mhob cyfarfod, a chyflwynir asesiad blynyddol a naratif yng nghyfarfod terfynol pob blwyddyn.</a:t>
            </a:r>
          </a:p>
        </p:txBody>
      </p:sp>
    </p:spTree>
    <p:extLst>
      <p:ext uri="{BB962C8B-B14F-4D97-AF65-F5344CB8AC3E}">
        <p14:creationId xmlns:p14="http://schemas.microsoft.com/office/powerpoint/2010/main" val="4162092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449DB-4239-98AA-F97B-E998594AA50A}"/>
            </a:ext>
          </a:extLst>
        </p:cNvPr>
        <p:cNvGrpSpPr/>
        <p:nvPr/>
      </p:nvGrpSpPr>
      <p:grpSpPr>
        <a:xfrm>
          <a:off x="0" y="0"/>
          <a:ext cx="0" cy="0"/>
          <a:chOff x="0" y="0"/>
          <a:chExt cx="0" cy="0"/>
        </a:xfrm>
      </p:grpSpPr>
      <p:pic>
        <p:nvPicPr>
          <p:cNvPr id="4" name="Picture 3" descr="A person smiling at the camera&#10;&#10;Description automatically generated">
            <a:extLst>
              <a:ext uri="{FF2B5EF4-FFF2-40B4-BE49-F238E27FC236}">
                <a16:creationId xmlns:a16="http://schemas.microsoft.com/office/drawing/2014/main" id="{1DF18A5A-BDB0-22A7-7242-758D3CF1AA66}"/>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a:xfrm>
            <a:off x="-1" y="-16860"/>
            <a:ext cx="12801601" cy="9618060"/>
          </a:xfrm>
          <a:prstGeom prst="rect">
            <a:avLst/>
          </a:prstGeom>
        </p:spPr>
      </p:pic>
      <p:sp>
        <p:nvSpPr>
          <p:cNvPr id="5" name="Rectangle 4">
            <a:extLst>
              <a:ext uri="{FF2B5EF4-FFF2-40B4-BE49-F238E27FC236}">
                <a16:creationId xmlns:a16="http://schemas.microsoft.com/office/drawing/2014/main" id="{43C80A7A-5F6C-C588-188B-C26F457B7E63}"/>
              </a:ext>
            </a:extLst>
          </p:cNvPr>
          <p:cNvSpPr/>
          <p:nvPr/>
        </p:nvSpPr>
        <p:spPr>
          <a:xfrm>
            <a:off x="0" y="4446657"/>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C30BF769-8E65-C2B5-78CF-C98F99C65118}"/>
              </a:ext>
            </a:extLst>
          </p:cNvPr>
          <p:cNvSpPr txBox="1"/>
          <p:nvPr/>
        </p:nvSpPr>
        <p:spPr>
          <a:xfrm>
            <a:off x="386863" y="4508212"/>
            <a:ext cx="9998340" cy="584775"/>
          </a:xfrm>
          <a:prstGeom prst="rect">
            <a:avLst/>
          </a:prstGeom>
          <a:noFill/>
        </p:spPr>
        <p:txBody>
          <a:bodyPr wrap="square" rtlCol="0">
            <a:spAutoFit/>
          </a:bodyPr>
          <a:lstStyle/>
          <a:p>
            <a:r>
              <a:rPr lang="cy-GB" sz="3200" b="1" dirty="0">
                <a:solidFill>
                  <a:schemeClr val="bg1"/>
                </a:solidFill>
              </a:rPr>
              <a:t>Adroddiad ar y Cyd ar gyfer y Flwyddyn Ariannol </a:t>
            </a:r>
          </a:p>
        </p:txBody>
      </p:sp>
    </p:spTree>
    <p:extLst>
      <p:ext uri="{BB962C8B-B14F-4D97-AF65-F5344CB8AC3E}">
        <p14:creationId xmlns:p14="http://schemas.microsoft.com/office/powerpoint/2010/main" val="3306816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386863" y="61555"/>
            <a:ext cx="8339126" cy="584775"/>
          </a:xfrm>
          <a:prstGeom prst="rect">
            <a:avLst/>
          </a:prstGeom>
          <a:noFill/>
        </p:spPr>
        <p:txBody>
          <a:bodyPr wrap="square" rtlCol="0">
            <a:spAutoFit/>
          </a:bodyPr>
          <a:lstStyle/>
          <a:p>
            <a:r>
              <a:rPr lang="cy-GB" sz="3200" b="1" dirty="0">
                <a:solidFill>
                  <a:schemeClr val="bg1"/>
                </a:solidFill>
              </a:rPr>
              <a:t>Adroddiad ar y Cyd ar y Flwyddyn  Ariannol </a:t>
            </a:r>
          </a:p>
        </p:txBody>
      </p:sp>
      <p:sp>
        <p:nvSpPr>
          <p:cNvPr id="6" name="TextBox 5">
            <a:extLst>
              <a:ext uri="{FF2B5EF4-FFF2-40B4-BE49-F238E27FC236}">
                <a16:creationId xmlns:a16="http://schemas.microsoft.com/office/drawing/2014/main" id="{D451A897-A183-E8E7-F555-43355134FD45}"/>
              </a:ext>
            </a:extLst>
          </p:cNvPr>
          <p:cNvSpPr txBox="1"/>
          <p:nvPr/>
        </p:nvSpPr>
        <p:spPr>
          <a:xfrm>
            <a:off x="448356" y="702472"/>
            <a:ext cx="4462784" cy="400110"/>
          </a:xfrm>
          <a:prstGeom prst="rect">
            <a:avLst/>
          </a:prstGeom>
          <a:noFill/>
        </p:spPr>
        <p:txBody>
          <a:bodyPr wrap="square" rtlCol="0">
            <a:spAutoFit/>
          </a:bodyPr>
          <a:lstStyle/>
          <a:p>
            <a:r>
              <a:rPr lang="cy-GB" sz="2000" b="1" dirty="0"/>
              <a:t>Adolygiad Ariannol</a:t>
            </a:r>
          </a:p>
        </p:txBody>
      </p:sp>
      <p:sp>
        <p:nvSpPr>
          <p:cNvPr id="8" name="TextBox 7">
            <a:extLst>
              <a:ext uri="{FF2B5EF4-FFF2-40B4-BE49-F238E27FC236}">
                <a16:creationId xmlns:a16="http://schemas.microsoft.com/office/drawing/2014/main" id="{E3C303CF-0941-B16F-E9C2-E77D4F853CE4}"/>
              </a:ext>
            </a:extLst>
          </p:cNvPr>
          <p:cNvSpPr txBox="1"/>
          <p:nvPr/>
        </p:nvSpPr>
        <p:spPr>
          <a:xfrm>
            <a:off x="578206" y="1102582"/>
            <a:ext cx="5392012" cy="7813549"/>
          </a:xfrm>
          <a:prstGeom prst="rect">
            <a:avLst/>
          </a:prstGeom>
          <a:noFill/>
        </p:spPr>
        <p:txBody>
          <a:bodyPr wrap="square" lIns="0" rIns="0" numCol="2" spcCol="0">
            <a:spAutoFit/>
          </a:bodyPr>
          <a:lstStyle/>
          <a:p>
            <a:pPr marR="212090" algn="just"/>
            <a:r>
              <a:rPr lang="cy-GB" sz="1050" kern="100" dirty="0">
                <a:ea typeface="DengXian" panose="02010600030101010101" pitchFamily="2" charset="-122"/>
                <a:cs typeface="Arial" panose="020B0604020202020204" pitchFamily="34" charset="0"/>
              </a:rPr>
              <a:t>Mae’r Cyfarwyddwr Gwasanaethau Ariannol a Chadeirydd y Pwyllgor Adnoddau a Pherfformiad yn cyflwyno adolygiad ariannol y Grŵp ar gyfer y flwyddyn hyd at fis Gorffennaf 2024.</a:t>
            </a:r>
          </a:p>
          <a:p>
            <a:pPr marR="212090" algn="just"/>
            <a:endParaRPr lang="cy-GB" sz="1050" kern="100" dirty="0">
              <a:ea typeface="DengXian" panose="02010600030101010101" pitchFamily="2" charset="-122"/>
              <a:cs typeface="Arial" panose="020B0604020202020204" pitchFamily="34" charset="0"/>
            </a:endParaRPr>
          </a:p>
          <a:p>
            <a:pPr marR="212090" algn="just"/>
            <a:r>
              <a:rPr lang="cy-GB" sz="1050" kern="100" dirty="0">
                <a:ea typeface="DengXian" panose="02010600030101010101" pitchFamily="2" charset="-122"/>
                <a:cs typeface="Arial" panose="020B0604020202020204" pitchFamily="34" charset="0"/>
              </a:rPr>
              <a:t>Mae canlyniad y Grŵp yn cwmpasu’r holl weithgareddau, ar wahân i Undeb y Myfyrwyr sy’n gorff annibynnol. </a:t>
            </a:r>
          </a:p>
          <a:p>
            <a:pPr marR="212090" algn="just"/>
            <a:endParaRPr lang="cy-GB" sz="1050" kern="100" dirty="0">
              <a:ea typeface="DengXian" panose="02010600030101010101" pitchFamily="2" charset="-122"/>
              <a:cs typeface="Arial" panose="020B0604020202020204" pitchFamily="34" charset="0"/>
            </a:endParaRPr>
          </a:p>
          <a:p>
            <a:pPr marR="212090" algn="just"/>
            <a:r>
              <a:rPr lang="cy-GB" sz="1050" kern="100" dirty="0">
                <a:ea typeface="DengXian" panose="02010600030101010101" pitchFamily="2" charset="-122"/>
                <a:cs typeface="Arial" panose="020B0604020202020204" pitchFamily="34" charset="0"/>
              </a:rPr>
              <a:t>Mae’r sector addysg uwch yn  gweithredu mewn amgylchedd lle mae nifer o ffactorau sylfaenol yn arwain at gofrestriadau myfyrwyr ansicr, pwysau ar ran cynhyrchu incwm a phwysau ar ran costau.  Profodd pob Prifysgol y pwysau hwn yn ystod y flwyddyn hyd at 31 Gorffennaf 2024.  </a:t>
            </a:r>
          </a:p>
          <a:p>
            <a:pPr marR="212090" algn="just"/>
            <a:endParaRPr lang="cy-GB" sz="1050" kern="100" dirty="0">
              <a:ea typeface="DengXian" panose="02010600030101010101" pitchFamily="2" charset="-122"/>
              <a:cs typeface="Arial" panose="020B0604020202020204" pitchFamily="34" charset="0"/>
            </a:endParaRPr>
          </a:p>
          <a:p>
            <a:pPr marR="212090" algn="just"/>
            <a:r>
              <a:rPr lang="cy-GB" sz="1050" kern="100" dirty="0">
                <a:ea typeface="DengXian" panose="02010600030101010101" pitchFamily="2" charset="-122"/>
                <a:cs typeface="Arial" panose="020B0604020202020204" pitchFamily="34" charset="0"/>
              </a:rPr>
              <a:t>O gyfanswm incwm cynhwysfawr o £27.9 miliwn, priodolir £30.4 miliwn i ganlyniadau’r Brifysgol, priodolir diffyg o £1.2 miliwn i’r Colegau AB, a phriodolir diffyg o £1.3 miliwn i’r is-gwmnïau eraill yn y Grŵp.  </a:t>
            </a:r>
          </a:p>
          <a:p>
            <a:pPr marR="212090" algn="just"/>
            <a:endParaRPr lang="cy-GB" sz="1050" kern="100" dirty="0">
              <a:ea typeface="DengXian" panose="02010600030101010101" pitchFamily="2" charset="-122"/>
              <a:cs typeface="Arial" panose="020B0604020202020204" pitchFamily="34" charset="0"/>
            </a:endParaRPr>
          </a:p>
          <a:p>
            <a:pPr marR="212090" algn="just"/>
            <a:r>
              <a:rPr lang="cy-GB" sz="1050" kern="100" dirty="0">
                <a:ea typeface="DengXian" panose="02010600030101010101" pitchFamily="2" charset="-122"/>
                <a:cs typeface="Arial" panose="020B0604020202020204" pitchFamily="34" charset="0"/>
              </a:rPr>
              <a:t>Fel y manylir yn yr adolygiad ariannol a ganlyn, mae’r gwarged a’r cyfansymiau incwm cynhwysfawr a bostiwyd gan y Brifysgol a’r Grŵp yn cael eu heffeithio’n fawr gan ryddhau’r ddarpariaeth diffyg USS yn ystod y flwyddyn.  Adroddodd Prisio Cynllun Pensiwn USS warged ar gyfer y cynllun, gan arwain at ryddhau’r ddarpariaeth £33 miliwn a adroddwyd ar 31 Gorffennaf 2023 yn llawn. Wrth ystyried y gwarged a gofnodwyd yn ystod y flwyddyn, dylid ystyried y ddarpariaeth hon a’i heithrio.  </a:t>
            </a:r>
          </a:p>
          <a:p>
            <a:pPr marR="212090" algn="just"/>
            <a:endParaRPr lang="cy-GB" sz="1050" kern="100" dirty="0">
              <a:ea typeface="DengXian" panose="02010600030101010101" pitchFamily="2" charset="-122"/>
              <a:cs typeface="Arial" panose="020B0604020202020204" pitchFamily="34" charset="0"/>
            </a:endParaRPr>
          </a:p>
          <a:p>
            <a:pPr marR="212090" algn="just"/>
            <a:r>
              <a:rPr lang="cy-GB" sz="1050" kern="100" dirty="0">
                <a:ea typeface="DengXian" panose="02010600030101010101" pitchFamily="2" charset="-122"/>
                <a:cs typeface="Arial" panose="020B0604020202020204" pitchFamily="34" charset="0"/>
              </a:rPr>
              <a:t>Mae’r Brifysgol yn gweithredu mewn amgylchedd cymhleth ac felly mae nifer o eitemau nad ydynt yn arian parod ac eitemau y tu allan i ddylanwad y Brifysgol a adroddir yn y gwarged a gofnodwyd yn y datganiad o incwm cynhwysfawr.  Mae’r Brifysgol o’r farn bod y sefyllfa weithredu sylfaenol hon yn fesur priodol o’i pherfformiad.  </a:t>
            </a:r>
          </a:p>
          <a:p>
            <a:pPr marR="212090" algn="just"/>
            <a:endParaRPr lang="cy-GB" sz="1050" kern="100" dirty="0">
              <a:ea typeface="DengXian" panose="02010600030101010101" pitchFamily="2" charset="-122"/>
              <a:cs typeface="Arial" panose="020B0604020202020204" pitchFamily="34" charset="0"/>
            </a:endParaRPr>
          </a:p>
          <a:p>
            <a:pPr marR="212090" algn="just"/>
            <a:r>
              <a:rPr lang="cy-GB" sz="1050" kern="100" dirty="0">
                <a:ea typeface="DengXian" panose="02010600030101010101" pitchFamily="2" charset="-122"/>
                <a:cs typeface="Arial" panose="020B0604020202020204" pitchFamily="34" charset="0"/>
              </a:rPr>
              <a:t>Dangosir crynodeb o’r perfformiad ariannol a adroddwyd a’r sefyllfa ariannol sylfaenol yn y tablau dros y dudalen. </a:t>
            </a:r>
          </a:p>
          <a:p>
            <a:pPr marR="212090" algn="just"/>
            <a:endParaRPr lang="cy-GB" sz="1050" kern="100" dirty="0">
              <a:effectLst/>
              <a:highlight>
                <a:srgbClr val="FFFF00"/>
              </a:highlight>
              <a:ea typeface="DengXian" panose="02010600030101010101" pitchFamily="2" charset="-122"/>
              <a:cs typeface="Arial" panose="020B0604020202020204" pitchFamily="34" charset="0"/>
            </a:endParaRPr>
          </a:p>
          <a:p>
            <a:pPr marR="212090" algn="just"/>
            <a:r>
              <a:rPr lang="cy-GB" sz="1050" kern="100" dirty="0">
                <a:effectLst/>
                <a:ea typeface="DengXian" panose="02010600030101010101" pitchFamily="2" charset="-122"/>
                <a:cs typeface="Arial" panose="020B0604020202020204" pitchFamily="34" charset="0"/>
              </a:rPr>
              <a:t>Nid yw Prifysgol Cymru Y Drindod Dewi Sant yn ddiogel rhag risgiau a phwysau’r sector, ond mae ganddi broffil myfyrwyr ac ystâd sy’n darparu risgiau ychwanegol.  O’u rheoli’n briodol gyda gweithgareddau lliniarol, maent hefyd yn rhoi cyfleoedd i’r Brifysgol lywio’r dirwedd bresennol. </a:t>
            </a:r>
          </a:p>
          <a:p>
            <a:pPr marR="212090" algn="just"/>
            <a:endParaRPr lang="cy-GB" sz="1050" kern="100" dirty="0">
              <a:effectLst/>
              <a:ea typeface="DengXian" panose="02010600030101010101" pitchFamily="2" charset="-122"/>
              <a:cs typeface="Arial" panose="020B0604020202020204" pitchFamily="34" charset="0"/>
            </a:endParaRPr>
          </a:p>
          <a:p>
            <a:pPr marR="212090" algn="just"/>
            <a:r>
              <a:rPr lang="cy-GB" sz="1050" kern="100" dirty="0">
                <a:effectLst/>
                <a:ea typeface="DengXian" panose="02010600030101010101" pitchFamily="2" charset="-122"/>
                <a:cs typeface="Arial" panose="020B0604020202020204" pitchFamily="34" charset="0"/>
              </a:rPr>
              <a:t>Dangosodd y flwyddyn hyd at 31 Gorffennaf 2023 ddiffyg sylweddol.  Mae’r camau a gymerwyd gan y Brifysgol yn y flwyddyn hyd at 31 Gorffennaf 2024 wedi arwain at gywiro’r sefyllfa ariannol hon. </a:t>
            </a:r>
          </a:p>
          <a:p>
            <a:pPr marR="212090" algn="just"/>
            <a:endParaRPr lang="cy-GB" sz="1050" kern="100" dirty="0">
              <a:effectLst/>
              <a:ea typeface="DengXian" panose="02010600030101010101" pitchFamily="2" charset="-122"/>
              <a:cs typeface="Arial" panose="020B0604020202020204" pitchFamily="34" charset="0"/>
            </a:endParaRPr>
          </a:p>
          <a:p>
            <a:pPr marR="212090" algn="just"/>
            <a:r>
              <a:rPr lang="cy-GB" sz="1050" kern="100" dirty="0">
                <a:effectLst/>
                <a:ea typeface="DengXian" panose="02010600030101010101" pitchFamily="2" charset="-122"/>
                <a:cs typeface="Arial" panose="020B0604020202020204" pitchFamily="34" charset="0"/>
              </a:rPr>
              <a:t>Pennir cyllidebau a rhagolygon ariannol i sicrhau bod y Brifysgol yn gynaliadwy ac wedi’i thanategu gan fuddsoddiad priodol mewn staff a gwariant gweithredol.  Pennir y cyllidebau i fodel sy’n darparu gwarged a sefyllfaoedd cynhyrchu ariannol. </a:t>
            </a:r>
          </a:p>
          <a:p>
            <a:pPr marR="212090" algn="just"/>
            <a:endParaRPr lang="cy-GB" sz="1050" kern="100" dirty="0">
              <a:effectLst/>
              <a:ea typeface="DengXian" panose="02010600030101010101" pitchFamily="2" charset="-122"/>
              <a:cs typeface="Arial" panose="020B0604020202020204" pitchFamily="34" charset="0"/>
            </a:endParaRPr>
          </a:p>
          <a:p>
            <a:pPr marR="212090" algn="just"/>
            <a:r>
              <a:rPr lang="cy-GB" sz="1050" kern="100" dirty="0">
                <a:effectLst/>
                <a:ea typeface="DengXian" panose="02010600030101010101" pitchFamily="2" charset="-122"/>
                <a:cs typeface="Arial" panose="020B0604020202020204" pitchFamily="34" charset="0"/>
              </a:rPr>
              <a:t>Cymerodd y Brifysgol benderfyniadau yn haf 2023 a fydd yn darparu buddion i’r Brifysgol yn y tymor canolig i’r tymor hir. Ond roedd y penderfyniadau hyn wedi effeithio ar allu’r Brifysgol i gyrraedd y targedau gwarged ac ariannol a osodwyd yn y gyllideb.  O ystyried y ffactorau hyn, dangosodd ail-ragolwg fod sefyllfa adennill costau wedi’i chyflawni a</a:t>
            </a:r>
            <a:r>
              <a:rPr lang="cy-GB" sz="1050" kern="100" dirty="0">
                <a:ea typeface="DengXian" panose="02010600030101010101" pitchFamily="2" charset="-122"/>
                <a:cs typeface="Arial" panose="020B0604020202020204" pitchFamily="34" charset="0"/>
              </a:rPr>
              <a:t>c</a:t>
            </a:r>
            <a:r>
              <a:rPr lang="cy-GB" sz="1050" kern="100" dirty="0">
                <a:effectLst/>
                <a:ea typeface="DengXian" panose="02010600030101010101" pitchFamily="2" charset="-122"/>
                <a:cs typeface="Arial" panose="020B0604020202020204" pitchFamily="34" charset="0"/>
              </a:rPr>
              <a:t> mae’r Brifysgol yn adrodd sefyllfa derfynol yn unol â hyn.  Gosodwyd yr ail-ragolwg cynnar hwn yn erbyn yr amgylchedd heriol gyda demograffeg ac anghenion myfyrwyr yn newid, ynghyd â lefelau uchel o chwyddiant yn economi’r DU. </a:t>
            </a:r>
          </a:p>
          <a:p>
            <a:pPr marR="212090" algn="just"/>
            <a:endParaRPr lang="cy-GB" sz="1050" kern="100" dirty="0">
              <a:effectLst/>
              <a:ea typeface="DengXian" panose="02010600030101010101" pitchFamily="2" charset="-122"/>
              <a:cs typeface="Arial" panose="020B0604020202020204" pitchFamily="34" charset="0"/>
            </a:endParaRPr>
          </a:p>
          <a:p>
            <a:pPr marR="212090" algn="just"/>
            <a:r>
              <a:rPr lang="cy-GB" sz="1050" kern="100" dirty="0">
                <a:effectLst/>
                <a:ea typeface="DengXian" panose="02010600030101010101" pitchFamily="2" charset="-122"/>
                <a:cs typeface="Arial" panose="020B0604020202020204" pitchFamily="34" charset="0"/>
              </a:rPr>
              <a:t>Mae’r Brifysgol yn fodlon â pherfformiad y flwyddyn, ond mae hefyd yn adlewyrchu’r angen i barhau i ail-lunio model ariannol y Brifysgol a’r grŵp ehangach er mwyn dychwelyd i sefyllfa gynhyrchu ariannol o’r flwyddyn gyfredol. </a:t>
            </a:r>
          </a:p>
          <a:p>
            <a:pPr marR="212090" algn="just"/>
            <a:endParaRPr lang="en-GB" sz="1050" kern="100" dirty="0">
              <a:effectLst/>
              <a:highlight>
                <a:srgbClr val="FFFF00"/>
              </a:highlight>
              <a:ea typeface="DengXian" panose="02010600030101010101" pitchFamily="2" charset="-122"/>
              <a:cs typeface="Arial" panose="020B0604020202020204" pitchFamily="34" charset="0"/>
            </a:endParaRPr>
          </a:p>
        </p:txBody>
      </p:sp>
      <p:sp>
        <p:nvSpPr>
          <p:cNvPr id="21" name="TextBox 20">
            <a:extLst>
              <a:ext uri="{FF2B5EF4-FFF2-40B4-BE49-F238E27FC236}">
                <a16:creationId xmlns:a16="http://schemas.microsoft.com/office/drawing/2014/main" id="{13024E64-6174-1C16-3DFF-103CCF6093EA}"/>
              </a:ext>
            </a:extLst>
          </p:cNvPr>
          <p:cNvSpPr txBox="1"/>
          <p:nvPr/>
        </p:nvSpPr>
        <p:spPr>
          <a:xfrm>
            <a:off x="6400800" y="1329004"/>
            <a:ext cx="5537383" cy="6648048"/>
          </a:xfrm>
          <a:prstGeom prst="rect">
            <a:avLst/>
          </a:prstGeom>
          <a:noFill/>
        </p:spPr>
        <p:txBody>
          <a:bodyPr wrap="square" lIns="0" rIns="0" numCol="2" spcCol="0">
            <a:spAutoFit/>
          </a:bodyPr>
          <a:lstStyle/>
          <a:p>
            <a:pPr marR="212090" algn="just"/>
            <a:r>
              <a:rPr lang="cy-GB" sz="1050" kern="100" dirty="0">
                <a:effectLst/>
                <a:ea typeface="DengXian" panose="02010600030101010101" pitchFamily="2" charset="-122"/>
                <a:cs typeface="Arial" panose="020B0604020202020204" pitchFamily="34" charset="0"/>
              </a:rPr>
              <a:t>Mae incwm ffioedd dysgu ar gyfer y Brifysgol yn parhau i fod yn sbardun i’r twf, yn enwedig drwy’r twf mewn derbyniadau yn ystod y flwyddyn lle nad yw’r addysgu yn dilyn y flwyddyn academaidd draddodiadol.</a:t>
            </a:r>
          </a:p>
          <a:p>
            <a:pPr marR="212090" algn="just"/>
            <a:endParaRPr lang="cy-GB" sz="1050" kern="100" dirty="0">
              <a:effectLst/>
              <a:ea typeface="DengXian" panose="02010600030101010101" pitchFamily="2" charset="-122"/>
              <a:cs typeface="Arial" panose="020B0604020202020204" pitchFamily="34" charset="0"/>
            </a:endParaRPr>
          </a:p>
          <a:p>
            <a:pPr marR="212090" algn="just"/>
            <a:r>
              <a:rPr lang="cy-GB" sz="1050" kern="100" dirty="0">
                <a:effectLst/>
                <a:ea typeface="DengXian" panose="02010600030101010101" pitchFamily="2" charset="-122"/>
                <a:cs typeface="Arial" panose="020B0604020202020204" pitchFamily="34" charset="0"/>
              </a:rPr>
              <a:t>  O ganlyniad, caiff cyfran o’r incwm o’r derbyniadau yn ystod y flwyddyn ei gohirio ar 31 Gorffennaf a’i chydnabod yn y flwyddyn ganlynol.  Parhaodd lefel yr incwm gohiriedig yn gyson ar £24 miliwn.  Disgwylir y bydd ail-leoli campws Llundain yn arwain at dwf yn y ffigur hwn ym mis Gorffennaf 2025. </a:t>
            </a:r>
          </a:p>
          <a:p>
            <a:pPr marR="212090" algn="just"/>
            <a:endParaRPr lang="cy-GB" sz="1050" kern="100" dirty="0">
              <a:effectLst/>
              <a:ea typeface="DengXian" panose="02010600030101010101" pitchFamily="2" charset="-122"/>
              <a:cs typeface="Arial" panose="020B0604020202020204" pitchFamily="34" charset="0"/>
            </a:endParaRPr>
          </a:p>
          <a:p>
            <a:pPr marR="212090" algn="just"/>
            <a:r>
              <a:rPr lang="cy-GB" sz="1050" kern="100" dirty="0">
                <a:effectLst/>
                <a:ea typeface="DengXian" panose="02010600030101010101" pitchFamily="2" charset="-122"/>
                <a:cs typeface="Arial" panose="020B0604020202020204" pitchFamily="34" charset="0"/>
              </a:rPr>
              <a:t>Mae’r twf mewn incwm o ffioedd dysgu yn cael ei wrthbwyso’n rhannol drwy ostyngiad yn y grantiau cyrff cyllido gyda lefel y grantiau defnydd penodol yn gostwng £1 miliwn yn ystod y flwyddyn. </a:t>
            </a:r>
          </a:p>
          <a:p>
            <a:pPr marR="212090" algn="just"/>
            <a:endParaRPr lang="cy-GB" sz="1050" kern="100" dirty="0">
              <a:effectLst/>
              <a:ea typeface="DengXian" panose="02010600030101010101" pitchFamily="2" charset="-122"/>
              <a:cs typeface="Arial" panose="020B0604020202020204" pitchFamily="34" charset="0"/>
            </a:endParaRPr>
          </a:p>
          <a:p>
            <a:pPr marR="212090" algn="just"/>
            <a:r>
              <a:rPr lang="cy-GB" sz="1050" kern="100" dirty="0">
                <a:effectLst/>
                <a:ea typeface="DengXian" panose="02010600030101010101" pitchFamily="2" charset="-122"/>
                <a:cs typeface="Arial" panose="020B0604020202020204" pitchFamily="34" charset="0"/>
              </a:rPr>
              <a:t>Mae costau cyflog yn y flwyddyn hyd at 31 Gorffennaf 2024 wedi cynyddu o’r flwyddyn flaenorol wrth i effaith flwyddyn lawn o weithgarwch recriwtio yn y cyfnod blaenorol </a:t>
            </a:r>
            <a:r>
              <a:rPr lang="cy-GB" sz="1050" kern="100" dirty="0">
                <a:ea typeface="DengXian" panose="02010600030101010101" pitchFamily="2" charset="-122"/>
                <a:cs typeface="Arial" panose="020B0604020202020204" pitchFamily="34" charset="0"/>
              </a:rPr>
              <a:t>g</a:t>
            </a:r>
            <a:r>
              <a:rPr lang="cy-GB" sz="1050" kern="100" dirty="0">
                <a:effectLst/>
                <a:ea typeface="DengXian" panose="02010600030101010101" pitchFamily="2" charset="-122"/>
                <a:cs typeface="Arial" panose="020B0604020202020204" pitchFamily="34" charset="0"/>
              </a:rPr>
              <a:t>ael ei dangos yn llawn.  Yn ystod y flwyddyn ddiwethaf, rheolwyd prosesau recriwtio staff yn ofalus er mwyn sicrhau bod lefel costau staff yn briodol ar gyfer ei lefelau incwm presennol a </a:t>
            </a:r>
            <a:r>
              <a:rPr lang="cy-GB" sz="1050" kern="100" dirty="0" err="1">
                <a:effectLst/>
                <a:ea typeface="DengXian" panose="02010600030101010101" pitchFamily="2" charset="-122"/>
                <a:cs typeface="Arial" panose="020B0604020202020204" pitchFamily="34" charset="0"/>
              </a:rPr>
              <a:t>rhagamcanol</a:t>
            </a:r>
            <a:r>
              <a:rPr lang="cy-GB" sz="1050" kern="100" dirty="0">
                <a:effectLst/>
                <a:ea typeface="DengXian" panose="02010600030101010101" pitchFamily="2" charset="-122"/>
                <a:cs typeface="Arial" panose="020B0604020202020204" pitchFamily="34" charset="0"/>
              </a:rPr>
              <a:t>. </a:t>
            </a:r>
          </a:p>
          <a:p>
            <a:pPr marR="212090" algn="just"/>
            <a:endParaRPr lang="cy-GB" sz="1050" kern="100" dirty="0">
              <a:ea typeface="DengXian" panose="02010600030101010101" pitchFamily="2" charset="-122"/>
              <a:cs typeface="Arial" panose="020B0604020202020204" pitchFamily="34" charset="0"/>
            </a:endParaRPr>
          </a:p>
          <a:p>
            <a:pPr marR="212090" algn="just"/>
            <a:r>
              <a:rPr lang="cy-GB" sz="1050" kern="100" dirty="0">
                <a:effectLst/>
                <a:ea typeface="DengXian" panose="02010600030101010101" pitchFamily="2" charset="-122"/>
                <a:cs typeface="Arial" panose="020B0604020202020204" pitchFamily="34" charset="0"/>
              </a:rPr>
              <a:t> Er, nad yw dosbarthiad staff yn cyd-fynd â gofynion cyflawni’r Brifysgol ac mae’r dosbarthiad yn cael ei adolygu yn y flwyddyn ariannol bresennol.  Elwodd y Brifysgol o fabwysiadu prisiad USS 2023 yn gynnar ym mis Ionawr 2024 gyda chyfraniadau pensiwn yn gostwng o’r pwynt hwn.  </a:t>
            </a:r>
          </a:p>
          <a:p>
            <a:pPr marR="212090" algn="just"/>
            <a:endParaRPr lang="cy-GB" sz="1050" kern="100" dirty="0">
              <a:ea typeface="DengXian" panose="02010600030101010101" pitchFamily="2" charset="-122"/>
              <a:cs typeface="Arial" panose="020B0604020202020204" pitchFamily="34" charset="0"/>
            </a:endParaRPr>
          </a:p>
          <a:p>
            <a:pPr marR="212090" algn="just"/>
            <a:endParaRPr lang="cy-GB" sz="1050" kern="100" dirty="0">
              <a:effectLst/>
              <a:ea typeface="DengXian" panose="02010600030101010101" pitchFamily="2" charset="-122"/>
              <a:cs typeface="Arial" panose="020B0604020202020204" pitchFamily="34" charset="0"/>
            </a:endParaRPr>
          </a:p>
          <a:p>
            <a:pPr marR="212090" algn="just"/>
            <a:endParaRPr lang="cy-GB" sz="1050" kern="100" dirty="0">
              <a:ea typeface="DengXian" panose="02010600030101010101" pitchFamily="2" charset="-122"/>
              <a:cs typeface="Arial" panose="020B0604020202020204" pitchFamily="34" charset="0"/>
            </a:endParaRPr>
          </a:p>
          <a:p>
            <a:pPr marR="212090" algn="just"/>
            <a:endParaRPr lang="cy-GB" sz="1050" kern="100" dirty="0">
              <a:effectLst/>
              <a:ea typeface="DengXian" panose="02010600030101010101" pitchFamily="2" charset="-122"/>
              <a:cs typeface="Arial" panose="020B0604020202020204" pitchFamily="34" charset="0"/>
            </a:endParaRPr>
          </a:p>
          <a:p>
            <a:pPr marR="212090" algn="just"/>
            <a:r>
              <a:rPr lang="cy-GB" sz="1050" kern="100" dirty="0">
                <a:effectLst/>
                <a:ea typeface="DengXian" panose="02010600030101010101" pitchFamily="2" charset="-122"/>
                <a:cs typeface="Arial" panose="020B0604020202020204" pitchFamily="34" charset="0"/>
              </a:rPr>
              <a:t>Rheolwyd gwariant gweithredu yn ofalus yn ystod y flwyddyn er mwyn sicrhau bod sefyllfa adennill costau yn cael ei chyflawni.  Gostyngodd y Brifysgol ei gwariant heblaw cyflogau gan £3 miliwn.  Cafodd hyn ei wrthbwyso gan gynnydd mewn taliadau comisiwn yn gysylltiedig â recriwtio myfyrwyr o £2 filiwn.  </a:t>
            </a:r>
          </a:p>
          <a:p>
            <a:pPr marR="212090" algn="just"/>
            <a:endParaRPr lang="cy-GB" sz="1050" kern="100" dirty="0">
              <a:ea typeface="DengXian" panose="02010600030101010101" pitchFamily="2" charset="-122"/>
              <a:cs typeface="Arial" panose="020B0604020202020204" pitchFamily="34" charset="0"/>
            </a:endParaRPr>
          </a:p>
          <a:p>
            <a:pPr marR="212090" algn="just"/>
            <a:r>
              <a:rPr lang="cy-GB" sz="1050" kern="100" dirty="0">
                <a:effectLst/>
                <a:ea typeface="DengXian" panose="02010600030101010101" pitchFamily="2" charset="-122"/>
                <a:cs typeface="Arial" panose="020B0604020202020204" pitchFamily="34" charset="0"/>
              </a:rPr>
              <a:t>O ganlyniad, roedd gostyngiad net o £1 miliwn yng ngwariant gweithredu’r Brifysgol.  Bydd y Brifysgol yn parhau i reoli ei chostau heblaw cyflogau yn ofalus tra’n lleihau’r effaith ar ei gallu i ddarparu addysg o ansawdd uchel i’w myfyrwyr. </a:t>
            </a:r>
          </a:p>
          <a:p>
            <a:pPr marR="212090" algn="just"/>
            <a:endParaRPr lang="cy-GB" sz="1050" kern="100" dirty="0">
              <a:ea typeface="DengXian" panose="02010600030101010101" pitchFamily="2" charset="-122"/>
              <a:cs typeface="Arial" panose="020B0604020202020204" pitchFamily="34" charset="0"/>
            </a:endParaRPr>
          </a:p>
          <a:p>
            <a:pPr marR="212090" algn="just"/>
            <a:endParaRPr lang="cy-GB" sz="1050" kern="100" dirty="0">
              <a:effectLst/>
              <a:ea typeface="DengXian" panose="02010600030101010101" pitchFamily="2" charset="-122"/>
              <a:cs typeface="Arial" panose="020B0604020202020204" pitchFamily="34" charset="0"/>
            </a:endParaRPr>
          </a:p>
          <a:p>
            <a:pPr marR="212090" algn="just"/>
            <a:r>
              <a:rPr lang="cy-GB" sz="1050" kern="100" dirty="0">
                <a:effectLst/>
                <a:ea typeface="DengXian" panose="02010600030101010101" pitchFamily="2" charset="-122"/>
                <a:cs typeface="Arial" panose="020B0604020202020204" pitchFamily="34" charset="0"/>
              </a:rPr>
              <a:t>Wrth reoli’r sefyllfa ariannol, gohiriwyd rhai gwarediadau cyfalaf ar gyfer y flwyddyn hyd at 31 Gorffennaf 2024 a disgwylir iddynt ddod i ben yn y flwyddyn hyd at 31 Gorffennaf 2025. Cafodd yr oedi hyn effaith negyddol o £2 filiwn ar y sefyllfa ariannol ar ddiwedd y flwyddyn. </a:t>
            </a:r>
          </a:p>
          <a:p>
            <a:pPr marR="212090" algn="just"/>
            <a:endParaRPr lang="en-GB" sz="1050" kern="100" dirty="0">
              <a:effectLst/>
              <a:ea typeface="DengXian" panose="02010600030101010101" pitchFamily="2" charset="-122"/>
              <a:cs typeface="Arial" panose="020B0604020202020204" pitchFamily="34" charset="0"/>
            </a:endParaRPr>
          </a:p>
          <a:p>
            <a:pPr marR="212090" algn="just">
              <a:lnSpc>
                <a:spcPct val="115000"/>
              </a:lnSpc>
              <a:spcAft>
                <a:spcPts val="800"/>
              </a:spcAft>
            </a:pPr>
            <a:endParaRPr lang="en-GB" sz="1050" kern="100" dirty="0">
              <a:effectLst/>
              <a:ea typeface="DengXian" panose="02010600030101010101" pitchFamily="2" charset="-122"/>
              <a:cs typeface="Arial" panose="020B0604020202020204" pitchFamily="34" charset="0"/>
            </a:endParaRPr>
          </a:p>
        </p:txBody>
      </p:sp>
      <p:pic>
        <p:nvPicPr>
          <p:cNvPr id="4" name="Picture 3" descr="A close-up of a building&#10;&#10;Description automatically generated">
            <a:extLst>
              <a:ext uri="{FF2B5EF4-FFF2-40B4-BE49-F238E27FC236}">
                <a16:creationId xmlns:a16="http://schemas.microsoft.com/office/drawing/2014/main" id="{FA29AF20-362C-D7F6-8C13-3DE61C477BF2}"/>
              </a:ext>
            </a:extLst>
          </p:cNvPr>
          <p:cNvPicPr>
            <a:picLocks noChangeAspect="1"/>
          </p:cNvPicPr>
          <p:nvPr/>
        </p:nvPicPr>
        <p:blipFill>
          <a:blip r:embed="rId3">
            <a:duotone>
              <a:schemeClr val="bg2">
                <a:shade val="45000"/>
                <a:satMod val="135000"/>
              </a:schemeClr>
              <a:prstClr val="white"/>
            </a:duotone>
            <a:alphaModFix amt="70000"/>
            <a:extLst>
              <a:ext uri="{28A0092B-C50C-407E-A947-70E740481C1C}">
                <a14:useLocalDpi xmlns:a14="http://schemas.microsoft.com/office/drawing/2010/main" val="0"/>
              </a:ext>
            </a:extLst>
          </a:blip>
          <a:srcRect/>
          <a:stretch/>
        </p:blipFill>
        <p:spPr>
          <a:xfrm rot="5400000">
            <a:off x="9300099" y="5216456"/>
            <a:ext cx="2466355" cy="2727572"/>
          </a:xfrm>
          <a:prstGeom prst="rect">
            <a:avLst/>
          </a:prstGeom>
        </p:spPr>
      </p:pic>
    </p:spTree>
    <p:extLst>
      <p:ext uri="{BB962C8B-B14F-4D97-AF65-F5344CB8AC3E}">
        <p14:creationId xmlns:p14="http://schemas.microsoft.com/office/powerpoint/2010/main" val="3696859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BDCB9-16C6-6764-83BA-251186A50231}"/>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33A4E327-D849-CB17-D61E-7FE653324825}"/>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6A57BE08-8416-96AA-B781-2F1A33BD46A7}"/>
              </a:ext>
            </a:extLst>
          </p:cNvPr>
          <p:cNvSpPr txBox="1"/>
          <p:nvPr/>
        </p:nvSpPr>
        <p:spPr>
          <a:xfrm>
            <a:off x="386863" y="61555"/>
            <a:ext cx="9273746" cy="584775"/>
          </a:xfrm>
          <a:prstGeom prst="rect">
            <a:avLst/>
          </a:prstGeom>
          <a:noFill/>
        </p:spPr>
        <p:txBody>
          <a:bodyPr wrap="square" rtlCol="0">
            <a:spAutoFit/>
          </a:bodyPr>
          <a:lstStyle/>
          <a:p>
            <a:r>
              <a:rPr lang="cy-GB" sz="3200" b="1" dirty="0">
                <a:solidFill>
                  <a:schemeClr val="bg1"/>
                </a:solidFill>
              </a:rPr>
              <a:t>Adolygiad ar y Cyd ar gyfer y Flwyddyn Ariannol</a:t>
            </a:r>
          </a:p>
        </p:txBody>
      </p:sp>
      <p:graphicFrame>
        <p:nvGraphicFramePr>
          <p:cNvPr id="2" name="Table 1">
            <a:extLst>
              <a:ext uri="{FF2B5EF4-FFF2-40B4-BE49-F238E27FC236}">
                <a16:creationId xmlns:a16="http://schemas.microsoft.com/office/drawing/2014/main" id="{2DDEF9A2-043F-5A3B-2547-217B1FB0B1E9}"/>
              </a:ext>
            </a:extLst>
          </p:cNvPr>
          <p:cNvGraphicFramePr>
            <a:graphicFrameLocks noGrp="1"/>
          </p:cNvGraphicFramePr>
          <p:nvPr>
            <p:extLst>
              <p:ext uri="{D42A27DB-BD31-4B8C-83A1-F6EECF244321}">
                <p14:modId xmlns:p14="http://schemas.microsoft.com/office/powerpoint/2010/main" val="1420807643"/>
              </p:ext>
            </p:extLst>
          </p:nvPr>
        </p:nvGraphicFramePr>
        <p:xfrm>
          <a:off x="255136" y="1619837"/>
          <a:ext cx="5498518" cy="3280598"/>
        </p:xfrm>
        <a:graphic>
          <a:graphicData uri="http://schemas.openxmlformats.org/drawingml/2006/table">
            <a:tbl>
              <a:tblPr firstRow="1" firstCol="1" bandRow="1"/>
              <a:tblGrid>
                <a:gridCol w="2850811">
                  <a:extLst>
                    <a:ext uri="{9D8B030D-6E8A-4147-A177-3AD203B41FA5}">
                      <a16:colId xmlns:a16="http://schemas.microsoft.com/office/drawing/2014/main" val="465179687"/>
                    </a:ext>
                  </a:extLst>
                </a:gridCol>
                <a:gridCol w="823896">
                  <a:extLst>
                    <a:ext uri="{9D8B030D-6E8A-4147-A177-3AD203B41FA5}">
                      <a16:colId xmlns:a16="http://schemas.microsoft.com/office/drawing/2014/main" val="4247769751"/>
                    </a:ext>
                  </a:extLst>
                </a:gridCol>
                <a:gridCol w="820776">
                  <a:extLst>
                    <a:ext uri="{9D8B030D-6E8A-4147-A177-3AD203B41FA5}">
                      <a16:colId xmlns:a16="http://schemas.microsoft.com/office/drawing/2014/main" val="990256428"/>
                    </a:ext>
                  </a:extLst>
                </a:gridCol>
                <a:gridCol w="1003035">
                  <a:extLst>
                    <a:ext uri="{9D8B030D-6E8A-4147-A177-3AD203B41FA5}">
                      <a16:colId xmlns:a16="http://schemas.microsoft.com/office/drawing/2014/main" val="424972671"/>
                    </a:ext>
                  </a:extLst>
                </a:gridCol>
              </a:tblGrid>
              <a:tr h="589949">
                <a:tc>
                  <a:txBody>
                    <a:bodyPr/>
                    <a:lstStyle/>
                    <a:p>
                      <a:r>
                        <a:rPr lang="en-GB" sz="1000" dirty="0">
                          <a:effectLst/>
                          <a:latin typeface="Calibri" panose="020F0502020204030204" pitchFamily="34" charset="0"/>
                          <a:ea typeface="Times New Roman" panose="02020603050405020304" pitchFamily="18" charset="0"/>
                        </a:rPr>
                        <a:t> </a:t>
                      </a:r>
                      <a:endParaRPr lang="en-GB" sz="1050" dirty="0">
                        <a:effectLst/>
                        <a:latin typeface="Times New Roman" panose="02020603050405020304" pitchFamily="18" charset="0"/>
                        <a:ea typeface="Times New Roman" panose="02020603050405020304" pitchFamily="18" charset="0"/>
                      </a:endParaRPr>
                    </a:p>
                  </a:txBody>
                  <a:tcPr marL="39046" marR="39046" marT="0" marB="0">
                    <a:lnL>
                      <a:noFill/>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Y Flwyddyn hyd at 31 Gorffennaf 2024</a:t>
                      </a:r>
                      <a:endParaRPr lang="cy-GB" sz="1050" b="1" noProof="0" dirty="0">
                        <a:effectLst/>
                        <a:latin typeface="Times New Roman" panose="02020603050405020304" pitchFamily="18" charset="0"/>
                        <a:ea typeface="Times New Roman" panose="02020603050405020304" pitchFamily="18" charset="0"/>
                      </a:endParaRPr>
                    </a:p>
                  </a:txBody>
                  <a:tcPr marL="39046" marR="39046" marT="0" marB="0" anchor="ctr">
                    <a:lnL>
                      <a:noFill/>
                    </a:lnL>
                    <a:lnR w="12700" cap="flat" cmpd="sng" algn="ctr">
                      <a:solidFill>
                        <a:schemeClr val="tx1"/>
                      </a:solidFill>
                      <a:prstDash val="sysDot"/>
                      <a:round/>
                      <a:headEnd type="none" w="med" len="med"/>
                      <a:tailEnd type="none" w="med" len="med"/>
                    </a:lnR>
                    <a:lnT w="12700" cmpd="sng">
                      <a:noFill/>
                      <a:prstDash val="solid"/>
                    </a:lnT>
                    <a:lnB>
                      <a:noFill/>
                    </a:lnB>
                    <a:lnTlToBr w="12700" cmpd="sng">
                      <a:noFill/>
                      <a:prstDash val="solid"/>
                    </a:lnTlToBr>
                    <a:lnBlToTr w="12700" cmpd="sng">
                      <a:noFill/>
                      <a:prstDash val="solid"/>
                    </a:lnBlToTr>
                    <a:noFill/>
                  </a:tcPr>
                </a:tc>
                <a:tc>
                  <a:txBody>
                    <a:bodyPr/>
                    <a:lstStyle/>
                    <a:p>
                      <a:pPr algn="ctr"/>
                      <a:r>
                        <a:rPr lang="cy-GB" sz="1000" b="1" noProof="0" dirty="0">
                          <a:solidFill>
                            <a:schemeClr val="bg1">
                              <a:lumMod val="50000"/>
                            </a:schemeClr>
                          </a:solidFill>
                          <a:effectLst/>
                          <a:latin typeface="Calibri" panose="020F0502020204030204" pitchFamily="34" charset="0"/>
                          <a:ea typeface="Times New Roman" panose="02020603050405020304" pitchFamily="18" charset="0"/>
                        </a:rPr>
                        <a:t>Y Flwyddyn hyd at 31 Gorffennaf 2023</a:t>
                      </a:r>
                      <a:endParaRPr lang="cy-GB" b="1" noProof="0" dirty="0">
                        <a:solidFill>
                          <a:schemeClr val="bg1">
                            <a:lumMod val="50000"/>
                          </a:schemeClr>
                        </a:solidFill>
                      </a:endParaRPr>
                    </a:p>
                  </a:txBody>
                  <a:tcPr marL="39046" marR="39046" marT="0" marB="0" anchor="ctr">
                    <a:lnL w="12700" cap="flat" cmpd="sng" algn="ctr">
                      <a:solidFill>
                        <a:schemeClr val="tx1"/>
                      </a:solidFill>
                      <a:prstDash val="sysDot"/>
                      <a:round/>
                      <a:headEnd type="none" w="med" len="med"/>
                      <a:tailEnd type="none" w="med" len="med"/>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Symudiad</a:t>
                      </a:r>
                      <a:endParaRPr lang="cy-GB" sz="1050" b="1" noProof="0" dirty="0">
                        <a:effectLst/>
                        <a:latin typeface="Times New Roman" panose="02020603050405020304" pitchFamily="18" charset="0"/>
                        <a:ea typeface="Times New Roman" panose="02020603050405020304" pitchFamily="18" charset="0"/>
                      </a:endParaRPr>
                    </a:p>
                  </a:txBody>
                  <a:tcPr marL="39046" marR="39046" marT="0" marB="0" anchor="ctr">
                    <a:lnL>
                      <a:noFill/>
                    </a:lnL>
                    <a:lnR>
                      <a:noFill/>
                    </a:lnR>
                    <a:lnT>
                      <a:noFill/>
                    </a:lnT>
                    <a:lnB>
                      <a:noFill/>
                    </a:lnB>
                    <a:noFill/>
                  </a:tcPr>
                </a:tc>
                <a:extLst>
                  <a:ext uri="{0D108BD9-81ED-4DB2-BD59-A6C34878D82A}">
                    <a16:rowId xmlns:a16="http://schemas.microsoft.com/office/drawing/2014/main" val="2927302324"/>
                  </a:ext>
                </a:extLst>
              </a:tr>
              <a:tr h="206270">
                <a:tc>
                  <a:txBody>
                    <a:bodyPr/>
                    <a:lstStyle/>
                    <a:p>
                      <a:r>
                        <a:rPr lang="en-GB" sz="1000">
                          <a:effectLst/>
                          <a:latin typeface="Calibri" panose="020F0502020204030204" pitchFamily="34" charset="0"/>
                          <a:ea typeface="Times New Roman" panose="02020603050405020304" pitchFamily="18" charset="0"/>
                        </a:rPr>
                        <a:t> </a:t>
                      </a:r>
                      <a:endParaRPr lang="en-GB" sz="1050">
                        <a:effectLst/>
                        <a:latin typeface="Times New Roman" panose="02020603050405020304" pitchFamily="18" charset="0"/>
                        <a:ea typeface="Times New Roman" panose="02020603050405020304" pitchFamily="18" charset="0"/>
                      </a:endParaRPr>
                    </a:p>
                  </a:txBody>
                  <a:tcPr marL="39046" marR="39046"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£’000</a:t>
                      </a:r>
                      <a:endParaRPr lang="en-GB" sz="1050" b="1">
                        <a:effectLst/>
                        <a:latin typeface="Times New Roman" panose="02020603050405020304" pitchFamily="18" charset="0"/>
                        <a:ea typeface="Times New Roman" panose="02020603050405020304" pitchFamily="18" charset="0"/>
                      </a:endParaRPr>
                    </a:p>
                  </a:txBody>
                  <a:tcPr marL="39046" marR="39046" marT="0" marB="0" anchor="ctr">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1">
                          <a:solidFill>
                            <a:schemeClr val="bg1">
                              <a:lumMod val="50000"/>
                            </a:schemeClr>
                          </a:solidFill>
                          <a:effectLst/>
                          <a:latin typeface="Calibri" panose="020F0502020204030204" pitchFamily="34" charset="0"/>
                          <a:ea typeface="Times New Roman" panose="02020603050405020304" pitchFamily="18" charset="0"/>
                        </a:rPr>
                        <a:t>£’000</a:t>
                      </a:r>
                      <a:endParaRPr lang="en-GB" b="1">
                        <a:solidFill>
                          <a:schemeClr val="bg1">
                            <a:lumMod val="50000"/>
                          </a:schemeClr>
                        </a:solidFill>
                      </a:endParaRPr>
                    </a:p>
                  </a:txBody>
                  <a:tcPr marL="39046" marR="39046" marT="0" marB="0" anchor="ctr">
                    <a:lnL w="12700" cap="flat" cmpd="sng" algn="ctr">
                      <a:solidFill>
                        <a:schemeClr val="tx1"/>
                      </a:solidFill>
                      <a:prstDash val="sysDot"/>
                      <a:round/>
                      <a:headEnd type="none" w="med" len="med"/>
                      <a:tailEnd type="none" w="med" len="med"/>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£’000</a:t>
                      </a:r>
                      <a:endParaRPr lang="en-GB" sz="1050" b="1">
                        <a:effectLst/>
                        <a:latin typeface="Times New Roman" panose="02020603050405020304" pitchFamily="18" charset="0"/>
                        <a:ea typeface="Times New Roman" panose="02020603050405020304" pitchFamily="18" charset="0"/>
                      </a:endParaRPr>
                    </a:p>
                  </a:txBody>
                  <a:tcPr marL="39046" marR="39046" marT="0" marB="0" anchor="ctr">
                    <a:lnL>
                      <a:noFill/>
                    </a:lnL>
                    <a:lnR>
                      <a:noFill/>
                    </a:lnR>
                    <a:lnT>
                      <a:noFill/>
                    </a:lnT>
                    <a:lnB>
                      <a:noFill/>
                    </a:lnB>
                    <a:noFill/>
                  </a:tcPr>
                </a:tc>
                <a:extLst>
                  <a:ext uri="{0D108BD9-81ED-4DB2-BD59-A6C34878D82A}">
                    <a16:rowId xmlns:a16="http://schemas.microsoft.com/office/drawing/2014/main" val="1901984778"/>
                  </a:ext>
                </a:extLst>
              </a:tr>
              <a:tr h="245093">
                <a:tc>
                  <a:txBody>
                    <a:bodyPr/>
                    <a:lstStyle/>
                    <a:p>
                      <a:r>
                        <a:rPr lang="cy-GB" sz="1000" noProof="0" dirty="0">
                          <a:effectLst/>
                          <a:latin typeface="Calibri" panose="020F0502020204030204" pitchFamily="34" charset="0"/>
                          <a:ea typeface="Times New Roman" panose="02020603050405020304" pitchFamily="18" charset="0"/>
                        </a:rPr>
                        <a:t>Incwm </a:t>
                      </a:r>
                      <a:endParaRPr lang="cy-GB" sz="1050" noProof="0" dirty="0">
                        <a:effectLst/>
                        <a:latin typeface="Times New Roman" panose="02020603050405020304" pitchFamily="18" charset="0"/>
                        <a:ea typeface="Times New Roman" panose="02020603050405020304" pitchFamily="18" charset="0"/>
                      </a:endParaRPr>
                    </a:p>
                  </a:txBody>
                  <a:tcPr marL="39046" marR="39046" marT="0" marB="0">
                    <a:lnL>
                      <a:noFill/>
                    </a:lnL>
                    <a:lnR>
                      <a:noFill/>
                    </a:lnR>
                    <a:lnT>
                      <a:noFill/>
                    </a:lnT>
                    <a:lnB>
                      <a:noFill/>
                    </a:lnB>
                    <a:noFill/>
                  </a:tcPr>
                </a:tc>
                <a:tc>
                  <a:txBody>
                    <a:bodyPr/>
                    <a:lstStyle/>
                    <a:p>
                      <a:pPr algn="ctr"/>
                      <a:r>
                        <a:rPr lang="en-GB" sz="1000" b="0">
                          <a:effectLst/>
                          <a:latin typeface="Calibri" panose="020F0502020204030204" pitchFamily="34" charset="0"/>
                          <a:ea typeface="Times New Roman" panose="02020603050405020304" pitchFamily="18" charset="0"/>
                        </a:rPr>
                        <a:t>202,701</a:t>
                      </a:r>
                      <a:endParaRPr lang="en-GB" sz="1050" b="0">
                        <a:effectLst/>
                        <a:latin typeface="Times New Roman" panose="02020603050405020304" pitchFamily="18" charset="0"/>
                        <a:ea typeface="Times New Roman" panose="02020603050405020304" pitchFamily="18" charset="0"/>
                      </a:endParaRPr>
                    </a:p>
                  </a:txBody>
                  <a:tcPr marL="39046" marR="39046"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0">
                          <a:solidFill>
                            <a:schemeClr val="bg1">
                              <a:lumMod val="50000"/>
                            </a:schemeClr>
                          </a:solidFill>
                          <a:effectLst/>
                          <a:latin typeface="Calibri" panose="020F0502020204030204" pitchFamily="34" charset="0"/>
                          <a:ea typeface="Times New Roman" panose="02020603050405020304" pitchFamily="18" charset="0"/>
                        </a:rPr>
                        <a:t>183,116</a:t>
                      </a:r>
                      <a:endParaRPr lang="en-GB" b="0">
                        <a:solidFill>
                          <a:schemeClr val="bg1">
                            <a:lumMod val="50000"/>
                          </a:schemeClr>
                        </a:solidFill>
                      </a:endParaRPr>
                    </a:p>
                  </a:txBody>
                  <a:tcPr marL="39046" marR="39046" marT="0" marB="0">
                    <a:lnL w="12700" cap="flat" cmpd="sng" algn="ctr">
                      <a:solidFill>
                        <a:schemeClr val="tx1"/>
                      </a:solidFill>
                      <a:prstDash val="sysDot"/>
                      <a:round/>
                      <a:headEnd type="none" w="med" len="med"/>
                      <a:tailEnd type="none" w="med" len="med"/>
                    </a:lnL>
                    <a:lnR>
                      <a:noFill/>
                    </a:lnR>
                    <a:lnT>
                      <a:noFill/>
                    </a:lnT>
                    <a:lnB>
                      <a:noFill/>
                    </a:lnB>
                    <a:noFill/>
                  </a:tcPr>
                </a:tc>
                <a:tc>
                  <a:txBody>
                    <a:bodyPr/>
                    <a:lstStyle/>
                    <a:p>
                      <a:pPr algn="ctr"/>
                      <a:r>
                        <a:rPr lang="en-GB" sz="1000" b="0" dirty="0">
                          <a:solidFill>
                            <a:srgbClr val="000000"/>
                          </a:solidFill>
                          <a:effectLst/>
                          <a:latin typeface="Calibri" panose="020F0502020204030204" pitchFamily="34" charset="0"/>
                          <a:ea typeface="Times New Roman" panose="02020603050405020304" pitchFamily="18" charset="0"/>
                        </a:rPr>
                        <a:t>19,585</a:t>
                      </a:r>
                      <a:endParaRPr lang="en-GB" sz="1050" b="0" dirty="0">
                        <a:effectLst/>
                        <a:latin typeface="Times New Roman" panose="02020603050405020304" pitchFamily="18" charset="0"/>
                        <a:ea typeface="Times New Roman" panose="02020603050405020304" pitchFamily="18" charset="0"/>
                      </a:endParaRPr>
                    </a:p>
                  </a:txBody>
                  <a:tcPr marL="39046" marR="39046" marT="0" marB="0" anchor="b">
                    <a:lnL>
                      <a:noFill/>
                    </a:lnL>
                    <a:lnR>
                      <a:noFill/>
                    </a:lnR>
                    <a:lnT>
                      <a:noFill/>
                    </a:lnT>
                    <a:lnB>
                      <a:noFill/>
                    </a:lnB>
                    <a:noFill/>
                  </a:tcPr>
                </a:tc>
                <a:extLst>
                  <a:ext uri="{0D108BD9-81ED-4DB2-BD59-A6C34878D82A}">
                    <a16:rowId xmlns:a16="http://schemas.microsoft.com/office/drawing/2014/main" val="672912845"/>
                  </a:ext>
                </a:extLst>
              </a:tr>
              <a:tr h="245093">
                <a:tc>
                  <a:txBody>
                    <a:bodyPr/>
                    <a:lstStyle/>
                    <a:p>
                      <a:r>
                        <a:rPr lang="cy-GB" sz="1000" noProof="0" dirty="0">
                          <a:effectLst/>
                          <a:latin typeface="Calibri" panose="020F0502020204030204" pitchFamily="34" charset="0"/>
                          <a:ea typeface="Times New Roman" panose="02020603050405020304" pitchFamily="18" charset="0"/>
                        </a:rPr>
                        <a:t>Gwariant</a:t>
                      </a:r>
                      <a:endParaRPr lang="cy-GB" sz="1050" noProof="0" dirty="0">
                        <a:effectLst/>
                        <a:latin typeface="Times New Roman" panose="02020603050405020304" pitchFamily="18" charset="0"/>
                        <a:ea typeface="Times New Roman" panose="02020603050405020304" pitchFamily="18" charset="0"/>
                      </a:endParaRPr>
                    </a:p>
                  </a:txBody>
                  <a:tcPr marL="39046" marR="39046" marT="0" marB="0">
                    <a:lnL>
                      <a:noFill/>
                    </a:lnL>
                    <a:lnR>
                      <a:noFill/>
                    </a:lnR>
                    <a:lnT>
                      <a:noFill/>
                    </a:lnT>
                    <a:lnB>
                      <a:noFill/>
                    </a:lnB>
                    <a:noFill/>
                  </a:tcPr>
                </a:tc>
                <a:tc>
                  <a:txBody>
                    <a:bodyPr/>
                    <a:lstStyle/>
                    <a:p>
                      <a:pPr algn="ctr"/>
                      <a:r>
                        <a:rPr lang="en-GB" sz="1000" b="0">
                          <a:effectLst/>
                          <a:latin typeface="Calibri" panose="020F0502020204030204" pitchFamily="34" charset="0"/>
                          <a:ea typeface="Times New Roman" panose="02020603050405020304" pitchFamily="18" charset="0"/>
                        </a:rPr>
                        <a:t>(205,030)</a:t>
                      </a:r>
                      <a:endParaRPr lang="en-GB" sz="1050" b="0">
                        <a:effectLst/>
                        <a:latin typeface="Times New Roman" panose="02020603050405020304" pitchFamily="18" charset="0"/>
                        <a:ea typeface="Times New Roman" panose="02020603050405020304" pitchFamily="18" charset="0"/>
                      </a:endParaRPr>
                    </a:p>
                  </a:txBody>
                  <a:tcPr marL="39046" marR="39046"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0">
                          <a:solidFill>
                            <a:schemeClr val="bg1">
                              <a:lumMod val="50000"/>
                            </a:schemeClr>
                          </a:solidFill>
                          <a:effectLst/>
                          <a:latin typeface="Calibri" panose="020F0502020204030204" pitchFamily="34" charset="0"/>
                          <a:ea typeface="Times New Roman" panose="02020603050405020304" pitchFamily="18" charset="0"/>
                        </a:rPr>
                        <a:t>(196,258)</a:t>
                      </a:r>
                      <a:endParaRPr lang="en-GB" b="0">
                        <a:solidFill>
                          <a:schemeClr val="bg1">
                            <a:lumMod val="50000"/>
                          </a:schemeClr>
                        </a:solidFill>
                      </a:endParaRPr>
                    </a:p>
                  </a:txBody>
                  <a:tcPr marL="39046" marR="39046" marT="0" marB="0">
                    <a:lnL w="12700" cap="flat" cmpd="sng" algn="ctr">
                      <a:solidFill>
                        <a:schemeClr val="tx1"/>
                      </a:solidFill>
                      <a:prstDash val="sysDot"/>
                      <a:round/>
                      <a:headEnd type="none" w="med" len="med"/>
                      <a:tailEnd type="none" w="med" len="med"/>
                    </a:lnL>
                    <a:lnR>
                      <a:noFill/>
                    </a:lnR>
                    <a:lnT>
                      <a:noFill/>
                    </a:lnT>
                    <a:lnB>
                      <a:noFill/>
                    </a:lnB>
                    <a:noFill/>
                  </a:tcPr>
                </a:tc>
                <a:tc>
                  <a:txBody>
                    <a:bodyPr/>
                    <a:lstStyle/>
                    <a:p>
                      <a:pPr algn="ctr"/>
                      <a:r>
                        <a:rPr lang="en-GB" sz="1000" b="0">
                          <a:solidFill>
                            <a:srgbClr val="000000"/>
                          </a:solidFill>
                          <a:effectLst/>
                          <a:latin typeface="Calibri" panose="020F0502020204030204" pitchFamily="34" charset="0"/>
                          <a:ea typeface="Times New Roman" panose="02020603050405020304" pitchFamily="18" charset="0"/>
                        </a:rPr>
                        <a:t>(8,772)</a:t>
                      </a:r>
                      <a:endParaRPr lang="en-GB" sz="1050" b="0">
                        <a:effectLst/>
                        <a:latin typeface="Times New Roman" panose="02020603050405020304" pitchFamily="18" charset="0"/>
                        <a:ea typeface="Times New Roman" panose="02020603050405020304" pitchFamily="18" charset="0"/>
                      </a:endParaRPr>
                    </a:p>
                  </a:txBody>
                  <a:tcPr marL="39046" marR="39046" marT="0" marB="0" anchor="b">
                    <a:lnL>
                      <a:noFill/>
                    </a:lnL>
                    <a:lnR>
                      <a:noFill/>
                    </a:lnR>
                    <a:lnT>
                      <a:noFill/>
                    </a:lnT>
                    <a:lnB>
                      <a:noFill/>
                    </a:lnB>
                    <a:noFill/>
                  </a:tcPr>
                </a:tc>
                <a:extLst>
                  <a:ext uri="{0D108BD9-81ED-4DB2-BD59-A6C34878D82A}">
                    <a16:rowId xmlns:a16="http://schemas.microsoft.com/office/drawing/2014/main" val="420781198"/>
                  </a:ext>
                </a:extLst>
              </a:tr>
              <a:tr h="245093">
                <a:tc>
                  <a:txBody>
                    <a:bodyPr/>
                    <a:lstStyle/>
                    <a:p>
                      <a:r>
                        <a:rPr lang="cy-GB" sz="1000" noProof="0" dirty="0">
                          <a:effectLst/>
                          <a:latin typeface="+mn-lt"/>
                          <a:ea typeface="Times New Roman" panose="02020603050405020304" pitchFamily="18" charset="0"/>
                        </a:rPr>
                        <a:t>Effaith symud darpariaeth diffyg USS</a:t>
                      </a:r>
                    </a:p>
                  </a:txBody>
                  <a:tcPr marL="39046" marR="39046" marT="0" marB="0">
                    <a:lnL>
                      <a:noFill/>
                    </a:lnL>
                    <a:lnR>
                      <a:noFill/>
                    </a:lnR>
                    <a:lnT>
                      <a:noFill/>
                    </a:lnT>
                    <a:lnB>
                      <a:noFill/>
                    </a:lnB>
                    <a:noFill/>
                  </a:tcPr>
                </a:tc>
                <a:tc>
                  <a:txBody>
                    <a:bodyPr/>
                    <a:lstStyle/>
                    <a:p>
                      <a:pPr algn="ctr"/>
                      <a:r>
                        <a:rPr lang="en-GB" sz="1000" b="0" dirty="0">
                          <a:effectLst/>
                          <a:latin typeface="Calibri" panose="020F0502020204030204" pitchFamily="34" charset="0"/>
                          <a:ea typeface="Times New Roman" panose="02020603050405020304" pitchFamily="18" charset="0"/>
                        </a:rPr>
                        <a:t>32,925</a:t>
                      </a:r>
                      <a:endParaRPr lang="en-GB" sz="1050" b="0" dirty="0">
                        <a:effectLst/>
                        <a:latin typeface="Times New Roman" panose="02020603050405020304" pitchFamily="18" charset="0"/>
                        <a:ea typeface="Times New Roman" panose="02020603050405020304" pitchFamily="18" charset="0"/>
                      </a:endParaRPr>
                    </a:p>
                  </a:txBody>
                  <a:tcPr marL="39046" marR="39046"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0" dirty="0">
                          <a:solidFill>
                            <a:schemeClr val="bg1">
                              <a:lumMod val="50000"/>
                            </a:schemeClr>
                          </a:solidFill>
                          <a:effectLst/>
                          <a:latin typeface="Calibri" panose="020F0502020204030204" pitchFamily="34" charset="0"/>
                          <a:ea typeface="Times New Roman" panose="02020603050405020304" pitchFamily="18" charset="0"/>
                        </a:rPr>
                        <a:t>2,273</a:t>
                      </a:r>
                      <a:endParaRPr lang="en-GB" b="0" dirty="0">
                        <a:solidFill>
                          <a:schemeClr val="bg1">
                            <a:lumMod val="50000"/>
                          </a:schemeClr>
                        </a:solidFill>
                      </a:endParaRPr>
                    </a:p>
                  </a:txBody>
                  <a:tcPr marL="39046" marR="39046" marT="0" marB="0">
                    <a:lnL w="12700" cap="flat" cmpd="sng" algn="ctr">
                      <a:solidFill>
                        <a:schemeClr val="tx1"/>
                      </a:solidFill>
                      <a:prstDash val="sysDot"/>
                      <a:round/>
                      <a:headEnd type="none" w="med" len="med"/>
                      <a:tailEnd type="none" w="med" len="med"/>
                    </a:lnL>
                    <a:lnR>
                      <a:noFill/>
                    </a:lnR>
                    <a:lnT>
                      <a:noFill/>
                    </a:lnT>
                    <a:lnB>
                      <a:noFill/>
                    </a:lnB>
                    <a:noFill/>
                  </a:tcPr>
                </a:tc>
                <a:tc>
                  <a:txBody>
                    <a:bodyPr/>
                    <a:lstStyle/>
                    <a:p>
                      <a:pPr algn="ctr"/>
                      <a:r>
                        <a:rPr lang="en-GB" sz="1000" b="0" dirty="0">
                          <a:solidFill>
                            <a:srgbClr val="000000"/>
                          </a:solidFill>
                          <a:effectLst/>
                          <a:latin typeface="Calibri" panose="020F0502020204030204" pitchFamily="34" charset="0"/>
                          <a:ea typeface="Times New Roman" panose="02020603050405020304" pitchFamily="18" charset="0"/>
                        </a:rPr>
                        <a:t>30,652</a:t>
                      </a:r>
                      <a:endParaRPr lang="en-GB" sz="1050" b="0" dirty="0">
                        <a:effectLst/>
                        <a:latin typeface="Times New Roman" panose="02020603050405020304" pitchFamily="18" charset="0"/>
                        <a:ea typeface="Times New Roman" panose="02020603050405020304" pitchFamily="18" charset="0"/>
                      </a:endParaRPr>
                    </a:p>
                  </a:txBody>
                  <a:tcPr marL="39046" marR="39046" marT="0" marB="0" anchor="b">
                    <a:lnL>
                      <a:noFill/>
                    </a:lnL>
                    <a:lnR>
                      <a:noFill/>
                    </a:lnR>
                    <a:lnT>
                      <a:noFill/>
                    </a:lnT>
                    <a:lnB>
                      <a:noFill/>
                    </a:lnB>
                    <a:noFill/>
                  </a:tcPr>
                </a:tc>
                <a:extLst>
                  <a:ext uri="{0D108BD9-81ED-4DB2-BD59-A6C34878D82A}">
                    <a16:rowId xmlns:a16="http://schemas.microsoft.com/office/drawing/2014/main" val="3236414913"/>
                  </a:ext>
                </a:extLst>
              </a:tr>
              <a:tr h="206270">
                <a:tc>
                  <a:txBody>
                    <a:bodyPr/>
                    <a:lstStyle/>
                    <a:p>
                      <a:r>
                        <a:rPr lang="en-GB" sz="1000" noProof="0" dirty="0">
                          <a:effectLst/>
                          <a:latin typeface="Calibri" panose="020F0502020204030204" pitchFamily="34" charset="0"/>
                          <a:ea typeface="Times New Roman" panose="02020603050405020304" pitchFamily="18" charset="0"/>
                        </a:rPr>
                        <a:t>E</a:t>
                      </a:r>
                      <a:r>
                        <a:rPr lang="cy-GB" sz="1000" noProof="0" dirty="0">
                          <a:effectLst/>
                          <a:latin typeface="Calibri" panose="020F0502020204030204" pitchFamily="34" charset="0"/>
                          <a:ea typeface="Times New Roman" panose="02020603050405020304" pitchFamily="18" charset="0"/>
                        </a:rPr>
                        <a:t>lw o Werthu Asedau</a:t>
                      </a:r>
                      <a:endParaRPr lang="cy-GB" sz="1050" noProof="0" dirty="0">
                        <a:effectLst/>
                        <a:latin typeface="Times New Roman" panose="02020603050405020304" pitchFamily="18" charset="0"/>
                        <a:ea typeface="Times New Roman" panose="02020603050405020304" pitchFamily="18" charset="0"/>
                      </a:endParaRPr>
                    </a:p>
                  </a:txBody>
                  <a:tcPr marL="39046" marR="39046" marT="0" marB="0">
                    <a:lnL>
                      <a:noFill/>
                    </a:lnL>
                    <a:lnR>
                      <a:noFill/>
                    </a:lnR>
                    <a:lnT>
                      <a:noFill/>
                    </a:lnT>
                    <a:lnB>
                      <a:noFill/>
                    </a:lnB>
                    <a:noFill/>
                  </a:tcPr>
                </a:tc>
                <a:tc>
                  <a:txBody>
                    <a:bodyPr/>
                    <a:lstStyle/>
                    <a:p>
                      <a:pPr algn="ctr"/>
                      <a:r>
                        <a:rPr lang="en-GB" sz="1000" b="0">
                          <a:effectLst/>
                          <a:latin typeface="Calibri" panose="020F0502020204030204" pitchFamily="34" charset="0"/>
                          <a:ea typeface="Times New Roman" panose="02020603050405020304" pitchFamily="18" charset="0"/>
                        </a:rPr>
                        <a:t>1,408</a:t>
                      </a:r>
                      <a:endParaRPr lang="en-GB" sz="1050" b="0">
                        <a:effectLst/>
                        <a:latin typeface="Times New Roman" panose="02020603050405020304" pitchFamily="18" charset="0"/>
                        <a:ea typeface="Times New Roman" panose="02020603050405020304" pitchFamily="18" charset="0"/>
                      </a:endParaRPr>
                    </a:p>
                  </a:txBody>
                  <a:tcPr marL="39046" marR="39046"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0">
                          <a:solidFill>
                            <a:schemeClr val="bg1">
                              <a:lumMod val="50000"/>
                            </a:schemeClr>
                          </a:solidFill>
                          <a:effectLst/>
                          <a:latin typeface="Calibri" panose="020F0502020204030204" pitchFamily="34" charset="0"/>
                          <a:ea typeface="Times New Roman" panose="02020603050405020304" pitchFamily="18" charset="0"/>
                        </a:rPr>
                        <a:t>41</a:t>
                      </a:r>
                      <a:endParaRPr lang="en-GB" b="0">
                        <a:solidFill>
                          <a:schemeClr val="bg1">
                            <a:lumMod val="50000"/>
                          </a:schemeClr>
                        </a:solidFill>
                      </a:endParaRPr>
                    </a:p>
                  </a:txBody>
                  <a:tcPr marL="39046" marR="39046" marT="0" marB="0">
                    <a:lnL w="12700" cap="flat" cmpd="sng" algn="ctr">
                      <a:solidFill>
                        <a:schemeClr val="tx1"/>
                      </a:solidFill>
                      <a:prstDash val="sysDot"/>
                      <a:round/>
                      <a:headEnd type="none" w="med" len="med"/>
                      <a:tailEnd type="none" w="med" len="med"/>
                    </a:lnL>
                    <a:lnR>
                      <a:noFill/>
                    </a:lnR>
                    <a:lnT>
                      <a:noFill/>
                    </a:lnT>
                    <a:lnB>
                      <a:noFill/>
                    </a:lnB>
                    <a:noFill/>
                  </a:tcPr>
                </a:tc>
                <a:tc>
                  <a:txBody>
                    <a:bodyPr/>
                    <a:lstStyle/>
                    <a:p>
                      <a:pPr algn="ctr"/>
                      <a:r>
                        <a:rPr lang="en-GB" sz="1000" b="0">
                          <a:solidFill>
                            <a:srgbClr val="000000"/>
                          </a:solidFill>
                          <a:effectLst/>
                          <a:latin typeface="Calibri" panose="020F0502020204030204" pitchFamily="34" charset="0"/>
                          <a:ea typeface="Times New Roman" panose="02020603050405020304" pitchFamily="18" charset="0"/>
                        </a:rPr>
                        <a:t>1,367</a:t>
                      </a:r>
                      <a:endParaRPr lang="en-GB" sz="1050" b="0">
                        <a:effectLst/>
                        <a:latin typeface="Times New Roman" panose="02020603050405020304" pitchFamily="18" charset="0"/>
                        <a:ea typeface="Times New Roman" panose="02020603050405020304" pitchFamily="18" charset="0"/>
                      </a:endParaRPr>
                    </a:p>
                  </a:txBody>
                  <a:tcPr marL="39046" marR="39046" marT="0" marB="0" anchor="b">
                    <a:lnL>
                      <a:noFill/>
                    </a:lnL>
                    <a:lnR>
                      <a:noFill/>
                    </a:lnR>
                    <a:lnT>
                      <a:noFill/>
                    </a:lnT>
                    <a:lnB>
                      <a:noFill/>
                    </a:lnB>
                    <a:noFill/>
                  </a:tcPr>
                </a:tc>
                <a:extLst>
                  <a:ext uri="{0D108BD9-81ED-4DB2-BD59-A6C34878D82A}">
                    <a16:rowId xmlns:a16="http://schemas.microsoft.com/office/drawing/2014/main" val="668787772"/>
                  </a:ext>
                </a:extLst>
              </a:tr>
              <a:tr h="206270">
                <a:tc>
                  <a:txBody>
                    <a:bodyPr/>
                    <a:lstStyle/>
                    <a:p>
                      <a:r>
                        <a:rPr lang="en-GB" sz="1000" noProof="0" dirty="0">
                          <a:effectLst/>
                          <a:latin typeface="Calibri" panose="020F0502020204030204" pitchFamily="34" charset="0"/>
                          <a:ea typeface="Times New Roman" panose="02020603050405020304" pitchFamily="18" charset="0"/>
                        </a:rPr>
                        <a:t>G</a:t>
                      </a:r>
                      <a:r>
                        <a:rPr lang="cy-GB" sz="1000" noProof="0" dirty="0">
                          <a:effectLst/>
                          <a:latin typeface="Calibri" panose="020F0502020204030204" pitchFamily="34" charset="0"/>
                          <a:ea typeface="Times New Roman" panose="02020603050405020304" pitchFamily="18" charset="0"/>
                        </a:rPr>
                        <a:t>ostyngiad yng ngwerth teg eiddo buddsoddi</a:t>
                      </a:r>
                      <a:endParaRPr lang="cy-GB" sz="1050" noProof="0" dirty="0">
                        <a:effectLst/>
                        <a:latin typeface="Times New Roman" panose="02020603050405020304" pitchFamily="18" charset="0"/>
                        <a:ea typeface="Times New Roman" panose="02020603050405020304" pitchFamily="18" charset="0"/>
                      </a:endParaRPr>
                    </a:p>
                  </a:txBody>
                  <a:tcPr marL="39046" marR="39046" marT="0" marB="0">
                    <a:lnL>
                      <a:noFill/>
                    </a:lnL>
                    <a:lnR>
                      <a:noFill/>
                    </a:lnR>
                    <a:lnT>
                      <a:noFill/>
                    </a:lnT>
                    <a:lnB>
                      <a:noFill/>
                    </a:lnB>
                    <a:noFill/>
                  </a:tcPr>
                </a:tc>
                <a:tc>
                  <a:txBody>
                    <a:bodyPr/>
                    <a:lstStyle/>
                    <a:p>
                      <a:pPr algn="ctr"/>
                      <a:r>
                        <a:rPr lang="en-GB" sz="1000" b="0">
                          <a:effectLst/>
                          <a:latin typeface="Calibri" panose="020F0502020204030204" pitchFamily="34" charset="0"/>
                          <a:ea typeface="Times New Roman" panose="02020603050405020304" pitchFamily="18" charset="0"/>
                        </a:rPr>
                        <a:t>(655)</a:t>
                      </a:r>
                      <a:endParaRPr lang="en-GB" sz="1050" b="0">
                        <a:effectLst/>
                        <a:latin typeface="Times New Roman" panose="02020603050405020304" pitchFamily="18" charset="0"/>
                        <a:ea typeface="Times New Roman" panose="02020603050405020304" pitchFamily="18" charset="0"/>
                      </a:endParaRPr>
                    </a:p>
                  </a:txBody>
                  <a:tcPr marL="39046" marR="39046"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0">
                          <a:solidFill>
                            <a:schemeClr val="bg1">
                              <a:lumMod val="50000"/>
                            </a:schemeClr>
                          </a:solidFill>
                          <a:effectLst/>
                          <a:latin typeface="Calibri" panose="020F0502020204030204" pitchFamily="34" charset="0"/>
                          <a:ea typeface="Times New Roman" panose="02020603050405020304" pitchFamily="18" charset="0"/>
                        </a:rPr>
                        <a:t>(300)</a:t>
                      </a:r>
                      <a:endParaRPr lang="en-GB" b="0">
                        <a:solidFill>
                          <a:schemeClr val="bg1">
                            <a:lumMod val="50000"/>
                          </a:schemeClr>
                        </a:solidFill>
                      </a:endParaRPr>
                    </a:p>
                  </a:txBody>
                  <a:tcPr marL="39046" marR="39046" marT="0" marB="0">
                    <a:lnL w="12700" cap="flat" cmpd="sng" algn="ctr">
                      <a:solidFill>
                        <a:schemeClr val="tx1"/>
                      </a:solidFill>
                      <a:prstDash val="sysDot"/>
                      <a:round/>
                      <a:headEnd type="none" w="med" len="med"/>
                      <a:tailEnd type="none" w="med" len="med"/>
                    </a:lnL>
                    <a:lnR>
                      <a:noFill/>
                    </a:lnR>
                    <a:lnT>
                      <a:noFill/>
                    </a:lnT>
                    <a:lnB>
                      <a:noFill/>
                    </a:lnB>
                    <a:noFill/>
                  </a:tcPr>
                </a:tc>
                <a:tc>
                  <a:txBody>
                    <a:bodyPr/>
                    <a:lstStyle/>
                    <a:p>
                      <a:pPr algn="ctr"/>
                      <a:r>
                        <a:rPr lang="en-GB" sz="1000" b="0">
                          <a:solidFill>
                            <a:srgbClr val="000000"/>
                          </a:solidFill>
                          <a:effectLst/>
                          <a:latin typeface="Calibri" panose="020F0502020204030204" pitchFamily="34" charset="0"/>
                          <a:ea typeface="Times New Roman" panose="02020603050405020304" pitchFamily="18" charset="0"/>
                        </a:rPr>
                        <a:t>(355)</a:t>
                      </a:r>
                      <a:endParaRPr lang="en-GB" sz="1050" b="0">
                        <a:effectLst/>
                        <a:latin typeface="Times New Roman" panose="02020603050405020304" pitchFamily="18" charset="0"/>
                        <a:ea typeface="Times New Roman" panose="02020603050405020304" pitchFamily="18" charset="0"/>
                      </a:endParaRPr>
                    </a:p>
                  </a:txBody>
                  <a:tcPr marL="39046" marR="39046" marT="0" marB="0" anchor="b">
                    <a:lnL>
                      <a:noFill/>
                    </a:lnL>
                    <a:lnR>
                      <a:noFill/>
                    </a:lnR>
                    <a:lnT>
                      <a:noFill/>
                    </a:lnT>
                    <a:lnB>
                      <a:noFill/>
                    </a:lnB>
                    <a:noFill/>
                  </a:tcPr>
                </a:tc>
                <a:extLst>
                  <a:ext uri="{0D108BD9-81ED-4DB2-BD59-A6C34878D82A}">
                    <a16:rowId xmlns:a16="http://schemas.microsoft.com/office/drawing/2014/main" val="4116324334"/>
                  </a:ext>
                </a:extLst>
              </a:tr>
              <a:tr h="206270">
                <a:tc>
                  <a:txBody>
                    <a:bodyPr/>
                    <a:lstStyle/>
                    <a:p>
                      <a:r>
                        <a:rPr lang="en-GB" sz="1000" noProof="0" dirty="0">
                          <a:effectLst/>
                          <a:latin typeface="Calibri" panose="020F0502020204030204" pitchFamily="34" charset="0"/>
                          <a:ea typeface="Times New Roman" panose="02020603050405020304" pitchFamily="18" charset="0"/>
                        </a:rPr>
                        <a:t>C</a:t>
                      </a:r>
                      <a:r>
                        <a:rPr lang="cy-GB" sz="1000" noProof="0" dirty="0" err="1">
                          <a:effectLst/>
                          <a:latin typeface="Calibri" panose="020F0502020204030204" pitchFamily="34" charset="0"/>
                          <a:ea typeface="Times New Roman" panose="02020603050405020304" pitchFamily="18" charset="0"/>
                        </a:rPr>
                        <a:t>olledion</a:t>
                      </a:r>
                      <a:r>
                        <a:rPr lang="cy-GB" sz="1000" noProof="0" dirty="0">
                          <a:effectLst/>
                          <a:latin typeface="Calibri" panose="020F0502020204030204" pitchFamily="34" charset="0"/>
                          <a:ea typeface="Times New Roman" panose="02020603050405020304" pitchFamily="18" charset="0"/>
                        </a:rPr>
                        <a:t> ar fuddsoddiadau</a:t>
                      </a:r>
                      <a:endParaRPr lang="cy-GB" sz="1050" noProof="0" dirty="0">
                        <a:effectLst/>
                        <a:latin typeface="Times New Roman" panose="02020603050405020304" pitchFamily="18" charset="0"/>
                        <a:ea typeface="Times New Roman" panose="02020603050405020304" pitchFamily="18" charset="0"/>
                      </a:endParaRPr>
                    </a:p>
                  </a:txBody>
                  <a:tcPr marL="39046" marR="39046" marT="0" marB="0">
                    <a:lnL>
                      <a:noFill/>
                    </a:lnL>
                    <a:lnR>
                      <a:noFill/>
                    </a:lnR>
                    <a:lnT>
                      <a:noFill/>
                    </a:lnT>
                    <a:lnB>
                      <a:noFill/>
                    </a:lnB>
                    <a:noFill/>
                  </a:tcPr>
                </a:tc>
                <a:tc>
                  <a:txBody>
                    <a:bodyPr/>
                    <a:lstStyle/>
                    <a:p>
                      <a:pPr algn="ctr"/>
                      <a:r>
                        <a:rPr lang="en-GB" sz="1000" b="0">
                          <a:effectLst/>
                          <a:latin typeface="Calibri" panose="020F0502020204030204" pitchFamily="34" charset="0"/>
                          <a:ea typeface="Times New Roman" panose="02020603050405020304" pitchFamily="18" charset="0"/>
                        </a:rPr>
                        <a:t>(758)</a:t>
                      </a:r>
                      <a:endParaRPr lang="en-GB" sz="1050" b="0">
                        <a:effectLst/>
                        <a:latin typeface="Times New Roman" panose="02020603050405020304" pitchFamily="18" charset="0"/>
                        <a:ea typeface="Times New Roman" panose="02020603050405020304" pitchFamily="18" charset="0"/>
                      </a:endParaRPr>
                    </a:p>
                  </a:txBody>
                  <a:tcPr marL="39046" marR="39046"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0">
                          <a:solidFill>
                            <a:schemeClr val="bg1">
                              <a:lumMod val="50000"/>
                            </a:schemeClr>
                          </a:solidFill>
                          <a:effectLst/>
                          <a:latin typeface="Calibri" panose="020F0502020204030204" pitchFamily="34" charset="0"/>
                          <a:ea typeface="Times New Roman" panose="02020603050405020304" pitchFamily="18" charset="0"/>
                        </a:rPr>
                        <a:t>(155)</a:t>
                      </a:r>
                      <a:endParaRPr lang="en-GB" b="0">
                        <a:solidFill>
                          <a:schemeClr val="bg1">
                            <a:lumMod val="50000"/>
                          </a:schemeClr>
                        </a:solidFill>
                      </a:endParaRPr>
                    </a:p>
                  </a:txBody>
                  <a:tcPr marL="39046" marR="39046" marT="0" marB="0">
                    <a:lnL w="12700" cap="flat" cmpd="sng" algn="ctr">
                      <a:solidFill>
                        <a:schemeClr val="tx1"/>
                      </a:solidFill>
                      <a:prstDash val="sysDot"/>
                      <a:round/>
                      <a:headEnd type="none" w="med" len="med"/>
                      <a:tailEnd type="none" w="med" len="med"/>
                    </a:lnL>
                    <a:lnR>
                      <a:noFill/>
                    </a:lnR>
                    <a:lnT>
                      <a:noFill/>
                    </a:lnT>
                    <a:lnB>
                      <a:noFill/>
                    </a:lnB>
                    <a:noFill/>
                  </a:tcPr>
                </a:tc>
                <a:tc>
                  <a:txBody>
                    <a:bodyPr/>
                    <a:lstStyle/>
                    <a:p>
                      <a:pPr algn="ctr"/>
                      <a:r>
                        <a:rPr lang="en-GB" sz="1000" b="0">
                          <a:solidFill>
                            <a:srgbClr val="000000"/>
                          </a:solidFill>
                          <a:effectLst/>
                          <a:latin typeface="Calibri" panose="020F0502020204030204" pitchFamily="34" charset="0"/>
                          <a:ea typeface="Times New Roman" panose="02020603050405020304" pitchFamily="18" charset="0"/>
                        </a:rPr>
                        <a:t>(603)</a:t>
                      </a:r>
                      <a:endParaRPr lang="en-GB" sz="1050" b="0">
                        <a:effectLst/>
                        <a:latin typeface="Times New Roman" panose="02020603050405020304" pitchFamily="18" charset="0"/>
                        <a:ea typeface="Times New Roman" panose="02020603050405020304" pitchFamily="18" charset="0"/>
                      </a:endParaRPr>
                    </a:p>
                  </a:txBody>
                  <a:tcPr marL="39046" marR="39046" marT="0" marB="0" anchor="b">
                    <a:lnL>
                      <a:noFill/>
                    </a:lnL>
                    <a:lnR>
                      <a:noFill/>
                    </a:lnR>
                    <a:lnT>
                      <a:noFill/>
                    </a:lnT>
                    <a:lnB>
                      <a:noFill/>
                    </a:lnB>
                    <a:noFill/>
                  </a:tcPr>
                </a:tc>
                <a:extLst>
                  <a:ext uri="{0D108BD9-81ED-4DB2-BD59-A6C34878D82A}">
                    <a16:rowId xmlns:a16="http://schemas.microsoft.com/office/drawing/2014/main" val="2432878660"/>
                  </a:ext>
                </a:extLst>
              </a:tr>
              <a:tr h="206270">
                <a:tc>
                  <a:txBody>
                    <a:bodyPr/>
                    <a:lstStyle/>
                    <a:p>
                      <a:r>
                        <a:rPr lang="cy-GB" sz="1000" noProof="0" dirty="0">
                          <a:effectLst/>
                          <a:latin typeface="Calibri" panose="020F0502020204030204" pitchFamily="34" charset="0"/>
                          <a:ea typeface="Times New Roman" panose="02020603050405020304" pitchFamily="18" charset="0"/>
                        </a:rPr>
                        <a:t>Treth</a:t>
                      </a:r>
                      <a:endParaRPr lang="cy-GB" sz="1050" noProof="0" dirty="0">
                        <a:effectLst/>
                        <a:latin typeface="Times New Roman" panose="02020603050405020304" pitchFamily="18" charset="0"/>
                        <a:ea typeface="Times New Roman" panose="02020603050405020304" pitchFamily="18" charset="0"/>
                      </a:endParaRPr>
                    </a:p>
                  </a:txBody>
                  <a:tcPr marL="39046" marR="39046" marT="0" marB="0">
                    <a:lnL>
                      <a:noFill/>
                    </a:lnL>
                    <a:lnR>
                      <a:noFill/>
                    </a:lnR>
                    <a:lnT>
                      <a:noFill/>
                    </a:lnT>
                    <a:lnB>
                      <a:noFill/>
                    </a:lnB>
                    <a:noFill/>
                  </a:tcPr>
                </a:tc>
                <a:tc>
                  <a:txBody>
                    <a:bodyPr/>
                    <a:lstStyle/>
                    <a:p>
                      <a:pPr algn="ctr"/>
                      <a:r>
                        <a:rPr lang="en-GB" sz="1000" b="0">
                          <a:effectLst/>
                          <a:latin typeface="Calibri" panose="020F0502020204030204" pitchFamily="34" charset="0"/>
                          <a:ea typeface="Times New Roman" panose="02020603050405020304" pitchFamily="18" charset="0"/>
                        </a:rPr>
                        <a:t>(4)</a:t>
                      </a:r>
                      <a:endParaRPr lang="en-GB" sz="1050" b="0">
                        <a:effectLst/>
                        <a:latin typeface="Times New Roman" panose="02020603050405020304" pitchFamily="18" charset="0"/>
                        <a:ea typeface="Times New Roman" panose="02020603050405020304" pitchFamily="18" charset="0"/>
                      </a:endParaRPr>
                    </a:p>
                  </a:txBody>
                  <a:tcPr marL="39046" marR="39046" marT="0" marB="0">
                    <a:lnL>
                      <a:noFill/>
                    </a:lnL>
                    <a:lnR w="12700" cap="flat" cmpd="sng" algn="ctr">
                      <a:solidFill>
                        <a:schemeClr val="tx1"/>
                      </a:solidFill>
                      <a:prstDash val="sysDot"/>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0">
                          <a:solidFill>
                            <a:schemeClr val="bg1">
                              <a:lumMod val="50000"/>
                            </a:schemeClr>
                          </a:solidFill>
                          <a:effectLst/>
                          <a:latin typeface="Calibri" panose="020F0502020204030204" pitchFamily="34" charset="0"/>
                          <a:ea typeface="Times New Roman" panose="02020603050405020304" pitchFamily="18" charset="0"/>
                        </a:rPr>
                        <a:t>5</a:t>
                      </a:r>
                      <a:endParaRPr lang="en-GB" b="0">
                        <a:solidFill>
                          <a:schemeClr val="bg1">
                            <a:lumMod val="50000"/>
                          </a:schemeClr>
                        </a:solidFill>
                      </a:endParaRPr>
                    </a:p>
                  </a:txBody>
                  <a:tcPr marL="39046" marR="39046" marT="0" marB="0">
                    <a:lnL w="12700" cap="flat" cmpd="sng" algn="ctr">
                      <a:solidFill>
                        <a:schemeClr val="tx1"/>
                      </a:solidFill>
                      <a:prstDash val="sysDot"/>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0">
                          <a:solidFill>
                            <a:srgbClr val="000000"/>
                          </a:solidFill>
                          <a:effectLst/>
                          <a:latin typeface="Calibri" panose="020F0502020204030204" pitchFamily="34" charset="0"/>
                          <a:ea typeface="Times New Roman" panose="02020603050405020304" pitchFamily="18" charset="0"/>
                        </a:rPr>
                        <a:t>(9)</a:t>
                      </a:r>
                      <a:endParaRPr lang="en-GB" sz="1050" b="0">
                        <a:effectLst/>
                        <a:latin typeface="Times New Roman" panose="02020603050405020304" pitchFamily="18" charset="0"/>
                        <a:ea typeface="Times New Roman" panose="02020603050405020304" pitchFamily="18" charset="0"/>
                      </a:endParaRPr>
                    </a:p>
                  </a:txBody>
                  <a:tcPr marL="39046" marR="39046"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9348949"/>
                  </a:ext>
                </a:extLst>
              </a:tr>
              <a:tr h="206270">
                <a:tc>
                  <a:txBody>
                    <a:bodyPr/>
                    <a:lstStyle/>
                    <a:p>
                      <a:r>
                        <a:rPr lang="cy-GB" sz="1000" b="1" noProof="0" dirty="0">
                          <a:effectLst/>
                          <a:latin typeface="Calibri" panose="020F0502020204030204" pitchFamily="34" charset="0"/>
                          <a:ea typeface="Times New Roman" panose="02020603050405020304" pitchFamily="18" charset="0"/>
                        </a:rPr>
                        <a:t>Gwarged/(Diffyg)  ar gyfer y flwyddyn</a:t>
                      </a:r>
                      <a:endParaRPr lang="cy-GB" sz="1050" noProof="0" dirty="0">
                        <a:effectLst/>
                        <a:latin typeface="Times New Roman" panose="02020603050405020304" pitchFamily="18" charset="0"/>
                        <a:ea typeface="Times New Roman" panose="02020603050405020304" pitchFamily="18" charset="0"/>
                      </a:endParaRPr>
                    </a:p>
                  </a:txBody>
                  <a:tcPr marL="39046" marR="39046"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30,587</a:t>
                      </a:r>
                      <a:endParaRPr lang="en-GB" sz="1050" b="1">
                        <a:effectLst/>
                        <a:latin typeface="Times New Roman" panose="02020603050405020304" pitchFamily="18" charset="0"/>
                        <a:ea typeface="Times New Roman" panose="02020603050405020304" pitchFamily="18" charset="0"/>
                      </a:endParaRPr>
                    </a:p>
                  </a:txBody>
                  <a:tcPr marL="39046" marR="39046" marT="0" marB="0">
                    <a:lnL>
                      <a:noFill/>
                    </a:lnL>
                    <a:lnR w="12700" cap="flat" cmpd="sng" algn="ctr">
                      <a:solidFill>
                        <a:schemeClr val="tx1"/>
                      </a:solidFill>
                      <a:prstDash val="sysDot"/>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a:r>
                        <a:rPr lang="en-GB" sz="1000" b="1">
                          <a:solidFill>
                            <a:schemeClr val="bg1">
                              <a:lumMod val="50000"/>
                            </a:schemeClr>
                          </a:solidFill>
                          <a:effectLst/>
                          <a:latin typeface="Calibri" panose="020F0502020204030204" pitchFamily="34" charset="0"/>
                          <a:ea typeface="Times New Roman" panose="02020603050405020304" pitchFamily="18" charset="0"/>
                        </a:rPr>
                        <a:t>(11,278)</a:t>
                      </a:r>
                      <a:endParaRPr lang="en-GB" b="1">
                        <a:solidFill>
                          <a:schemeClr val="bg1">
                            <a:lumMod val="50000"/>
                          </a:schemeClr>
                        </a:solidFill>
                      </a:endParaRPr>
                    </a:p>
                  </a:txBody>
                  <a:tcPr marL="39046" marR="39046" marT="0" marB="0">
                    <a:lnL w="12700" cap="flat" cmpd="sng" algn="ctr">
                      <a:solidFill>
                        <a:schemeClr val="tx1"/>
                      </a:solidFill>
                      <a:prstDash val="sysDot"/>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en-GB" sz="1000" b="1">
                          <a:solidFill>
                            <a:srgbClr val="000000"/>
                          </a:solidFill>
                          <a:effectLst/>
                          <a:latin typeface="Calibri" panose="020F0502020204030204" pitchFamily="34" charset="0"/>
                          <a:ea typeface="Times New Roman" panose="02020603050405020304" pitchFamily="18" charset="0"/>
                        </a:rPr>
                        <a:t>41,865 </a:t>
                      </a:r>
                      <a:endParaRPr lang="en-GB" sz="1050" b="1">
                        <a:effectLst/>
                        <a:latin typeface="Times New Roman" panose="02020603050405020304" pitchFamily="18" charset="0"/>
                        <a:ea typeface="Times New Roman" panose="02020603050405020304" pitchFamily="18" charset="0"/>
                      </a:endParaRPr>
                    </a:p>
                  </a:txBody>
                  <a:tcPr marL="39046" marR="39046"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949442492"/>
                  </a:ext>
                </a:extLst>
              </a:tr>
              <a:tr h="393299">
                <a:tc>
                  <a:txBody>
                    <a:bodyPr/>
                    <a:lstStyle/>
                    <a:p>
                      <a:pPr algn="l"/>
                      <a:r>
                        <a:rPr lang="cy-GB" sz="1000" noProof="0" dirty="0">
                          <a:effectLst/>
                          <a:latin typeface="Calibri" panose="020F0502020204030204" pitchFamily="34" charset="0"/>
                          <a:ea typeface="Times New Roman" panose="02020603050405020304" pitchFamily="18" charset="0"/>
                        </a:rPr>
                        <a:t>- Enillion/(colledion) </a:t>
                      </a:r>
                      <a:r>
                        <a:rPr lang="cy-GB" sz="1000" noProof="0" dirty="0" err="1">
                          <a:effectLst/>
                          <a:latin typeface="Calibri" panose="020F0502020204030204" pitchFamily="34" charset="0"/>
                          <a:ea typeface="Times New Roman" panose="02020603050405020304" pitchFamily="18" charset="0"/>
                        </a:rPr>
                        <a:t>actiwaraidd</a:t>
                      </a:r>
                      <a:r>
                        <a:rPr lang="cy-GB" sz="1000" noProof="0" dirty="0">
                          <a:effectLst/>
                          <a:latin typeface="Calibri" panose="020F0502020204030204" pitchFamily="34" charset="0"/>
                          <a:ea typeface="Times New Roman" panose="02020603050405020304" pitchFamily="18" charset="0"/>
                        </a:rPr>
                        <a:t> mewn perthynas â chynlluniau pensiwn</a:t>
                      </a:r>
                      <a:endParaRPr lang="cy-GB" sz="1050" noProof="0" dirty="0">
                        <a:effectLst/>
                        <a:latin typeface="Times New Roman" panose="02020603050405020304" pitchFamily="18" charset="0"/>
                        <a:ea typeface="Times New Roman" panose="02020603050405020304" pitchFamily="18" charset="0"/>
                      </a:endParaRPr>
                    </a:p>
                  </a:txBody>
                  <a:tcPr marL="39046" marR="39046" marT="0" marB="0">
                    <a:lnL>
                      <a:noFill/>
                    </a:lnL>
                    <a:lnR>
                      <a:noFill/>
                    </a:lnR>
                    <a:lnT>
                      <a:noFill/>
                    </a:lnT>
                    <a:lnB>
                      <a:noFill/>
                    </a:lnB>
                    <a:noFill/>
                  </a:tcPr>
                </a:tc>
                <a:tc>
                  <a:txBody>
                    <a:bodyPr/>
                    <a:lstStyle/>
                    <a:p>
                      <a:pPr algn="ctr"/>
                      <a:r>
                        <a:rPr lang="en-GB" sz="1000" b="0">
                          <a:effectLst/>
                          <a:latin typeface="Calibri" panose="020F0502020204030204" pitchFamily="34" charset="0"/>
                          <a:ea typeface="Times New Roman" panose="02020603050405020304" pitchFamily="18" charset="0"/>
                        </a:rPr>
                        <a:t>(2,679)</a:t>
                      </a:r>
                      <a:endParaRPr lang="en-GB" sz="1050" b="0">
                        <a:effectLst/>
                        <a:latin typeface="Times New Roman" panose="02020603050405020304" pitchFamily="18" charset="0"/>
                        <a:ea typeface="Times New Roman" panose="02020603050405020304" pitchFamily="18" charset="0"/>
                      </a:endParaRPr>
                    </a:p>
                  </a:txBody>
                  <a:tcPr marL="39046" marR="39046" marT="0" marB="0">
                    <a:lnL>
                      <a:noFill/>
                    </a:lnL>
                    <a:lnR w="12700" cap="flat" cmpd="sng" algn="ctr">
                      <a:solidFill>
                        <a:schemeClr val="tx1"/>
                      </a:solidFill>
                      <a:prstDash val="sysDot"/>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0">
                          <a:solidFill>
                            <a:schemeClr val="bg1">
                              <a:lumMod val="50000"/>
                            </a:schemeClr>
                          </a:solidFill>
                          <a:effectLst/>
                          <a:latin typeface="Calibri" panose="020F0502020204030204" pitchFamily="34" charset="0"/>
                          <a:ea typeface="Calibri" panose="020F0502020204030204" pitchFamily="34" charset="0"/>
                        </a:rPr>
                        <a:t>11,177</a:t>
                      </a:r>
                      <a:endParaRPr lang="en-GB" b="0">
                        <a:solidFill>
                          <a:schemeClr val="bg1">
                            <a:lumMod val="50000"/>
                          </a:schemeClr>
                        </a:solidFill>
                      </a:endParaRPr>
                    </a:p>
                  </a:txBody>
                  <a:tcPr marL="39046" marR="39046" marT="0" marB="0">
                    <a:lnL w="12700" cap="flat" cmpd="sng" algn="ctr">
                      <a:solidFill>
                        <a:schemeClr val="tx1"/>
                      </a:solidFill>
                      <a:prstDash val="sysDot"/>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0">
                          <a:effectLst/>
                          <a:latin typeface="Calibri" panose="020F0502020204030204" pitchFamily="34" charset="0"/>
                          <a:ea typeface="Calibri" panose="020F0502020204030204" pitchFamily="34" charset="0"/>
                        </a:rPr>
                        <a:t>(13,856)</a:t>
                      </a:r>
                      <a:endParaRPr lang="en-GB" sz="1050" b="0">
                        <a:effectLst/>
                        <a:latin typeface="Times New Roman" panose="02020603050405020304" pitchFamily="18" charset="0"/>
                        <a:ea typeface="Times New Roman" panose="02020603050405020304" pitchFamily="18" charset="0"/>
                      </a:endParaRPr>
                    </a:p>
                  </a:txBody>
                  <a:tcPr marL="39046" marR="39046"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823797"/>
                  </a:ext>
                </a:extLst>
              </a:tr>
              <a:tr h="206270">
                <a:tc>
                  <a:txBody>
                    <a:bodyPr/>
                    <a:lstStyle/>
                    <a:p>
                      <a:r>
                        <a:rPr lang="cy-GB" sz="1000" b="1" noProof="0" dirty="0">
                          <a:effectLst/>
                          <a:latin typeface="+mn-lt"/>
                          <a:ea typeface="Times New Roman" panose="02020603050405020304" pitchFamily="18" charset="0"/>
                        </a:rPr>
                        <a:t>Cyfanswm incwm/(colled) cynhwysfawr am y flwyddyn</a:t>
                      </a:r>
                    </a:p>
                  </a:txBody>
                  <a:tcPr marL="39046" marR="39046"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27,908</a:t>
                      </a:r>
                      <a:endParaRPr lang="en-GB" sz="1050" b="1">
                        <a:effectLst/>
                        <a:latin typeface="Times New Roman" panose="02020603050405020304" pitchFamily="18" charset="0"/>
                        <a:ea typeface="Times New Roman" panose="02020603050405020304" pitchFamily="18" charset="0"/>
                      </a:endParaRPr>
                    </a:p>
                  </a:txBody>
                  <a:tcPr marL="39046" marR="39046" marT="0" marB="0">
                    <a:lnL>
                      <a:noFill/>
                    </a:lnL>
                    <a:lnR w="12700" cap="flat" cmpd="sng" algn="ctr">
                      <a:solidFill>
                        <a:schemeClr val="tx1"/>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a:solidFill>
                            <a:schemeClr val="bg1">
                              <a:lumMod val="50000"/>
                            </a:schemeClr>
                          </a:solidFill>
                          <a:effectLst/>
                          <a:latin typeface="Calibri" panose="020F0502020204030204" pitchFamily="34" charset="0"/>
                          <a:ea typeface="Calibri" panose="020F0502020204030204" pitchFamily="34" charset="0"/>
                        </a:rPr>
                        <a:t>(101)</a:t>
                      </a:r>
                      <a:endParaRPr lang="en-GB" b="1">
                        <a:solidFill>
                          <a:schemeClr val="bg1">
                            <a:lumMod val="50000"/>
                          </a:schemeClr>
                        </a:solidFill>
                      </a:endParaRPr>
                    </a:p>
                  </a:txBody>
                  <a:tcPr marL="39046" marR="39046" marT="0" marB="0">
                    <a:lnL w="12700" cap="flat" cmpd="sng" algn="ctr">
                      <a:solidFill>
                        <a:schemeClr val="tx1"/>
                      </a:solidFill>
                      <a:prstDash val="sysDot"/>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dirty="0">
                          <a:effectLst/>
                          <a:latin typeface="Calibri" panose="020F0502020204030204" pitchFamily="34" charset="0"/>
                          <a:ea typeface="Calibri" panose="020F0502020204030204" pitchFamily="34" charset="0"/>
                        </a:rPr>
                        <a:t>28,009</a:t>
                      </a:r>
                      <a:endParaRPr lang="en-GB" sz="1050" b="1" dirty="0">
                        <a:effectLst/>
                        <a:latin typeface="Times New Roman" panose="02020603050405020304" pitchFamily="18" charset="0"/>
                        <a:ea typeface="Times New Roman" panose="02020603050405020304" pitchFamily="18" charset="0"/>
                      </a:endParaRPr>
                    </a:p>
                  </a:txBody>
                  <a:tcPr marL="39046" marR="39046"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66883939"/>
                  </a:ext>
                </a:extLst>
              </a:tr>
            </a:tbl>
          </a:graphicData>
        </a:graphic>
      </p:graphicFrame>
      <p:sp>
        <p:nvSpPr>
          <p:cNvPr id="5" name="TextBox 4">
            <a:extLst>
              <a:ext uri="{FF2B5EF4-FFF2-40B4-BE49-F238E27FC236}">
                <a16:creationId xmlns:a16="http://schemas.microsoft.com/office/drawing/2014/main" id="{816D6B00-A1D3-5878-D968-30EF1B237233}"/>
              </a:ext>
            </a:extLst>
          </p:cNvPr>
          <p:cNvSpPr txBox="1"/>
          <p:nvPr/>
        </p:nvSpPr>
        <p:spPr>
          <a:xfrm>
            <a:off x="245519" y="1367894"/>
            <a:ext cx="5508135" cy="267574"/>
          </a:xfrm>
          <a:prstGeom prst="rect">
            <a:avLst/>
          </a:prstGeom>
          <a:noFill/>
        </p:spPr>
        <p:txBody>
          <a:bodyPr wrap="square">
            <a:spAutoFit/>
          </a:bodyPr>
          <a:lstStyle/>
          <a:p>
            <a:pPr marR="212090">
              <a:lnSpc>
                <a:spcPct val="115000"/>
              </a:lnSpc>
              <a:spcAft>
                <a:spcPts val="800"/>
              </a:spcAft>
            </a:pPr>
            <a:r>
              <a:rPr lang="cy-GB" sz="1050" b="1" kern="100" dirty="0">
                <a:effectLst/>
                <a:latin typeface="Aptos" panose="020B0004020202020204" pitchFamily="34" charset="0"/>
                <a:ea typeface="DengXian" panose="02010600030101010101" pitchFamily="2" charset="-122"/>
                <a:cs typeface="Arial" panose="020B0604020202020204" pitchFamily="34" charset="0"/>
              </a:rPr>
              <a:t>Crynodeb o'r Datganiad Incwm Cynhwysfawr (Cyfunol)</a:t>
            </a:r>
          </a:p>
        </p:txBody>
      </p:sp>
      <p:graphicFrame>
        <p:nvGraphicFramePr>
          <p:cNvPr id="9" name="Table 8">
            <a:extLst>
              <a:ext uri="{FF2B5EF4-FFF2-40B4-BE49-F238E27FC236}">
                <a16:creationId xmlns:a16="http://schemas.microsoft.com/office/drawing/2014/main" id="{C9654406-103C-E62A-31EA-7AE45D5ED3DA}"/>
              </a:ext>
            </a:extLst>
          </p:cNvPr>
          <p:cNvGraphicFramePr>
            <a:graphicFrameLocks noGrp="1"/>
          </p:cNvGraphicFramePr>
          <p:nvPr>
            <p:extLst>
              <p:ext uri="{D42A27DB-BD31-4B8C-83A1-F6EECF244321}">
                <p14:modId xmlns:p14="http://schemas.microsoft.com/office/powerpoint/2010/main" val="1857655317"/>
              </p:ext>
            </p:extLst>
          </p:nvPr>
        </p:nvGraphicFramePr>
        <p:xfrm>
          <a:off x="6725040" y="1508636"/>
          <a:ext cx="5498518" cy="3401051"/>
        </p:xfrm>
        <a:graphic>
          <a:graphicData uri="http://schemas.openxmlformats.org/drawingml/2006/table">
            <a:tbl>
              <a:tblPr firstRow="1" firstCol="1" bandRow="1"/>
              <a:tblGrid>
                <a:gridCol w="2850811">
                  <a:extLst>
                    <a:ext uri="{9D8B030D-6E8A-4147-A177-3AD203B41FA5}">
                      <a16:colId xmlns:a16="http://schemas.microsoft.com/office/drawing/2014/main" val="465179687"/>
                    </a:ext>
                  </a:extLst>
                </a:gridCol>
                <a:gridCol w="823896">
                  <a:extLst>
                    <a:ext uri="{9D8B030D-6E8A-4147-A177-3AD203B41FA5}">
                      <a16:colId xmlns:a16="http://schemas.microsoft.com/office/drawing/2014/main" val="4247769751"/>
                    </a:ext>
                  </a:extLst>
                </a:gridCol>
                <a:gridCol w="820776">
                  <a:extLst>
                    <a:ext uri="{9D8B030D-6E8A-4147-A177-3AD203B41FA5}">
                      <a16:colId xmlns:a16="http://schemas.microsoft.com/office/drawing/2014/main" val="990256428"/>
                    </a:ext>
                  </a:extLst>
                </a:gridCol>
                <a:gridCol w="1003035">
                  <a:extLst>
                    <a:ext uri="{9D8B030D-6E8A-4147-A177-3AD203B41FA5}">
                      <a16:colId xmlns:a16="http://schemas.microsoft.com/office/drawing/2014/main" val="424972671"/>
                    </a:ext>
                  </a:extLst>
                </a:gridCol>
              </a:tblGrid>
              <a:tr h="745929">
                <a:tc>
                  <a:txBody>
                    <a:bodyPr/>
                    <a:lstStyle/>
                    <a:p>
                      <a:r>
                        <a:rPr lang="en-GB" sz="1000">
                          <a:effectLst/>
                          <a:latin typeface="Calibri" panose="020F0502020204030204" pitchFamily="34" charset="0"/>
                          <a:ea typeface="Times New Roman" panose="02020603050405020304" pitchFamily="18" charset="0"/>
                        </a:rPr>
                        <a:t> </a:t>
                      </a:r>
                      <a:endParaRPr lang="en-GB" sz="1050">
                        <a:effectLst/>
                        <a:latin typeface="Times New Roman" panose="02020603050405020304" pitchFamily="18" charset="0"/>
                        <a:ea typeface="Times New Roman" panose="02020603050405020304" pitchFamily="18" charset="0"/>
                      </a:endParaRPr>
                    </a:p>
                  </a:txBody>
                  <a:tcPr marL="39046" marR="39046" marT="0" marB="0">
                    <a:lnL>
                      <a:noFill/>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Y Flwyddyn hyd at 31 Gorffennaf 2024</a:t>
                      </a:r>
                      <a:endParaRPr lang="cy-GB" sz="1050" b="1" noProof="0" dirty="0">
                        <a:effectLst/>
                        <a:latin typeface="Times New Roman" panose="02020603050405020304" pitchFamily="18" charset="0"/>
                        <a:ea typeface="Times New Roman" panose="02020603050405020304" pitchFamily="18" charset="0"/>
                      </a:endParaRPr>
                    </a:p>
                  </a:txBody>
                  <a:tcPr marL="39046" marR="39046" marT="0" marB="0" anchor="ctr">
                    <a:lnL>
                      <a:noFill/>
                    </a:lnL>
                    <a:lnR w="12700" cap="flat" cmpd="sng" algn="ctr">
                      <a:solidFill>
                        <a:schemeClr val="tx1"/>
                      </a:solidFill>
                      <a:prstDash val="sysDot"/>
                      <a:round/>
                      <a:headEnd type="none" w="med" len="med"/>
                      <a:tailEnd type="none" w="med" len="med"/>
                    </a:lnR>
                    <a:lnT w="12700" cmpd="sng">
                      <a:noFill/>
                      <a:prstDash val="solid"/>
                    </a:lnT>
                    <a:lnB>
                      <a:noFill/>
                    </a:lnB>
                    <a:lnTlToBr w="12700" cmpd="sng">
                      <a:noFill/>
                      <a:prstDash val="solid"/>
                    </a:lnTlToBr>
                    <a:lnBlToTr w="12700" cmpd="sng">
                      <a:noFill/>
                      <a:prstDash val="solid"/>
                    </a:lnBlToTr>
                    <a:noFill/>
                  </a:tcPr>
                </a:tc>
                <a:tc>
                  <a:txBody>
                    <a:bodyPr/>
                    <a:lstStyle/>
                    <a:p>
                      <a:pPr algn="ctr"/>
                      <a:r>
                        <a:rPr lang="cy-GB" sz="1000" b="1" noProof="0" dirty="0">
                          <a:solidFill>
                            <a:schemeClr val="bg1">
                              <a:lumMod val="50000"/>
                            </a:schemeClr>
                          </a:solidFill>
                          <a:effectLst/>
                          <a:latin typeface="Calibri" panose="020F0502020204030204" pitchFamily="34" charset="0"/>
                          <a:ea typeface="Times New Roman" panose="02020603050405020304" pitchFamily="18" charset="0"/>
                        </a:rPr>
                        <a:t>Y Flwyddyn hyd at 31 Gorffennaf 2023</a:t>
                      </a:r>
                      <a:endParaRPr lang="cy-GB" b="1" noProof="0" dirty="0">
                        <a:solidFill>
                          <a:schemeClr val="bg1">
                            <a:lumMod val="50000"/>
                          </a:schemeClr>
                        </a:solidFill>
                      </a:endParaRPr>
                    </a:p>
                  </a:txBody>
                  <a:tcPr marL="39046" marR="39046" marT="0" marB="0" anchor="ctr">
                    <a:lnL w="12700" cap="flat" cmpd="sng" algn="ctr">
                      <a:solidFill>
                        <a:schemeClr val="tx1"/>
                      </a:solidFill>
                      <a:prstDash val="sysDot"/>
                      <a:round/>
                      <a:headEnd type="none" w="med" len="med"/>
                      <a:tailEnd type="none" w="med" len="med"/>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Symudiad</a:t>
                      </a:r>
                      <a:endParaRPr lang="cy-GB" sz="1050" b="1" noProof="0" dirty="0">
                        <a:effectLst/>
                        <a:latin typeface="Times New Roman" panose="02020603050405020304" pitchFamily="18" charset="0"/>
                        <a:ea typeface="Times New Roman" panose="02020603050405020304" pitchFamily="18" charset="0"/>
                      </a:endParaRPr>
                    </a:p>
                  </a:txBody>
                  <a:tcPr marL="39046" marR="39046" marT="0" marB="0" anchor="ctr">
                    <a:lnL>
                      <a:noFill/>
                    </a:lnL>
                    <a:lnR>
                      <a:noFill/>
                    </a:lnR>
                    <a:lnT>
                      <a:noFill/>
                    </a:lnT>
                    <a:lnB>
                      <a:noFill/>
                    </a:lnB>
                    <a:noFill/>
                  </a:tcPr>
                </a:tc>
                <a:extLst>
                  <a:ext uri="{0D108BD9-81ED-4DB2-BD59-A6C34878D82A}">
                    <a16:rowId xmlns:a16="http://schemas.microsoft.com/office/drawing/2014/main" val="2927302324"/>
                  </a:ext>
                </a:extLst>
              </a:tr>
              <a:tr h="195606">
                <a:tc>
                  <a:txBody>
                    <a:bodyPr/>
                    <a:lstStyle/>
                    <a:p>
                      <a:r>
                        <a:rPr lang="en-GB" sz="1000">
                          <a:effectLst/>
                          <a:latin typeface="Calibri" panose="020F0502020204030204" pitchFamily="34" charset="0"/>
                          <a:ea typeface="Times New Roman" panose="02020603050405020304" pitchFamily="18" charset="0"/>
                        </a:rPr>
                        <a:t> </a:t>
                      </a:r>
                      <a:endParaRPr lang="en-GB" sz="1050">
                        <a:effectLst/>
                        <a:latin typeface="Times New Roman" panose="02020603050405020304" pitchFamily="18" charset="0"/>
                        <a:ea typeface="Times New Roman" panose="02020603050405020304" pitchFamily="18" charset="0"/>
                      </a:endParaRPr>
                    </a:p>
                  </a:txBody>
                  <a:tcPr marL="39046" marR="39046"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£’000</a:t>
                      </a:r>
                      <a:endParaRPr lang="en-GB" sz="1050" b="1">
                        <a:effectLst/>
                        <a:latin typeface="Times New Roman" panose="02020603050405020304" pitchFamily="18" charset="0"/>
                        <a:ea typeface="Times New Roman" panose="02020603050405020304" pitchFamily="18" charset="0"/>
                      </a:endParaRPr>
                    </a:p>
                  </a:txBody>
                  <a:tcPr marL="39046" marR="39046" marT="0" marB="0" anchor="ctr">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1">
                          <a:solidFill>
                            <a:schemeClr val="bg1">
                              <a:lumMod val="50000"/>
                            </a:schemeClr>
                          </a:solidFill>
                          <a:effectLst/>
                          <a:latin typeface="Calibri" panose="020F0502020204030204" pitchFamily="34" charset="0"/>
                          <a:ea typeface="Times New Roman" panose="02020603050405020304" pitchFamily="18" charset="0"/>
                        </a:rPr>
                        <a:t>£’000</a:t>
                      </a:r>
                      <a:endParaRPr lang="en-GB" b="1">
                        <a:solidFill>
                          <a:schemeClr val="bg1">
                            <a:lumMod val="50000"/>
                          </a:schemeClr>
                        </a:solidFill>
                      </a:endParaRPr>
                    </a:p>
                  </a:txBody>
                  <a:tcPr marL="39046" marR="39046" marT="0" marB="0" anchor="ctr">
                    <a:lnL w="12700" cap="flat" cmpd="sng" algn="ctr">
                      <a:solidFill>
                        <a:schemeClr val="tx1"/>
                      </a:solidFill>
                      <a:prstDash val="sysDot"/>
                      <a:round/>
                      <a:headEnd type="none" w="med" len="med"/>
                      <a:tailEnd type="none" w="med" len="med"/>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£’000</a:t>
                      </a:r>
                      <a:endParaRPr lang="en-GB" sz="1050" b="1">
                        <a:effectLst/>
                        <a:latin typeface="Times New Roman" panose="02020603050405020304" pitchFamily="18" charset="0"/>
                        <a:ea typeface="Times New Roman" panose="02020603050405020304" pitchFamily="18" charset="0"/>
                      </a:endParaRPr>
                    </a:p>
                  </a:txBody>
                  <a:tcPr marL="39046" marR="39046" marT="0" marB="0" anchor="ctr">
                    <a:lnL>
                      <a:noFill/>
                    </a:lnL>
                    <a:lnR>
                      <a:noFill/>
                    </a:lnR>
                    <a:lnT>
                      <a:noFill/>
                    </a:lnT>
                    <a:lnB>
                      <a:noFill/>
                    </a:lnB>
                    <a:noFill/>
                  </a:tcPr>
                </a:tc>
                <a:extLst>
                  <a:ext uri="{0D108BD9-81ED-4DB2-BD59-A6C34878D82A}">
                    <a16:rowId xmlns:a16="http://schemas.microsoft.com/office/drawing/2014/main" val="1901984778"/>
                  </a:ext>
                </a:extLst>
              </a:tr>
              <a:tr h="232420">
                <a:tc>
                  <a:txBody>
                    <a:bodyPr/>
                    <a:lstStyle/>
                    <a:p>
                      <a:r>
                        <a:rPr lang="cy-GB" sz="1000" noProof="0" dirty="0">
                          <a:effectLst/>
                          <a:latin typeface="Calibri" panose="020F0502020204030204" pitchFamily="34" charset="0"/>
                          <a:ea typeface="Times New Roman" panose="02020603050405020304" pitchFamily="18" charset="0"/>
                        </a:rPr>
                        <a:t>Incwm </a:t>
                      </a:r>
                      <a:endParaRPr lang="cy-GB" sz="1000" noProof="0" dirty="0">
                        <a:effectLst/>
                        <a:latin typeface="Times New Roman" panose="02020603050405020304" pitchFamily="18" charset="0"/>
                        <a:ea typeface="Times New Roman" panose="02020603050405020304" pitchFamily="18" charset="0"/>
                      </a:endParaRPr>
                    </a:p>
                  </a:txBody>
                  <a:tcPr marL="39046" marR="39046"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135,552</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116,572</a:t>
                      </a:r>
                      <a:endParaRPr lang="en-GB"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tc>
                  <a:txBody>
                    <a:bodyPr/>
                    <a:lstStyle/>
                    <a:p>
                      <a:pPr algn="ctr"/>
                      <a:r>
                        <a:rPr lang="en-GB" sz="1000" dirty="0">
                          <a:solidFill>
                            <a:srgbClr val="000000"/>
                          </a:solidFill>
                          <a:effectLst/>
                          <a:latin typeface="Calibri" panose="020F0502020204030204" pitchFamily="34" charset="0"/>
                          <a:ea typeface="Times New Roman" panose="02020603050405020304" pitchFamily="18" charset="0"/>
                        </a:rPr>
                        <a:t>18,980</a:t>
                      </a:r>
                      <a:endParaRPr lang="en-GB" sz="1200" dirty="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672912845"/>
                  </a:ext>
                </a:extLst>
              </a:tr>
              <a:tr h="232420">
                <a:tc>
                  <a:txBody>
                    <a:bodyPr/>
                    <a:lstStyle/>
                    <a:p>
                      <a:r>
                        <a:rPr lang="cy-GB" sz="1000" noProof="0" dirty="0">
                          <a:effectLst/>
                          <a:latin typeface="Calibri" panose="020F0502020204030204" pitchFamily="34" charset="0"/>
                          <a:ea typeface="Times New Roman" panose="02020603050405020304" pitchFamily="18" charset="0"/>
                        </a:rPr>
                        <a:t>Gwariant</a:t>
                      </a:r>
                      <a:endParaRPr lang="cy-GB" sz="1000" noProof="0" dirty="0">
                        <a:effectLst/>
                        <a:latin typeface="Times New Roman" panose="02020603050405020304" pitchFamily="18" charset="0"/>
                        <a:ea typeface="Times New Roman" panose="02020603050405020304" pitchFamily="18" charset="0"/>
                      </a:endParaRPr>
                    </a:p>
                  </a:txBody>
                  <a:tcPr marL="39046" marR="39046" marT="0" marB="0">
                    <a:lnL>
                      <a:noFill/>
                    </a:lnL>
                    <a:lnR>
                      <a:noFill/>
                    </a:lnR>
                    <a:lnT>
                      <a:noFill/>
                    </a:lnT>
                    <a:lnB>
                      <a:noFill/>
                    </a:lnB>
                    <a:noFill/>
                  </a:tcPr>
                </a:tc>
                <a:tc>
                  <a:txBody>
                    <a:bodyPr/>
                    <a:lstStyle/>
                    <a:p>
                      <a:pPr algn="ctr"/>
                      <a:r>
                        <a:rPr lang="en-GB" sz="1000" b="1" dirty="0">
                          <a:effectLst/>
                          <a:latin typeface="Calibri" panose="020F0502020204030204" pitchFamily="34" charset="0"/>
                          <a:ea typeface="Times New Roman" panose="02020603050405020304" pitchFamily="18" charset="0"/>
                        </a:rPr>
                        <a:t>(136,230)</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a:effectLst/>
                          <a:latin typeface="Calibri" panose="020F0502020204030204" pitchFamily="34" charset="0"/>
                          <a:ea typeface="Calibri" panose="020F0502020204030204" pitchFamily="34" charset="0"/>
                        </a:rPr>
                        <a:t>(127,861)</a:t>
                      </a:r>
                      <a:endParaRPr lang="en-GB"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tc>
                  <a:txBody>
                    <a:bodyPr/>
                    <a:lstStyle/>
                    <a:p>
                      <a:pPr algn="ctr"/>
                      <a:r>
                        <a:rPr lang="en-GB" sz="1000">
                          <a:solidFill>
                            <a:srgbClr val="000000"/>
                          </a:solidFill>
                          <a:effectLst/>
                          <a:latin typeface="Calibri" panose="020F0502020204030204" pitchFamily="34" charset="0"/>
                          <a:ea typeface="Times New Roman" panose="02020603050405020304" pitchFamily="18" charset="0"/>
                        </a:rPr>
                        <a:t>(8,371)</a:t>
                      </a:r>
                      <a:endParaRPr lang="en-GB" sz="12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420781198"/>
                  </a:ext>
                </a:extLst>
              </a:tr>
              <a:tr h="232420">
                <a:tc>
                  <a:txBody>
                    <a:bodyPr/>
                    <a:lstStyle/>
                    <a:p>
                      <a:pPr marL="0" marR="0" lvl="0" indent="0" algn="l" defTabSz="1280128" rtl="0" eaLnBrk="1" fontAlgn="auto" latinLnBrk="0" hangingPunct="1">
                        <a:lnSpc>
                          <a:spcPct val="100000"/>
                        </a:lnSpc>
                        <a:spcBef>
                          <a:spcPts val="0"/>
                        </a:spcBef>
                        <a:spcAft>
                          <a:spcPts val="0"/>
                        </a:spcAft>
                        <a:buClrTx/>
                        <a:buSzTx/>
                        <a:buFontTx/>
                        <a:buNone/>
                        <a:tabLst/>
                        <a:defRPr/>
                      </a:pPr>
                      <a:r>
                        <a:rPr lang="cy-GB" sz="1000" noProof="0" dirty="0">
                          <a:effectLst/>
                          <a:latin typeface="+mn-lt"/>
                          <a:ea typeface="Times New Roman" panose="02020603050405020304" pitchFamily="18" charset="0"/>
                        </a:rPr>
                        <a:t>Effaith symud darpariaeth diffyg USS</a:t>
                      </a:r>
                    </a:p>
                  </a:txBody>
                  <a:tcPr marL="39046" marR="39046" marT="0" marB="0">
                    <a:lnL>
                      <a:noFill/>
                    </a:lnL>
                    <a:lnR>
                      <a:noFill/>
                    </a:lnR>
                    <a:lnT>
                      <a:noFill/>
                    </a:lnT>
                    <a:lnB>
                      <a:noFill/>
                    </a:lnB>
                    <a:noFill/>
                  </a:tcPr>
                </a:tc>
                <a:tc>
                  <a:txBody>
                    <a:bodyPr/>
                    <a:lstStyle/>
                    <a:p>
                      <a:pPr algn="ctr"/>
                      <a:r>
                        <a:rPr lang="en-GB" sz="1000" b="1" dirty="0">
                          <a:effectLst/>
                          <a:latin typeface="Calibri" panose="020F0502020204030204" pitchFamily="34" charset="0"/>
                          <a:ea typeface="Times New Roman" panose="02020603050405020304" pitchFamily="18" charset="0"/>
                        </a:rPr>
                        <a:t>32,925</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dirty="0">
                          <a:effectLst/>
                          <a:latin typeface="Calibri" panose="020F0502020204030204" pitchFamily="34" charset="0"/>
                          <a:ea typeface="Times New Roman" panose="02020603050405020304" pitchFamily="18" charset="0"/>
                        </a:rPr>
                        <a:t>2,273</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tc>
                  <a:txBody>
                    <a:bodyPr/>
                    <a:lstStyle/>
                    <a:p>
                      <a:pPr algn="ctr"/>
                      <a:r>
                        <a:rPr lang="en-GB" sz="1000" dirty="0">
                          <a:solidFill>
                            <a:srgbClr val="000000"/>
                          </a:solidFill>
                          <a:effectLst/>
                          <a:latin typeface="Calibri" panose="020F0502020204030204" pitchFamily="34" charset="0"/>
                          <a:ea typeface="Times New Roman" panose="02020603050405020304" pitchFamily="18" charset="0"/>
                        </a:rPr>
                        <a:t>30,652</a:t>
                      </a:r>
                      <a:endParaRPr lang="en-GB" sz="1200" dirty="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3236414913"/>
                  </a:ext>
                </a:extLst>
              </a:tr>
              <a:tr h="195806">
                <a:tc>
                  <a:txBody>
                    <a:bodyPr/>
                    <a:lstStyle/>
                    <a:p>
                      <a:pPr marL="0" marR="0" lvl="0" indent="0" algn="l" defTabSz="1280128" rtl="0" eaLnBrk="1" fontAlgn="auto" latinLnBrk="0" hangingPunct="1">
                        <a:lnSpc>
                          <a:spcPct val="100000"/>
                        </a:lnSpc>
                        <a:spcBef>
                          <a:spcPts val="0"/>
                        </a:spcBef>
                        <a:spcAft>
                          <a:spcPts val="0"/>
                        </a:spcAft>
                        <a:buClrTx/>
                        <a:buSzTx/>
                        <a:buFontTx/>
                        <a:buNone/>
                        <a:tabLst/>
                        <a:defRPr/>
                      </a:pPr>
                      <a:r>
                        <a:rPr lang="en-GB" sz="1000" noProof="0" dirty="0">
                          <a:effectLst/>
                          <a:latin typeface="+mn-lt"/>
                          <a:ea typeface="Times New Roman" panose="02020603050405020304" pitchFamily="18" charset="0"/>
                        </a:rPr>
                        <a:t>E</a:t>
                      </a:r>
                      <a:r>
                        <a:rPr lang="cy-GB" sz="1000" noProof="0" dirty="0">
                          <a:effectLst/>
                          <a:latin typeface="+mn-lt"/>
                          <a:ea typeface="Times New Roman" panose="02020603050405020304" pitchFamily="18" charset="0"/>
                        </a:rPr>
                        <a:t>lw o Werthu Asedau</a:t>
                      </a:r>
                    </a:p>
                  </a:txBody>
                  <a:tcPr marL="39046" marR="39046"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1,403</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dirty="0">
                          <a:effectLst/>
                          <a:latin typeface="Calibri" panose="020F0502020204030204" pitchFamily="34" charset="0"/>
                          <a:ea typeface="Calibri" panose="020F0502020204030204" pitchFamily="34" charset="0"/>
                        </a:rPr>
                        <a:t>16</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tc>
                  <a:txBody>
                    <a:bodyPr/>
                    <a:lstStyle/>
                    <a:p>
                      <a:pPr algn="ctr"/>
                      <a:r>
                        <a:rPr lang="en-GB" sz="1000">
                          <a:solidFill>
                            <a:srgbClr val="000000"/>
                          </a:solidFill>
                          <a:effectLst/>
                          <a:latin typeface="Calibri" panose="020F0502020204030204" pitchFamily="34" charset="0"/>
                          <a:ea typeface="Times New Roman" panose="02020603050405020304" pitchFamily="18" charset="0"/>
                        </a:rPr>
                        <a:t>1,387</a:t>
                      </a:r>
                      <a:endParaRPr lang="en-GB" sz="12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668787772"/>
                  </a:ext>
                </a:extLst>
              </a:tr>
              <a:tr h="195806">
                <a:tc>
                  <a:txBody>
                    <a:bodyPr/>
                    <a:lstStyle/>
                    <a:p>
                      <a:pPr marL="0" marR="0" lvl="0" indent="0" algn="l" defTabSz="1280128" rtl="0" eaLnBrk="1" fontAlgn="auto" latinLnBrk="0" hangingPunct="1">
                        <a:lnSpc>
                          <a:spcPct val="100000"/>
                        </a:lnSpc>
                        <a:spcBef>
                          <a:spcPts val="0"/>
                        </a:spcBef>
                        <a:spcAft>
                          <a:spcPts val="0"/>
                        </a:spcAft>
                        <a:buClrTx/>
                        <a:buSzTx/>
                        <a:buFontTx/>
                        <a:buNone/>
                        <a:tabLst/>
                        <a:defRPr/>
                      </a:pPr>
                      <a:r>
                        <a:rPr lang="en-GB" sz="1000" noProof="0" dirty="0">
                          <a:effectLst/>
                          <a:latin typeface="+mn-lt"/>
                          <a:ea typeface="Times New Roman" panose="02020603050405020304" pitchFamily="18" charset="0"/>
                        </a:rPr>
                        <a:t>G</a:t>
                      </a:r>
                      <a:r>
                        <a:rPr lang="cy-GB" sz="1000" noProof="0" dirty="0">
                          <a:effectLst/>
                          <a:latin typeface="+mn-lt"/>
                          <a:ea typeface="Times New Roman" panose="02020603050405020304" pitchFamily="18" charset="0"/>
                        </a:rPr>
                        <a:t>ostyngiad yng ngwerth teg eiddo buddsoddi</a:t>
                      </a:r>
                    </a:p>
                  </a:txBody>
                  <a:tcPr marL="39046" marR="39046"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(565)</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(75)</a:t>
                      </a:r>
                      <a:endParaRPr lang="en-GB"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tc>
                  <a:txBody>
                    <a:bodyPr/>
                    <a:lstStyle/>
                    <a:p>
                      <a:pPr algn="ctr"/>
                      <a:r>
                        <a:rPr lang="en-GB" sz="1000">
                          <a:solidFill>
                            <a:srgbClr val="000000"/>
                          </a:solidFill>
                          <a:effectLst/>
                          <a:latin typeface="Calibri" panose="020F0502020204030204" pitchFamily="34" charset="0"/>
                          <a:ea typeface="Times New Roman" panose="02020603050405020304" pitchFamily="18" charset="0"/>
                        </a:rPr>
                        <a:t>(490)</a:t>
                      </a:r>
                      <a:endParaRPr lang="en-GB" sz="12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4116324334"/>
                  </a:ext>
                </a:extLst>
              </a:tr>
              <a:tr h="195806">
                <a:tc>
                  <a:txBody>
                    <a:bodyPr/>
                    <a:lstStyle/>
                    <a:p>
                      <a:pPr marL="0" marR="0" lvl="0" indent="0" algn="l" defTabSz="1280128" rtl="0" eaLnBrk="1" fontAlgn="auto" latinLnBrk="0" hangingPunct="1">
                        <a:lnSpc>
                          <a:spcPct val="100000"/>
                        </a:lnSpc>
                        <a:spcBef>
                          <a:spcPts val="0"/>
                        </a:spcBef>
                        <a:spcAft>
                          <a:spcPts val="0"/>
                        </a:spcAft>
                        <a:buClrTx/>
                        <a:buSzTx/>
                        <a:buFontTx/>
                        <a:buNone/>
                        <a:tabLst/>
                        <a:defRPr/>
                      </a:pPr>
                      <a:r>
                        <a:rPr lang="en-GB" sz="1000" noProof="0" dirty="0">
                          <a:effectLst/>
                          <a:latin typeface="+mn-lt"/>
                          <a:ea typeface="Times New Roman" panose="02020603050405020304" pitchFamily="18" charset="0"/>
                        </a:rPr>
                        <a:t>C</a:t>
                      </a:r>
                      <a:r>
                        <a:rPr lang="cy-GB" sz="1000" noProof="0" dirty="0" err="1">
                          <a:effectLst/>
                          <a:latin typeface="+mn-lt"/>
                          <a:ea typeface="Times New Roman" panose="02020603050405020304" pitchFamily="18" charset="0"/>
                        </a:rPr>
                        <a:t>olledion</a:t>
                      </a:r>
                      <a:r>
                        <a:rPr lang="cy-GB" sz="1000" noProof="0" dirty="0">
                          <a:effectLst/>
                          <a:latin typeface="+mn-lt"/>
                          <a:ea typeface="Times New Roman" panose="02020603050405020304" pitchFamily="18" charset="0"/>
                        </a:rPr>
                        <a:t> ar fuddsoddiadau</a:t>
                      </a:r>
                    </a:p>
                  </a:txBody>
                  <a:tcPr marL="39046" marR="39046"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(746)</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a:r>
                        <a:rPr lang="en-GB" sz="1000">
                          <a:effectLst/>
                          <a:latin typeface="Calibri" panose="020F0502020204030204" pitchFamily="34" charset="0"/>
                          <a:ea typeface="Calibri" panose="020F0502020204030204" pitchFamily="34" charset="0"/>
                        </a:rPr>
                        <a:t>(148)</a:t>
                      </a:r>
                      <a:endParaRPr lang="en-GB"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ctr"/>
                      <a:r>
                        <a:rPr lang="en-GB" sz="1000">
                          <a:solidFill>
                            <a:srgbClr val="000000"/>
                          </a:solidFill>
                          <a:effectLst/>
                          <a:latin typeface="Calibri" panose="020F0502020204030204" pitchFamily="34" charset="0"/>
                          <a:ea typeface="Times New Roman" panose="02020603050405020304" pitchFamily="18" charset="0"/>
                        </a:rPr>
                        <a:t>(598)</a:t>
                      </a:r>
                      <a:endParaRPr lang="en-GB" sz="12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2878660"/>
                  </a:ext>
                </a:extLst>
              </a:tr>
              <a:tr h="195806">
                <a:tc>
                  <a:txBody>
                    <a:bodyPr/>
                    <a:lstStyle/>
                    <a:p>
                      <a:pPr marL="0" marR="0" lvl="0" indent="0" algn="l" defTabSz="1280128" rtl="0" eaLnBrk="1" fontAlgn="auto" latinLnBrk="0" hangingPunct="1">
                        <a:lnSpc>
                          <a:spcPct val="100000"/>
                        </a:lnSpc>
                        <a:spcBef>
                          <a:spcPts val="0"/>
                        </a:spcBef>
                        <a:spcAft>
                          <a:spcPts val="0"/>
                        </a:spcAft>
                        <a:buClrTx/>
                        <a:buSzTx/>
                        <a:buFontTx/>
                        <a:buNone/>
                        <a:tabLst/>
                        <a:defRPr/>
                      </a:pPr>
                      <a:r>
                        <a:rPr lang="cy-GB" sz="1000" b="1" noProof="0" dirty="0">
                          <a:effectLst/>
                          <a:latin typeface="+mn-lt"/>
                          <a:ea typeface="Times New Roman" panose="02020603050405020304" pitchFamily="18" charset="0"/>
                        </a:rPr>
                        <a:t>Gwarged/(Diffyg)  ar gyfer y flwyddyn</a:t>
                      </a:r>
                      <a:endParaRPr lang="cy-GB" sz="1000" noProof="0" dirty="0">
                        <a:effectLst/>
                        <a:latin typeface="+mn-lt"/>
                        <a:ea typeface="Times New Roman" panose="02020603050405020304" pitchFamily="18" charset="0"/>
                      </a:endParaRPr>
                    </a:p>
                  </a:txBody>
                  <a:tcPr marL="39046" marR="39046"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32,339</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lgn="ctr"/>
                      <a:r>
                        <a:rPr lang="en-GB" sz="1000">
                          <a:effectLst/>
                          <a:latin typeface="Calibri" panose="020F0502020204030204" pitchFamily="34" charset="0"/>
                          <a:ea typeface="Calibri" panose="020F0502020204030204" pitchFamily="34" charset="0"/>
                        </a:rPr>
                        <a:t>(9,223)</a:t>
                      </a:r>
                      <a:endParaRPr lang="en-GB"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ctr"/>
                      <a:r>
                        <a:rPr lang="en-GB" sz="1000">
                          <a:solidFill>
                            <a:srgbClr val="000000"/>
                          </a:solidFill>
                          <a:effectLst/>
                          <a:latin typeface="Calibri" panose="020F0502020204030204" pitchFamily="34" charset="0"/>
                          <a:ea typeface="Times New Roman" panose="02020603050405020304" pitchFamily="18" charset="0"/>
                        </a:rPr>
                        <a:t>41,562</a:t>
                      </a:r>
                      <a:endParaRPr lang="en-GB" sz="12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1949442492"/>
                  </a:ext>
                </a:extLst>
              </a:tr>
              <a:tr h="391613">
                <a:tc>
                  <a:txBody>
                    <a:bodyPr/>
                    <a:lstStyle/>
                    <a:p>
                      <a:pPr marL="0" marR="0" lvl="0" indent="0" algn="l" defTabSz="1280128" rtl="0" eaLnBrk="1" fontAlgn="auto" latinLnBrk="0" hangingPunct="1">
                        <a:lnSpc>
                          <a:spcPct val="100000"/>
                        </a:lnSpc>
                        <a:spcBef>
                          <a:spcPts val="0"/>
                        </a:spcBef>
                        <a:spcAft>
                          <a:spcPts val="0"/>
                        </a:spcAft>
                        <a:buClrTx/>
                        <a:buSzTx/>
                        <a:buFontTx/>
                        <a:buNone/>
                        <a:tabLst/>
                        <a:defRPr/>
                      </a:pPr>
                      <a:r>
                        <a:rPr lang="cy-GB" sz="1000" noProof="0" dirty="0">
                          <a:effectLst/>
                          <a:latin typeface="+mn-lt"/>
                          <a:ea typeface="Times New Roman" panose="02020603050405020304" pitchFamily="18" charset="0"/>
                        </a:rPr>
                        <a:t>- Enillion/(colledion) </a:t>
                      </a:r>
                      <a:r>
                        <a:rPr lang="cy-GB" sz="1000" noProof="0" dirty="0" err="1">
                          <a:effectLst/>
                          <a:latin typeface="+mn-lt"/>
                          <a:ea typeface="Times New Roman" panose="02020603050405020304" pitchFamily="18" charset="0"/>
                        </a:rPr>
                        <a:t>actiwaraidd</a:t>
                      </a:r>
                      <a:r>
                        <a:rPr lang="cy-GB" sz="1000" noProof="0" dirty="0">
                          <a:effectLst/>
                          <a:latin typeface="+mn-lt"/>
                          <a:ea typeface="Times New Roman" panose="02020603050405020304" pitchFamily="18" charset="0"/>
                        </a:rPr>
                        <a:t> mewn perthynas â chynlluniau pensiwn</a:t>
                      </a:r>
                    </a:p>
                  </a:txBody>
                  <a:tcPr marL="39046" marR="39046"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(1,915)</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Calibri" panose="020F0502020204030204" pitchFamily="34" charset="0"/>
                          <a:ea typeface="Calibri" panose="020F0502020204030204" pitchFamily="34" charset="0"/>
                        </a:rPr>
                        <a:t>1,164</a:t>
                      </a:r>
                      <a:endParaRPr lang="en-GB"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Calibri" panose="020F0502020204030204" pitchFamily="34" charset="0"/>
                          <a:ea typeface="Calibri" panose="020F0502020204030204" pitchFamily="34" charset="0"/>
                        </a:rPr>
                        <a:t>(3,079)</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823797"/>
                  </a:ext>
                </a:extLst>
              </a:tr>
              <a:tr h="587419">
                <a:tc>
                  <a:txBody>
                    <a:bodyPr/>
                    <a:lstStyle/>
                    <a:p>
                      <a:pPr marL="0" marR="0" lvl="0" indent="0" algn="l" defTabSz="1280128" rtl="0" eaLnBrk="1" fontAlgn="auto" latinLnBrk="0" hangingPunct="1">
                        <a:lnSpc>
                          <a:spcPct val="100000"/>
                        </a:lnSpc>
                        <a:spcBef>
                          <a:spcPts val="0"/>
                        </a:spcBef>
                        <a:spcAft>
                          <a:spcPts val="0"/>
                        </a:spcAft>
                        <a:buClrTx/>
                        <a:buSzTx/>
                        <a:buFontTx/>
                        <a:buNone/>
                        <a:tabLst/>
                        <a:defRPr/>
                      </a:pPr>
                      <a:r>
                        <a:rPr lang="cy-GB" sz="1000" b="1" noProof="0" dirty="0">
                          <a:effectLst/>
                          <a:latin typeface="+mn-lt"/>
                          <a:ea typeface="Times New Roman" panose="02020603050405020304" pitchFamily="18" charset="0"/>
                        </a:rPr>
                        <a:t>Cyfanswm incwm/(colled) cynhwysfawr am y flwyddyn</a:t>
                      </a:r>
                    </a:p>
                    <a:p>
                      <a:endParaRPr lang="en-GB" sz="1000" dirty="0">
                        <a:effectLst/>
                        <a:latin typeface="+mn-lt"/>
                        <a:ea typeface="Times New Roman" panose="02020603050405020304" pitchFamily="18" charset="0"/>
                      </a:endParaRPr>
                    </a:p>
                  </a:txBody>
                  <a:tcPr marL="39046" marR="39046" marT="0" marB="0">
                    <a:lnL>
                      <a:noFill/>
                    </a:lnL>
                    <a:lnR>
                      <a:noFill/>
                    </a:lnR>
                    <a:lnT>
                      <a:noFill/>
                    </a:lnT>
                    <a:lnB>
                      <a:noFill/>
                    </a:lnB>
                    <a:noFill/>
                  </a:tcPr>
                </a:tc>
                <a:tc>
                  <a:txBody>
                    <a:bodyPr/>
                    <a:lstStyle/>
                    <a:p>
                      <a:pPr algn="ctr"/>
                      <a:r>
                        <a:rPr lang="en-GB" sz="1000" b="1" dirty="0">
                          <a:effectLst/>
                          <a:latin typeface="Calibri" panose="020F0502020204030204" pitchFamily="34" charset="0"/>
                          <a:ea typeface="Times New Roman" panose="02020603050405020304" pitchFamily="18" charset="0"/>
                        </a:rPr>
                        <a:t>30,424</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dirty="0">
                          <a:effectLst/>
                          <a:latin typeface="Calibri" panose="020F0502020204030204" pitchFamily="34" charset="0"/>
                          <a:ea typeface="Calibri" panose="020F0502020204030204" pitchFamily="34" charset="0"/>
                        </a:rPr>
                        <a:t>(8,059)</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dirty="0">
                          <a:effectLst/>
                          <a:latin typeface="Calibri" panose="020F0502020204030204" pitchFamily="34" charset="0"/>
                          <a:ea typeface="Calibri" panose="020F0502020204030204" pitchFamily="34" charset="0"/>
                        </a:rPr>
                        <a:t>38,483</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66883939"/>
                  </a:ext>
                </a:extLst>
              </a:tr>
            </a:tbl>
          </a:graphicData>
        </a:graphic>
      </p:graphicFrame>
      <p:sp>
        <p:nvSpPr>
          <p:cNvPr id="10" name="TextBox 9">
            <a:extLst>
              <a:ext uri="{FF2B5EF4-FFF2-40B4-BE49-F238E27FC236}">
                <a16:creationId xmlns:a16="http://schemas.microsoft.com/office/drawing/2014/main" id="{61A2CD48-9341-0778-53E9-3E87A5A14F16}"/>
              </a:ext>
            </a:extLst>
          </p:cNvPr>
          <p:cNvSpPr txBox="1"/>
          <p:nvPr/>
        </p:nvSpPr>
        <p:spPr>
          <a:xfrm>
            <a:off x="6716331" y="1323390"/>
            <a:ext cx="5508135" cy="557460"/>
          </a:xfrm>
          <a:prstGeom prst="rect">
            <a:avLst/>
          </a:prstGeom>
          <a:noFill/>
        </p:spPr>
        <p:txBody>
          <a:bodyPr wrap="square">
            <a:spAutoFit/>
          </a:bodyPr>
          <a:lstStyle/>
          <a:p>
            <a:pPr marR="212090">
              <a:lnSpc>
                <a:spcPct val="115000"/>
              </a:lnSpc>
              <a:spcAft>
                <a:spcPts val="800"/>
              </a:spcAft>
            </a:pPr>
            <a:r>
              <a:rPr lang="cy-GB" sz="1050" b="1" kern="100" dirty="0">
                <a:effectLst/>
                <a:latin typeface="Aptos" panose="020B0004020202020204" pitchFamily="34" charset="0"/>
                <a:ea typeface="DengXian" panose="02010600030101010101" pitchFamily="2" charset="-122"/>
                <a:cs typeface="Arial" panose="020B0604020202020204" pitchFamily="34" charset="0"/>
              </a:rPr>
              <a:t>Crynodeb o'r Datganiad Incwm Cynhwysfawr (Y Brifysgol)</a:t>
            </a:r>
          </a:p>
          <a:p>
            <a:pPr marR="212090">
              <a:lnSpc>
                <a:spcPct val="115000"/>
              </a:lnSpc>
              <a:spcAft>
                <a:spcPts val="800"/>
              </a:spcAft>
            </a:pPr>
            <a:endParaRPr lang="en-GB" sz="1050" b="1" kern="100" dirty="0">
              <a:effectLst/>
              <a:latin typeface="Aptos" panose="020B0004020202020204" pitchFamily="34" charset="0"/>
              <a:ea typeface="DengXian" panose="02010600030101010101" pitchFamily="2" charset="-122"/>
              <a:cs typeface="Arial" panose="020B0604020202020204" pitchFamily="34" charset="0"/>
            </a:endParaRPr>
          </a:p>
        </p:txBody>
      </p:sp>
      <p:cxnSp>
        <p:nvCxnSpPr>
          <p:cNvPr id="11" name="Straight Connector 10">
            <a:extLst>
              <a:ext uri="{FF2B5EF4-FFF2-40B4-BE49-F238E27FC236}">
                <a16:creationId xmlns:a16="http://schemas.microsoft.com/office/drawing/2014/main" id="{683CFC57-F7A5-0E86-051A-7674256253B5}"/>
              </a:ext>
            </a:extLst>
          </p:cNvPr>
          <p:cNvCxnSpPr>
            <a:cxnSpLocks/>
          </p:cNvCxnSpPr>
          <p:nvPr/>
        </p:nvCxnSpPr>
        <p:spPr>
          <a:xfrm>
            <a:off x="473019" y="4894705"/>
            <a:ext cx="5460802"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DE763B01-B327-7B2F-AB2D-EB6BF18D6B49}"/>
              </a:ext>
            </a:extLst>
          </p:cNvPr>
          <p:cNvGraphicFramePr>
            <a:graphicFrameLocks noGrp="1"/>
          </p:cNvGraphicFramePr>
          <p:nvPr>
            <p:extLst>
              <p:ext uri="{D42A27DB-BD31-4B8C-83A1-F6EECF244321}">
                <p14:modId xmlns:p14="http://schemas.microsoft.com/office/powerpoint/2010/main" val="2627602321"/>
              </p:ext>
            </p:extLst>
          </p:nvPr>
        </p:nvGraphicFramePr>
        <p:xfrm>
          <a:off x="386863" y="6255058"/>
          <a:ext cx="4995665" cy="2335756"/>
        </p:xfrm>
        <a:graphic>
          <a:graphicData uri="http://schemas.openxmlformats.org/drawingml/2006/table">
            <a:tbl>
              <a:tblPr firstRow="1" firstCol="1" bandRow="1">
                <a:tableStyleId>{2D5ABB26-0587-4C30-8999-92F81FD0307C}</a:tableStyleId>
              </a:tblPr>
              <a:tblGrid>
                <a:gridCol w="3379241">
                  <a:extLst>
                    <a:ext uri="{9D8B030D-6E8A-4147-A177-3AD203B41FA5}">
                      <a16:colId xmlns:a16="http://schemas.microsoft.com/office/drawing/2014/main" val="2627581246"/>
                    </a:ext>
                  </a:extLst>
                </a:gridCol>
                <a:gridCol w="843608">
                  <a:extLst>
                    <a:ext uri="{9D8B030D-6E8A-4147-A177-3AD203B41FA5}">
                      <a16:colId xmlns:a16="http://schemas.microsoft.com/office/drawing/2014/main" val="2085565178"/>
                    </a:ext>
                  </a:extLst>
                </a:gridCol>
                <a:gridCol w="772816">
                  <a:extLst>
                    <a:ext uri="{9D8B030D-6E8A-4147-A177-3AD203B41FA5}">
                      <a16:colId xmlns:a16="http://schemas.microsoft.com/office/drawing/2014/main" val="3560468244"/>
                    </a:ext>
                  </a:extLst>
                </a:gridCol>
              </a:tblGrid>
              <a:tr h="265251">
                <a:tc>
                  <a:txBody>
                    <a:bodyPr/>
                    <a:lstStyle/>
                    <a:p>
                      <a:r>
                        <a:rPr lang="cy-GB" sz="1000" noProof="0" dirty="0">
                          <a:effectLst/>
                        </a:rPr>
                        <a:t> </a:t>
                      </a:r>
                      <a:endParaRPr lang="cy-GB" sz="1000" noProof="0" dirty="0">
                        <a:effectLst/>
                        <a:latin typeface="+mn-lt"/>
                        <a:ea typeface="Times New Roman" panose="02020603050405020304" pitchFamily="18" charset="0"/>
                      </a:endParaRPr>
                    </a:p>
                  </a:txBody>
                  <a:tcPr marL="50721" marR="50721" marT="0" marB="0"/>
                </a:tc>
                <a:tc>
                  <a:txBody>
                    <a:bodyPr/>
                    <a:lstStyle/>
                    <a:p>
                      <a:pPr algn="ctr"/>
                      <a:r>
                        <a:rPr lang="cy-GB" sz="1000" b="1" noProof="0" dirty="0">
                          <a:effectLst/>
                        </a:rPr>
                        <a:t>Y Flwyddyn hyd at 31 Gorffennaf 2024</a:t>
                      </a:r>
                      <a:endParaRPr lang="cy-GB" sz="1000" noProof="0" dirty="0">
                        <a:effectLst/>
                        <a:latin typeface="+mn-lt"/>
                        <a:ea typeface="Times New Roman" panose="02020603050405020304" pitchFamily="18" charset="0"/>
                      </a:endParaRPr>
                    </a:p>
                  </a:txBody>
                  <a:tcPr marL="50721" marR="50721"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rPr>
                        <a:t>Y Flwyddyn hyd at 31 Gorffennaf 2023</a:t>
                      </a:r>
                      <a:endParaRPr lang="cy-GB" sz="1000" b="1" noProof="0" dirty="0">
                        <a:solidFill>
                          <a:schemeClr val="bg1">
                            <a:lumMod val="50000"/>
                          </a:schemeClr>
                        </a:solidFill>
                        <a:effectLst/>
                        <a:latin typeface="+mn-lt"/>
                        <a:ea typeface="Times New Roman" panose="02020603050405020304" pitchFamily="18" charset="0"/>
                      </a:endParaRPr>
                    </a:p>
                  </a:txBody>
                  <a:tcPr marL="50721" marR="50721"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648677013"/>
                  </a:ext>
                </a:extLst>
              </a:tr>
              <a:tr h="172827">
                <a:tc>
                  <a:txBody>
                    <a:bodyPr/>
                    <a:lstStyle/>
                    <a:p>
                      <a:r>
                        <a:rPr lang="cy-GB" sz="1000" noProof="0" dirty="0">
                          <a:effectLst/>
                        </a:rPr>
                        <a:t> </a:t>
                      </a:r>
                      <a:endParaRPr lang="cy-GB" sz="1000" noProof="0" dirty="0">
                        <a:effectLst/>
                        <a:latin typeface="+mn-lt"/>
                        <a:ea typeface="Times New Roman" panose="02020603050405020304" pitchFamily="18" charset="0"/>
                      </a:endParaRPr>
                    </a:p>
                  </a:txBody>
                  <a:tcPr marL="50721" marR="50721" marT="0" marB="0"/>
                </a:tc>
                <a:tc>
                  <a:txBody>
                    <a:bodyPr/>
                    <a:lstStyle/>
                    <a:p>
                      <a:pPr algn="ctr"/>
                      <a:r>
                        <a:rPr lang="cy-GB" sz="1000" b="1" noProof="0" dirty="0">
                          <a:effectLst/>
                        </a:rPr>
                        <a:t>£’000</a:t>
                      </a:r>
                      <a:endParaRPr lang="cy-GB" sz="1000" noProof="0" dirty="0">
                        <a:effectLst/>
                        <a:latin typeface="+mn-lt"/>
                        <a:ea typeface="Times New Roman" panose="02020603050405020304" pitchFamily="18" charset="0"/>
                      </a:endParaRPr>
                    </a:p>
                  </a:txBody>
                  <a:tcPr marL="50721" marR="50721"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rPr>
                        <a:t>£’000</a:t>
                      </a:r>
                      <a:endParaRPr lang="cy-GB" sz="1000" b="1" noProof="0" dirty="0">
                        <a:solidFill>
                          <a:schemeClr val="bg1">
                            <a:lumMod val="50000"/>
                          </a:schemeClr>
                        </a:solidFill>
                        <a:effectLst/>
                        <a:latin typeface="+mn-lt"/>
                        <a:ea typeface="Times New Roman" panose="02020603050405020304" pitchFamily="18" charset="0"/>
                      </a:endParaRPr>
                    </a:p>
                  </a:txBody>
                  <a:tcPr marL="50721" marR="50721"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651665668"/>
                  </a:ext>
                </a:extLst>
              </a:tr>
              <a:tr h="193748">
                <a:tc>
                  <a:txBody>
                    <a:bodyPr/>
                    <a:lstStyle/>
                    <a:p>
                      <a:r>
                        <a:rPr lang="cy-GB" sz="1000" noProof="0" dirty="0">
                          <a:effectLst/>
                          <a:latin typeface="+mn-lt"/>
                          <a:ea typeface="Times New Roman" panose="02020603050405020304" pitchFamily="18" charset="0"/>
                        </a:rPr>
                        <a:t>Cyfanswm incwm/(colled) cynhwysfawr am y flwyddyn</a:t>
                      </a:r>
                    </a:p>
                  </a:txBody>
                  <a:tcPr marL="50721" marR="50721" marT="0" marB="0" anchor="ctr"/>
                </a:tc>
                <a:tc>
                  <a:txBody>
                    <a:bodyPr/>
                    <a:lstStyle/>
                    <a:p>
                      <a:pPr algn="ctr"/>
                      <a:r>
                        <a:rPr lang="cy-GB" sz="1000" b="0" noProof="0" dirty="0">
                          <a:effectLst/>
                        </a:rPr>
                        <a:t>27,908</a:t>
                      </a:r>
                      <a:endParaRPr lang="cy-GB" sz="1000" b="0" noProof="0" dirty="0">
                        <a:effectLst/>
                        <a:latin typeface="+mn-lt"/>
                        <a:ea typeface="Times New Roman" panose="02020603050405020304" pitchFamily="18" charset="0"/>
                      </a:endParaRPr>
                    </a:p>
                  </a:txBody>
                  <a:tcPr marL="50721" marR="50721" marT="0" marB="0" anchor="ctr">
                    <a:lnR w="12700" cap="flat" cmpd="sng" algn="ctr">
                      <a:solidFill>
                        <a:schemeClr val="tx1"/>
                      </a:solidFill>
                      <a:prstDash val="sysDot"/>
                      <a:round/>
                      <a:headEnd type="none" w="med" len="med"/>
                      <a:tailEnd type="none" w="med" len="med"/>
                    </a:lnR>
                  </a:tcPr>
                </a:tc>
                <a:tc>
                  <a:txBody>
                    <a:bodyPr/>
                    <a:lstStyle/>
                    <a:p>
                      <a:pPr algn="ctr"/>
                      <a:r>
                        <a:rPr lang="cy-GB" sz="1000" b="0" noProof="0" dirty="0">
                          <a:solidFill>
                            <a:schemeClr val="bg1">
                              <a:lumMod val="50000"/>
                            </a:schemeClr>
                          </a:solidFill>
                          <a:effectLst/>
                        </a:rPr>
                        <a:t>(101)</a:t>
                      </a:r>
                      <a:endParaRPr lang="cy-GB" sz="1000" b="0" noProof="0" dirty="0">
                        <a:solidFill>
                          <a:schemeClr val="bg1">
                            <a:lumMod val="50000"/>
                          </a:schemeClr>
                        </a:solidFill>
                        <a:effectLst/>
                        <a:latin typeface="+mn-lt"/>
                        <a:ea typeface="Times New Roman" panose="02020603050405020304" pitchFamily="18" charset="0"/>
                      </a:endParaRPr>
                    </a:p>
                  </a:txBody>
                  <a:tcPr marL="50721" marR="50721"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55130155"/>
                  </a:ext>
                </a:extLst>
              </a:tr>
              <a:tr h="154999">
                <a:tc>
                  <a:txBody>
                    <a:bodyPr/>
                    <a:lstStyle/>
                    <a:p>
                      <a:r>
                        <a:rPr lang="cy-GB" sz="1000" noProof="0" dirty="0">
                          <a:effectLst/>
                          <a:latin typeface="+mn-lt"/>
                          <a:ea typeface="Times New Roman" panose="02020603050405020304" pitchFamily="18" charset="0"/>
                        </a:rPr>
                        <a:t>Ychwanegu symudiad </a:t>
                      </a:r>
                      <a:r>
                        <a:rPr lang="cy-GB" sz="1000" noProof="0" dirty="0" err="1">
                          <a:effectLst/>
                          <a:latin typeface="+mn-lt"/>
                          <a:ea typeface="Times New Roman" panose="02020603050405020304" pitchFamily="18" charset="0"/>
                        </a:rPr>
                        <a:t>actiwaraidd</a:t>
                      </a:r>
                      <a:r>
                        <a:rPr lang="cy-GB" sz="1000" noProof="0" dirty="0">
                          <a:effectLst/>
                          <a:latin typeface="+mn-lt"/>
                          <a:ea typeface="Times New Roman" panose="02020603050405020304" pitchFamily="18" charset="0"/>
                        </a:rPr>
                        <a:t> ar gynlluniau pensiwn</a:t>
                      </a:r>
                    </a:p>
                  </a:txBody>
                  <a:tcPr marL="50721" marR="50721" marT="0" marB="0" anchor="ctr"/>
                </a:tc>
                <a:tc>
                  <a:txBody>
                    <a:bodyPr/>
                    <a:lstStyle/>
                    <a:p>
                      <a:pPr algn="ctr"/>
                      <a:r>
                        <a:rPr lang="cy-GB" sz="1000" b="0" noProof="0" dirty="0">
                          <a:effectLst/>
                        </a:rPr>
                        <a:t>2,679</a:t>
                      </a:r>
                      <a:endParaRPr lang="cy-GB" sz="1000" b="0" noProof="0" dirty="0">
                        <a:effectLst/>
                        <a:latin typeface="+mn-lt"/>
                        <a:ea typeface="Times New Roman" panose="02020603050405020304" pitchFamily="18" charset="0"/>
                      </a:endParaRPr>
                    </a:p>
                  </a:txBody>
                  <a:tcPr marL="50721" marR="50721" marT="0" marB="0" anchor="ctr">
                    <a:lnR w="12700" cap="flat" cmpd="sng" algn="ctr">
                      <a:solidFill>
                        <a:schemeClr val="tx1"/>
                      </a:solidFill>
                      <a:prstDash val="sysDot"/>
                      <a:round/>
                      <a:headEnd type="none" w="med" len="med"/>
                      <a:tailEnd type="none" w="med" len="med"/>
                    </a:lnR>
                  </a:tcPr>
                </a:tc>
                <a:tc>
                  <a:txBody>
                    <a:bodyPr/>
                    <a:lstStyle/>
                    <a:p>
                      <a:pPr algn="ctr"/>
                      <a:r>
                        <a:rPr lang="cy-GB" sz="1000" b="0" noProof="0" dirty="0">
                          <a:solidFill>
                            <a:schemeClr val="bg1">
                              <a:lumMod val="50000"/>
                            </a:schemeClr>
                          </a:solidFill>
                          <a:effectLst/>
                        </a:rPr>
                        <a:t>(11,177)</a:t>
                      </a:r>
                      <a:endParaRPr lang="cy-GB" sz="1000" b="0" noProof="0" dirty="0">
                        <a:solidFill>
                          <a:schemeClr val="bg1">
                            <a:lumMod val="50000"/>
                          </a:schemeClr>
                        </a:solidFill>
                        <a:effectLst/>
                        <a:latin typeface="+mn-lt"/>
                        <a:ea typeface="Times New Roman" panose="02020603050405020304" pitchFamily="18" charset="0"/>
                      </a:endParaRPr>
                    </a:p>
                  </a:txBody>
                  <a:tcPr marL="50721" marR="50721"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699277548"/>
                  </a:ext>
                </a:extLst>
              </a:tr>
              <a:tr h="39557">
                <a:tc>
                  <a:txBody>
                    <a:bodyPr/>
                    <a:lstStyle/>
                    <a:p>
                      <a:r>
                        <a:rPr lang="en-GB" sz="1000" u="sng" noProof="0" dirty="0">
                          <a:effectLst/>
                          <a:latin typeface="+mn-lt"/>
                          <a:ea typeface="Times New Roman" panose="02020603050405020304" pitchFamily="18" charset="0"/>
                        </a:rPr>
                        <a:t>Y</a:t>
                      </a:r>
                      <a:r>
                        <a:rPr lang="cy-GB" sz="1000" u="sng" noProof="0" dirty="0">
                          <a:effectLst/>
                          <a:latin typeface="+mn-lt"/>
                          <a:ea typeface="Times New Roman" panose="02020603050405020304" pitchFamily="18" charset="0"/>
                        </a:rPr>
                        <a:t>chwanegu gwariant nad yw’n wariant craidd</a:t>
                      </a:r>
                      <a:endParaRPr lang="cy-GB" sz="1000" noProof="0" dirty="0">
                        <a:effectLst/>
                        <a:latin typeface="+mn-lt"/>
                        <a:ea typeface="Times New Roman" panose="02020603050405020304" pitchFamily="18" charset="0"/>
                      </a:endParaRPr>
                    </a:p>
                  </a:txBody>
                  <a:tcPr marL="50721" marR="50721" marT="0" marB="0" anchor="ctr"/>
                </a:tc>
                <a:tc>
                  <a:txBody>
                    <a:bodyPr/>
                    <a:lstStyle/>
                    <a:p>
                      <a:pPr algn="ctr"/>
                      <a:r>
                        <a:rPr lang="cy-GB" sz="1000" b="0" noProof="0" dirty="0">
                          <a:effectLst/>
                        </a:rPr>
                        <a:t> </a:t>
                      </a:r>
                      <a:endParaRPr lang="cy-GB" sz="1000" b="0" noProof="0" dirty="0">
                        <a:effectLst/>
                        <a:latin typeface="+mn-lt"/>
                        <a:ea typeface="Times New Roman" panose="02020603050405020304" pitchFamily="18" charset="0"/>
                      </a:endParaRPr>
                    </a:p>
                  </a:txBody>
                  <a:tcPr marL="50721" marR="50721" marT="0" marB="0" anchor="ctr">
                    <a:lnR w="12700" cap="flat" cmpd="sng" algn="ctr">
                      <a:solidFill>
                        <a:schemeClr val="tx1"/>
                      </a:solidFill>
                      <a:prstDash val="sysDot"/>
                      <a:round/>
                      <a:headEnd type="none" w="med" len="med"/>
                      <a:tailEnd type="none" w="med" len="med"/>
                    </a:lnR>
                  </a:tcPr>
                </a:tc>
                <a:tc>
                  <a:txBody>
                    <a:bodyPr/>
                    <a:lstStyle/>
                    <a:p>
                      <a:pPr algn="ctr"/>
                      <a:r>
                        <a:rPr lang="cy-GB" sz="1000" b="0" noProof="0" dirty="0">
                          <a:solidFill>
                            <a:schemeClr val="bg1">
                              <a:lumMod val="50000"/>
                            </a:schemeClr>
                          </a:solidFill>
                          <a:effectLst/>
                        </a:rPr>
                        <a:t> </a:t>
                      </a:r>
                      <a:endParaRPr lang="cy-GB" sz="1000" b="0" noProof="0" dirty="0">
                        <a:solidFill>
                          <a:schemeClr val="bg1">
                            <a:lumMod val="50000"/>
                          </a:schemeClr>
                        </a:solidFill>
                        <a:effectLst/>
                        <a:latin typeface="+mn-lt"/>
                        <a:ea typeface="Times New Roman" panose="02020603050405020304" pitchFamily="18" charset="0"/>
                      </a:endParaRPr>
                    </a:p>
                  </a:txBody>
                  <a:tcPr marL="50721" marR="50721"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92951094"/>
                  </a:ext>
                </a:extLst>
              </a:tr>
              <a:tr h="271248">
                <a:tc>
                  <a:txBody>
                    <a:bodyPr/>
                    <a:lstStyle/>
                    <a:p>
                      <a:r>
                        <a:rPr lang="en-GB" sz="1000" noProof="0" dirty="0">
                          <a:effectLst/>
                          <a:latin typeface="+mn-lt"/>
                          <a:ea typeface="Times New Roman" panose="02020603050405020304" pitchFamily="18" charset="0"/>
                        </a:rPr>
                        <a:t>C</a:t>
                      </a:r>
                      <a:r>
                        <a:rPr lang="cy-GB" sz="1000" noProof="0" dirty="0" err="1">
                          <a:effectLst/>
                          <a:latin typeface="+mn-lt"/>
                          <a:ea typeface="Times New Roman" panose="02020603050405020304" pitchFamily="18" charset="0"/>
                        </a:rPr>
                        <a:t>ostau</a:t>
                      </a:r>
                      <a:r>
                        <a:rPr lang="cy-GB" sz="1000" noProof="0" dirty="0">
                          <a:effectLst/>
                          <a:latin typeface="+mn-lt"/>
                          <a:ea typeface="Times New Roman" panose="02020603050405020304" pitchFamily="18" charset="0"/>
                        </a:rPr>
                        <a:t> ac addasiadau pensiwn nad ydynt yn arian parod net</a:t>
                      </a:r>
                    </a:p>
                  </a:txBody>
                  <a:tcPr marL="50721" marR="50721" marT="0" marB="0" anchor="ctr"/>
                </a:tc>
                <a:tc>
                  <a:txBody>
                    <a:bodyPr/>
                    <a:lstStyle/>
                    <a:p>
                      <a:pPr algn="ctr"/>
                      <a:r>
                        <a:rPr lang="cy-GB" sz="1000" b="0" noProof="0" dirty="0">
                          <a:effectLst/>
                        </a:rPr>
                        <a:t>(32,925)</a:t>
                      </a:r>
                      <a:endParaRPr lang="cy-GB" sz="1000" b="0" noProof="0" dirty="0">
                        <a:effectLst/>
                        <a:latin typeface="+mn-lt"/>
                        <a:ea typeface="Times New Roman" panose="02020603050405020304" pitchFamily="18" charset="0"/>
                      </a:endParaRPr>
                    </a:p>
                  </a:txBody>
                  <a:tcPr marL="50721" marR="50721" marT="0" marB="0" anchor="ctr">
                    <a:lnR w="12700" cap="flat" cmpd="sng" algn="ctr">
                      <a:solidFill>
                        <a:schemeClr val="tx1"/>
                      </a:solidFill>
                      <a:prstDash val="sysDot"/>
                      <a:round/>
                      <a:headEnd type="none" w="med" len="med"/>
                      <a:tailEnd type="none" w="med" len="med"/>
                    </a:lnR>
                  </a:tcPr>
                </a:tc>
                <a:tc>
                  <a:txBody>
                    <a:bodyPr/>
                    <a:lstStyle/>
                    <a:p>
                      <a:pPr algn="ctr"/>
                      <a:r>
                        <a:rPr lang="cy-GB" sz="1000" b="0" noProof="0" dirty="0">
                          <a:solidFill>
                            <a:schemeClr val="bg1">
                              <a:lumMod val="50000"/>
                            </a:schemeClr>
                          </a:solidFill>
                          <a:effectLst/>
                        </a:rPr>
                        <a:t>(2,273)</a:t>
                      </a:r>
                      <a:endParaRPr lang="cy-GB" sz="1000" b="0" noProof="0" dirty="0">
                        <a:solidFill>
                          <a:schemeClr val="bg1">
                            <a:lumMod val="50000"/>
                          </a:schemeClr>
                        </a:solidFill>
                        <a:effectLst/>
                        <a:latin typeface="+mn-lt"/>
                        <a:ea typeface="Times New Roman" panose="02020603050405020304" pitchFamily="18" charset="0"/>
                      </a:endParaRPr>
                    </a:p>
                  </a:txBody>
                  <a:tcPr marL="50721" marR="50721"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972197046"/>
                  </a:ext>
                </a:extLst>
              </a:tr>
              <a:tr h="39557">
                <a:tc>
                  <a:txBody>
                    <a:bodyPr/>
                    <a:lstStyle/>
                    <a:p>
                      <a:r>
                        <a:rPr lang="en-GB" sz="1000" noProof="0" dirty="0">
                          <a:effectLst/>
                          <a:latin typeface="+mn-lt"/>
                          <a:ea typeface="Times New Roman" panose="02020603050405020304" pitchFamily="18" charset="0"/>
                        </a:rPr>
                        <a:t>A</a:t>
                      </a:r>
                      <a:r>
                        <a:rPr lang="cy-GB" sz="1000" noProof="0" dirty="0" err="1">
                          <a:effectLst/>
                          <a:latin typeface="+mn-lt"/>
                          <a:ea typeface="Times New Roman" panose="02020603050405020304" pitchFamily="18" charset="0"/>
                        </a:rPr>
                        <a:t>ilbrisio</a:t>
                      </a:r>
                      <a:r>
                        <a:rPr lang="cy-GB" sz="1000" noProof="0" dirty="0">
                          <a:effectLst/>
                          <a:latin typeface="+mn-lt"/>
                          <a:ea typeface="Times New Roman" panose="02020603050405020304" pitchFamily="18" charset="0"/>
                        </a:rPr>
                        <a:t> atebolrwydd deilliadol</a:t>
                      </a:r>
                    </a:p>
                  </a:txBody>
                  <a:tcPr marL="50721" marR="50721" marT="0" marB="0" anchor="ctr"/>
                </a:tc>
                <a:tc>
                  <a:txBody>
                    <a:bodyPr/>
                    <a:lstStyle/>
                    <a:p>
                      <a:pPr algn="ctr"/>
                      <a:r>
                        <a:rPr lang="cy-GB" sz="1000" b="0" noProof="0" dirty="0">
                          <a:effectLst/>
                        </a:rPr>
                        <a:t>-</a:t>
                      </a:r>
                      <a:endParaRPr lang="cy-GB" sz="1000" b="0" noProof="0" dirty="0">
                        <a:effectLst/>
                        <a:latin typeface="+mn-lt"/>
                        <a:ea typeface="Times New Roman" panose="02020603050405020304" pitchFamily="18" charset="0"/>
                      </a:endParaRPr>
                    </a:p>
                  </a:txBody>
                  <a:tcPr marL="50721" marR="50721" marT="0" marB="0" anchor="ctr">
                    <a:lnR w="12700" cap="flat" cmpd="sng" algn="ctr">
                      <a:solidFill>
                        <a:schemeClr val="tx1"/>
                      </a:solidFill>
                      <a:prstDash val="sysDot"/>
                      <a:round/>
                      <a:headEnd type="none" w="med" len="med"/>
                      <a:tailEnd type="none" w="med" len="med"/>
                    </a:lnR>
                  </a:tcPr>
                </a:tc>
                <a:tc>
                  <a:txBody>
                    <a:bodyPr/>
                    <a:lstStyle/>
                    <a:p>
                      <a:pPr algn="ctr"/>
                      <a:r>
                        <a:rPr lang="cy-GB" sz="1000" b="0" noProof="0" dirty="0">
                          <a:solidFill>
                            <a:schemeClr val="bg1">
                              <a:lumMod val="50000"/>
                            </a:schemeClr>
                          </a:solidFill>
                          <a:effectLst/>
                        </a:rPr>
                        <a:t>(254)</a:t>
                      </a:r>
                      <a:endParaRPr lang="cy-GB" sz="1000" b="0" noProof="0" dirty="0">
                        <a:solidFill>
                          <a:schemeClr val="bg1">
                            <a:lumMod val="50000"/>
                          </a:schemeClr>
                        </a:solidFill>
                        <a:effectLst/>
                        <a:latin typeface="+mn-lt"/>
                        <a:ea typeface="Times New Roman" panose="02020603050405020304" pitchFamily="18" charset="0"/>
                      </a:endParaRPr>
                    </a:p>
                  </a:txBody>
                  <a:tcPr marL="50721" marR="50721"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738722654"/>
                  </a:ext>
                </a:extLst>
              </a:tr>
              <a:tr h="116249">
                <a:tc>
                  <a:txBody>
                    <a:bodyPr/>
                    <a:lstStyle/>
                    <a:p>
                      <a:r>
                        <a:rPr lang="en-GB" sz="1000" noProof="0" dirty="0">
                          <a:effectLst/>
                          <a:latin typeface="+mn-lt"/>
                          <a:ea typeface="Times New Roman" panose="02020603050405020304" pitchFamily="18" charset="0"/>
                        </a:rPr>
                        <a:t>A</a:t>
                      </a:r>
                      <a:r>
                        <a:rPr lang="cy-GB" sz="1000" noProof="0" dirty="0" err="1">
                          <a:effectLst/>
                          <a:latin typeface="+mn-lt"/>
                          <a:ea typeface="Times New Roman" panose="02020603050405020304" pitchFamily="18" charset="0"/>
                        </a:rPr>
                        <a:t>ilstrwythuro</a:t>
                      </a:r>
                      <a:r>
                        <a:rPr lang="cy-GB" sz="1000" noProof="0" dirty="0">
                          <a:effectLst/>
                          <a:latin typeface="+mn-lt"/>
                          <a:ea typeface="Times New Roman" panose="02020603050405020304" pitchFamily="18" charset="0"/>
                        </a:rPr>
                        <a:t> costau</a:t>
                      </a:r>
                    </a:p>
                  </a:txBody>
                  <a:tcPr marL="50721" marR="50721" marT="0" marB="0" anchor="ctr"/>
                </a:tc>
                <a:tc>
                  <a:txBody>
                    <a:bodyPr/>
                    <a:lstStyle/>
                    <a:p>
                      <a:pPr algn="ctr"/>
                      <a:r>
                        <a:rPr lang="cy-GB" sz="1000" b="0" noProof="0" dirty="0">
                          <a:effectLst/>
                        </a:rPr>
                        <a:t>459</a:t>
                      </a:r>
                      <a:endParaRPr lang="cy-GB" sz="1000" b="0" noProof="0" dirty="0">
                        <a:effectLst/>
                        <a:latin typeface="+mn-lt"/>
                        <a:ea typeface="Times New Roman" panose="02020603050405020304" pitchFamily="18" charset="0"/>
                      </a:endParaRPr>
                    </a:p>
                  </a:txBody>
                  <a:tcPr marL="50721" marR="50721" marT="0" marB="0" anchor="ctr">
                    <a:lnR w="12700" cap="flat" cmpd="sng" algn="ctr">
                      <a:solidFill>
                        <a:schemeClr val="tx1"/>
                      </a:solidFill>
                      <a:prstDash val="sysDot"/>
                      <a:round/>
                      <a:headEnd type="none" w="med" len="med"/>
                      <a:tailEnd type="none" w="med" len="med"/>
                    </a:lnR>
                  </a:tcPr>
                </a:tc>
                <a:tc>
                  <a:txBody>
                    <a:bodyPr/>
                    <a:lstStyle/>
                    <a:p>
                      <a:pPr algn="ctr"/>
                      <a:r>
                        <a:rPr lang="cy-GB" sz="1000" b="0" noProof="0" dirty="0">
                          <a:solidFill>
                            <a:schemeClr val="bg1">
                              <a:lumMod val="50000"/>
                            </a:schemeClr>
                          </a:solidFill>
                          <a:effectLst/>
                        </a:rPr>
                        <a:t>977</a:t>
                      </a:r>
                      <a:endParaRPr lang="cy-GB" sz="1000" b="0" noProof="0" dirty="0">
                        <a:solidFill>
                          <a:schemeClr val="bg1">
                            <a:lumMod val="50000"/>
                          </a:schemeClr>
                        </a:solidFill>
                        <a:effectLst/>
                        <a:latin typeface="+mn-lt"/>
                        <a:ea typeface="Times New Roman" panose="02020603050405020304" pitchFamily="18" charset="0"/>
                      </a:endParaRPr>
                    </a:p>
                  </a:txBody>
                  <a:tcPr marL="50721" marR="50721"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832337951"/>
                  </a:ext>
                </a:extLst>
              </a:tr>
              <a:tr h="243636">
                <a:tc>
                  <a:txBody>
                    <a:bodyPr/>
                    <a:lstStyle/>
                    <a:p>
                      <a:r>
                        <a:rPr lang="en-GB" sz="1000" noProof="0" dirty="0">
                          <a:effectLst/>
                          <a:latin typeface="+mn-lt"/>
                          <a:ea typeface="Times New Roman" panose="02020603050405020304" pitchFamily="18" charset="0"/>
                        </a:rPr>
                        <a:t>G</a:t>
                      </a:r>
                      <a:r>
                        <a:rPr lang="cy-GB" sz="1000" noProof="0" dirty="0">
                          <a:effectLst/>
                          <a:latin typeface="+mn-lt"/>
                          <a:ea typeface="Times New Roman" panose="02020603050405020304" pitchFamily="18" charset="0"/>
                        </a:rPr>
                        <a:t>ostyngiad yng ngwerth teg eiddo buddsoddi</a:t>
                      </a:r>
                    </a:p>
                  </a:txBody>
                  <a:tcPr marL="50721" marR="50721" marT="0" marB="0" anchor="ctr"/>
                </a:tc>
                <a:tc>
                  <a:txBody>
                    <a:bodyPr/>
                    <a:lstStyle/>
                    <a:p>
                      <a:pPr algn="ctr"/>
                      <a:r>
                        <a:rPr lang="cy-GB" sz="1000" b="0" noProof="0" dirty="0">
                          <a:effectLst/>
                        </a:rPr>
                        <a:t>655</a:t>
                      </a:r>
                      <a:endParaRPr lang="cy-GB" sz="1000" b="0" noProof="0" dirty="0">
                        <a:effectLst/>
                        <a:latin typeface="+mn-lt"/>
                        <a:ea typeface="Times New Roman" panose="02020603050405020304" pitchFamily="18" charset="0"/>
                      </a:endParaRPr>
                    </a:p>
                  </a:txBody>
                  <a:tcPr marL="50721" marR="50721" marT="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cy-GB" sz="1000" b="0" noProof="0" dirty="0">
                          <a:solidFill>
                            <a:schemeClr val="bg1">
                              <a:lumMod val="50000"/>
                            </a:schemeClr>
                          </a:solidFill>
                          <a:effectLst/>
                        </a:rPr>
                        <a:t>300</a:t>
                      </a:r>
                      <a:endParaRPr lang="cy-GB" sz="1000" b="0" noProof="0" dirty="0">
                        <a:solidFill>
                          <a:schemeClr val="bg1">
                            <a:lumMod val="50000"/>
                          </a:schemeClr>
                        </a:solidFill>
                        <a:effectLst/>
                        <a:latin typeface="+mn-lt"/>
                        <a:ea typeface="Times New Roman" panose="02020603050405020304" pitchFamily="18" charset="0"/>
                      </a:endParaRPr>
                    </a:p>
                  </a:txBody>
                  <a:tcPr marL="50721" marR="50721" marT="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7800128"/>
                  </a:ext>
                </a:extLst>
              </a:tr>
              <a:tr h="232498">
                <a:tc>
                  <a:txBody>
                    <a:bodyPr/>
                    <a:lstStyle/>
                    <a:p>
                      <a:r>
                        <a:rPr lang="en-GB" sz="1000" b="1" noProof="0" dirty="0" err="1">
                          <a:effectLst/>
                          <a:latin typeface="+mn-lt"/>
                          <a:ea typeface="Times New Roman" panose="02020603050405020304" pitchFamily="18" charset="0"/>
                        </a:rPr>
                        <a:t>Gwarged</a:t>
                      </a:r>
                      <a:r>
                        <a:rPr lang="en-GB" sz="1000" b="1" noProof="0" dirty="0">
                          <a:effectLst/>
                          <a:latin typeface="+mn-lt"/>
                          <a:ea typeface="Times New Roman" panose="02020603050405020304" pitchFamily="18" charset="0"/>
                        </a:rPr>
                        <a:t>/(D</a:t>
                      </a:r>
                      <a:r>
                        <a:rPr lang="cy-GB" sz="1000" b="1" noProof="0" dirty="0" err="1">
                          <a:effectLst/>
                          <a:latin typeface="+mn-lt"/>
                          <a:ea typeface="Times New Roman" panose="02020603050405020304" pitchFamily="18" charset="0"/>
                        </a:rPr>
                        <a:t>iffyg</a:t>
                      </a:r>
                      <a:r>
                        <a:rPr lang="cy-GB" sz="1000" b="1" noProof="0" dirty="0">
                          <a:effectLst/>
                          <a:latin typeface="+mn-lt"/>
                          <a:ea typeface="Times New Roman" panose="02020603050405020304" pitchFamily="18" charset="0"/>
                        </a:rPr>
                        <a:t>) sylfaenol</a:t>
                      </a:r>
                      <a:endParaRPr lang="cy-GB" sz="1000" noProof="0" dirty="0">
                        <a:effectLst/>
                        <a:latin typeface="+mn-lt"/>
                        <a:ea typeface="Times New Roman" panose="02020603050405020304" pitchFamily="18" charset="0"/>
                      </a:endParaRPr>
                    </a:p>
                  </a:txBody>
                  <a:tcPr marL="50721" marR="50721" marT="0" marB="0" anchor="ctr"/>
                </a:tc>
                <a:tc>
                  <a:txBody>
                    <a:bodyPr/>
                    <a:lstStyle/>
                    <a:p>
                      <a:pPr algn="ctr"/>
                      <a:r>
                        <a:rPr lang="cy-GB" sz="1000" b="1" noProof="0" dirty="0">
                          <a:effectLst/>
                        </a:rPr>
                        <a:t>(1,224)</a:t>
                      </a:r>
                      <a:endParaRPr lang="cy-GB" sz="1000" b="1" noProof="0" dirty="0">
                        <a:effectLst/>
                        <a:latin typeface="+mn-lt"/>
                        <a:ea typeface="Times New Roman" panose="02020603050405020304" pitchFamily="18" charset="0"/>
                      </a:endParaRPr>
                    </a:p>
                  </a:txBody>
                  <a:tcPr marL="50721" marR="50721" marT="0" marB="0" anchor="ct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solidFill>
                            <a:schemeClr val="bg1">
                              <a:lumMod val="50000"/>
                            </a:schemeClr>
                          </a:solidFill>
                          <a:effectLst/>
                        </a:rPr>
                        <a:t>(12,528)</a:t>
                      </a:r>
                      <a:endParaRPr lang="cy-GB" sz="1000" b="1" noProof="0" dirty="0">
                        <a:solidFill>
                          <a:schemeClr val="bg1">
                            <a:lumMod val="50000"/>
                          </a:schemeClr>
                        </a:solidFill>
                        <a:effectLst/>
                        <a:latin typeface="+mn-lt"/>
                        <a:ea typeface="Times New Roman" panose="02020603050405020304" pitchFamily="18" charset="0"/>
                      </a:endParaRPr>
                    </a:p>
                  </a:txBody>
                  <a:tcPr marL="50721" marR="50721" marT="0" marB="0" anchor="ct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5578491"/>
                  </a:ext>
                </a:extLst>
              </a:tr>
            </a:tbl>
          </a:graphicData>
        </a:graphic>
      </p:graphicFrame>
      <p:sp>
        <p:nvSpPr>
          <p:cNvPr id="4" name="TextBox 3">
            <a:extLst>
              <a:ext uri="{FF2B5EF4-FFF2-40B4-BE49-F238E27FC236}">
                <a16:creationId xmlns:a16="http://schemas.microsoft.com/office/drawing/2014/main" id="{910D4213-C842-A675-1475-1C740B45F51B}"/>
              </a:ext>
            </a:extLst>
          </p:cNvPr>
          <p:cNvSpPr txBox="1"/>
          <p:nvPr/>
        </p:nvSpPr>
        <p:spPr>
          <a:xfrm>
            <a:off x="527989" y="6001768"/>
            <a:ext cx="5508135" cy="267574"/>
          </a:xfrm>
          <a:prstGeom prst="rect">
            <a:avLst/>
          </a:prstGeom>
          <a:noFill/>
        </p:spPr>
        <p:txBody>
          <a:bodyPr wrap="square">
            <a:spAutoFit/>
          </a:bodyPr>
          <a:lstStyle/>
          <a:p>
            <a:pPr marR="212090">
              <a:lnSpc>
                <a:spcPct val="115000"/>
              </a:lnSpc>
              <a:spcAft>
                <a:spcPts val="800"/>
              </a:spcAft>
            </a:pPr>
            <a:r>
              <a:rPr lang="cy-GB" sz="1050" b="1" kern="100" dirty="0">
                <a:effectLst/>
                <a:latin typeface="Arial" panose="020B0604020202020204" pitchFamily="34" charset="0"/>
                <a:ea typeface="DengXian" panose="02010600030101010101" pitchFamily="2" charset="-122"/>
                <a:cs typeface="Arial" panose="020B0604020202020204" pitchFamily="34" charset="0"/>
              </a:rPr>
              <a:t>Perfformiad Sylfaenol wedi'i Addasu (Cyfunol</a:t>
            </a:r>
            <a:r>
              <a:rPr lang="en-GB" sz="1050" b="1" kern="100" dirty="0">
                <a:effectLst/>
                <a:latin typeface="Arial" panose="020B0604020202020204" pitchFamily="34" charset="0"/>
                <a:ea typeface="DengXian" panose="02010600030101010101" pitchFamily="2" charset="-122"/>
                <a:cs typeface="Arial" panose="020B0604020202020204" pitchFamily="34" charset="0"/>
              </a:rPr>
              <a:t>)</a:t>
            </a:r>
          </a:p>
        </p:txBody>
      </p:sp>
      <p:cxnSp>
        <p:nvCxnSpPr>
          <p:cNvPr id="12" name="Straight Connector 11">
            <a:extLst>
              <a:ext uri="{FF2B5EF4-FFF2-40B4-BE49-F238E27FC236}">
                <a16:creationId xmlns:a16="http://schemas.microsoft.com/office/drawing/2014/main" id="{38B33A46-3C6C-935F-B43D-EDDA82EBCEB8}"/>
              </a:ext>
            </a:extLst>
          </p:cNvPr>
          <p:cNvCxnSpPr>
            <a:cxnSpLocks/>
          </p:cNvCxnSpPr>
          <p:nvPr/>
        </p:nvCxnSpPr>
        <p:spPr>
          <a:xfrm>
            <a:off x="6806606" y="4894705"/>
            <a:ext cx="5460802"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402A281-3588-418D-FBBB-B0899C712625}"/>
              </a:ext>
            </a:extLst>
          </p:cNvPr>
          <p:cNvSpPr txBox="1"/>
          <p:nvPr/>
        </p:nvSpPr>
        <p:spPr>
          <a:xfrm>
            <a:off x="6821350" y="6014168"/>
            <a:ext cx="5508135" cy="267574"/>
          </a:xfrm>
          <a:prstGeom prst="rect">
            <a:avLst/>
          </a:prstGeom>
          <a:noFill/>
        </p:spPr>
        <p:txBody>
          <a:bodyPr wrap="square">
            <a:spAutoFit/>
          </a:bodyPr>
          <a:lstStyle/>
          <a:p>
            <a:pPr marR="212090">
              <a:lnSpc>
                <a:spcPct val="115000"/>
              </a:lnSpc>
              <a:spcAft>
                <a:spcPts val="800"/>
              </a:spcAft>
            </a:pPr>
            <a:r>
              <a:rPr lang="cy-GB" sz="1050" b="1" kern="100" dirty="0">
                <a:effectLst/>
                <a:latin typeface="Arial" panose="020B0604020202020204" pitchFamily="34" charset="0"/>
                <a:ea typeface="DengXian" panose="02010600030101010101" pitchFamily="2" charset="-122"/>
                <a:cs typeface="Arial" panose="020B0604020202020204" pitchFamily="34" charset="0"/>
              </a:rPr>
              <a:t>Perfformiad Sylfaenol wedi'i Addasu (</a:t>
            </a:r>
            <a:r>
              <a:rPr lang="cy-GB" sz="1050" b="1" kern="100" dirty="0">
                <a:latin typeface="Arial" panose="020B0604020202020204" pitchFamily="34" charset="0"/>
                <a:ea typeface="DengXian" panose="02010600030101010101" pitchFamily="2" charset="-122"/>
                <a:cs typeface="Arial" panose="020B0604020202020204" pitchFamily="34" charset="0"/>
              </a:rPr>
              <a:t>Y Brifysgol</a:t>
            </a:r>
            <a:r>
              <a:rPr lang="cy-GB" sz="1050" b="1" kern="100" dirty="0">
                <a:effectLst/>
                <a:latin typeface="Arial" panose="020B0604020202020204" pitchFamily="34" charset="0"/>
                <a:ea typeface="DengXian" panose="02010600030101010101" pitchFamily="2" charset="-122"/>
                <a:cs typeface="Arial" panose="020B0604020202020204" pitchFamily="34" charset="0"/>
              </a:rPr>
              <a:t>)</a:t>
            </a:r>
          </a:p>
        </p:txBody>
      </p:sp>
      <p:graphicFrame>
        <p:nvGraphicFramePr>
          <p:cNvPr id="14" name="Table 13">
            <a:extLst>
              <a:ext uri="{FF2B5EF4-FFF2-40B4-BE49-F238E27FC236}">
                <a16:creationId xmlns:a16="http://schemas.microsoft.com/office/drawing/2014/main" id="{1590CE48-3E2D-0A6F-F197-981D0308D74D}"/>
              </a:ext>
            </a:extLst>
          </p:cNvPr>
          <p:cNvGraphicFramePr>
            <a:graphicFrameLocks noGrp="1"/>
          </p:cNvGraphicFramePr>
          <p:nvPr>
            <p:extLst>
              <p:ext uri="{D42A27DB-BD31-4B8C-83A1-F6EECF244321}">
                <p14:modId xmlns:p14="http://schemas.microsoft.com/office/powerpoint/2010/main" val="2252877380"/>
              </p:ext>
            </p:extLst>
          </p:nvPr>
        </p:nvGraphicFramePr>
        <p:xfrm>
          <a:off x="6821350" y="6300355"/>
          <a:ext cx="5015841" cy="2335756"/>
        </p:xfrm>
        <a:graphic>
          <a:graphicData uri="http://schemas.openxmlformats.org/drawingml/2006/table">
            <a:tbl>
              <a:tblPr firstRow="1" firstCol="1" bandRow="1">
                <a:tableStyleId>{2D5ABB26-0587-4C30-8999-92F81FD0307C}</a:tableStyleId>
              </a:tblPr>
              <a:tblGrid>
                <a:gridCol w="3399417">
                  <a:extLst>
                    <a:ext uri="{9D8B030D-6E8A-4147-A177-3AD203B41FA5}">
                      <a16:colId xmlns:a16="http://schemas.microsoft.com/office/drawing/2014/main" val="2627581246"/>
                    </a:ext>
                  </a:extLst>
                </a:gridCol>
                <a:gridCol w="843608">
                  <a:extLst>
                    <a:ext uri="{9D8B030D-6E8A-4147-A177-3AD203B41FA5}">
                      <a16:colId xmlns:a16="http://schemas.microsoft.com/office/drawing/2014/main" val="2085565178"/>
                    </a:ext>
                  </a:extLst>
                </a:gridCol>
                <a:gridCol w="772816">
                  <a:extLst>
                    <a:ext uri="{9D8B030D-6E8A-4147-A177-3AD203B41FA5}">
                      <a16:colId xmlns:a16="http://schemas.microsoft.com/office/drawing/2014/main" val="3560468244"/>
                    </a:ext>
                  </a:extLst>
                </a:gridCol>
              </a:tblGrid>
              <a:tr h="265251">
                <a:tc>
                  <a:txBody>
                    <a:bodyPr/>
                    <a:lstStyle/>
                    <a:p>
                      <a:r>
                        <a:rPr lang="en-GB" sz="1000" dirty="0">
                          <a:effectLst/>
                        </a:rPr>
                        <a:t> </a:t>
                      </a:r>
                      <a:endParaRPr lang="en-GB" sz="1000" dirty="0">
                        <a:effectLst/>
                        <a:latin typeface="+mn-lt"/>
                        <a:ea typeface="Times New Roman" panose="02020603050405020304" pitchFamily="18" charset="0"/>
                      </a:endParaRPr>
                    </a:p>
                  </a:txBody>
                  <a:tcPr marL="50721" marR="50721" marT="0" marB="0"/>
                </a:tc>
                <a:tc>
                  <a:txBody>
                    <a:bodyPr/>
                    <a:lstStyle/>
                    <a:p>
                      <a:pPr algn="ctr"/>
                      <a:r>
                        <a:rPr lang="cy-GB" sz="1000" b="1" noProof="0" dirty="0">
                          <a:effectLst/>
                        </a:rPr>
                        <a:t>Y Flwyddyn Hyd at 31 Gorffennaf 2024</a:t>
                      </a:r>
                      <a:endParaRPr lang="cy-GB" sz="1000" noProof="0" dirty="0">
                        <a:effectLst/>
                        <a:latin typeface="+mn-lt"/>
                        <a:ea typeface="Times New Roman" panose="02020603050405020304" pitchFamily="18" charset="0"/>
                      </a:endParaRPr>
                    </a:p>
                  </a:txBody>
                  <a:tcPr marL="50721" marR="50721"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rPr>
                        <a:t>Y Flwyddyn hyd at 31 Gorffennaf  2023</a:t>
                      </a:r>
                      <a:endParaRPr lang="cy-GB" sz="1000" b="1" noProof="0" dirty="0">
                        <a:solidFill>
                          <a:schemeClr val="bg1">
                            <a:lumMod val="50000"/>
                          </a:schemeClr>
                        </a:solidFill>
                        <a:effectLst/>
                        <a:latin typeface="+mn-lt"/>
                        <a:ea typeface="Times New Roman" panose="02020603050405020304" pitchFamily="18" charset="0"/>
                      </a:endParaRPr>
                    </a:p>
                  </a:txBody>
                  <a:tcPr marL="50721" marR="50721"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648677013"/>
                  </a:ext>
                </a:extLst>
              </a:tr>
              <a:tr h="172827">
                <a:tc>
                  <a:txBody>
                    <a:bodyPr/>
                    <a:lstStyle/>
                    <a:p>
                      <a:r>
                        <a:rPr lang="en-GB" sz="1000">
                          <a:effectLst/>
                        </a:rPr>
                        <a:t> </a:t>
                      </a:r>
                      <a:endParaRPr lang="en-GB" sz="1000">
                        <a:effectLst/>
                        <a:latin typeface="+mn-lt"/>
                        <a:ea typeface="Times New Roman" panose="02020603050405020304" pitchFamily="18" charset="0"/>
                      </a:endParaRPr>
                    </a:p>
                  </a:txBody>
                  <a:tcPr marL="50721" marR="50721" marT="0" marB="0"/>
                </a:tc>
                <a:tc>
                  <a:txBody>
                    <a:bodyPr/>
                    <a:lstStyle/>
                    <a:p>
                      <a:pPr algn="ctr"/>
                      <a:r>
                        <a:rPr lang="cy-GB" sz="1000" b="1" noProof="0" dirty="0">
                          <a:effectLst/>
                        </a:rPr>
                        <a:t>£’000</a:t>
                      </a:r>
                      <a:endParaRPr lang="cy-GB" sz="1000" noProof="0" dirty="0">
                        <a:effectLst/>
                        <a:latin typeface="+mn-lt"/>
                        <a:ea typeface="Times New Roman" panose="02020603050405020304" pitchFamily="18" charset="0"/>
                      </a:endParaRPr>
                    </a:p>
                  </a:txBody>
                  <a:tcPr marL="50721" marR="50721"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rPr>
                        <a:t>£’000</a:t>
                      </a:r>
                      <a:endParaRPr lang="cy-GB" sz="1000" b="1" noProof="0" dirty="0">
                        <a:solidFill>
                          <a:schemeClr val="bg1">
                            <a:lumMod val="50000"/>
                          </a:schemeClr>
                        </a:solidFill>
                        <a:effectLst/>
                        <a:latin typeface="+mn-lt"/>
                        <a:ea typeface="Times New Roman" panose="02020603050405020304" pitchFamily="18" charset="0"/>
                      </a:endParaRPr>
                    </a:p>
                  </a:txBody>
                  <a:tcPr marL="50721" marR="50721"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651665668"/>
                  </a:ext>
                </a:extLst>
              </a:tr>
              <a:tr h="193748">
                <a:tc>
                  <a:txBody>
                    <a:bodyPr/>
                    <a:lstStyle/>
                    <a:p>
                      <a:r>
                        <a:rPr lang="cy-GB" sz="1000" noProof="0" dirty="0">
                          <a:effectLst/>
                          <a:latin typeface="+mn-lt"/>
                          <a:ea typeface="Times New Roman" panose="02020603050405020304" pitchFamily="18" charset="0"/>
                        </a:rPr>
                        <a:t>Cyfanswm incwm/(colled) cynhwysfawr am y flwyddyn</a:t>
                      </a:r>
                    </a:p>
                  </a:txBody>
                  <a:tcPr marL="50721" marR="50721" marT="0" marB="0" anchor="ctr"/>
                </a:tc>
                <a:tc>
                  <a:txBody>
                    <a:bodyPr/>
                    <a:lstStyle/>
                    <a:p>
                      <a:pPr algn="ctr"/>
                      <a:r>
                        <a:rPr lang="cy-GB" sz="1000" b="1" noProof="0" dirty="0">
                          <a:effectLst/>
                          <a:latin typeface="Calibri" panose="020F0502020204030204" pitchFamily="34" charset="0"/>
                          <a:ea typeface="Times New Roman" panose="02020603050405020304" pitchFamily="18" charset="0"/>
                        </a:rPr>
                        <a:t>30,424</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noProof="0" dirty="0">
                          <a:effectLst/>
                          <a:latin typeface="Calibri" panose="020F0502020204030204" pitchFamily="34" charset="0"/>
                          <a:ea typeface="Times New Roman" panose="02020603050405020304" pitchFamily="18" charset="0"/>
                        </a:rPr>
                        <a:t>(8,059)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55130155"/>
                  </a:ext>
                </a:extLst>
              </a:tr>
              <a:tr h="154999">
                <a:tc>
                  <a:txBody>
                    <a:bodyPr/>
                    <a:lstStyle/>
                    <a:p>
                      <a:r>
                        <a:rPr lang="cy-GB" sz="1000" noProof="0" dirty="0">
                          <a:effectLst/>
                          <a:latin typeface="+mn-lt"/>
                          <a:ea typeface="Times New Roman" panose="02020603050405020304" pitchFamily="18" charset="0"/>
                        </a:rPr>
                        <a:t>Ychwanegu symudiad </a:t>
                      </a:r>
                      <a:r>
                        <a:rPr lang="cy-GB" sz="1000" noProof="0" dirty="0" err="1">
                          <a:effectLst/>
                          <a:latin typeface="+mn-lt"/>
                          <a:ea typeface="Times New Roman" panose="02020603050405020304" pitchFamily="18" charset="0"/>
                        </a:rPr>
                        <a:t>actiwaraidd</a:t>
                      </a:r>
                      <a:r>
                        <a:rPr lang="cy-GB" sz="1000" noProof="0" dirty="0">
                          <a:effectLst/>
                          <a:latin typeface="+mn-lt"/>
                          <a:ea typeface="Times New Roman" panose="02020603050405020304" pitchFamily="18" charset="0"/>
                        </a:rPr>
                        <a:t> ar gynlluniau pensiwn</a:t>
                      </a:r>
                    </a:p>
                  </a:txBody>
                  <a:tcPr marL="50721" marR="50721" marT="0" marB="0" anchor="ctr"/>
                </a:tc>
                <a:tc>
                  <a:txBody>
                    <a:bodyPr/>
                    <a:lstStyle/>
                    <a:p>
                      <a:pPr algn="ctr"/>
                      <a:r>
                        <a:rPr lang="cy-GB" sz="1000" b="1" noProof="0" dirty="0">
                          <a:effectLst/>
                          <a:latin typeface="Calibri" panose="020F0502020204030204" pitchFamily="34" charset="0"/>
                          <a:ea typeface="Calibri" panose="020F0502020204030204" pitchFamily="34" charset="0"/>
                        </a:rPr>
                        <a:t>1,915</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noProof="0" dirty="0">
                          <a:effectLst/>
                          <a:latin typeface="Calibri" panose="020F0502020204030204" pitchFamily="34" charset="0"/>
                          <a:ea typeface="Calibri" panose="020F0502020204030204" pitchFamily="34" charset="0"/>
                        </a:rPr>
                        <a:t>(1,164)</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699277548"/>
                  </a:ext>
                </a:extLst>
              </a:tr>
              <a:tr h="39557">
                <a:tc>
                  <a:txBody>
                    <a:bodyPr/>
                    <a:lstStyle/>
                    <a:p>
                      <a:r>
                        <a:rPr lang="cy-GB" sz="1000" u="sng" noProof="0" dirty="0">
                          <a:effectLst/>
                          <a:latin typeface="+mn-lt"/>
                          <a:ea typeface="Times New Roman" panose="02020603050405020304" pitchFamily="18" charset="0"/>
                        </a:rPr>
                        <a:t>Ychwanegu gwariant nad yw’n wariant craidd</a:t>
                      </a:r>
                      <a:endParaRPr lang="cy-GB" sz="1000" noProof="0" dirty="0">
                        <a:effectLst/>
                        <a:latin typeface="+mn-lt"/>
                        <a:ea typeface="Times New Roman" panose="02020603050405020304" pitchFamily="18" charset="0"/>
                      </a:endParaRPr>
                    </a:p>
                  </a:txBody>
                  <a:tcPr marL="50721" marR="50721" marT="0" marB="0" anchor="ctr"/>
                </a:tc>
                <a:tc>
                  <a:txBody>
                    <a:bodyPr/>
                    <a:lstStyle/>
                    <a:p>
                      <a:pPr algn="ctr"/>
                      <a:r>
                        <a:rPr lang="cy-GB" sz="1000" b="1" noProof="0" dirty="0">
                          <a:effectLst/>
                          <a:latin typeface="Calibri" panose="020F0502020204030204" pitchFamily="34" charset="0"/>
                          <a:ea typeface="Calibri" panose="020F0502020204030204" pitchFamily="34" charset="0"/>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noProof="0" dirty="0">
                          <a:effectLst/>
                          <a:latin typeface="Calibri" panose="020F0502020204030204" pitchFamily="34" charset="0"/>
                          <a:ea typeface="Calibri" panose="020F0502020204030204" pitchFamily="34" charset="0"/>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92951094"/>
                  </a:ext>
                </a:extLst>
              </a:tr>
              <a:tr h="271248">
                <a:tc>
                  <a:txBody>
                    <a:bodyPr/>
                    <a:lstStyle/>
                    <a:p>
                      <a:r>
                        <a:rPr lang="cy-GB" sz="1000" noProof="0" dirty="0">
                          <a:effectLst/>
                          <a:latin typeface="+mn-lt"/>
                          <a:ea typeface="Times New Roman" panose="02020603050405020304" pitchFamily="18" charset="0"/>
                        </a:rPr>
                        <a:t>Costau ac addasiadau pensiwn nad ydynt yn arian parod net</a:t>
                      </a:r>
                    </a:p>
                  </a:txBody>
                  <a:tcPr marL="50721" marR="50721" marT="0" marB="0" anchor="ctr"/>
                </a:tc>
                <a:tc>
                  <a:txBody>
                    <a:bodyPr/>
                    <a:lstStyle/>
                    <a:p>
                      <a:pPr algn="ctr"/>
                      <a:r>
                        <a:rPr lang="cy-GB" sz="1000" b="1" noProof="0" dirty="0">
                          <a:effectLst/>
                          <a:latin typeface="Calibri" panose="020F0502020204030204" pitchFamily="34" charset="0"/>
                          <a:ea typeface="Calibri" panose="020F0502020204030204" pitchFamily="34" charset="0"/>
                        </a:rPr>
                        <a:t>(32,925)</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noProof="0" dirty="0">
                          <a:effectLst/>
                          <a:latin typeface="Calibri" panose="020F0502020204030204" pitchFamily="34" charset="0"/>
                          <a:ea typeface="Calibri" panose="020F0502020204030204" pitchFamily="34" charset="0"/>
                        </a:rPr>
                        <a:t>(2,273)</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972197046"/>
                  </a:ext>
                </a:extLst>
              </a:tr>
              <a:tr h="39557">
                <a:tc>
                  <a:txBody>
                    <a:bodyPr/>
                    <a:lstStyle/>
                    <a:p>
                      <a:r>
                        <a:rPr lang="cy-GB" sz="1000" noProof="0" dirty="0">
                          <a:effectLst/>
                          <a:latin typeface="+mn-lt"/>
                          <a:ea typeface="Times New Roman" panose="02020603050405020304" pitchFamily="18" charset="0"/>
                        </a:rPr>
                        <a:t>Ailbrisio atebolrwydd deilliadol</a:t>
                      </a:r>
                    </a:p>
                  </a:txBody>
                  <a:tcPr marL="50721" marR="50721" marT="0" marB="0" anchor="ctr"/>
                </a:tc>
                <a:tc>
                  <a:txBody>
                    <a:bodyPr/>
                    <a:lstStyle/>
                    <a:p>
                      <a:pPr algn="ctr"/>
                      <a:r>
                        <a:rPr lang="cy-GB" sz="1000" b="1" noProof="0" dirty="0">
                          <a:effectLst/>
                          <a:latin typeface="Calibri" panose="020F0502020204030204" pitchFamily="34" charset="0"/>
                          <a:ea typeface="Calibri" panose="020F0502020204030204" pitchFamily="34"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noProof="0" dirty="0">
                          <a:effectLst/>
                          <a:latin typeface="Calibri" panose="020F0502020204030204" pitchFamily="34" charset="0"/>
                          <a:ea typeface="Calibri" panose="020F0502020204030204" pitchFamily="34" charset="0"/>
                        </a:rPr>
                        <a:t>(254)</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738722654"/>
                  </a:ext>
                </a:extLst>
              </a:tr>
              <a:tr h="116249">
                <a:tc>
                  <a:txBody>
                    <a:bodyPr/>
                    <a:lstStyle/>
                    <a:p>
                      <a:r>
                        <a:rPr lang="cy-GB" sz="1000" noProof="0" dirty="0">
                          <a:effectLst/>
                          <a:latin typeface="+mn-lt"/>
                          <a:ea typeface="Times New Roman" panose="02020603050405020304" pitchFamily="18" charset="0"/>
                        </a:rPr>
                        <a:t>Ailstrwythuro costau</a:t>
                      </a:r>
                    </a:p>
                  </a:txBody>
                  <a:tcPr marL="50721" marR="50721" marT="0" marB="0" anchor="ctr"/>
                </a:tc>
                <a:tc>
                  <a:txBody>
                    <a:bodyPr/>
                    <a:lstStyle/>
                    <a:p>
                      <a:pPr algn="ctr"/>
                      <a:r>
                        <a:rPr lang="cy-GB" sz="1000" b="1" noProof="0" dirty="0">
                          <a:effectLst/>
                          <a:latin typeface="Calibri" panose="020F0502020204030204" pitchFamily="34" charset="0"/>
                          <a:ea typeface="Calibri" panose="020F0502020204030204" pitchFamily="34" charset="0"/>
                        </a:rPr>
                        <a:t>403</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noProof="0" dirty="0">
                          <a:effectLst/>
                          <a:latin typeface="Calibri" panose="020F0502020204030204" pitchFamily="34" charset="0"/>
                          <a:ea typeface="Calibri" panose="020F0502020204030204" pitchFamily="34" charset="0"/>
                        </a:rPr>
                        <a:t>56</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832337951"/>
                  </a:ext>
                </a:extLst>
              </a:tr>
              <a:tr h="243636">
                <a:tc>
                  <a:txBody>
                    <a:bodyPr/>
                    <a:lstStyle/>
                    <a:p>
                      <a:r>
                        <a:rPr lang="cy-GB" sz="1000" noProof="0" dirty="0">
                          <a:effectLst/>
                          <a:latin typeface="+mn-lt"/>
                          <a:ea typeface="Times New Roman" panose="02020603050405020304" pitchFamily="18" charset="0"/>
                        </a:rPr>
                        <a:t>Gostyngiad yng ngwerth teg eiddo buddsoddi</a:t>
                      </a:r>
                    </a:p>
                  </a:txBody>
                  <a:tcPr marL="50721" marR="50721" marT="0" marB="0" anchor="ctr"/>
                </a:tc>
                <a:tc>
                  <a:txBody>
                    <a:bodyPr/>
                    <a:lstStyle/>
                    <a:p>
                      <a:pPr algn="ctr"/>
                      <a:r>
                        <a:rPr lang="cy-GB" sz="1000" b="1" noProof="0" dirty="0">
                          <a:effectLst/>
                          <a:latin typeface="Calibri" panose="020F0502020204030204" pitchFamily="34" charset="0"/>
                          <a:ea typeface="Calibri" panose="020F0502020204030204" pitchFamily="34" charset="0"/>
                        </a:rPr>
                        <a:t>565</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ea typeface="Calibri" panose="020F0502020204030204" pitchFamily="34" charset="0"/>
                        </a:rPr>
                        <a:t>75</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7800128"/>
                  </a:ext>
                </a:extLst>
              </a:tr>
              <a:tr h="232498">
                <a:tc>
                  <a:txBody>
                    <a:bodyPr/>
                    <a:lstStyle/>
                    <a:p>
                      <a:r>
                        <a:rPr lang="cy-GB" sz="1000" b="1" noProof="0" dirty="0">
                          <a:effectLst/>
                          <a:latin typeface="+mn-lt"/>
                          <a:ea typeface="Times New Roman" panose="02020603050405020304" pitchFamily="18" charset="0"/>
                        </a:rPr>
                        <a:t>Gwarged/(diffyg) sylfaenol</a:t>
                      </a:r>
                      <a:endParaRPr lang="cy-GB" sz="1000" noProof="0" dirty="0">
                        <a:effectLst/>
                        <a:latin typeface="+mn-lt"/>
                        <a:ea typeface="Times New Roman" panose="02020603050405020304" pitchFamily="18" charset="0"/>
                      </a:endParaRPr>
                    </a:p>
                  </a:txBody>
                  <a:tcPr marL="50721" marR="50721" marT="0" marB="0" anchor="ctr"/>
                </a:tc>
                <a:tc>
                  <a:txBody>
                    <a:bodyPr/>
                    <a:lstStyle/>
                    <a:p>
                      <a:pPr algn="ctr"/>
                      <a:r>
                        <a:rPr lang="cy-GB" sz="1000" b="1" noProof="0" dirty="0">
                          <a:effectLst/>
                          <a:latin typeface="Calibri" panose="020F0502020204030204" pitchFamily="34" charset="0"/>
                          <a:ea typeface="Calibri" panose="020F0502020204030204" pitchFamily="34" charset="0"/>
                        </a:rPr>
                        <a:t>382</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ea typeface="Calibri" panose="020F0502020204030204" pitchFamily="34" charset="0"/>
                        </a:rPr>
                        <a:t>(11,619)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5578491"/>
                  </a:ext>
                </a:extLst>
              </a:tr>
            </a:tbl>
          </a:graphicData>
        </a:graphic>
      </p:graphicFrame>
      <p:sp>
        <p:nvSpPr>
          <p:cNvPr id="16" name="TextBox 15">
            <a:extLst>
              <a:ext uri="{FF2B5EF4-FFF2-40B4-BE49-F238E27FC236}">
                <a16:creationId xmlns:a16="http://schemas.microsoft.com/office/drawing/2014/main" id="{F15752D0-6D7F-EE3D-61D4-9CC2CB397A36}"/>
              </a:ext>
            </a:extLst>
          </p:cNvPr>
          <p:cNvSpPr txBox="1"/>
          <p:nvPr/>
        </p:nvSpPr>
        <p:spPr>
          <a:xfrm>
            <a:off x="386863" y="4886943"/>
            <a:ext cx="5298095" cy="707886"/>
          </a:xfrm>
          <a:prstGeom prst="rect">
            <a:avLst/>
          </a:prstGeom>
          <a:noFill/>
        </p:spPr>
        <p:txBody>
          <a:bodyPr wrap="square" rtlCol="0">
            <a:spAutoFit/>
          </a:bodyPr>
          <a:lstStyle/>
          <a:p>
            <a:pPr marR="212090" algn="just"/>
            <a:endParaRPr lang="cy-GB" sz="1000" kern="100" dirty="0">
              <a:ea typeface="DengXian" panose="02010600030101010101" pitchFamily="2" charset="-122"/>
              <a:cs typeface="Arial" panose="020B0604020202020204" pitchFamily="34" charset="0"/>
            </a:endParaRPr>
          </a:p>
          <a:p>
            <a:pPr marR="212090" algn="just"/>
            <a:r>
              <a:rPr lang="cy-GB" sz="1000" kern="100" dirty="0">
                <a:ea typeface="DengXian" panose="02010600030101010101" pitchFamily="2" charset="-122"/>
                <a:cs typeface="Arial" panose="020B0604020202020204" pitchFamily="34" charset="0"/>
              </a:rPr>
              <a:t>Mae’r Grŵp yn gweithredu mewn amgylchedd cymhleth ac felly mae nifer o eitemau nad ydynt yn arian parod ac eitemau y tu allan i ddylanwad y Brifysgol a adroddir yn y gwarged a gofnodwyd yn y datganiad o incwm cynhwysfawr</a:t>
            </a:r>
            <a:r>
              <a:rPr lang="en-GB" sz="1000" kern="100" dirty="0">
                <a:ea typeface="DengXian" panose="02010600030101010101" pitchFamily="2" charset="-122"/>
                <a:cs typeface="Arial" panose="020B0604020202020204" pitchFamily="34" charset="0"/>
              </a:rPr>
              <a:t>. </a:t>
            </a:r>
            <a:r>
              <a:rPr lang="cy-GB" sz="1000" kern="100" dirty="0">
                <a:ea typeface="DengXian" panose="02010600030101010101" pitchFamily="2" charset="-122"/>
                <a:cs typeface="Arial" panose="020B0604020202020204" pitchFamily="34" charset="0"/>
              </a:rPr>
              <a:t>Mae’r rhain wedi’u nodi isod:</a:t>
            </a:r>
            <a:endParaRPr lang="cy-GB" sz="1000" dirty="0"/>
          </a:p>
        </p:txBody>
      </p:sp>
      <p:sp>
        <p:nvSpPr>
          <p:cNvPr id="17" name="TextBox 16">
            <a:extLst>
              <a:ext uri="{FF2B5EF4-FFF2-40B4-BE49-F238E27FC236}">
                <a16:creationId xmlns:a16="http://schemas.microsoft.com/office/drawing/2014/main" id="{BE791CDE-F14B-6DAE-212D-985D53EAF224}"/>
              </a:ext>
            </a:extLst>
          </p:cNvPr>
          <p:cNvSpPr txBox="1"/>
          <p:nvPr/>
        </p:nvSpPr>
        <p:spPr>
          <a:xfrm>
            <a:off x="6802425" y="4955400"/>
            <a:ext cx="5298095" cy="861774"/>
          </a:xfrm>
          <a:prstGeom prst="rect">
            <a:avLst/>
          </a:prstGeom>
          <a:noFill/>
        </p:spPr>
        <p:txBody>
          <a:bodyPr wrap="square" rtlCol="0">
            <a:spAutoFit/>
          </a:bodyPr>
          <a:lstStyle/>
          <a:p>
            <a:pPr marR="212090" algn="just"/>
            <a:endParaRPr lang="cy-GB" sz="1000" kern="100" dirty="0">
              <a:ea typeface="DengXian" panose="02010600030101010101" pitchFamily="2" charset="-122"/>
              <a:cs typeface="Arial" panose="020B0604020202020204" pitchFamily="34" charset="0"/>
            </a:endParaRPr>
          </a:p>
          <a:p>
            <a:pPr marR="212090" algn="just"/>
            <a:r>
              <a:rPr lang="cy-GB" sz="1000" kern="100" dirty="0">
                <a:ea typeface="DengXian" panose="02010600030101010101" pitchFamily="2" charset="-122"/>
                <a:cs typeface="Arial" panose="020B0604020202020204" pitchFamily="34" charset="0"/>
              </a:rPr>
              <a:t>Mae’r Brifysgol yn gweithredu mewn amgylchedd cymhleth ac felly mae nifer o eitemau nad ydynt yn arian parod ac eitemau y tu allan i ddylanwad y Brifysgol a adroddir yn y gwarged a gofnodwyd yn y datganiad o incwm cynhwysfawr</a:t>
            </a:r>
            <a:r>
              <a:rPr lang="en-GB" sz="1000" kern="100" dirty="0">
                <a:ea typeface="DengXian" panose="02010600030101010101" pitchFamily="2" charset="-122"/>
                <a:cs typeface="Arial" panose="020B0604020202020204" pitchFamily="34" charset="0"/>
              </a:rPr>
              <a:t>. </a:t>
            </a:r>
            <a:r>
              <a:rPr lang="cy-GB" sz="1000" kern="100" dirty="0">
                <a:ea typeface="DengXian" panose="02010600030101010101" pitchFamily="2" charset="-122"/>
                <a:cs typeface="Arial" panose="020B0604020202020204" pitchFamily="34" charset="0"/>
              </a:rPr>
              <a:t>Mae’r rhain wedi’u nodi isod:</a:t>
            </a:r>
            <a:endParaRPr lang="cy-GB" sz="1000" dirty="0"/>
          </a:p>
          <a:p>
            <a:endParaRPr lang="en-GB" sz="1000" dirty="0"/>
          </a:p>
        </p:txBody>
      </p:sp>
      <p:sp>
        <p:nvSpPr>
          <p:cNvPr id="18" name="TextBox 17">
            <a:extLst>
              <a:ext uri="{FF2B5EF4-FFF2-40B4-BE49-F238E27FC236}">
                <a16:creationId xmlns:a16="http://schemas.microsoft.com/office/drawing/2014/main" id="{1966EAE9-9FC2-AF4A-2835-85BB81A705B9}"/>
              </a:ext>
            </a:extLst>
          </p:cNvPr>
          <p:cNvSpPr txBox="1"/>
          <p:nvPr/>
        </p:nvSpPr>
        <p:spPr>
          <a:xfrm>
            <a:off x="473019" y="8593283"/>
            <a:ext cx="5298095" cy="246221"/>
          </a:xfrm>
          <a:prstGeom prst="rect">
            <a:avLst/>
          </a:prstGeom>
          <a:noFill/>
        </p:spPr>
        <p:txBody>
          <a:bodyPr wrap="square" rtlCol="0">
            <a:spAutoFit/>
          </a:bodyPr>
          <a:lstStyle/>
          <a:p>
            <a:r>
              <a:rPr lang="cy-GB" sz="1000" kern="100" dirty="0">
                <a:ea typeface="DengXian" panose="02010600030101010101" pitchFamily="2" charset="-122"/>
                <a:cs typeface="Arial" panose="020B0604020202020204" pitchFamily="34" charset="0"/>
              </a:rPr>
              <a:t>Mae’r Grŵp o’r farn bod y sefyllfa weithredu sylfaenol hon yn fesul briodol o’i berfformiad. </a:t>
            </a:r>
            <a:endParaRPr lang="cy-GB" sz="1000" dirty="0"/>
          </a:p>
        </p:txBody>
      </p:sp>
      <p:sp>
        <p:nvSpPr>
          <p:cNvPr id="19" name="TextBox 18">
            <a:extLst>
              <a:ext uri="{FF2B5EF4-FFF2-40B4-BE49-F238E27FC236}">
                <a16:creationId xmlns:a16="http://schemas.microsoft.com/office/drawing/2014/main" id="{CBFB96EA-F4F3-1122-913E-80DE041507CA}"/>
              </a:ext>
            </a:extLst>
          </p:cNvPr>
          <p:cNvSpPr txBox="1"/>
          <p:nvPr/>
        </p:nvSpPr>
        <p:spPr>
          <a:xfrm>
            <a:off x="6887959" y="8716393"/>
            <a:ext cx="5298095" cy="246221"/>
          </a:xfrm>
          <a:prstGeom prst="rect">
            <a:avLst/>
          </a:prstGeom>
          <a:noFill/>
        </p:spPr>
        <p:txBody>
          <a:bodyPr wrap="square" rtlCol="0">
            <a:spAutoFit/>
          </a:bodyPr>
          <a:lstStyle/>
          <a:p>
            <a:r>
              <a:rPr lang="cy-GB" sz="1000" kern="100" dirty="0">
                <a:ea typeface="DengXian" panose="02010600030101010101" pitchFamily="2" charset="-122"/>
                <a:cs typeface="Arial" panose="020B0604020202020204" pitchFamily="34" charset="0"/>
              </a:rPr>
              <a:t>Mae’r Grŵp o’r farn bod y sefyllfa weithredu sylfaenol hon yn fesul briodol o’i berfformiad</a:t>
            </a:r>
            <a:endParaRPr lang="en-GB" sz="1000" dirty="0"/>
          </a:p>
        </p:txBody>
      </p:sp>
      <p:sp>
        <p:nvSpPr>
          <p:cNvPr id="6" name="Rectangle 5">
            <a:extLst>
              <a:ext uri="{FF2B5EF4-FFF2-40B4-BE49-F238E27FC236}">
                <a16:creationId xmlns:a16="http://schemas.microsoft.com/office/drawing/2014/main" id="{2A375711-56D9-535C-369E-70AAB49B1CF4}"/>
              </a:ext>
            </a:extLst>
          </p:cNvPr>
          <p:cNvSpPr/>
          <p:nvPr/>
        </p:nvSpPr>
        <p:spPr>
          <a:xfrm>
            <a:off x="6802425" y="1108454"/>
            <a:ext cx="5999175" cy="218215"/>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B29FDE4-412D-C715-B53B-60235E40E378}"/>
              </a:ext>
            </a:extLst>
          </p:cNvPr>
          <p:cNvSpPr/>
          <p:nvPr/>
        </p:nvSpPr>
        <p:spPr>
          <a:xfrm>
            <a:off x="0" y="1108454"/>
            <a:ext cx="5999175" cy="218215"/>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CAD8ED5-CB7E-7EF8-4198-B814F2987741}"/>
              </a:ext>
            </a:extLst>
          </p:cNvPr>
          <p:cNvSpPr txBox="1"/>
          <p:nvPr/>
        </p:nvSpPr>
        <p:spPr>
          <a:xfrm>
            <a:off x="473019" y="1007917"/>
            <a:ext cx="2858184" cy="372763"/>
          </a:xfrm>
          <a:prstGeom prst="rect">
            <a:avLst/>
          </a:prstGeom>
          <a:noFill/>
        </p:spPr>
        <p:txBody>
          <a:bodyPr wrap="square" rtlCol="0">
            <a:spAutoFit/>
          </a:bodyPr>
          <a:lstStyle/>
          <a:p>
            <a:r>
              <a:rPr lang="cy-GB" b="1" dirty="0"/>
              <a:t>Cyfunol</a:t>
            </a:r>
          </a:p>
        </p:txBody>
      </p:sp>
      <p:sp>
        <p:nvSpPr>
          <p:cNvPr id="21" name="TextBox 20">
            <a:extLst>
              <a:ext uri="{FF2B5EF4-FFF2-40B4-BE49-F238E27FC236}">
                <a16:creationId xmlns:a16="http://schemas.microsoft.com/office/drawing/2014/main" id="{2C8ECC7A-2733-A098-93E4-1F04947AF586}"/>
              </a:ext>
            </a:extLst>
          </p:cNvPr>
          <p:cNvSpPr txBox="1"/>
          <p:nvPr/>
        </p:nvSpPr>
        <p:spPr>
          <a:xfrm>
            <a:off x="6802425" y="1014601"/>
            <a:ext cx="2858184" cy="372763"/>
          </a:xfrm>
          <a:prstGeom prst="rect">
            <a:avLst/>
          </a:prstGeom>
          <a:noFill/>
        </p:spPr>
        <p:txBody>
          <a:bodyPr wrap="square" rtlCol="0">
            <a:spAutoFit/>
          </a:bodyPr>
          <a:lstStyle/>
          <a:p>
            <a:r>
              <a:rPr lang="cy-GB" b="1" dirty="0"/>
              <a:t>Y Brifysgol</a:t>
            </a:r>
          </a:p>
        </p:txBody>
      </p:sp>
    </p:spTree>
    <p:extLst>
      <p:ext uri="{BB962C8B-B14F-4D97-AF65-F5344CB8AC3E}">
        <p14:creationId xmlns:p14="http://schemas.microsoft.com/office/powerpoint/2010/main" val="3499958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CF6C8D3-14FB-37B8-6A1C-E47BCE16CB3F}"/>
              </a:ext>
            </a:extLst>
          </p:cNvPr>
          <p:cNvSpPr/>
          <p:nvPr/>
        </p:nvSpPr>
        <p:spPr>
          <a:xfrm>
            <a:off x="-1039990" y="707885"/>
            <a:ext cx="12801600" cy="8563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386863" y="61555"/>
            <a:ext cx="9436406" cy="1077218"/>
          </a:xfrm>
          <a:prstGeom prst="rect">
            <a:avLst/>
          </a:prstGeom>
          <a:noFill/>
        </p:spPr>
        <p:txBody>
          <a:bodyPr wrap="square" rtlCol="0">
            <a:spAutoFit/>
          </a:bodyPr>
          <a:lstStyle/>
          <a:p>
            <a:r>
              <a:rPr lang="cy-GB" sz="3200" b="1" dirty="0">
                <a:solidFill>
                  <a:schemeClr val="bg1"/>
                </a:solidFill>
              </a:rPr>
              <a:t>Adroddiad ar y Cyd ar gyfer y Flwyddyn Ariannol </a:t>
            </a:r>
          </a:p>
          <a:p>
            <a:endParaRPr lang="en-GB" sz="3200" b="1" dirty="0">
              <a:solidFill>
                <a:schemeClr val="bg1"/>
              </a:solidFill>
            </a:endParaRPr>
          </a:p>
        </p:txBody>
      </p:sp>
      <p:sp>
        <p:nvSpPr>
          <p:cNvPr id="8" name="TextBox 7">
            <a:extLst>
              <a:ext uri="{FF2B5EF4-FFF2-40B4-BE49-F238E27FC236}">
                <a16:creationId xmlns:a16="http://schemas.microsoft.com/office/drawing/2014/main" id="{240BF6BD-5B7D-1884-7592-349BCB935E03}"/>
              </a:ext>
            </a:extLst>
          </p:cNvPr>
          <p:cNvSpPr txBox="1"/>
          <p:nvPr/>
        </p:nvSpPr>
        <p:spPr>
          <a:xfrm>
            <a:off x="503499" y="1232829"/>
            <a:ext cx="5480612" cy="2131224"/>
          </a:xfrm>
          <a:prstGeom prst="rect">
            <a:avLst/>
          </a:prstGeom>
          <a:noFill/>
        </p:spPr>
        <p:txBody>
          <a:bodyPr wrap="square" lIns="36000" rIns="36000" numCol="2" spcCol="0">
            <a:spAutoFit/>
          </a:bodyPr>
          <a:lstStyle/>
          <a:p>
            <a:pPr marR="212090" algn="just">
              <a:lnSpc>
                <a:spcPct val="115000"/>
              </a:lnSpc>
              <a:spcAft>
                <a:spcPts val="800"/>
              </a:spcAft>
            </a:pPr>
            <a:r>
              <a:rPr lang="cy-GB" sz="1000" kern="100" dirty="0">
                <a:effectLst/>
                <a:ea typeface="DengXian" panose="02010600030101010101" pitchFamily="2" charset="-122"/>
                <a:cs typeface="Arial" panose="020B0604020202020204" pitchFamily="34" charset="0"/>
              </a:rPr>
              <a:t>Yn ystod y flwyddyn hyd at 31 Gorffennaf 2024 gwelwyd cynnydd yng nghyfanswm incwm y grŵp o £19.6 miliwn (11%) a chynnydd yn incwm y Brifysgol o £19.0 miliwn (16%). Cyfanswm incwm y grŵp yn y flwyddyn oedd £202.7 miliwn a chyfanswm incwm y Brifysgol oedd £135.6.</a:t>
            </a:r>
          </a:p>
          <a:p>
            <a:pPr marR="212090" algn="just">
              <a:lnSpc>
                <a:spcPct val="115000"/>
              </a:lnSpc>
              <a:spcAft>
                <a:spcPts val="800"/>
              </a:spcAft>
            </a:pPr>
            <a:r>
              <a:rPr lang="cy-GB" sz="1000" kern="100" dirty="0">
                <a:ea typeface="DengXian" panose="02010600030101010101" pitchFamily="2" charset="-122"/>
                <a:cs typeface="Arial" panose="020B0604020202020204" pitchFamily="34" charset="0"/>
              </a:rPr>
              <a:t>Ac eithrio'r incwm grant cyfalaf ar gyfer y Matrics Arloesi (£8.1 miliwn), y cynnydd mewn incwm o'r flwyddyn flaenorol ar gyfer y grŵp a'r Brifysgol oedd £11.5 miliwn (6%) a £10.9 miliwn (9%). Mae'r twf hwn yn cael ei yrru'n bennaf gan y cynnydd mewn ffioedd dysgu.
Mae cyfanswm yr incwm wedyn yn cynnwys y grant cyfalaf o £8.1 miliwn ar gyfer adeiladu adeilad y Matrics Arloesi yn Abertawe. Roedd gan hwn gyfanswm cost adeiladu o £13.6 miliwn ac fe'i delir fel Eiddo Buddsoddi (gweler nodyn 13). Mae cyfansoddiad yr incwm wedi aros yn weddol gyson flwyddyn ar ôl blwyddyn ac fe'i crynhoir isod:</a:t>
            </a:r>
            <a:endParaRPr lang="cy-GB" sz="1000" kern="100" dirty="0">
              <a:effectLst/>
              <a:ea typeface="DengXian" panose="02010600030101010101" pitchFamily="2" charset="-122"/>
              <a:cs typeface="Arial" panose="020B0604020202020204" pitchFamily="34" charset="0"/>
            </a:endParaRPr>
          </a:p>
        </p:txBody>
      </p:sp>
      <p:sp>
        <p:nvSpPr>
          <p:cNvPr id="2" name="TextBox 1">
            <a:extLst>
              <a:ext uri="{FF2B5EF4-FFF2-40B4-BE49-F238E27FC236}">
                <a16:creationId xmlns:a16="http://schemas.microsoft.com/office/drawing/2014/main" id="{3AAAB049-D6FF-3758-97C7-D55E9C5A873A}"/>
              </a:ext>
            </a:extLst>
          </p:cNvPr>
          <p:cNvSpPr txBox="1"/>
          <p:nvPr/>
        </p:nvSpPr>
        <p:spPr>
          <a:xfrm>
            <a:off x="448356" y="832719"/>
            <a:ext cx="4462784" cy="400110"/>
          </a:xfrm>
          <a:prstGeom prst="rect">
            <a:avLst/>
          </a:prstGeom>
          <a:noFill/>
        </p:spPr>
        <p:txBody>
          <a:bodyPr wrap="square" rtlCol="0">
            <a:spAutoFit/>
          </a:bodyPr>
          <a:lstStyle/>
          <a:p>
            <a:r>
              <a:rPr lang="cy-GB" sz="2000" b="1" dirty="0"/>
              <a:t>Ffynonellau Incwm</a:t>
            </a:r>
          </a:p>
        </p:txBody>
      </p:sp>
      <p:sp>
        <p:nvSpPr>
          <p:cNvPr id="32" name="TextBox 31">
            <a:extLst>
              <a:ext uri="{FF2B5EF4-FFF2-40B4-BE49-F238E27FC236}">
                <a16:creationId xmlns:a16="http://schemas.microsoft.com/office/drawing/2014/main" id="{3BCE5602-8A25-3875-AD55-0C14473AE407}"/>
              </a:ext>
            </a:extLst>
          </p:cNvPr>
          <p:cNvSpPr txBox="1"/>
          <p:nvPr/>
        </p:nvSpPr>
        <p:spPr>
          <a:xfrm>
            <a:off x="501919" y="3461128"/>
            <a:ext cx="5496330" cy="276999"/>
          </a:xfrm>
          <a:prstGeom prst="rect">
            <a:avLst/>
          </a:prstGeom>
          <a:noFill/>
        </p:spPr>
        <p:txBody>
          <a:bodyPr wrap="square">
            <a:spAutoFit/>
          </a:bodyPr>
          <a:lstStyle>
            <a:defPPr>
              <a:defRPr lang="en-US"/>
            </a:defPPr>
            <a:lvl1pPr marR="212725">
              <a:lnSpc>
                <a:spcPct val="115000"/>
              </a:lnSpc>
              <a:spcAft>
                <a:spcPts val="800"/>
              </a:spcAft>
              <a:defRPr sz="1100" b="1" kern="100">
                <a:effectLst/>
                <a:latin typeface="Calibri" panose="020F0502020204030204" pitchFamily="34" charset="0"/>
                <a:ea typeface="DengXian" panose="02010600030101010101" pitchFamily="2" charset="-122"/>
                <a:cs typeface="Arial" panose="020B0604020202020204" pitchFamily="34" charset="0"/>
              </a:defRPr>
            </a:lvl1pPr>
          </a:lstStyle>
          <a:p>
            <a:r>
              <a:rPr lang="cy-GB" dirty="0"/>
              <a:t>Incwm </a:t>
            </a:r>
            <a:r>
              <a:rPr lang="en-GB" dirty="0"/>
              <a:t>(£’m)</a:t>
            </a:r>
          </a:p>
        </p:txBody>
      </p:sp>
      <p:grpSp>
        <p:nvGrpSpPr>
          <p:cNvPr id="11" name="Group 10">
            <a:extLst>
              <a:ext uri="{FF2B5EF4-FFF2-40B4-BE49-F238E27FC236}">
                <a16:creationId xmlns:a16="http://schemas.microsoft.com/office/drawing/2014/main" id="{6F74346F-AA57-FF49-CEC9-BDCDC921F691}"/>
              </a:ext>
            </a:extLst>
          </p:cNvPr>
          <p:cNvGrpSpPr/>
          <p:nvPr/>
        </p:nvGrpSpPr>
        <p:grpSpPr>
          <a:xfrm>
            <a:off x="6214853" y="940084"/>
            <a:ext cx="5303625" cy="2363040"/>
            <a:chOff x="503499" y="3454634"/>
            <a:chExt cx="5484776" cy="2363040"/>
          </a:xfrm>
        </p:grpSpPr>
        <p:sp>
          <p:nvSpPr>
            <p:cNvPr id="40" name="Rectangle 39">
              <a:extLst>
                <a:ext uri="{FF2B5EF4-FFF2-40B4-BE49-F238E27FC236}">
                  <a16:creationId xmlns:a16="http://schemas.microsoft.com/office/drawing/2014/main" id="{0492EE9D-C8F0-2246-4EEC-C20F344D54F8}"/>
                </a:ext>
              </a:extLst>
            </p:cNvPr>
            <p:cNvSpPr/>
            <p:nvPr/>
          </p:nvSpPr>
          <p:spPr>
            <a:xfrm>
              <a:off x="503499" y="3454634"/>
              <a:ext cx="5484776" cy="231101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5730DC04-0B96-0DF5-B4CA-6EC4AF16A946}"/>
                </a:ext>
              </a:extLst>
            </p:cNvPr>
            <p:cNvSpPr txBox="1"/>
            <p:nvPr/>
          </p:nvSpPr>
          <p:spPr>
            <a:xfrm>
              <a:off x="529499" y="3507362"/>
              <a:ext cx="2668164" cy="2310312"/>
            </a:xfrm>
            <a:prstGeom prst="rect">
              <a:avLst/>
            </a:prstGeom>
            <a:noFill/>
          </p:spPr>
          <p:txBody>
            <a:bodyPr wrap="square" numCol="1">
              <a:spAutoFit/>
            </a:bodyPr>
            <a:lstStyle/>
            <a:p>
              <a:pPr marR="212090" algn="just">
                <a:lnSpc>
                  <a:spcPct val="115000"/>
                </a:lnSpc>
                <a:spcAft>
                  <a:spcPts val="800"/>
                </a:spcAft>
              </a:pPr>
              <a:r>
                <a:rPr lang="cy-GB" sz="800" b="1" i="1" kern="100" dirty="0">
                  <a:ea typeface="DengXian" panose="02010600030101010101" pitchFamily="2" charset="-122"/>
                  <a:cs typeface="Arial" panose="020B0604020202020204" pitchFamily="34" charset="0"/>
                </a:rPr>
                <a:t>Grantiau Corff Ariannu </a:t>
              </a:r>
              <a:r>
                <a:rPr lang="cy-GB" sz="800" b="1" kern="100" dirty="0">
                  <a:ea typeface="DengXian" panose="02010600030101010101" pitchFamily="2" charset="-122"/>
                  <a:cs typeface="Arial" panose="020B0604020202020204" pitchFamily="34" charset="0"/>
                </a:rPr>
                <a:t>- </a:t>
              </a:r>
              <a:r>
                <a:rPr lang="cy-GB" sz="800" kern="100" dirty="0">
                  <a:ea typeface="DengXian" panose="02010600030101010101" pitchFamily="2" charset="-122"/>
                  <a:cs typeface="Arial" panose="020B0604020202020204" pitchFamily="34" charset="0"/>
                </a:rPr>
                <a:t>Derbyniodd y sector Addysg Uwch nifer o grantiau penodol, </a:t>
              </a:r>
              <a:r>
                <a:rPr lang="cy-GB" sz="800" kern="100" dirty="0" err="1">
                  <a:ea typeface="DengXian" panose="02010600030101010101" pitchFamily="2" charset="-122"/>
                  <a:cs typeface="Arial" panose="020B0604020202020204" pitchFamily="34" charset="0"/>
                </a:rPr>
                <a:t>anghylchol</a:t>
              </a:r>
              <a:r>
                <a:rPr lang="cy-GB" sz="800" kern="100" dirty="0">
                  <a:ea typeface="DengXian" panose="02010600030101010101" pitchFamily="2" charset="-122"/>
                  <a:cs typeface="Arial" panose="020B0604020202020204" pitchFamily="34" charset="0"/>
                </a:rPr>
                <a:t> yn ystod pandemig Covid-19 gyda'r prosiectau terfynol a ariennir gan y grantiau hyn yn dod i ben yn ystod y flwyddyn hyd at 31 Gorffennaf 2023. Mae'r gostyngiad yn incwm grant  cyrff cyllido o £1.2 miliwn i'r Brifysgol a £2.7 miliwn i'r Grŵp yn bennaf drwy'r gostyngiad hwn mewn cyllid grant nad yw'n rheolaidd. 
Mae cyllid grant cyfredol Llywodraeth Cymru o £47.5 miliwn yn cynnwys £15.4m a ddyfarnwyd i'r Ganolfan Dysgu Cymraeg Genedlaethol ar gyfer cyflwyno a hyrwyddo dysgu Cymraeg a £32.1 miliwn a ddyfarnwyd i Goleg Sir Gâr a Choleg Ceredigion ar gyfer darparu addysg bellach.</a:t>
              </a:r>
              <a:endParaRPr lang="cy-GB" sz="800" kern="100" dirty="0">
                <a:effectLst/>
                <a:ea typeface="DengXian" panose="02010600030101010101" pitchFamily="2" charset="-122"/>
                <a:cs typeface="Arial" panose="020B0604020202020204" pitchFamily="34" charset="0"/>
              </a:endParaRPr>
            </a:p>
          </p:txBody>
        </p:sp>
        <p:sp>
          <p:nvSpPr>
            <p:cNvPr id="42" name="TextBox 41">
              <a:extLst>
                <a:ext uri="{FF2B5EF4-FFF2-40B4-BE49-F238E27FC236}">
                  <a16:creationId xmlns:a16="http://schemas.microsoft.com/office/drawing/2014/main" id="{894B2232-BB6E-B2C6-C7E5-7E462DCB25B4}"/>
                </a:ext>
              </a:extLst>
            </p:cNvPr>
            <p:cNvSpPr txBox="1"/>
            <p:nvPr/>
          </p:nvSpPr>
          <p:spPr>
            <a:xfrm>
              <a:off x="3292228" y="3507362"/>
              <a:ext cx="2671164" cy="1177695"/>
            </a:xfrm>
            <a:prstGeom prst="rect">
              <a:avLst/>
            </a:prstGeom>
            <a:noFill/>
          </p:spPr>
          <p:txBody>
            <a:bodyPr wrap="square" numCol="1">
              <a:spAutoFit/>
            </a:bodyPr>
            <a:lstStyle/>
            <a:p>
              <a:pPr marR="212090">
                <a:lnSpc>
                  <a:spcPct val="115000"/>
                </a:lnSpc>
                <a:spcAft>
                  <a:spcPts val="800"/>
                </a:spcAft>
              </a:pPr>
              <a:r>
                <a:rPr lang="cy-GB" sz="800" b="1" i="1" kern="100" dirty="0">
                  <a:ea typeface="DengXian" panose="02010600030101010101" pitchFamily="2" charset="-122"/>
                  <a:cs typeface="Arial" panose="020B0604020202020204" pitchFamily="34" charset="0"/>
                </a:rPr>
                <a:t>Grantiau o gyrff cyllido –</a:t>
              </a:r>
              <a:r>
                <a:rPr lang="cy-GB" sz="800" i="1" kern="100" dirty="0">
                  <a:ea typeface="DengXian" panose="02010600030101010101" pitchFamily="2" charset="-122"/>
                  <a:cs typeface="Arial" panose="020B0604020202020204" pitchFamily="34" charset="0"/>
                </a:rPr>
                <a:t> Grantiau eraill yn adlewyrchu grantiau gan Lywodraeth Cymru, a dderbyniwyd gan Goleg Sir Gâr, Coleg Ceredigion a'r Ganolfan Dysgu Cymraeg Genedlaethol (YGDCG).</a:t>
              </a:r>
            </a:p>
            <a:p>
              <a:pPr marR="212090">
                <a:lnSpc>
                  <a:spcPct val="115000"/>
                </a:lnSpc>
                <a:spcAft>
                  <a:spcPts val="800"/>
                </a:spcAft>
              </a:pPr>
              <a:r>
                <a:rPr lang="cy-GB" sz="800" i="1" kern="100" dirty="0">
                  <a:ea typeface="DengXian" panose="02010600030101010101" pitchFamily="2" charset="-122"/>
                  <a:cs typeface="Arial" panose="020B0604020202020204" pitchFamily="34" charset="0"/>
                </a:rPr>
                <a:t>Mae</a:t>
              </a:r>
              <a:r>
                <a:rPr lang="cy-GB" sz="800" b="1" i="1" kern="100" dirty="0">
                  <a:ea typeface="DengXian" panose="02010600030101010101" pitchFamily="2" charset="-122"/>
                  <a:cs typeface="Arial" panose="020B0604020202020204" pitchFamily="34" charset="0"/>
                </a:rPr>
                <a:t> incwm arall </a:t>
              </a:r>
              <a:r>
                <a:rPr lang="cy-GB" sz="800" i="1" kern="100" dirty="0">
                  <a:ea typeface="DengXian" panose="02010600030101010101" pitchFamily="2" charset="-122"/>
                  <a:cs typeface="Arial" panose="020B0604020202020204" pitchFamily="34" charset="0"/>
                </a:rPr>
                <a:t>yn deillio o ystod eang o ffynonellau, gan gynnwys: llety myfyrwyr, arlwyo a chyllid grant ar gyfer prosiectau a rhaglenni.</a:t>
              </a:r>
              <a:endParaRPr lang="cy-GB" sz="800" i="1" kern="100" dirty="0">
                <a:effectLst/>
                <a:ea typeface="DengXian" panose="02010600030101010101" pitchFamily="2" charset="-122"/>
                <a:cs typeface="Arial" panose="020B0604020202020204" pitchFamily="34" charset="0"/>
              </a:endParaRPr>
            </a:p>
          </p:txBody>
        </p:sp>
      </p:grpSp>
      <p:graphicFrame>
        <p:nvGraphicFramePr>
          <p:cNvPr id="10" name="Chart 9">
            <a:extLst>
              <a:ext uri="{FF2B5EF4-FFF2-40B4-BE49-F238E27FC236}">
                <a16:creationId xmlns:a16="http://schemas.microsoft.com/office/drawing/2014/main" id="{EFF46BE5-9158-D5C2-E4C9-21C63515F39C}"/>
              </a:ext>
            </a:extLst>
          </p:cNvPr>
          <p:cNvGraphicFramePr>
            <a:graphicFrameLocks/>
          </p:cNvGraphicFramePr>
          <p:nvPr>
            <p:extLst>
              <p:ext uri="{D42A27DB-BD31-4B8C-83A1-F6EECF244321}">
                <p14:modId xmlns:p14="http://schemas.microsoft.com/office/powerpoint/2010/main" val="1366506115"/>
              </p:ext>
            </p:extLst>
          </p:nvPr>
        </p:nvGraphicFramePr>
        <p:xfrm>
          <a:off x="484638" y="7219931"/>
          <a:ext cx="5558309" cy="16410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a:extLst>
              <a:ext uri="{FF2B5EF4-FFF2-40B4-BE49-F238E27FC236}">
                <a16:creationId xmlns:a16="http://schemas.microsoft.com/office/drawing/2014/main" id="{E6D999C0-A8D7-4BE8-AF86-964837A82BC8}"/>
              </a:ext>
            </a:extLst>
          </p:cNvPr>
          <p:cNvGraphicFramePr>
            <a:graphicFrameLocks/>
          </p:cNvGraphicFramePr>
          <p:nvPr>
            <p:extLst>
              <p:ext uri="{D42A27DB-BD31-4B8C-83A1-F6EECF244321}">
                <p14:modId xmlns:p14="http://schemas.microsoft.com/office/powerpoint/2010/main" val="2054275121"/>
              </p:ext>
            </p:extLst>
          </p:nvPr>
        </p:nvGraphicFramePr>
        <p:xfrm>
          <a:off x="6758654" y="6974944"/>
          <a:ext cx="5536467" cy="1918371"/>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412787E6-F217-BD3F-917C-A80ED183DE9F}"/>
              </a:ext>
            </a:extLst>
          </p:cNvPr>
          <p:cNvGrpSpPr/>
          <p:nvPr/>
        </p:nvGrpSpPr>
        <p:grpSpPr>
          <a:xfrm>
            <a:off x="81023" y="3807191"/>
            <a:ext cx="12267661" cy="3073075"/>
            <a:chOff x="325232" y="3538860"/>
            <a:chExt cx="12267661" cy="3073075"/>
          </a:xfrm>
        </p:grpSpPr>
        <p:graphicFrame>
          <p:nvGraphicFramePr>
            <p:cNvPr id="15" name="Chart 14">
              <a:extLst>
                <a:ext uri="{FF2B5EF4-FFF2-40B4-BE49-F238E27FC236}">
                  <a16:creationId xmlns:a16="http://schemas.microsoft.com/office/drawing/2014/main" id="{610F1BE9-022B-37FC-479C-731FEFAB209E}"/>
                </a:ext>
              </a:extLst>
            </p:cNvPr>
            <p:cNvGraphicFramePr>
              <a:graphicFrameLocks/>
            </p:cNvGraphicFramePr>
            <p:nvPr>
              <p:extLst>
                <p:ext uri="{D42A27DB-BD31-4B8C-83A1-F6EECF244321}">
                  <p14:modId xmlns:p14="http://schemas.microsoft.com/office/powerpoint/2010/main" val="3396093635"/>
                </p:ext>
              </p:extLst>
            </p:nvPr>
          </p:nvGraphicFramePr>
          <p:xfrm>
            <a:off x="325232" y="3538860"/>
            <a:ext cx="12267661" cy="3073075"/>
          </p:xfrm>
          <a:graphic>
            <a:graphicData uri="http://schemas.openxmlformats.org/drawingml/2006/chart">
              <c:chart xmlns:c="http://schemas.openxmlformats.org/drawingml/2006/chart" xmlns:r="http://schemas.openxmlformats.org/officeDocument/2006/relationships" r:id="rId4"/>
            </a:graphicData>
          </a:graphic>
        </p:graphicFrame>
        <p:cxnSp>
          <p:nvCxnSpPr>
            <p:cNvPr id="18" name="Straight Connector 17">
              <a:extLst>
                <a:ext uri="{FF2B5EF4-FFF2-40B4-BE49-F238E27FC236}">
                  <a16:creationId xmlns:a16="http://schemas.microsoft.com/office/drawing/2014/main" id="{77F60923-F2E7-9F52-1122-15D30463F9BB}"/>
                </a:ext>
              </a:extLst>
            </p:cNvPr>
            <p:cNvCxnSpPr/>
            <p:nvPr/>
          </p:nvCxnSpPr>
          <p:spPr>
            <a:xfrm>
              <a:off x="448356" y="5231219"/>
              <a:ext cx="120909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9B935A4C-76E1-2E96-EA4B-B6BBBB6F4476}"/>
              </a:ext>
            </a:extLst>
          </p:cNvPr>
          <p:cNvSpPr txBox="1"/>
          <p:nvPr/>
        </p:nvSpPr>
        <p:spPr>
          <a:xfrm>
            <a:off x="539472" y="6778139"/>
            <a:ext cx="5496330" cy="275588"/>
          </a:xfrm>
          <a:prstGeom prst="rect">
            <a:avLst/>
          </a:prstGeom>
          <a:noFill/>
        </p:spPr>
        <p:txBody>
          <a:bodyPr wrap="square">
            <a:spAutoFit/>
          </a:bodyPr>
          <a:lstStyle/>
          <a:p>
            <a:pPr marR="212725">
              <a:lnSpc>
                <a:spcPct val="115000"/>
              </a:lnSpc>
              <a:spcAft>
                <a:spcPts val="800"/>
              </a:spcAft>
            </a:pPr>
            <a:r>
              <a:rPr lang="cy-GB" sz="1100" b="1" kern="100" dirty="0">
                <a:effectLst/>
                <a:ea typeface="DengXian" panose="02010600030101010101" pitchFamily="2" charset="-122"/>
                <a:cs typeface="Arial" panose="020B0604020202020204" pitchFamily="34" charset="0"/>
              </a:rPr>
              <a:t>Incwm cyfunol: % Symudiad</a:t>
            </a:r>
            <a:r>
              <a:rPr lang="cy-GB" sz="1100" b="1" kern="100" dirty="0">
                <a:ea typeface="DengXian" panose="02010600030101010101" pitchFamily="2" charset="-122"/>
                <a:cs typeface="Arial" panose="020B0604020202020204" pitchFamily="34" charset="0"/>
              </a:rPr>
              <a:t> </a:t>
            </a:r>
            <a:r>
              <a:rPr lang="cy-GB" sz="1100" b="1" kern="100" dirty="0">
                <a:effectLst/>
                <a:ea typeface="DengXian" panose="02010600030101010101" pitchFamily="2" charset="-122"/>
                <a:cs typeface="Arial" panose="020B0604020202020204" pitchFamily="34" charset="0"/>
              </a:rPr>
              <a:t>2023 -2024</a:t>
            </a:r>
          </a:p>
        </p:txBody>
      </p:sp>
      <p:sp>
        <p:nvSpPr>
          <p:cNvPr id="12" name="TextBox 11">
            <a:extLst>
              <a:ext uri="{FF2B5EF4-FFF2-40B4-BE49-F238E27FC236}">
                <a16:creationId xmlns:a16="http://schemas.microsoft.com/office/drawing/2014/main" id="{E29B00E3-1257-9C00-8C1E-154BB609770D}"/>
              </a:ext>
            </a:extLst>
          </p:cNvPr>
          <p:cNvSpPr txBox="1"/>
          <p:nvPr/>
        </p:nvSpPr>
        <p:spPr>
          <a:xfrm>
            <a:off x="6805937" y="6778139"/>
            <a:ext cx="5496330" cy="275588"/>
          </a:xfrm>
          <a:prstGeom prst="rect">
            <a:avLst/>
          </a:prstGeom>
          <a:noFill/>
        </p:spPr>
        <p:txBody>
          <a:bodyPr wrap="square">
            <a:spAutoFit/>
          </a:bodyPr>
          <a:lstStyle/>
          <a:p>
            <a:pPr marR="212725">
              <a:lnSpc>
                <a:spcPct val="115000"/>
              </a:lnSpc>
              <a:spcAft>
                <a:spcPts val="800"/>
              </a:spcAft>
            </a:pPr>
            <a:r>
              <a:rPr lang="cy-GB" sz="1100" b="1" kern="100" dirty="0">
                <a:effectLst/>
                <a:ea typeface="DengXian" panose="02010600030101010101" pitchFamily="2" charset="-122"/>
                <a:cs typeface="Arial" panose="020B0604020202020204" pitchFamily="34" charset="0"/>
              </a:rPr>
              <a:t>Incwm cyfunol: % Symudiad</a:t>
            </a:r>
            <a:r>
              <a:rPr lang="cy-GB" sz="1100" b="1" kern="100" dirty="0">
                <a:ea typeface="DengXian" panose="02010600030101010101" pitchFamily="2" charset="-122"/>
                <a:cs typeface="Arial" panose="020B0604020202020204" pitchFamily="34" charset="0"/>
              </a:rPr>
              <a:t> </a:t>
            </a:r>
            <a:r>
              <a:rPr lang="cy-GB" sz="1100" b="1" kern="100" dirty="0">
                <a:effectLst/>
                <a:ea typeface="DengXian" panose="02010600030101010101" pitchFamily="2" charset="-122"/>
                <a:cs typeface="Arial" panose="020B0604020202020204" pitchFamily="34" charset="0"/>
              </a:rPr>
              <a:t>2023 -2024</a:t>
            </a:r>
          </a:p>
        </p:txBody>
      </p:sp>
      <p:sp>
        <p:nvSpPr>
          <p:cNvPr id="4" name="Blwch Testun 3">
            <a:extLst>
              <a:ext uri="{FF2B5EF4-FFF2-40B4-BE49-F238E27FC236}">
                <a16:creationId xmlns:a16="http://schemas.microsoft.com/office/drawing/2014/main" id="{CA2BF119-DD4C-3534-5A2B-52E4481EEC74}"/>
              </a:ext>
            </a:extLst>
          </p:cNvPr>
          <p:cNvSpPr txBox="1"/>
          <p:nvPr/>
        </p:nvSpPr>
        <p:spPr>
          <a:xfrm>
            <a:off x="1157468" y="3823646"/>
            <a:ext cx="2222340" cy="246221"/>
          </a:xfrm>
          <a:prstGeom prst="rect">
            <a:avLst/>
          </a:prstGeom>
          <a:noFill/>
        </p:spPr>
        <p:txBody>
          <a:bodyPr wrap="square" rtlCol="0">
            <a:spAutoFit/>
          </a:bodyPr>
          <a:lstStyle/>
          <a:p>
            <a:r>
              <a:rPr lang="cy-GB" sz="1000" dirty="0"/>
              <a:t>Ffioedd dysgu a chontractau addysg </a:t>
            </a:r>
          </a:p>
        </p:txBody>
      </p:sp>
      <p:sp>
        <p:nvSpPr>
          <p:cNvPr id="5" name="Blwch Testun 4">
            <a:extLst>
              <a:ext uri="{FF2B5EF4-FFF2-40B4-BE49-F238E27FC236}">
                <a16:creationId xmlns:a16="http://schemas.microsoft.com/office/drawing/2014/main" id="{ED99AB5D-2FD4-1E67-B946-AB1F9C50621F}"/>
              </a:ext>
            </a:extLst>
          </p:cNvPr>
          <p:cNvSpPr txBox="1"/>
          <p:nvPr/>
        </p:nvSpPr>
        <p:spPr>
          <a:xfrm>
            <a:off x="3462907" y="3835202"/>
            <a:ext cx="1873022" cy="246221"/>
          </a:xfrm>
          <a:prstGeom prst="rect">
            <a:avLst/>
          </a:prstGeom>
          <a:noFill/>
        </p:spPr>
        <p:txBody>
          <a:bodyPr wrap="square" rtlCol="0">
            <a:spAutoFit/>
          </a:bodyPr>
          <a:lstStyle/>
          <a:p>
            <a:r>
              <a:rPr lang="cy-GB" sz="1000" dirty="0"/>
              <a:t>Grantiau cyrff cyllido - CCAUC</a:t>
            </a:r>
          </a:p>
        </p:txBody>
      </p:sp>
      <p:sp>
        <p:nvSpPr>
          <p:cNvPr id="6" name="Blwch Testun 5">
            <a:extLst>
              <a:ext uri="{FF2B5EF4-FFF2-40B4-BE49-F238E27FC236}">
                <a16:creationId xmlns:a16="http://schemas.microsoft.com/office/drawing/2014/main" id="{BF74070E-382C-A976-3FA9-D0B642C8ABEE}"/>
              </a:ext>
            </a:extLst>
          </p:cNvPr>
          <p:cNvSpPr txBox="1"/>
          <p:nvPr/>
        </p:nvSpPr>
        <p:spPr>
          <a:xfrm>
            <a:off x="5349905" y="3820343"/>
            <a:ext cx="1733472" cy="246221"/>
          </a:xfrm>
          <a:prstGeom prst="rect">
            <a:avLst/>
          </a:prstGeom>
          <a:noFill/>
        </p:spPr>
        <p:txBody>
          <a:bodyPr wrap="square" rtlCol="0">
            <a:spAutoFit/>
          </a:bodyPr>
          <a:lstStyle/>
          <a:p>
            <a:r>
              <a:rPr lang="cy-GB" sz="1000" dirty="0"/>
              <a:t>Grantiau cyrff cyllido - Arall</a:t>
            </a:r>
          </a:p>
        </p:txBody>
      </p:sp>
      <p:sp>
        <p:nvSpPr>
          <p:cNvPr id="14" name="Blwch Testun 13">
            <a:extLst>
              <a:ext uri="{FF2B5EF4-FFF2-40B4-BE49-F238E27FC236}">
                <a16:creationId xmlns:a16="http://schemas.microsoft.com/office/drawing/2014/main" id="{64A5D959-264E-900A-7C01-E8048D89C19C}"/>
              </a:ext>
            </a:extLst>
          </p:cNvPr>
          <p:cNvSpPr txBox="1"/>
          <p:nvPr/>
        </p:nvSpPr>
        <p:spPr>
          <a:xfrm>
            <a:off x="7187777" y="3839611"/>
            <a:ext cx="1990848" cy="246221"/>
          </a:xfrm>
          <a:prstGeom prst="rect">
            <a:avLst/>
          </a:prstGeom>
          <a:noFill/>
        </p:spPr>
        <p:txBody>
          <a:bodyPr wrap="square" rtlCol="0">
            <a:spAutoFit/>
          </a:bodyPr>
          <a:lstStyle/>
          <a:p>
            <a:r>
              <a:rPr lang="cy-GB" sz="1000" dirty="0"/>
              <a:t>Grantiau ymchwil a chontractau</a:t>
            </a:r>
          </a:p>
        </p:txBody>
      </p:sp>
      <p:sp>
        <p:nvSpPr>
          <p:cNvPr id="17" name="Blwch Testun 16">
            <a:extLst>
              <a:ext uri="{FF2B5EF4-FFF2-40B4-BE49-F238E27FC236}">
                <a16:creationId xmlns:a16="http://schemas.microsoft.com/office/drawing/2014/main" id="{2BF682CB-D069-D3BE-70AD-1A8D239E27AA}"/>
              </a:ext>
            </a:extLst>
          </p:cNvPr>
          <p:cNvSpPr txBox="1"/>
          <p:nvPr/>
        </p:nvSpPr>
        <p:spPr>
          <a:xfrm>
            <a:off x="9222332" y="3863500"/>
            <a:ext cx="1162639" cy="246221"/>
          </a:xfrm>
          <a:prstGeom prst="rect">
            <a:avLst/>
          </a:prstGeom>
          <a:noFill/>
        </p:spPr>
        <p:txBody>
          <a:bodyPr wrap="square" rtlCol="0">
            <a:spAutoFit/>
          </a:bodyPr>
          <a:lstStyle/>
          <a:p>
            <a:r>
              <a:rPr lang="cy-GB" sz="1000" dirty="0"/>
              <a:t>Incwm arall</a:t>
            </a:r>
          </a:p>
        </p:txBody>
      </p:sp>
      <p:sp>
        <p:nvSpPr>
          <p:cNvPr id="19" name="Blwch Testun 18">
            <a:extLst>
              <a:ext uri="{FF2B5EF4-FFF2-40B4-BE49-F238E27FC236}">
                <a16:creationId xmlns:a16="http://schemas.microsoft.com/office/drawing/2014/main" id="{3FEA2112-7323-F106-7853-14D660FD65C5}"/>
              </a:ext>
            </a:extLst>
          </p:cNvPr>
          <p:cNvSpPr txBox="1"/>
          <p:nvPr/>
        </p:nvSpPr>
        <p:spPr>
          <a:xfrm>
            <a:off x="10309875" y="3872615"/>
            <a:ext cx="1451735" cy="246220"/>
          </a:xfrm>
          <a:prstGeom prst="rect">
            <a:avLst/>
          </a:prstGeom>
          <a:noFill/>
        </p:spPr>
        <p:txBody>
          <a:bodyPr wrap="square" rtlCol="0">
            <a:spAutoFit/>
          </a:bodyPr>
          <a:lstStyle/>
          <a:p>
            <a:r>
              <a:rPr lang="cy-GB" sz="1000" dirty="0"/>
              <a:t>Incwm buddsoddi</a:t>
            </a:r>
          </a:p>
        </p:txBody>
      </p:sp>
      <p:sp>
        <p:nvSpPr>
          <p:cNvPr id="21" name="Blwch Testun 20">
            <a:extLst>
              <a:ext uri="{FF2B5EF4-FFF2-40B4-BE49-F238E27FC236}">
                <a16:creationId xmlns:a16="http://schemas.microsoft.com/office/drawing/2014/main" id="{46540105-7B1F-E3C2-6866-F38644C7559F}"/>
              </a:ext>
            </a:extLst>
          </p:cNvPr>
          <p:cNvSpPr txBox="1"/>
          <p:nvPr/>
        </p:nvSpPr>
        <p:spPr>
          <a:xfrm>
            <a:off x="386863" y="4598090"/>
            <a:ext cx="1224465" cy="415498"/>
          </a:xfrm>
          <a:prstGeom prst="rect">
            <a:avLst/>
          </a:prstGeom>
          <a:noFill/>
        </p:spPr>
        <p:txBody>
          <a:bodyPr wrap="square" rtlCol="0">
            <a:spAutoFit/>
          </a:bodyPr>
          <a:lstStyle/>
          <a:p>
            <a:r>
              <a:rPr lang="cy-GB" sz="700" dirty="0"/>
              <a:t>Blwyddyn hyd at </a:t>
            </a:r>
          </a:p>
          <a:p>
            <a:r>
              <a:rPr lang="cy-GB" sz="700" dirty="0"/>
              <a:t>31 Gorffennaf 2024</a:t>
            </a:r>
          </a:p>
          <a:p>
            <a:r>
              <a:rPr lang="cy-GB" sz="700" dirty="0"/>
              <a:t>Cyfanswm: £205.1m</a:t>
            </a:r>
          </a:p>
        </p:txBody>
      </p:sp>
      <p:sp>
        <p:nvSpPr>
          <p:cNvPr id="22" name="Blwch Testun 21">
            <a:extLst>
              <a:ext uri="{FF2B5EF4-FFF2-40B4-BE49-F238E27FC236}">
                <a16:creationId xmlns:a16="http://schemas.microsoft.com/office/drawing/2014/main" id="{2B5E46C3-5F49-B67A-7817-5A91E0118C30}"/>
              </a:ext>
            </a:extLst>
          </p:cNvPr>
          <p:cNvSpPr txBox="1"/>
          <p:nvPr/>
        </p:nvSpPr>
        <p:spPr>
          <a:xfrm>
            <a:off x="386862" y="5762226"/>
            <a:ext cx="1224465" cy="415498"/>
          </a:xfrm>
          <a:prstGeom prst="rect">
            <a:avLst/>
          </a:prstGeom>
          <a:noFill/>
        </p:spPr>
        <p:txBody>
          <a:bodyPr wrap="square" rtlCol="0">
            <a:spAutoFit/>
          </a:bodyPr>
          <a:lstStyle/>
          <a:p>
            <a:r>
              <a:rPr lang="cy-GB" sz="700" dirty="0"/>
              <a:t>Blwyddyn hyd at </a:t>
            </a:r>
          </a:p>
          <a:p>
            <a:r>
              <a:rPr lang="cy-GB" sz="700" dirty="0"/>
              <a:t>31 Gorffennaf 2024</a:t>
            </a:r>
          </a:p>
          <a:p>
            <a:r>
              <a:rPr lang="cy-GB" sz="700" dirty="0"/>
              <a:t>Cyfanswm: £135.6m</a:t>
            </a:r>
          </a:p>
        </p:txBody>
      </p:sp>
      <p:sp>
        <p:nvSpPr>
          <p:cNvPr id="23" name="Blwch Testun 22">
            <a:extLst>
              <a:ext uri="{FF2B5EF4-FFF2-40B4-BE49-F238E27FC236}">
                <a16:creationId xmlns:a16="http://schemas.microsoft.com/office/drawing/2014/main" id="{13678257-C9FD-2CC1-D98B-FED1CA9755A1}"/>
              </a:ext>
            </a:extLst>
          </p:cNvPr>
          <p:cNvSpPr txBox="1"/>
          <p:nvPr/>
        </p:nvSpPr>
        <p:spPr>
          <a:xfrm>
            <a:off x="298044" y="6444662"/>
            <a:ext cx="1224465" cy="415498"/>
          </a:xfrm>
          <a:prstGeom prst="rect">
            <a:avLst/>
          </a:prstGeom>
          <a:noFill/>
        </p:spPr>
        <p:txBody>
          <a:bodyPr wrap="square" rtlCol="0">
            <a:spAutoFit/>
          </a:bodyPr>
          <a:lstStyle/>
          <a:p>
            <a:r>
              <a:rPr lang="cy-GB" sz="700" dirty="0"/>
              <a:t>Blwyddyn hyd at </a:t>
            </a:r>
          </a:p>
          <a:p>
            <a:r>
              <a:rPr lang="cy-GB" sz="700" dirty="0"/>
              <a:t>31 Gorffennaf 2023</a:t>
            </a:r>
          </a:p>
          <a:p>
            <a:r>
              <a:rPr lang="cy-GB" sz="700" dirty="0"/>
              <a:t>Cyfanswm: £116..6m</a:t>
            </a:r>
          </a:p>
        </p:txBody>
      </p:sp>
      <p:sp>
        <p:nvSpPr>
          <p:cNvPr id="24" name="Blwch Testun 23">
            <a:extLst>
              <a:ext uri="{FF2B5EF4-FFF2-40B4-BE49-F238E27FC236}">
                <a16:creationId xmlns:a16="http://schemas.microsoft.com/office/drawing/2014/main" id="{A81C1739-1676-8B1D-5F1F-21938FD018FF}"/>
              </a:ext>
            </a:extLst>
          </p:cNvPr>
          <p:cNvSpPr txBox="1"/>
          <p:nvPr/>
        </p:nvSpPr>
        <p:spPr>
          <a:xfrm>
            <a:off x="606587" y="7903351"/>
            <a:ext cx="785014" cy="461665"/>
          </a:xfrm>
          <a:prstGeom prst="rect">
            <a:avLst/>
          </a:prstGeom>
          <a:noFill/>
        </p:spPr>
        <p:txBody>
          <a:bodyPr wrap="square" rtlCol="0">
            <a:spAutoFit/>
          </a:bodyPr>
          <a:lstStyle/>
          <a:p>
            <a:r>
              <a:rPr lang="cy-GB" sz="800" dirty="0"/>
              <a:t>Ffioedd dysgu a  chontractau </a:t>
            </a:r>
          </a:p>
          <a:p>
            <a:r>
              <a:rPr lang="cy-GB" sz="800" dirty="0"/>
              <a:t>addysg </a:t>
            </a:r>
          </a:p>
        </p:txBody>
      </p:sp>
      <p:sp>
        <p:nvSpPr>
          <p:cNvPr id="25" name="Blwch Testun 24">
            <a:extLst>
              <a:ext uri="{FF2B5EF4-FFF2-40B4-BE49-F238E27FC236}">
                <a16:creationId xmlns:a16="http://schemas.microsoft.com/office/drawing/2014/main" id="{D3F2A8C0-BF20-E2F9-0164-4767035D9E5E}"/>
              </a:ext>
            </a:extLst>
          </p:cNvPr>
          <p:cNvSpPr txBox="1"/>
          <p:nvPr/>
        </p:nvSpPr>
        <p:spPr>
          <a:xfrm>
            <a:off x="1476007" y="7974698"/>
            <a:ext cx="1022140" cy="338554"/>
          </a:xfrm>
          <a:prstGeom prst="rect">
            <a:avLst/>
          </a:prstGeom>
          <a:noFill/>
        </p:spPr>
        <p:txBody>
          <a:bodyPr wrap="square" rtlCol="0">
            <a:spAutoFit/>
          </a:bodyPr>
          <a:lstStyle/>
          <a:p>
            <a:r>
              <a:rPr lang="cy-GB" sz="800" dirty="0"/>
              <a:t>Grantiau cyrff</a:t>
            </a:r>
          </a:p>
          <a:p>
            <a:r>
              <a:rPr lang="cy-GB" sz="800" dirty="0"/>
              <a:t> cyllido - CCAUC</a:t>
            </a:r>
          </a:p>
        </p:txBody>
      </p:sp>
      <p:sp>
        <p:nvSpPr>
          <p:cNvPr id="26" name="Blwch Testun 25">
            <a:extLst>
              <a:ext uri="{FF2B5EF4-FFF2-40B4-BE49-F238E27FC236}">
                <a16:creationId xmlns:a16="http://schemas.microsoft.com/office/drawing/2014/main" id="{327D19F6-A91A-15A2-E5F4-30AA487F0B21}"/>
              </a:ext>
            </a:extLst>
          </p:cNvPr>
          <p:cNvSpPr txBox="1"/>
          <p:nvPr/>
        </p:nvSpPr>
        <p:spPr>
          <a:xfrm>
            <a:off x="2229396" y="7967278"/>
            <a:ext cx="900703" cy="338554"/>
          </a:xfrm>
          <a:prstGeom prst="rect">
            <a:avLst/>
          </a:prstGeom>
          <a:noFill/>
        </p:spPr>
        <p:txBody>
          <a:bodyPr wrap="square" rtlCol="0">
            <a:spAutoFit/>
          </a:bodyPr>
          <a:lstStyle/>
          <a:p>
            <a:r>
              <a:rPr lang="cy-GB" sz="800" dirty="0"/>
              <a:t>Grantiau cyrff </a:t>
            </a:r>
          </a:p>
          <a:p>
            <a:r>
              <a:rPr lang="cy-GB" sz="800" dirty="0"/>
              <a:t>cyllido - Arall</a:t>
            </a:r>
          </a:p>
        </p:txBody>
      </p:sp>
      <p:sp>
        <p:nvSpPr>
          <p:cNvPr id="27" name="Blwch Testun 26">
            <a:extLst>
              <a:ext uri="{FF2B5EF4-FFF2-40B4-BE49-F238E27FC236}">
                <a16:creationId xmlns:a16="http://schemas.microsoft.com/office/drawing/2014/main" id="{C86F4964-ADF1-6992-4AED-1CECAAE6F842}"/>
              </a:ext>
            </a:extLst>
          </p:cNvPr>
          <p:cNvSpPr txBox="1"/>
          <p:nvPr/>
        </p:nvSpPr>
        <p:spPr>
          <a:xfrm>
            <a:off x="2960910" y="7903351"/>
            <a:ext cx="821690" cy="461665"/>
          </a:xfrm>
          <a:prstGeom prst="rect">
            <a:avLst/>
          </a:prstGeom>
          <a:noFill/>
        </p:spPr>
        <p:txBody>
          <a:bodyPr wrap="square" rtlCol="0">
            <a:spAutoFit/>
          </a:bodyPr>
          <a:lstStyle/>
          <a:p>
            <a:r>
              <a:rPr lang="cy-GB" sz="800" dirty="0"/>
              <a:t>Grantiau ymchwil</a:t>
            </a:r>
          </a:p>
          <a:p>
            <a:r>
              <a:rPr lang="cy-GB" sz="800" dirty="0"/>
              <a:t> a chontractau</a:t>
            </a:r>
          </a:p>
        </p:txBody>
      </p:sp>
      <p:sp>
        <p:nvSpPr>
          <p:cNvPr id="28" name="Blwch Testun 27">
            <a:extLst>
              <a:ext uri="{FF2B5EF4-FFF2-40B4-BE49-F238E27FC236}">
                <a16:creationId xmlns:a16="http://schemas.microsoft.com/office/drawing/2014/main" id="{0C3F8E19-D350-0D0D-8A67-73BFE18FD0BB}"/>
              </a:ext>
            </a:extLst>
          </p:cNvPr>
          <p:cNvSpPr txBox="1"/>
          <p:nvPr/>
        </p:nvSpPr>
        <p:spPr>
          <a:xfrm>
            <a:off x="3769337" y="7934129"/>
            <a:ext cx="630081" cy="400110"/>
          </a:xfrm>
          <a:prstGeom prst="rect">
            <a:avLst/>
          </a:prstGeom>
          <a:noFill/>
        </p:spPr>
        <p:txBody>
          <a:bodyPr wrap="square" rtlCol="0">
            <a:spAutoFit/>
          </a:bodyPr>
          <a:lstStyle/>
          <a:p>
            <a:r>
              <a:rPr lang="cy-GB" sz="1000" dirty="0"/>
              <a:t>Incwm </a:t>
            </a:r>
          </a:p>
          <a:p>
            <a:r>
              <a:rPr lang="cy-GB" sz="1000" dirty="0"/>
              <a:t>arall</a:t>
            </a:r>
          </a:p>
        </p:txBody>
      </p:sp>
      <p:sp>
        <p:nvSpPr>
          <p:cNvPr id="29" name="Blwch Testun 28">
            <a:extLst>
              <a:ext uri="{FF2B5EF4-FFF2-40B4-BE49-F238E27FC236}">
                <a16:creationId xmlns:a16="http://schemas.microsoft.com/office/drawing/2014/main" id="{E798C2C3-DE58-B158-D698-C822BEBB0625}"/>
              </a:ext>
            </a:extLst>
          </p:cNvPr>
          <p:cNvSpPr txBox="1"/>
          <p:nvPr/>
        </p:nvSpPr>
        <p:spPr>
          <a:xfrm>
            <a:off x="4417583" y="7934129"/>
            <a:ext cx="753846" cy="400110"/>
          </a:xfrm>
          <a:prstGeom prst="rect">
            <a:avLst/>
          </a:prstGeom>
          <a:noFill/>
        </p:spPr>
        <p:txBody>
          <a:bodyPr wrap="square" rtlCol="0">
            <a:spAutoFit/>
          </a:bodyPr>
          <a:lstStyle/>
          <a:p>
            <a:r>
              <a:rPr lang="cy-GB" sz="1000" dirty="0"/>
              <a:t>Incwm </a:t>
            </a:r>
          </a:p>
          <a:p>
            <a:r>
              <a:rPr lang="cy-GB" sz="1000" dirty="0"/>
              <a:t>buddsoddi</a:t>
            </a:r>
          </a:p>
        </p:txBody>
      </p:sp>
      <p:sp>
        <p:nvSpPr>
          <p:cNvPr id="30" name="Blwch Testun 29">
            <a:extLst>
              <a:ext uri="{FF2B5EF4-FFF2-40B4-BE49-F238E27FC236}">
                <a16:creationId xmlns:a16="http://schemas.microsoft.com/office/drawing/2014/main" id="{B0D363CD-B536-4759-9489-EAC7C25F51D0}"/>
              </a:ext>
            </a:extLst>
          </p:cNvPr>
          <p:cNvSpPr txBox="1"/>
          <p:nvPr/>
        </p:nvSpPr>
        <p:spPr>
          <a:xfrm>
            <a:off x="5230265" y="8068368"/>
            <a:ext cx="753846" cy="246221"/>
          </a:xfrm>
          <a:prstGeom prst="rect">
            <a:avLst/>
          </a:prstGeom>
          <a:noFill/>
        </p:spPr>
        <p:txBody>
          <a:bodyPr wrap="square" rtlCol="0">
            <a:spAutoFit/>
          </a:bodyPr>
          <a:lstStyle/>
          <a:p>
            <a:r>
              <a:rPr lang="en-GB" sz="1000" dirty="0"/>
              <a:t>C</a:t>
            </a:r>
            <a:r>
              <a:rPr lang="cy-GB" sz="1000" dirty="0" err="1"/>
              <a:t>yfanswm</a:t>
            </a:r>
            <a:endParaRPr lang="cy-GB" sz="1000" dirty="0"/>
          </a:p>
        </p:txBody>
      </p:sp>
      <p:sp>
        <p:nvSpPr>
          <p:cNvPr id="31" name="Blwch Testun 30">
            <a:extLst>
              <a:ext uri="{FF2B5EF4-FFF2-40B4-BE49-F238E27FC236}">
                <a16:creationId xmlns:a16="http://schemas.microsoft.com/office/drawing/2014/main" id="{19E1631D-83AC-719F-84E1-40F18CCC7942}"/>
              </a:ext>
            </a:extLst>
          </p:cNvPr>
          <p:cNvSpPr txBox="1"/>
          <p:nvPr/>
        </p:nvSpPr>
        <p:spPr>
          <a:xfrm>
            <a:off x="6879144" y="8030148"/>
            <a:ext cx="785014" cy="461665"/>
          </a:xfrm>
          <a:prstGeom prst="rect">
            <a:avLst/>
          </a:prstGeom>
          <a:noFill/>
        </p:spPr>
        <p:txBody>
          <a:bodyPr wrap="square" rtlCol="0">
            <a:spAutoFit/>
          </a:bodyPr>
          <a:lstStyle/>
          <a:p>
            <a:r>
              <a:rPr lang="cy-GB" sz="800" dirty="0"/>
              <a:t>Ffioedd dysgu a  chontractau </a:t>
            </a:r>
          </a:p>
          <a:p>
            <a:r>
              <a:rPr lang="cy-GB" sz="800" dirty="0"/>
              <a:t>addysg </a:t>
            </a:r>
          </a:p>
        </p:txBody>
      </p:sp>
      <p:sp>
        <p:nvSpPr>
          <p:cNvPr id="33" name="Blwch Testun 32">
            <a:extLst>
              <a:ext uri="{FF2B5EF4-FFF2-40B4-BE49-F238E27FC236}">
                <a16:creationId xmlns:a16="http://schemas.microsoft.com/office/drawing/2014/main" id="{1E2CCE9B-5D18-40A9-A087-07DE1F889806}"/>
              </a:ext>
            </a:extLst>
          </p:cNvPr>
          <p:cNvSpPr txBox="1"/>
          <p:nvPr/>
        </p:nvSpPr>
        <p:spPr>
          <a:xfrm>
            <a:off x="7627678" y="8093096"/>
            <a:ext cx="1022140" cy="338554"/>
          </a:xfrm>
          <a:prstGeom prst="rect">
            <a:avLst/>
          </a:prstGeom>
          <a:noFill/>
        </p:spPr>
        <p:txBody>
          <a:bodyPr wrap="square" rtlCol="0">
            <a:spAutoFit/>
          </a:bodyPr>
          <a:lstStyle/>
          <a:p>
            <a:r>
              <a:rPr lang="cy-GB" sz="800" dirty="0"/>
              <a:t>Grantiau cyrff</a:t>
            </a:r>
          </a:p>
          <a:p>
            <a:r>
              <a:rPr lang="cy-GB" sz="800" dirty="0"/>
              <a:t> cyllido - CCAUC</a:t>
            </a:r>
          </a:p>
        </p:txBody>
      </p:sp>
      <p:sp>
        <p:nvSpPr>
          <p:cNvPr id="34" name="Blwch Testun 33">
            <a:extLst>
              <a:ext uri="{FF2B5EF4-FFF2-40B4-BE49-F238E27FC236}">
                <a16:creationId xmlns:a16="http://schemas.microsoft.com/office/drawing/2014/main" id="{E6256B90-49DC-4A8D-9A16-12617298D8C9}"/>
              </a:ext>
            </a:extLst>
          </p:cNvPr>
          <p:cNvSpPr txBox="1"/>
          <p:nvPr/>
        </p:nvSpPr>
        <p:spPr>
          <a:xfrm>
            <a:off x="8369682" y="8046688"/>
            <a:ext cx="900703" cy="338554"/>
          </a:xfrm>
          <a:prstGeom prst="rect">
            <a:avLst/>
          </a:prstGeom>
          <a:noFill/>
        </p:spPr>
        <p:txBody>
          <a:bodyPr wrap="square" rtlCol="0">
            <a:spAutoFit/>
          </a:bodyPr>
          <a:lstStyle/>
          <a:p>
            <a:r>
              <a:rPr lang="cy-GB" sz="800" dirty="0"/>
              <a:t>Grantiau cyrff </a:t>
            </a:r>
          </a:p>
          <a:p>
            <a:r>
              <a:rPr lang="cy-GB" sz="800" dirty="0"/>
              <a:t>cyllido - Arall</a:t>
            </a:r>
          </a:p>
        </p:txBody>
      </p:sp>
      <p:sp>
        <p:nvSpPr>
          <p:cNvPr id="35" name="Blwch Testun 26">
            <a:extLst>
              <a:ext uri="{FF2B5EF4-FFF2-40B4-BE49-F238E27FC236}">
                <a16:creationId xmlns:a16="http://schemas.microsoft.com/office/drawing/2014/main" id="{F47E2B37-500D-29D8-501B-82DDFF6F06C6}"/>
              </a:ext>
            </a:extLst>
          </p:cNvPr>
          <p:cNvSpPr txBox="1"/>
          <p:nvPr/>
        </p:nvSpPr>
        <p:spPr>
          <a:xfrm>
            <a:off x="9879122" y="8153258"/>
            <a:ext cx="821690"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dirty="0"/>
              <a:t>I</a:t>
            </a:r>
            <a:r>
              <a:rPr lang="cy-GB" sz="800" dirty="0" err="1"/>
              <a:t>ncwm</a:t>
            </a:r>
            <a:r>
              <a:rPr lang="cy-GB" sz="800" dirty="0"/>
              <a:t> arall</a:t>
            </a:r>
          </a:p>
        </p:txBody>
      </p:sp>
      <p:sp>
        <p:nvSpPr>
          <p:cNvPr id="36" name="Blwch Testun 35">
            <a:extLst>
              <a:ext uri="{FF2B5EF4-FFF2-40B4-BE49-F238E27FC236}">
                <a16:creationId xmlns:a16="http://schemas.microsoft.com/office/drawing/2014/main" id="{4D6F15F8-6CA0-EF8F-6611-59391BC11C59}"/>
              </a:ext>
            </a:extLst>
          </p:cNvPr>
          <p:cNvSpPr txBox="1"/>
          <p:nvPr/>
        </p:nvSpPr>
        <p:spPr>
          <a:xfrm>
            <a:off x="10658819" y="8105777"/>
            <a:ext cx="753846" cy="400110"/>
          </a:xfrm>
          <a:prstGeom prst="rect">
            <a:avLst/>
          </a:prstGeom>
          <a:noFill/>
        </p:spPr>
        <p:txBody>
          <a:bodyPr wrap="square" rtlCol="0">
            <a:spAutoFit/>
          </a:bodyPr>
          <a:lstStyle/>
          <a:p>
            <a:r>
              <a:rPr lang="cy-GB" sz="1000" dirty="0"/>
              <a:t>Incwm </a:t>
            </a:r>
          </a:p>
          <a:p>
            <a:r>
              <a:rPr lang="cy-GB" sz="1000" dirty="0"/>
              <a:t>buddsoddi</a:t>
            </a:r>
          </a:p>
        </p:txBody>
      </p:sp>
      <p:sp>
        <p:nvSpPr>
          <p:cNvPr id="37" name="Blwch Testun 36">
            <a:extLst>
              <a:ext uri="{FF2B5EF4-FFF2-40B4-BE49-F238E27FC236}">
                <a16:creationId xmlns:a16="http://schemas.microsoft.com/office/drawing/2014/main" id="{9E3CE3DD-62A6-B026-758D-EA4B876AF47D}"/>
              </a:ext>
            </a:extLst>
          </p:cNvPr>
          <p:cNvSpPr txBox="1"/>
          <p:nvPr/>
        </p:nvSpPr>
        <p:spPr>
          <a:xfrm>
            <a:off x="11267556" y="8147273"/>
            <a:ext cx="753846" cy="246221"/>
          </a:xfrm>
          <a:prstGeom prst="rect">
            <a:avLst/>
          </a:prstGeom>
          <a:noFill/>
        </p:spPr>
        <p:txBody>
          <a:bodyPr wrap="square" rtlCol="0">
            <a:spAutoFit/>
          </a:bodyPr>
          <a:lstStyle/>
          <a:p>
            <a:r>
              <a:rPr lang="en-GB" sz="1000" dirty="0"/>
              <a:t>C</a:t>
            </a:r>
            <a:r>
              <a:rPr lang="cy-GB" sz="1000" dirty="0" err="1"/>
              <a:t>yfanswm</a:t>
            </a:r>
            <a:endParaRPr lang="cy-GB" sz="1000" dirty="0"/>
          </a:p>
        </p:txBody>
      </p:sp>
      <p:sp>
        <p:nvSpPr>
          <p:cNvPr id="38" name="Blwch Testun 37">
            <a:extLst>
              <a:ext uri="{FF2B5EF4-FFF2-40B4-BE49-F238E27FC236}">
                <a16:creationId xmlns:a16="http://schemas.microsoft.com/office/drawing/2014/main" id="{4FD57A4F-6582-7BE4-9940-84FF92E222D6}"/>
              </a:ext>
            </a:extLst>
          </p:cNvPr>
          <p:cNvSpPr txBox="1"/>
          <p:nvPr/>
        </p:nvSpPr>
        <p:spPr>
          <a:xfrm rot="16200000">
            <a:off x="-416462" y="4723133"/>
            <a:ext cx="994969" cy="246221"/>
          </a:xfrm>
          <a:prstGeom prst="rect">
            <a:avLst/>
          </a:prstGeom>
          <a:noFill/>
        </p:spPr>
        <p:txBody>
          <a:bodyPr wrap="square" rtlCol="0">
            <a:spAutoFit/>
          </a:bodyPr>
          <a:lstStyle/>
          <a:p>
            <a:r>
              <a:rPr lang="cy-GB" sz="1000" b="1" dirty="0"/>
              <a:t>Incwm Cyfunol</a:t>
            </a:r>
          </a:p>
        </p:txBody>
      </p:sp>
      <p:sp>
        <p:nvSpPr>
          <p:cNvPr id="41" name="Blwch Testun 40">
            <a:extLst>
              <a:ext uri="{FF2B5EF4-FFF2-40B4-BE49-F238E27FC236}">
                <a16:creationId xmlns:a16="http://schemas.microsoft.com/office/drawing/2014/main" id="{F13A3F08-2B35-37B8-A7F1-1BB0730E4AEF}"/>
              </a:ext>
            </a:extLst>
          </p:cNvPr>
          <p:cNvSpPr txBox="1"/>
          <p:nvPr/>
        </p:nvSpPr>
        <p:spPr>
          <a:xfrm rot="16200000">
            <a:off x="-580945" y="5762185"/>
            <a:ext cx="1354185" cy="246221"/>
          </a:xfrm>
          <a:prstGeom prst="rect">
            <a:avLst/>
          </a:prstGeom>
          <a:noFill/>
        </p:spPr>
        <p:txBody>
          <a:bodyPr wrap="square" rtlCol="0">
            <a:spAutoFit/>
          </a:bodyPr>
          <a:lstStyle/>
          <a:p>
            <a:r>
              <a:rPr lang="cy-GB" sz="1000" b="1" dirty="0"/>
              <a:t>Incwm y Brifysgol</a:t>
            </a:r>
          </a:p>
        </p:txBody>
      </p:sp>
    </p:spTree>
    <p:extLst>
      <p:ext uri="{BB962C8B-B14F-4D97-AF65-F5344CB8AC3E}">
        <p14:creationId xmlns:p14="http://schemas.microsoft.com/office/powerpoint/2010/main" val="1849049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87733-B9B9-D024-3C85-EB9A26C85E76}"/>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A50994FC-EC38-84BB-487D-0B0FFFB88D36}"/>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EBB17082-C32F-3968-9946-3076DBABA371}"/>
              </a:ext>
            </a:extLst>
          </p:cNvPr>
          <p:cNvSpPr txBox="1"/>
          <p:nvPr/>
        </p:nvSpPr>
        <p:spPr>
          <a:xfrm>
            <a:off x="386863" y="61555"/>
            <a:ext cx="9292714" cy="584775"/>
          </a:xfrm>
          <a:prstGeom prst="rect">
            <a:avLst/>
          </a:prstGeom>
          <a:noFill/>
        </p:spPr>
        <p:txBody>
          <a:bodyPr wrap="square" rtlCol="0">
            <a:spAutoFit/>
          </a:bodyPr>
          <a:lstStyle/>
          <a:p>
            <a:r>
              <a:rPr lang="cy-GB" sz="3200" b="1" dirty="0">
                <a:solidFill>
                  <a:schemeClr val="bg1"/>
                </a:solidFill>
              </a:rPr>
              <a:t>Adroddiad ar y Cyd ar gyfer y Flwyddyn Ariannol </a:t>
            </a:r>
          </a:p>
        </p:txBody>
      </p:sp>
      <p:sp>
        <p:nvSpPr>
          <p:cNvPr id="3" name="TextBox 2">
            <a:extLst>
              <a:ext uri="{FF2B5EF4-FFF2-40B4-BE49-F238E27FC236}">
                <a16:creationId xmlns:a16="http://schemas.microsoft.com/office/drawing/2014/main" id="{8C415B5D-40F8-8126-F28F-EBB71B44D48F}"/>
              </a:ext>
            </a:extLst>
          </p:cNvPr>
          <p:cNvSpPr txBox="1"/>
          <p:nvPr/>
        </p:nvSpPr>
        <p:spPr>
          <a:xfrm>
            <a:off x="472114" y="924477"/>
            <a:ext cx="4462784" cy="400110"/>
          </a:xfrm>
          <a:prstGeom prst="rect">
            <a:avLst/>
          </a:prstGeom>
          <a:noFill/>
        </p:spPr>
        <p:txBody>
          <a:bodyPr wrap="square" rtlCol="0">
            <a:spAutoFit/>
          </a:bodyPr>
          <a:lstStyle/>
          <a:p>
            <a:r>
              <a:rPr lang="cy-GB" sz="2000" b="1" dirty="0"/>
              <a:t>Cyfanswm Incwm</a:t>
            </a:r>
          </a:p>
        </p:txBody>
      </p:sp>
      <p:sp>
        <p:nvSpPr>
          <p:cNvPr id="27" name="TextBox 26">
            <a:extLst>
              <a:ext uri="{FF2B5EF4-FFF2-40B4-BE49-F238E27FC236}">
                <a16:creationId xmlns:a16="http://schemas.microsoft.com/office/drawing/2014/main" id="{12EC3ECA-9F1F-CD09-E51F-4713B8CA8789}"/>
              </a:ext>
            </a:extLst>
          </p:cNvPr>
          <p:cNvSpPr txBox="1"/>
          <p:nvPr/>
        </p:nvSpPr>
        <p:spPr>
          <a:xfrm>
            <a:off x="472114" y="1324587"/>
            <a:ext cx="5496126" cy="1546577"/>
          </a:xfrm>
          <a:prstGeom prst="rect">
            <a:avLst/>
          </a:prstGeom>
          <a:noFill/>
        </p:spPr>
        <p:txBody>
          <a:bodyPr wrap="square" numCol="2">
            <a:spAutoFit/>
          </a:bodyPr>
          <a:lstStyle/>
          <a:p>
            <a:pPr marR="212725" algn="just"/>
            <a:r>
              <a:rPr lang="cy-GB" sz="1050" dirty="0">
                <a:effectLst/>
                <a:latin typeface="Calibri" panose="020F0502020204030204" pitchFamily="34" charset="0"/>
                <a:ea typeface="Times New Roman" panose="02020603050405020304" pitchFamily="18" charset="0"/>
              </a:rPr>
              <a:t>Mae’r twf mewn incwm yn parhau tuedd dros y pum mlynedd diwethaf lle mae incwm wedi tyfu 38% o incwm o £149 miliwn yn 2019/2020 i £203 miliwn yn y flwyddyn gyfredol. </a:t>
            </a:r>
          </a:p>
          <a:p>
            <a:pPr marR="212725" algn="just"/>
            <a:endParaRPr lang="cy-GB" sz="1050" dirty="0">
              <a:latin typeface="Calibri" panose="020F0502020204030204" pitchFamily="34" charset="0"/>
              <a:ea typeface="Times New Roman" panose="02020603050405020304" pitchFamily="18" charset="0"/>
            </a:endParaRPr>
          </a:p>
          <a:p>
            <a:pPr marR="212725" algn="just"/>
            <a:endParaRPr lang="cy-GB" sz="1050" dirty="0">
              <a:effectLst/>
              <a:latin typeface="Calibri" panose="020F0502020204030204" pitchFamily="34" charset="0"/>
              <a:ea typeface="Times New Roman" panose="02020603050405020304" pitchFamily="18" charset="0"/>
            </a:endParaRPr>
          </a:p>
          <a:p>
            <a:pPr marR="212725" algn="just"/>
            <a:endParaRPr lang="cy-GB" sz="1050" dirty="0">
              <a:latin typeface="Calibri" panose="020F0502020204030204" pitchFamily="34" charset="0"/>
              <a:ea typeface="Times New Roman" panose="02020603050405020304" pitchFamily="18" charset="0"/>
            </a:endParaRPr>
          </a:p>
          <a:p>
            <a:pPr marR="212725" algn="just"/>
            <a:endParaRPr lang="cy-GB" sz="1050" dirty="0">
              <a:effectLst/>
              <a:latin typeface="Calibri" panose="020F0502020204030204" pitchFamily="34" charset="0"/>
              <a:ea typeface="Times New Roman" panose="02020603050405020304" pitchFamily="18" charset="0"/>
            </a:endParaRPr>
          </a:p>
          <a:p>
            <a:pPr marR="212725" algn="just"/>
            <a:r>
              <a:rPr lang="cy-GB" sz="1050" dirty="0">
                <a:effectLst/>
                <a:latin typeface="Calibri" panose="020F0502020204030204" pitchFamily="34" charset="0"/>
                <a:ea typeface="Times New Roman" panose="02020603050405020304" pitchFamily="18" charset="0"/>
              </a:rPr>
              <a:t>Mae incwm y Brifysgol yn yr un cyfnod wedi cynyddu 43% o £95 miliwn yn 2019/2020 i £136 miliwn yn y flwyddyn gyfredol. Yn ystod yr un cyfnod mae incwm ffioedd dysgu’r Grŵp wedi </a:t>
            </a:r>
            <a:r>
              <a:rPr lang="cy-GB" sz="1050" dirty="0">
                <a:latin typeface="Calibri" panose="020F0502020204030204" pitchFamily="34" charset="0"/>
                <a:ea typeface="Times New Roman" panose="02020603050405020304" pitchFamily="18" charset="0"/>
              </a:rPr>
              <a:t>cynyddu 30%. </a:t>
            </a:r>
            <a:endParaRPr lang="cy-GB" sz="1050" dirty="0">
              <a:effectLst/>
              <a:latin typeface="Times New Roman" panose="02020603050405020304" pitchFamily="18" charset="0"/>
              <a:ea typeface="Times New Roman" panose="02020603050405020304" pitchFamily="18" charset="0"/>
            </a:endParaRPr>
          </a:p>
        </p:txBody>
      </p:sp>
      <p:graphicFrame>
        <p:nvGraphicFramePr>
          <p:cNvPr id="8" name="Chart 7">
            <a:extLst>
              <a:ext uri="{FF2B5EF4-FFF2-40B4-BE49-F238E27FC236}">
                <a16:creationId xmlns:a16="http://schemas.microsoft.com/office/drawing/2014/main" id="{D0838B41-907F-1692-A04A-252BC9D0C841}"/>
              </a:ext>
            </a:extLst>
          </p:cNvPr>
          <p:cNvGraphicFramePr>
            <a:graphicFrameLocks/>
          </p:cNvGraphicFramePr>
          <p:nvPr>
            <p:extLst>
              <p:ext uri="{D42A27DB-BD31-4B8C-83A1-F6EECF244321}">
                <p14:modId xmlns:p14="http://schemas.microsoft.com/office/powerpoint/2010/main" val="2782913464"/>
              </p:ext>
            </p:extLst>
          </p:nvPr>
        </p:nvGraphicFramePr>
        <p:xfrm>
          <a:off x="496447" y="2547999"/>
          <a:ext cx="5447459" cy="400493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69B01C48-B961-CF45-6BBB-64C043A10C8A}"/>
              </a:ext>
            </a:extLst>
          </p:cNvPr>
          <p:cNvSpPr txBox="1"/>
          <p:nvPr/>
        </p:nvSpPr>
        <p:spPr>
          <a:xfrm>
            <a:off x="6821328" y="924477"/>
            <a:ext cx="4462784" cy="400110"/>
          </a:xfrm>
          <a:prstGeom prst="rect">
            <a:avLst/>
          </a:prstGeom>
          <a:noFill/>
        </p:spPr>
        <p:txBody>
          <a:bodyPr wrap="square" rtlCol="0">
            <a:spAutoFit/>
          </a:bodyPr>
          <a:lstStyle/>
          <a:p>
            <a:r>
              <a:rPr lang="cy-GB" sz="2000" b="1" dirty="0"/>
              <a:t>Cyfanswm Gwariant</a:t>
            </a:r>
          </a:p>
        </p:txBody>
      </p:sp>
      <p:sp>
        <p:nvSpPr>
          <p:cNvPr id="10" name="TextBox 9">
            <a:extLst>
              <a:ext uri="{FF2B5EF4-FFF2-40B4-BE49-F238E27FC236}">
                <a16:creationId xmlns:a16="http://schemas.microsoft.com/office/drawing/2014/main" id="{47933FFB-B480-EE7F-2206-090FCD1873FC}"/>
              </a:ext>
            </a:extLst>
          </p:cNvPr>
          <p:cNvSpPr txBox="1"/>
          <p:nvPr/>
        </p:nvSpPr>
        <p:spPr>
          <a:xfrm>
            <a:off x="6821328" y="1324587"/>
            <a:ext cx="5420511" cy="1223412"/>
          </a:xfrm>
          <a:prstGeom prst="rect">
            <a:avLst/>
          </a:prstGeom>
          <a:noFill/>
        </p:spPr>
        <p:txBody>
          <a:bodyPr wrap="square" numCol="2">
            <a:spAutoFit/>
          </a:bodyPr>
          <a:lstStyle/>
          <a:p>
            <a:pPr marR="212725" algn="just"/>
            <a:r>
              <a:rPr lang="en-GB" sz="1050" dirty="0">
                <a:effectLst/>
                <a:latin typeface="Calibri" panose="020F0502020204030204" pitchFamily="34" charset="0"/>
                <a:ea typeface="Times New Roman" panose="02020603050405020304" pitchFamily="18" charset="0"/>
              </a:rPr>
              <a:t> </a:t>
            </a:r>
            <a:r>
              <a:rPr lang="cy-GB" sz="1050" dirty="0">
                <a:effectLst/>
                <a:latin typeface="Calibri" panose="020F0502020204030204" pitchFamily="34" charset="0"/>
                <a:ea typeface="Times New Roman" panose="02020603050405020304" pitchFamily="18" charset="0"/>
              </a:rPr>
              <a:t>Gwelwyd gostyngiad yng nghyfanswm gwariant y grŵp a gwariant y Brifysgol yn y flwyddyn hyd at 31 Gorffennaf 2024. </a:t>
            </a:r>
          </a:p>
          <a:p>
            <a:pPr marR="212725" algn="just"/>
            <a:endParaRPr lang="cy-GB" sz="1050" dirty="0">
              <a:latin typeface="Calibri" panose="020F0502020204030204" pitchFamily="34" charset="0"/>
              <a:ea typeface="Times New Roman" panose="02020603050405020304" pitchFamily="18" charset="0"/>
            </a:endParaRPr>
          </a:p>
          <a:p>
            <a:pPr marR="212725" algn="just"/>
            <a:endParaRPr lang="cy-GB" sz="1050" dirty="0">
              <a:effectLst/>
              <a:latin typeface="Calibri" panose="020F0502020204030204" pitchFamily="34" charset="0"/>
              <a:ea typeface="Times New Roman" panose="02020603050405020304" pitchFamily="18" charset="0"/>
            </a:endParaRPr>
          </a:p>
          <a:p>
            <a:pPr marR="212725" algn="just"/>
            <a:endParaRPr lang="cy-GB" sz="1050" dirty="0">
              <a:latin typeface="Calibri" panose="020F0502020204030204" pitchFamily="34" charset="0"/>
              <a:ea typeface="Times New Roman" panose="02020603050405020304" pitchFamily="18" charset="0"/>
            </a:endParaRPr>
          </a:p>
          <a:p>
            <a:pPr marR="212725" algn="just"/>
            <a:endParaRPr lang="cy-GB" sz="1050" dirty="0">
              <a:latin typeface="Calibri" panose="020F0502020204030204" pitchFamily="34" charset="0"/>
              <a:ea typeface="Times New Roman" panose="02020603050405020304" pitchFamily="18" charset="0"/>
            </a:endParaRPr>
          </a:p>
          <a:p>
            <a:pPr marR="212725" algn="just"/>
            <a:r>
              <a:rPr lang="cy-GB" sz="1050" dirty="0">
                <a:latin typeface="Calibri" panose="020F0502020204030204" pitchFamily="34" charset="0"/>
                <a:ea typeface="Times New Roman" panose="02020603050405020304" pitchFamily="18" charset="0"/>
              </a:rPr>
              <a:t>Mae’r gostyngiad yn gyfan gwbl o ganlyniad i ryddhau’r ddarpariaeth ddiffyg USS a nodir yn y cyflwyniad. Mewn gwirionedd, mae cynnydd o 6% yn y cynnydd.  </a:t>
            </a:r>
            <a:endParaRPr lang="cy-GB" sz="1050" dirty="0">
              <a:effectLst/>
              <a:latin typeface="Calibri" panose="020F0502020204030204" pitchFamily="34" charset="0"/>
              <a:ea typeface="Times New Roman" panose="02020603050405020304" pitchFamily="18" charset="0"/>
            </a:endParaRPr>
          </a:p>
        </p:txBody>
      </p:sp>
      <p:graphicFrame>
        <p:nvGraphicFramePr>
          <p:cNvPr id="11" name="Chart 10">
            <a:extLst>
              <a:ext uri="{FF2B5EF4-FFF2-40B4-BE49-F238E27FC236}">
                <a16:creationId xmlns:a16="http://schemas.microsoft.com/office/drawing/2014/main" id="{FB8B6555-98B9-7C5C-1D88-22EB005C209E}"/>
              </a:ext>
            </a:extLst>
          </p:cNvPr>
          <p:cNvGraphicFramePr>
            <a:graphicFrameLocks/>
          </p:cNvGraphicFramePr>
          <p:nvPr>
            <p:extLst>
              <p:ext uri="{D42A27DB-BD31-4B8C-83A1-F6EECF244321}">
                <p14:modId xmlns:p14="http://schemas.microsoft.com/office/powerpoint/2010/main" val="1274899041"/>
              </p:ext>
            </p:extLst>
          </p:nvPr>
        </p:nvGraphicFramePr>
        <p:xfrm>
          <a:off x="6882027" y="2368123"/>
          <a:ext cx="5447459" cy="40049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24CC224C-5A2F-383F-D613-26AB32579A87}"/>
              </a:ext>
            </a:extLst>
          </p:cNvPr>
          <p:cNvGraphicFramePr>
            <a:graphicFrameLocks/>
          </p:cNvGraphicFramePr>
          <p:nvPr>
            <p:extLst>
              <p:ext uri="{D42A27DB-BD31-4B8C-83A1-F6EECF244321}">
                <p14:modId xmlns:p14="http://schemas.microsoft.com/office/powerpoint/2010/main" val="1349446979"/>
              </p:ext>
            </p:extLst>
          </p:nvPr>
        </p:nvGraphicFramePr>
        <p:xfrm>
          <a:off x="520781" y="6552930"/>
          <a:ext cx="5447459" cy="29493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Table 17">
            <a:extLst>
              <a:ext uri="{FF2B5EF4-FFF2-40B4-BE49-F238E27FC236}">
                <a16:creationId xmlns:a16="http://schemas.microsoft.com/office/drawing/2014/main" id="{97AFFB57-AFF6-E441-CFA7-A93CFFCBF2CF}"/>
              </a:ext>
            </a:extLst>
          </p:cNvPr>
          <p:cNvGraphicFramePr>
            <a:graphicFrameLocks noGrp="1"/>
          </p:cNvGraphicFramePr>
          <p:nvPr>
            <p:extLst>
              <p:ext uri="{D42A27DB-BD31-4B8C-83A1-F6EECF244321}">
                <p14:modId xmlns:p14="http://schemas.microsoft.com/office/powerpoint/2010/main" val="738880480"/>
              </p:ext>
            </p:extLst>
          </p:nvPr>
        </p:nvGraphicFramePr>
        <p:xfrm>
          <a:off x="6907838" y="6373054"/>
          <a:ext cx="5334001" cy="1339851"/>
        </p:xfrm>
        <a:graphic>
          <a:graphicData uri="http://schemas.openxmlformats.org/drawingml/2006/table">
            <a:tbl>
              <a:tblPr firstRow="1" firstCol="1" bandRow="1">
                <a:tableStyleId>{2D5ABB26-0587-4C30-8999-92F81FD0307C}</a:tableStyleId>
              </a:tblPr>
              <a:tblGrid>
                <a:gridCol w="800901">
                  <a:extLst>
                    <a:ext uri="{9D8B030D-6E8A-4147-A177-3AD203B41FA5}">
                      <a16:colId xmlns:a16="http://schemas.microsoft.com/office/drawing/2014/main" val="3768688627"/>
                    </a:ext>
                  </a:extLst>
                </a:gridCol>
                <a:gridCol w="906620">
                  <a:extLst>
                    <a:ext uri="{9D8B030D-6E8A-4147-A177-3AD203B41FA5}">
                      <a16:colId xmlns:a16="http://schemas.microsoft.com/office/drawing/2014/main" val="1931066174"/>
                    </a:ext>
                  </a:extLst>
                </a:gridCol>
                <a:gridCol w="906620">
                  <a:extLst>
                    <a:ext uri="{9D8B030D-6E8A-4147-A177-3AD203B41FA5}">
                      <a16:colId xmlns:a16="http://schemas.microsoft.com/office/drawing/2014/main" val="4047515352"/>
                    </a:ext>
                  </a:extLst>
                </a:gridCol>
                <a:gridCol w="906620">
                  <a:extLst>
                    <a:ext uri="{9D8B030D-6E8A-4147-A177-3AD203B41FA5}">
                      <a16:colId xmlns:a16="http://schemas.microsoft.com/office/drawing/2014/main" val="1891380324"/>
                    </a:ext>
                  </a:extLst>
                </a:gridCol>
                <a:gridCol w="906620">
                  <a:extLst>
                    <a:ext uri="{9D8B030D-6E8A-4147-A177-3AD203B41FA5}">
                      <a16:colId xmlns:a16="http://schemas.microsoft.com/office/drawing/2014/main" val="2204045351"/>
                    </a:ext>
                  </a:extLst>
                </a:gridCol>
                <a:gridCol w="906620">
                  <a:extLst>
                    <a:ext uri="{9D8B030D-6E8A-4147-A177-3AD203B41FA5}">
                      <a16:colId xmlns:a16="http://schemas.microsoft.com/office/drawing/2014/main" val="423843244"/>
                    </a:ext>
                  </a:extLst>
                </a:gridCol>
              </a:tblGrid>
              <a:tr h="867729">
                <a:tc>
                  <a:txBody>
                    <a:bodyPr/>
                    <a:lstStyle/>
                    <a:p>
                      <a:pPr algn="l" fontAlgn="b"/>
                      <a:endParaRPr lang="cy-GB" sz="1100" b="1" i="0" u="none" strike="noStrike" noProof="0" dirty="0">
                        <a:solidFill>
                          <a:srgbClr val="000000"/>
                        </a:solidFill>
                        <a:effectLst/>
                        <a:latin typeface="Aptos Narrow" panose="020B0004020202020204" pitchFamily="34" charset="0"/>
                      </a:endParaRPr>
                    </a:p>
                  </a:txBody>
                  <a:tcPr marL="6350" marR="6350" marT="6350" marB="0" anchor="b"/>
                </a:tc>
                <a:tc>
                  <a:txBody>
                    <a:bodyPr/>
                    <a:lstStyle/>
                    <a:p>
                      <a:pPr algn="ctr" fontAlgn="b"/>
                      <a:r>
                        <a:rPr lang="cy-GB" sz="1100" b="1" i="0" u="none" strike="noStrike" noProof="0" dirty="0">
                          <a:solidFill>
                            <a:srgbClr val="000000"/>
                          </a:solidFill>
                          <a:effectLst/>
                          <a:latin typeface="Aptos Narrow" panose="020B0004020202020204" pitchFamily="34" charset="0"/>
                        </a:rPr>
                        <a:t>Gwariant</a:t>
                      </a:r>
                    </a:p>
                  </a:txBody>
                  <a:tcPr marL="6350" marR="6350" marT="6350" marB="0" anchor="b"/>
                </a:tc>
                <a:tc>
                  <a:txBody>
                    <a:bodyPr/>
                    <a:lstStyle/>
                    <a:p>
                      <a:pPr algn="ctr" fontAlgn="b"/>
                      <a:r>
                        <a:rPr lang="cy-GB" sz="1100" b="1" u="none" strike="noStrike" noProof="0" dirty="0">
                          <a:effectLst/>
                        </a:rPr>
                        <a:t>% Newid</a:t>
                      </a:r>
                      <a:endParaRPr lang="cy-GB" sz="1100" b="1" i="0" u="none" strike="noStrike" noProof="0" dirty="0">
                        <a:solidFill>
                          <a:srgbClr val="000000"/>
                        </a:solidFill>
                        <a:effectLst/>
                        <a:latin typeface="Aptos Narrow" panose="020B0004020202020204" pitchFamily="34" charset="0"/>
                      </a:endParaRPr>
                    </a:p>
                  </a:txBody>
                  <a:tcPr marL="6350" marR="6350" marT="6350" marB="0" anchor="b"/>
                </a:tc>
                <a:tc>
                  <a:txBody>
                    <a:bodyPr/>
                    <a:lstStyle/>
                    <a:p>
                      <a:pPr algn="ctr" fontAlgn="b"/>
                      <a:r>
                        <a:rPr lang="cy-GB" sz="1100" b="1" i="0" u="none" strike="noStrike" noProof="0" dirty="0">
                          <a:solidFill>
                            <a:srgbClr val="000000"/>
                          </a:solidFill>
                          <a:effectLst/>
                          <a:latin typeface="Aptos Narrow" panose="020B0004020202020204" pitchFamily="34" charset="0"/>
                        </a:rPr>
                        <a:t>Darpariaeth Diffyg USS</a:t>
                      </a:r>
                    </a:p>
                  </a:txBody>
                  <a:tcPr marL="6350" marR="6350" marT="6350" marB="0" anchor="b"/>
                </a:tc>
                <a:tc>
                  <a:txBody>
                    <a:bodyPr/>
                    <a:lstStyle/>
                    <a:p>
                      <a:pPr algn="ctr" fontAlgn="b"/>
                      <a:r>
                        <a:rPr lang="cy-GB" sz="1100" b="1" i="0" u="none" strike="noStrike" noProof="0" dirty="0">
                          <a:solidFill>
                            <a:srgbClr val="000000"/>
                          </a:solidFill>
                          <a:effectLst/>
                          <a:latin typeface="Aptos Narrow" panose="020B0004020202020204" pitchFamily="34" charset="0"/>
                        </a:rPr>
                        <a:t>Gwariant heb Ddarpariaeth Diffyg USS</a:t>
                      </a:r>
                    </a:p>
                  </a:txBody>
                  <a:tcPr marL="6350" marR="6350" marT="6350" marB="0" anchor="b"/>
                </a:tc>
                <a:tc>
                  <a:txBody>
                    <a:bodyPr/>
                    <a:lstStyle/>
                    <a:p>
                      <a:pPr algn="ctr" fontAlgn="b"/>
                      <a:r>
                        <a:rPr lang="cy-GB" sz="1100" b="1" u="none" strike="noStrike" noProof="0" dirty="0">
                          <a:effectLst/>
                        </a:rPr>
                        <a:t>% Newid</a:t>
                      </a:r>
                      <a:endParaRPr lang="cy-GB" sz="1100" b="1" i="0" u="none" strike="noStrike" noProof="0"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048428464"/>
                  </a:ext>
                </a:extLst>
              </a:tr>
              <a:tr h="236061">
                <a:tc>
                  <a:txBody>
                    <a:bodyPr/>
                    <a:lstStyle/>
                    <a:p>
                      <a:pPr algn="r" fontAlgn="b"/>
                      <a:r>
                        <a:rPr lang="cy-GB" sz="1100" b="1" u="none" strike="noStrike" noProof="0" dirty="0">
                          <a:effectLst/>
                        </a:rPr>
                        <a:t>Grŵp</a:t>
                      </a:r>
                      <a:endParaRPr lang="cy-GB" sz="1100" b="1" i="0" u="none" strike="noStrike" noProof="0" dirty="0">
                        <a:solidFill>
                          <a:srgbClr val="000000"/>
                        </a:solidFill>
                        <a:effectLst/>
                        <a:latin typeface="Aptos Narrow" panose="020B0004020202020204" pitchFamily="34" charset="0"/>
                      </a:endParaRPr>
                    </a:p>
                  </a:txBody>
                  <a:tcPr marL="6350" marR="6350" marT="6350" marB="0" anchor="b"/>
                </a:tc>
                <a:tc>
                  <a:txBody>
                    <a:bodyPr/>
                    <a:lstStyle/>
                    <a:p>
                      <a:pPr algn="ctr" fontAlgn="b"/>
                      <a:r>
                        <a:rPr lang="cy-GB" sz="1100" u="none" strike="noStrike" noProof="0" dirty="0">
                          <a:effectLst/>
                        </a:rPr>
                        <a:t>(174.6m)</a:t>
                      </a:r>
                      <a:endParaRPr lang="cy-GB" sz="1100" b="0" i="0" u="none" strike="noStrike" noProof="0" dirty="0">
                        <a:solidFill>
                          <a:srgbClr val="000000"/>
                        </a:solidFill>
                        <a:effectLst/>
                        <a:latin typeface="Aptos Narrow" panose="020B0004020202020204" pitchFamily="34" charset="0"/>
                      </a:endParaRPr>
                    </a:p>
                  </a:txBody>
                  <a:tcPr marL="6350" marR="6350" marT="6350" marB="0" anchor="b"/>
                </a:tc>
                <a:tc>
                  <a:txBody>
                    <a:bodyPr/>
                    <a:lstStyle/>
                    <a:p>
                      <a:pPr algn="ctr" fontAlgn="b"/>
                      <a:r>
                        <a:rPr lang="cy-GB" sz="1100" u="none" strike="noStrike" noProof="0" dirty="0">
                          <a:effectLst/>
                        </a:rPr>
                        <a:t>(10%)</a:t>
                      </a:r>
                      <a:endParaRPr lang="cy-GB" sz="1100" b="0" i="0" u="none" strike="noStrike" noProof="0" dirty="0">
                        <a:solidFill>
                          <a:srgbClr val="000000"/>
                        </a:solidFill>
                        <a:effectLst/>
                        <a:latin typeface="Aptos Narrow" panose="020B0004020202020204" pitchFamily="34" charset="0"/>
                      </a:endParaRPr>
                    </a:p>
                  </a:txBody>
                  <a:tcPr marL="6350" marR="6350" marT="6350" marB="0" anchor="b"/>
                </a:tc>
                <a:tc>
                  <a:txBody>
                    <a:bodyPr/>
                    <a:lstStyle/>
                    <a:p>
                      <a:pPr algn="ctr" fontAlgn="b"/>
                      <a:r>
                        <a:rPr lang="cy-GB" sz="1100" u="none" strike="noStrike" noProof="0" dirty="0">
                          <a:effectLst/>
                        </a:rPr>
                        <a:t>32.9m</a:t>
                      </a:r>
                      <a:endParaRPr lang="cy-GB" sz="1100" b="0" i="0" u="none" strike="noStrike" noProof="0" dirty="0">
                        <a:solidFill>
                          <a:srgbClr val="000000"/>
                        </a:solidFill>
                        <a:effectLst/>
                        <a:latin typeface="Aptos Narrow" panose="020B0004020202020204" pitchFamily="34" charset="0"/>
                      </a:endParaRPr>
                    </a:p>
                  </a:txBody>
                  <a:tcPr marL="6350" marR="6350" marT="6350" marB="0" anchor="b"/>
                </a:tc>
                <a:tc>
                  <a:txBody>
                    <a:bodyPr/>
                    <a:lstStyle/>
                    <a:p>
                      <a:pPr algn="ctr" fontAlgn="b"/>
                      <a:r>
                        <a:rPr lang="cy-GB" sz="1100" u="none" strike="noStrike" noProof="0" dirty="0">
                          <a:effectLst/>
                        </a:rPr>
                        <a:t>(207.5m)</a:t>
                      </a:r>
                      <a:endParaRPr lang="cy-GB" sz="1100" b="0" i="0" u="none" strike="noStrike" noProof="0" dirty="0">
                        <a:solidFill>
                          <a:srgbClr val="000000"/>
                        </a:solidFill>
                        <a:effectLst/>
                        <a:latin typeface="Aptos Narrow" panose="020B0004020202020204" pitchFamily="34" charset="0"/>
                      </a:endParaRPr>
                    </a:p>
                  </a:txBody>
                  <a:tcPr marL="6350" marR="6350" marT="6350" marB="0" anchor="b"/>
                </a:tc>
                <a:tc>
                  <a:txBody>
                    <a:bodyPr/>
                    <a:lstStyle/>
                    <a:p>
                      <a:pPr algn="ctr" fontAlgn="b"/>
                      <a:r>
                        <a:rPr lang="cy-GB" sz="1100" u="none" strike="noStrike" noProof="0" dirty="0">
                          <a:effectLst/>
                        </a:rPr>
                        <a:t>6%</a:t>
                      </a:r>
                      <a:endParaRPr lang="cy-GB" sz="1100" b="0" i="0" u="none" strike="noStrike" noProof="0"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592156887"/>
                  </a:ext>
                </a:extLst>
              </a:tr>
              <a:tr h="236061">
                <a:tc>
                  <a:txBody>
                    <a:bodyPr/>
                    <a:lstStyle/>
                    <a:p>
                      <a:pPr algn="r" fontAlgn="b"/>
                      <a:r>
                        <a:rPr lang="cy-GB" sz="1100" b="1" i="0" u="none" strike="noStrike" noProof="0" dirty="0">
                          <a:solidFill>
                            <a:srgbClr val="000000"/>
                          </a:solidFill>
                          <a:effectLst/>
                          <a:latin typeface="Aptos Narrow" panose="020B0004020202020204" pitchFamily="34" charset="0"/>
                        </a:rPr>
                        <a:t>Y Brifysgol</a:t>
                      </a:r>
                    </a:p>
                  </a:txBody>
                  <a:tcPr marL="6350" marR="6350" marT="6350" marB="0" anchor="b"/>
                </a:tc>
                <a:tc>
                  <a:txBody>
                    <a:bodyPr/>
                    <a:lstStyle/>
                    <a:p>
                      <a:pPr algn="ctr" fontAlgn="b"/>
                      <a:r>
                        <a:rPr lang="cy-GB" sz="1100" u="none" strike="noStrike" noProof="0" dirty="0">
                          <a:effectLst/>
                        </a:rPr>
                        <a:t>(103.4m)</a:t>
                      </a:r>
                      <a:endParaRPr lang="cy-GB" sz="1100" b="0" i="0" u="none" strike="noStrike" noProof="0" dirty="0">
                        <a:solidFill>
                          <a:srgbClr val="000000"/>
                        </a:solidFill>
                        <a:effectLst/>
                        <a:latin typeface="Aptos Narrow" panose="020B0004020202020204" pitchFamily="34" charset="0"/>
                      </a:endParaRPr>
                    </a:p>
                  </a:txBody>
                  <a:tcPr marL="6350" marR="6350" marT="6350" marB="0" anchor="b"/>
                </a:tc>
                <a:tc>
                  <a:txBody>
                    <a:bodyPr/>
                    <a:lstStyle/>
                    <a:p>
                      <a:pPr algn="ctr" fontAlgn="b"/>
                      <a:r>
                        <a:rPr lang="cy-GB" sz="1100" u="none" strike="noStrike" noProof="0" dirty="0">
                          <a:effectLst/>
                        </a:rPr>
                        <a:t>(18%)</a:t>
                      </a:r>
                      <a:endParaRPr lang="cy-GB" sz="1100" b="0" i="0" u="none" strike="noStrike" noProof="0" dirty="0">
                        <a:solidFill>
                          <a:srgbClr val="000000"/>
                        </a:solidFill>
                        <a:effectLst/>
                        <a:latin typeface="Aptos Narrow" panose="020B0004020202020204" pitchFamily="34" charset="0"/>
                      </a:endParaRPr>
                    </a:p>
                  </a:txBody>
                  <a:tcPr marL="6350" marR="6350" marT="6350" marB="0" anchor="b"/>
                </a:tc>
                <a:tc>
                  <a:txBody>
                    <a:bodyPr/>
                    <a:lstStyle/>
                    <a:p>
                      <a:pPr algn="ctr" fontAlgn="b"/>
                      <a:r>
                        <a:rPr lang="cy-GB" sz="1100" u="none" strike="noStrike" noProof="0" dirty="0">
                          <a:effectLst/>
                        </a:rPr>
                        <a:t>32.9m</a:t>
                      </a:r>
                      <a:endParaRPr lang="cy-GB" sz="1100" b="0" i="0" u="none" strike="noStrike" noProof="0" dirty="0">
                        <a:solidFill>
                          <a:srgbClr val="000000"/>
                        </a:solidFill>
                        <a:effectLst/>
                        <a:latin typeface="Aptos Narrow" panose="020B0004020202020204" pitchFamily="34" charset="0"/>
                      </a:endParaRPr>
                    </a:p>
                  </a:txBody>
                  <a:tcPr marL="6350" marR="6350" marT="6350" marB="0" anchor="b"/>
                </a:tc>
                <a:tc>
                  <a:txBody>
                    <a:bodyPr/>
                    <a:lstStyle/>
                    <a:p>
                      <a:pPr algn="ctr" fontAlgn="b"/>
                      <a:r>
                        <a:rPr lang="cy-GB" sz="1100" u="none" strike="noStrike" noProof="0" dirty="0">
                          <a:effectLst/>
                        </a:rPr>
                        <a:t>(136.2m)</a:t>
                      </a:r>
                      <a:endParaRPr lang="cy-GB" sz="1100" b="0" i="0" u="none" strike="noStrike" noProof="0" dirty="0">
                        <a:solidFill>
                          <a:srgbClr val="000000"/>
                        </a:solidFill>
                        <a:effectLst/>
                        <a:latin typeface="Aptos Narrow" panose="020B0004020202020204" pitchFamily="34" charset="0"/>
                      </a:endParaRPr>
                    </a:p>
                  </a:txBody>
                  <a:tcPr marL="6350" marR="6350" marT="6350" marB="0" anchor="b"/>
                </a:tc>
                <a:tc>
                  <a:txBody>
                    <a:bodyPr/>
                    <a:lstStyle/>
                    <a:p>
                      <a:pPr algn="ctr" fontAlgn="b"/>
                      <a:r>
                        <a:rPr lang="cy-GB" sz="1100" u="none" strike="noStrike" noProof="0" dirty="0">
                          <a:effectLst/>
                        </a:rPr>
                        <a:t>6%</a:t>
                      </a:r>
                      <a:endParaRPr lang="cy-GB" sz="1100" b="0" i="0" u="none" strike="noStrike" noProof="0"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403991510"/>
                  </a:ext>
                </a:extLst>
              </a:tr>
            </a:tbl>
          </a:graphicData>
        </a:graphic>
      </p:graphicFrame>
      <p:sp>
        <p:nvSpPr>
          <p:cNvPr id="19" name="TextBox 18">
            <a:extLst>
              <a:ext uri="{FF2B5EF4-FFF2-40B4-BE49-F238E27FC236}">
                <a16:creationId xmlns:a16="http://schemas.microsoft.com/office/drawing/2014/main" id="{69E180C4-DC59-40AE-FB5F-DEF7E71FA9F7}"/>
              </a:ext>
            </a:extLst>
          </p:cNvPr>
          <p:cNvSpPr txBox="1"/>
          <p:nvPr/>
        </p:nvSpPr>
        <p:spPr>
          <a:xfrm>
            <a:off x="6982126" y="7774462"/>
            <a:ext cx="5478780" cy="826508"/>
          </a:xfrm>
          <a:prstGeom prst="rect">
            <a:avLst/>
          </a:prstGeom>
          <a:noFill/>
        </p:spPr>
        <p:txBody>
          <a:bodyPr wrap="square">
            <a:spAutoFit/>
          </a:bodyPr>
          <a:lstStyle/>
          <a:p>
            <a:pPr marR="212725">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Mae gwariant wedi cynyddu dros y 5 mlynedd diwethaf i gefnogi’r twf incwm a brofwyd yn y cyfnod (twf incwm y Grŵp 38%, 43% Prifysgol). Pan na chaiff yr addasiadau blynyddol i ddarpariaeth USS eu cynnwys, mae gwariant y Grŵp wedi cynyddu 39% a gwariant y Brifysgol wedi cynyddu 40% dros y 5 mlynedd diwethaf.</a:t>
            </a:r>
          </a:p>
        </p:txBody>
      </p:sp>
      <p:sp>
        <p:nvSpPr>
          <p:cNvPr id="2" name="Blwch Testun 1">
            <a:extLst>
              <a:ext uri="{FF2B5EF4-FFF2-40B4-BE49-F238E27FC236}">
                <a16:creationId xmlns:a16="http://schemas.microsoft.com/office/drawing/2014/main" id="{136A0592-A955-61CA-8FD1-0AB4EC79FEA7}"/>
              </a:ext>
            </a:extLst>
          </p:cNvPr>
          <p:cNvSpPr txBox="1"/>
          <p:nvPr/>
        </p:nvSpPr>
        <p:spPr>
          <a:xfrm>
            <a:off x="1651107" y="2819930"/>
            <a:ext cx="1879171" cy="246221"/>
          </a:xfrm>
          <a:prstGeom prst="rect">
            <a:avLst/>
          </a:prstGeom>
          <a:noFill/>
        </p:spPr>
        <p:txBody>
          <a:bodyPr wrap="square" rtlCol="0">
            <a:spAutoFit/>
          </a:bodyPr>
          <a:lstStyle/>
          <a:p>
            <a:r>
              <a:rPr lang="cy-GB" sz="1000" dirty="0"/>
              <a:t>Cyfanswm Incwm y Brifysgol</a:t>
            </a:r>
          </a:p>
        </p:txBody>
      </p:sp>
      <p:sp>
        <p:nvSpPr>
          <p:cNvPr id="4" name="Blwch Testun 3">
            <a:extLst>
              <a:ext uri="{FF2B5EF4-FFF2-40B4-BE49-F238E27FC236}">
                <a16:creationId xmlns:a16="http://schemas.microsoft.com/office/drawing/2014/main" id="{C499754E-9545-7F7C-C217-0E72F9F0E22E}"/>
              </a:ext>
            </a:extLst>
          </p:cNvPr>
          <p:cNvSpPr txBox="1"/>
          <p:nvPr/>
        </p:nvSpPr>
        <p:spPr>
          <a:xfrm>
            <a:off x="3309530" y="2802358"/>
            <a:ext cx="2750815" cy="246221"/>
          </a:xfrm>
          <a:prstGeom prst="rect">
            <a:avLst/>
          </a:prstGeom>
          <a:noFill/>
        </p:spPr>
        <p:txBody>
          <a:bodyPr wrap="square" rtlCol="0">
            <a:spAutoFit/>
          </a:bodyPr>
          <a:lstStyle/>
          <a:p>
            <a:r>
              <a:rPr lang="cy-GB" sz="1000" dirty="0"/>
              <a:t>Cyfanswm incwm cyfunol</a:t>
            </a:r>
          </a:p>
        </p:txBody>
      </p:sp>
      <p:sp>
        <p:nvSpPr>
          <p:cNvPr id="6" name="Blwch Testun 5">
            <a:extLst>
              <a:ext uri="{FF2B5EF4-FFF2-40B4-BE49-F238E27FC236}">
                <a16:creationId xmlns:a16="http://schemas.microsoft.com/office/drawing/2014/main" id="{1BD5014A-4ED3-BBE8-1D67-490EB3332817}"/>
              </a:ext>
            </a:extLst>
          </p:cNvPr>
          <p:cNvSpPr txBox="1"/>
          <p:nvPr/>
        </p:nvSpPr>
        <p:spPr>
          <a:xfrm>
            <a:off x="7887984" y="2609556"/>
            <a:ext cx="1786677" cy="246221"/>
          </a:xfrm>
          <a:prstGeom prst="rect">
            <a:avLst/>
          </a:prstGeom>
          <a:noFill/>
        </p:spPr>
        <p:txBody>
          <a:bodyPr wrap="square" rtlCol="0">
            <a:spAutoFit/>
          </a:bodyPr>
          <a:lstStyle/>
          <a:p>
            <a:r>
              <a:rPr lang="cy-GB" sz="1000" dirty="0"/>
              <a:t>Cyfanswm Gwariant y Brifysgol</a:t>
            </a:r>
          </a:p>
        </p:txBody>
      </p:sp>
    </p:spTree>
    <p:extLst>
      <p:ext uri="{BB962C8B-B14F-4D97-AF65-F5344CB8AC3E}">
        <p14:creationId xmlns:p14="http://schemas.microsoft.com/office/powerpoint/2010/main" val="2597972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386863" y="61555"/>
            <a:ext cx="7590188" cy="584775"/>
          </a:xfrm>
          <a:prstGeom prst="rect">
            <a:avLst/>
          </a:prstGeom>
          <a:noFill/>
        </p:spPr>
        <p:txBody>
          <a:bodyPr wrap="square" rtlCol="0">
            <a:spAutoFit/>
          </a:bodyPr>
          <a:lstStyle/>
          <a:p>
            <a:r>
              <a:rPr lang="cy-GB" sz="3200" b="1" dirty="0">
                <a:solidFill>
                  <a:schemeClr val="bg1"/>
                </a:solidFill>
              </a:rPr>
              <a:t>Adroddiad ar y Cyd ar y Flwyddyn Ariannol </a:t>
            </a:r>
          </a:p>
        </p:txBody>
      </p:sp>
      <p:graphicFrame>
        <p:nvGraphicFramePr>
          <p:cNvPr id="16" name="Table 15">
            <a:extLst>
              <a:ext uri="{FF2B5EF4-FFF2-40B4-BE49-F238E27FC236}">
                <a16:creationId xmlns:a16="http://schemas.microsoft.com/office/drawing/2014/main" id="{DDF977E1-0771-6D1F-413E-5E964A23319B}"/>
              </a:ext>
            </a:extLst>
          </p:cNvPr>
          <p:cNvGraphicFramePr>
            <a:graphicFrameLocks noGrp="1"/>
          </p:cNvGraphicFramePr>
          <p:nvPr>
            <p:extLst>
              <p:ext uri="{D42A27DB-BD31-4B8C-83A1-F6EECF244321}">
                <p14:modId xmlns:p14="http://schemas.microsoft.com/office/powerpoint/2010/main" val="170498121"/>
              </p:ext>
            </p:extLst>
          </p:nvPr>
        </p:nvGraphicFramePr>
        <p:xfrm>
          <a:off x="217822" y="9717580"/>
          <a:ext cx="5971646" cy="2073022"/>
        </p:xfrm>
        <a:graphic>
          <a:graphicData uri="http://schemas.openxmlformats.org/drawingml/2006/table">
            <a:tbl>
              <a:tblPr firstRow="1" firstCol="1" bandRow="1">
                <a:tableStyleId>{5C22544A-7EE6-4342-B048-85BDC9FD1C3A}</a:tableStyleId>
              </a:tblPr>
              <a:tblGrid>
                <a:gridCol w="2208421">
                  <a:extLst>
                    <a:ext uri="{9D8B030D-6E8A-4147-A177-3AD203B41FA5}">
                      <a16:colId xmlns:a16="http://schemas.microsoft.com/office/drawing/2014/main" val="2903572258"/>
                    </a:ext>
                  </a:extLst>
                </a:gridCol>
                <a:gridCol w="752645">
                  <a:extLst>
                    <a:ext uri="{9D8B030D-6E8A-4147-A177-3AD203B41FA5}">
                      <a16:colId xmlns:a16="http://schemas.microsoft.com/office/drawing/2014/main" val="954267134"/>
                    </a:ext>
                  </a:extLst>
                </a:gridCol>
                <a:gridCol w="752645">
                  <a:extLst>
                    <a:ext uri="{9D8B030D-6E8A-4147-A177-3AD203B41FA5}">
                      <a16:colId xmlns:a16="http://schemas.microsoft.com/office/drawing/2014/main" val="2001717477"/>
                    </a:ext>
                  </a:extLst>
                </a:gridCol>
                <a:gridCol w="752645">
                  <a:extLst>
                    <a:ext uri="{9D8B030D-6E8A-4147-A177-3AD203B41FA5}">
                      <a16:colId xmlns:a16="http://schemas.microsoft.com/office/drawing/2014/main" val="3044963338"/>
                    </a:ext>
                  </a:extLst>
                </a:gridCol>
                <a:gridCol w="752645">
                  <a:extLst>
                    <a:ext uri="{9D8B030D-6E8A-4147-A177-3AD203B41FA5}">
                      <a16:colId xmlns:a16="http://schemas.microsoft.com/office/drawing/2014/main" val="240154292"/>
                    </a:ext>
                  </a:extLst>
                </a:gridCol>
                <a:gridCol w="752645">
                  <a:extLst>
                    <a:ext uri="{9D8B030D-6E8A-4147-A177-3AD203B41FA5}">
                      <a16:colId xmlns:a16="http://schemas.microsoft.com/office/drawing/2014/main" val="944174557"/>
                    </a:ext>
                  </a:extLst>
                </a:gridCol>
              </a:tblGrid>
              <a:tr h="173752">
                <a:tc>
                  <a:txBody>
                    <a:bodyPr/>
                    <a:lstStyle/>
                    <a:p>
                      <a:pPr algn="l">
                        <a:lnSpc>
                          <a:spcPct val="115000"/>
                        </a:lnSpc>
                        <a:spcAft>
                          <a:spcPts val="800"/>
                        </a:spcAft>
                      </a:pPr>
                      <a:r>
                        <a:rPr lang="en-GB" sz="1000" kern="0">
                          <a:effectLst/>
                        </a:rPr>
                        <a:t> </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gridSpan="2">
                  <a:txBody>
                    <a:bodyPr/>
                    <a:lstStyle/>
                    <a:p>
                      <a:pPr algn="ctr" rtl="0">
                        <a:lnSpc>
                          <a:spcPct val="115000"/>
                        </a:lnSpc>
                        <a:spcAft>
                          <a:spcPts val="800"/>
                        </a:spcAft>
                      </a:pPr>
                      <a:r>
                        <a:rPr lang="cy-GB" sz="1000" kern="0" noProof="0" dirty="0">
                          <a:effectLst/>
                        </a:rPr>
                        <a:t>Blwyddyn hyd at 31 Gorffennaf 2024</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hMerge="1">
                  <a:txBody>
                    <a:bodyPr/>
                    <a:lstStyle/>
                    <a:p>
                      <a:endParaRPr lang="en-GB"/>
                    </a:p>
                  </a:txBody>
                  <a:tcPr/>
                </a:tc>
                <a:tc gridSpan="2">
                  <a:txBody>
                    <a:bodyPr/>
                    <a:lstStyle/>
                    <a:p>
                      <a:pPr algn="ctr">
                        <a:lnSpc>
                          <a:spcPct val="115000"/>
                        </a:lnSpc>
                        <a:spcAft>
                          <a:spcPts val="800"/>
                        </a:spcAft>
                      </a:pPr>
                      <a:r>
                        <a:rPr lang="cy-GB" sz="1000" kern="0" noProof="0" dirty="0">
                          <a:effectLst/>
                        </a:rPr>
                        <a:t>Blwyddyn hyd at 31 Gorffennaf 2023</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hMerge="1">
                  <a:txBody>
                    <a:bodyPr/>
                    <a:lstStyle/>
                    <a:p>
                      <a:endParaRPr lang="en-GB"/>
                    </a:p>
                  </a:txBody>
                  <a:tcPr/>
                </a:tc>
                <a:tc>
                  <a:txBody>
                    <a:bodyPr/>
                    <a:lstStyle/>
                    <a:p>
                      <a:pPr algn="ctr">
                        <a:lnSpc>
                          <a:spcPct val="115000"/>
                        </a:lnSpc>
                        <a:spcAft>
                          <a:spcPts val="800"/>
                        </a:spcAft>
                      </a:pPr>
                      <a:r>
                        <a:rPr lang="cy-GB" sz="1000" kern="0" noProof="0" dirty="0">
                          <a:effectLst/>
                        </a:rPr>
                        <a:t>Symudiad</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676702184"/>
                  </a:ext>
                </a:extLst>
              </a:tr>
              <a:tr h="173752">
                <a:tc>
                  <a:txBody>
                    <a:bodyPr/>
                    <a:lstStyle/>
                    <a:p>
                      <a:pPr algn="l">
                        <a:lnSpc>
                          <a:spcPct val="115000"/>
                        </a:lnSpc>
                        <a:spcAft>
                          <a:spcPts val="800"/>
                        </a:spcAft>
                      </a:pPr>
                      <a:r>
                        <a:rPr lang="en-GB" sz="1000" kern="0">
                          <a:effectLst/>
                        </a:rPr>
                        <a:t> </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 million</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dirty="0">
                          <a:effectLst/>
                          <a:highlight>
                            <a:srgbClr val="00FF00"/>
                          </a:highlight>
                        </a:rPr>
                        <a:t>%</a:t>
                      </a:r>
                      <a:endParaRPr lang="en-GB" sz="1200" kern="100" dirty="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 million</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rPr>
                        <a:t>%</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692154294"/>
                  </a:ext>
                </a:extLst>
              </a:tr>
              <a:tr h="173752">
                <a:tc>
                  <a:txBody>
                    <a:bodyPr/>
                    <a:lstStyle/>
                    <a:p>
                      <a:pPr algn="l">
                        <a:lnSpc>
                          <a:spcPct val="115000"/>
                        </a:lnSpc>
                        <a:spcAft>
                          <a:spcPts val="800"/>
                        </a:spcAft>
                      </a:pPr>
                      <a:r>
                        <a:rPr lang="cy-GB" sz="1000" kern="0" noProof="0" dirty="0">
                          <a:effectLst/>
                        </a:rPr>
                        <a:t>Gwariant Cyfunol</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 </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 </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 </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rPr>
                        <a:t> </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 </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334801309"/>
                  </a:ext>
                </a:extLst>
              </a:tr>
              <a:tr h="173752">
                <a:tc>
                  <a:txBody>
                    <a:bodyPr/>
                    <a:lstStyle/>
                    <a:p>
                      <a:pPr algn="l">
                        <a:lnSpc>
                          <a:spcPct val="115000"/>
                        </a:lnSpc>
                        <a:spcAft>
                          <a:spcPts val="800"/>
                        </a:spcAft>
                      </a:pPr>
                      <a:r>
                        <a:rPr lang="cy-GB" sz="1000" kern="0" noProof="0" dirty="0">
                          <a:effectLst/>
                        </a:rPr>
                        <a:t>Costau Staffio</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102.5</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59%</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lnSpc>
                          <a:spcPct val="115000"/>
                        </a:lnSpc>
                        <a:spcAft>
                          <a:spcPts val="800"/>
                        </a:spcAft>
                      </a:pPr>
                      <a:r>
                        <a:rPr lang="en-GB" sz="1000" kern="0">
                          <a:effectLst/>
                          <a:highlight>
                            <a:srgbClr val="00FF00"/>
                          </a:highlight>
                        </a:rPr>
                        <a:t>96.1</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rPr>
                        <a:t>50%</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7%</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952342641"/>
                  </a:ext>
                </a:extLst>
              </a:tr>
              <a:tr h="173752">
                <a:tc>
                  <a:txBody>
                    <a:bodyPr/>
                    <a:lstStyle/>
                    <a:p>
                      <a:pPr algn="l">
                        <a:lnSpc>
                          <a:spcPct val="115000"/>
                        </a:lnSpc>
                        <a:spcAft>
                          <a:spcPts val="800"/>
                        </a:spcAft>
                      </a:pPr>
                      <a:r>
                        <a:rPr lang="cy-GB" sz="1000" kern="0" noProof="0" dirty="0">
                          <a:effectLst/>
                        </a:rPr>
                        <a:t>Symudiad ar Ddarpariaeth USS</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(32.9)</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(19%)</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lnSpc>
                          <a:spcPct val="115000"/>
                        </a:lnSpc>
                        <a:spcAft>
                          <a:spcPts val="800"/>
                        </a:spcAft>
                      </a:pPr>
                      <a:r>
                        <a:rPr lang="en-GB" sz="1000" kern="0">
                          <a:effectLst/>
                          <a:highlight>
                            <a:srgbClr val="00FF00"/>
                          </a:highlight>
                        </a:rPr>
                        <a:t>(2.3)</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rPr>
                        <a:t>(1%)</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1330%</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4043805717"/>
                  </a:ext>
                </a:extLst>
              </a:tr>
              <a:tr h="173752">
                <a:tc>
                  <a:txBody>
                    <a:bodyPr/>
                    <a:lstStyle/>
                    <a:p>
                      <a:pPr algn="l">
                        <a:lnSpc>
                          <a:spcPct val="115000"/>
                        </a:lnSpc>
                        <a:spcAft>
                          <a:spcPts val="800"/>
                        </a:spcAft>
                      </a:pPr>
                      <a:r>
                        <a:rPr lang="cy-GB" sz="1000" kern="0" noProof="0" dirty="0">
                          <a:effectLst/>
                        </a:rPr>
                        <a:t>Costau gweithredu eraill</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FFFF00"/>
                          </a:highlight>
                        </a:rPr>
                        <a:t>87.5</a:t>
                      </a:r>
                      <a:endParaRPr lang="en-GB" sz="1200" kern="100">
                        <a:effectLst/>
                        <a:highlight>
                          <a:srgbClr val="FF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51%</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lnSpc>
                          <a:spcPct val="115000"/>
                        </a:lnSpc>
                        <a:spcAft>
                          <a:spcPts val="800"/>
                        </a:spcAft>
                      </a:pPr>
                      <a:r>
                        <a:rPr lang="en-GB" sz="1000" kern="0">
                          <a:effectLst/>
                          <a:highlight>
                            <a:srgbClr val="00FF00"/>
                          </a:highlight>
                        </a:rPr>
                        <a:t>86.1</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rPr>
                        <a:t>44%</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FFFF00"/>
                          </a:highlight>
                        </a:rPr>
                        <a:t>2%</a:t>
                      </a:r>
                      <a:endParaRPr lang="en-GB" sz="1200" kern="100">
                        <a:effectLst/>
                        <a:highlight>
                          <a:srgbClr val="FF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98822974"/>
                  </a:ext>
                </a:extLst>
              </a:tr>
              <a:tr h="173752">
                <a:tc>
                  <a:txBody>
                    <a:bodyPr/>
                    <a:lstStyle/>
                    <a:p>
                      <a:pPr algn="l">
                        <a:lnSpc>
                          <a:spcPct val="115000"/>
                        </a:lnSpc>
                        <a:spcAft>
                          <a:spcPts val="800"/>
                        </a:spcAft>
                      </a:pPr>
                      <a:r>
                        <a:rPr lang="cy-GB" sz="1000" kern="0" noProof="0" dirty="0">
                          <a:effectLst/>
                        </a:rPr>
                        <a:t>Dibrisiad ac Amhariad</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12.5</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7%</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lnSpc>
                          <a:spcPct val="115000"/>
                        </a:lnSpc>
                        <a:spcAft>
                          <a:spcPts val="800"/>
                        </a:spcAft>
                      </a:pPr>
                      <a:r>
                        <a:rPr lang="en-GB" sz="1000" kern="0">
                          <a:effectLst/>
                          <a:highlight>
                            <a:srgbClr val="00FF00"/>
                          </a:highlight>
                        </a:rPr>
                        <a:t>11.0</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rPr>
                        <a:t>5%</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14%</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662144901"/>
                  </a:ext>
                </a:extLst>
              </a:tr>
              <a:tr h="173752">
                <a:tc>
                  <a:txBody>
                    <a:bodyPr/>
                    <a:lstStyle/>
                    <a:p>
                      <a:pPr algn="l">
                        <a:lnSpc>
                          <a:spcPct val="115000"/>
                        </a:lnSpc>
                        <a:spcAft>
                          <a:spcPts val="800"/>
                        </a:spcAft>
                      </a:pPr>
                      <a:r>
                        <a:rPr lang="cy-GB" sz="1000" kern="0" noProof="0" dirty="0">
                          <a:effectLst/>
                        </a:rPr>
                        <a:t>Llog a Chyllid</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2.6</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1%</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lnSpc>
                          <a:spcPct val="115000"/>
                        </a:lnSpc>
                        <a:spcAft>
                          <a:spcPts val="800"/>
                        </a:spcAft>
                      </a:pPr>
                      <a:r>
                        <a:rPr lang="en-GB" sz="1000" kern="0">
                          <a:effectLst/>
                          <a:highlight>
                            <a:srgbClr val="00FF00"/>
                          </a:highlight>
                        </a:rPr>
                        <a:t>3.1</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rPr>
                        <a:t>2%</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(16%)</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775444069"/>
                  </a:ext>
                </a:extLst>
              </a:tr>
              <a:tr h="173752">
                <a:tc>
                  <a:txBody>
                    <a:bodyPr/>
                    <a:lstStyle/>
                    <a:p>
                      <a:pPr algn="l">
                        <a:lnSpc>
                          <a:spcPct val="115000"/>
                        </a:lnSpc>
                        <a:spcAft>
                          <a:spcPts val="800"/>
                        </a:spcAft>
                      </a:pPr>
                      <a:r>
                        <a:rPr lang="cy-GB" sz="1000" kern="0" noProof="0" dirty="0">
                          <a:effectLst/>
                        </a:rPr>
                        <a:t>Cyfanswm Gwariant</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FFFF00"/>
                          </a:highlight>
                        </a:rPr>
                        <a:t>172.1</a:t>
                      </a:r>
                      <a:endParaRPr lang="en-GB" sz="1200" kern="100">
                        <a:effectLst/>
                        <a:highlight>
                          <a:srgbClr val="FF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100%</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lnSpc>
                          <a:spcPct val="115000"/>
                        </a:lnSpc>
                        <a:spcAft>
                          <a:spcPts val="800"/>
                        </a:spcAft>
                      </a:pPr>
                      <a:r>
                        <a:rPr lang="en-GB" sz="1000" kern="0">
                          <a:effectLst/>
                          <a:highlight>
                            <a:srgbClr val="00FF00"/>
                          </a:highlight>
                        </a:rPr>
                        <a:t>194.0</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rPr>
                        <a:t>100%</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FFFF00"/>
                          </a:highlight>
                        </a:rPr>
                        <a:t>(11%)</a:t>
                      </a:r>
                      <a:endParaRPr lang="en-GB" sz="1200" kern="100">
                        <a:effectLst/>
                        <a:highlight>
                          <a:srgbClr val="FF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4024495914"/>
                  </a:ext>
                </a:extLst>
              </a:tr>
              <a:tr h="173752">
                <a:tc>
                  <a:txBody>
                    <a:bodyPr/>
                    <a:lstStyle/>
                    <a:p>
                      <a:pPr algn="l">
                        <a:lnSpc>
                          <a:spcPct val="115000"/>
                        </a:lnSpc>
                        <a:spcAft>
                          <a:spcPts val="800"/>
                        </a:spcAft>
                      </a:pPr>
                      <a:r>
                        <a:rPr lang="cy-GB" sz="1000" kern="0" noProof="0" dirty="0">
                          <a:effectLst/>
                        </a:rPr>
                        <a:t>Cyfanswm heb gynnwys Ddarpariaeth Ddiffyg USS</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FFFF00"/>
                          </a:highlight>
                        </a:rPr>
                        <a:t>205</a:t>
                      </a:r>
                      <a:endParaRPr lang="en-GB" sz="1200" kern="100">
                        <a:effectLst/>
                        <a:highlight>
                          <a:srgbClr val="FF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 </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lnSpc>
                          <a:spcPct val="115000"/>
                        </a:lnSpc>
                        <a:spcAft>
                          <a:spcPts val="800"/>
                        </a:spcAft>
                      </a:pPr>
                      <a:r>
                        <a:rPr lang="en-GB" sz="1000" kern="0">
                          <a:effectLst/>
                          <a:highlight>
                            <a:srgbClr val="00FF00"/>
                          </a:highlight>
                        </a:rPr>
                        <a:t>196.3</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rPr>
                        <a:t> </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dirty="0">
                          <a:effectLst/>
                          <a:highlight>
                            <a:srgbClr val="FFFF00"/>
                          </a:highlight>
                        </a:rPr>
                        <a:t>4%</a:t>
                      </a:r>
                      <a:endParaRPr lang="en-GB" sz="1200" kern="100" dirty="0">
                        <a:effectLst/>
                        <a:highlight>
                          <a:srgbClr val="FF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516891661"/>
                  </a:ext>
                </a:extLst>
              </a:tr>
            </a:tbl>
          </a:graphicData>
        </a:graphic>
      </p:graphicFrame>
      <p:graphicFrame>
        <p:nvGraphicFramePr>
          <p:cNvPr id="17" name="Table 16">
            <a:extLst>
              <a:ext uri="{FF2B5EF4-FFF2-40B4-BE49-F238E27FC236}">
                <a16:creationId xmlns:a16="http://schemas.microsoft.com/office/drawing/2014/main" id="{AFA6AB74-6012-A0EF-E3A5-90CCD8883D58}"/>
              </a:ext>
            </a:extLst>
          </p:cNvPr>
          <p:cNvGraphicFramePr>
            <a:graphicFrameLocks noGrp="1"/>
          </p:cNvGraphicFramePr>
          <p:nvPr>
            <p:extLst>
              <p:ext uri="{D42A27DB-BD31-4B8C-83A1-F6EECF244321}">
                <p14:modId xmlns:p14="http://schemas.microsoft.com/office/powerpoint/2010/main" val="3619840589"/>
              </p:ext>
            </p:extLst>
          </p:nvPr>
        </p:nvGraphicFramePr>
        <p:xfrm>
          <a:off x="6859253" y="9717580"/>
          <a:ext cx="5724525" cy="2120646"/>
        </p:xfrm>
        <a:graphic>
          <a:graphicData uri="http://schemas.openxmlformats.org/drawingml/2006/table">
            <a:tbl>
              <a:tblPr firstRow="1" firstCol="1" bandRow="1">
                <a:tableStyleId>{5C22544A-7EE6-4342-B048-85BDC9FD1C3A}</a:tableStyleId>
              </a:tblPr>
              <a:tblGrid>
                <a:gridCol w="2117030">
                  <a:extLst>
                    <a:ext uri="{9D8B030D-6E8A-4147-A177-3AD203B41FA5}">
                      <a16:colId xmlns:a16="http://schemas.microsoft.com/office/drawing/2014/main" val="2131173794"/>
                    </a:ext>
                  </a:extLst>
                </a:gridCol>
                <a:gridCol w="721499">
                  <a:extLst>
                    <a:ext uri="{9D8B030D-6E8A-4147-A177-3AD203B41FA5}">
                      <a16:colId xmlns:a16="http://schemas.microsoft.com/office/drawing/2014/main" val="2921158364"/>
                    </a:ext>
                  </a:extLst>
                </a:gridCol>
                <a:gridCol w="721499">
                  <a:extLst>
                    <a:ext uri="{9D8B030D-6E8A-4147-A177-3AD203B41FA5}">
                      <a16:colId xmlns:a16="http://schemas.microsoft.com/office/drawing/2014/main" val="1075337785"/>
                    </a:ext>
                  </a:extLst>
                </a:gridCol>
                <a:gridCol w="721499">
                  <a:extLst>
                    <a:ext uri="{9D8B030D-6E8A-4147-A177-3AD203B41FA5}">
                      <a16:colId xmlns:a16="http://schemas.microsoft.com/office/drawing/2014/main" val="2630774821"/>
                    </a:ext>
                  </a:extLst>
                </a:gridCol>
                <a:gridCol w="721499">
                  <a:extLst>
                    <a:ext uri="{9D8B030D-6E8A-4147-A177-3AD203B41FA5}">
                      <a16:colId xmlns:a16="http://schemas.microsoft.com/office/drawing/2014/main" val="2884356007"/>
                    </a:ext>
                  </a:extLst>
                </a:gridCol>
                <a:gridCol w="721499">
                  <a:extLst>
                    <a:ext uri="{9D8B030D-6E8A-4147-A177-3AD203B41FA5}">
                      <a16:colId xmlns:a16="http://schemas.microsoft.com/office/drawing/2014/main" val="2190003406"/>
                    </a:ext>
                  </a:extLst>
                </a:gridCol>
              </a:tblGrid>
              <a:tr h="179705">
                <a:tc>
                  <a:txBody>
                    <a:bodyPr/>
                    <a:lstStyle/>
                    <a:p>
                      <a:pPr algn="l">
                        <a:lnSpc>
                          <a:spcPct val="115000"/>
                        </a:lnSpc>
                        <a:spcAft>
                          <a:spcPts val="800"/>
                        </a:spcAft>
                      </a:pPr>
                      <a:r>
                        <a:rPr lang="en-GB" sz="1000" kern="0">
                          <a:effectLst/>
                        </a:rPr>
                        <a:t> </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gridSpan="2">
                  <a:txBody>
                    <a:bodyPr/>
                    <a:lstStyle/>
                    <a:p>
                      <a:pPr algn="ctr">
                        <a:lnSpc>
                          <a:spcPct val="115000"/>
                        </a:lnSpc>
                        <a:spcAft>
                          <a:spcPts val="800"/>
                        </a:spcAft>
                      </a:pPr>
                      <a:r>
                        <a:rPr lang="cy-GB" sz="1000" kern="0" noProof="0" dirty="0">
                          <a:effectLst/>
                        </a:rPr>
                        <a:t>Blwyddyn hyd at 31 Gorffennaf 2024</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hMerge="1">
                  <a:txBody>
                    <a:bodyPr/>
                    <a:lstStyle/>
                    <a:p>
                      <a:endParaRPr lang="en-GB"/>
                    </a:p>
                  </a:txBody>
                  <a:tcPr/>
                </a:tc>
                <a:tc gridSpan="2">
                  <a:txBody>
                    <a:bodyPr/>
                    <a:lstStyle/>
                    <a:p>
                      <a:pPr algn="ctr">
                        <a:lnSpc>
                          <a:spcPct val="115000"/>
                        </a:lnSpc>
                        <a:spcAft>
                          <a:spcPts val="800"/>
                        </a:spcAft>
                      </a:pPr>
                      <a:r>
                        <a:rPr lang="cy-GB" sz="1000" kern="0" noProof="0" dirty="0">
                          <a:effectLst/>
                        </a:rPr>
                        <a:t>Blwyddyn hyd at 31 Gorffennaf 2023</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hMerge="1">
                  <a:txBody>
                    <a:bodyPr/>
                    <a:lstStyle/>
                    <a:p>
                      <a:endParaRPr lang="en-GB"/>
                    </a:p>
                  </a:txBody>
                  <a:tcPr/>
                </a:tc>
                <a:tc>
                  <a:txBody>
                    <a:bodyPr/>
                    <a:lstStyle/>
                    <a:p>
                      <a:pPr algn="ctr">
                        <a:lnSpc>
                          <a:spcPct val="115000"/>
                        </a:lnSpc>
                        <a:spcAft>
                          <a:spcPts val="800"/>
                        </a:spcAft>
                      </a:pPr>
                      <a:r>
                        <a:rPr lang="cy-GB" sz="1000" kern="0" noProof="0" dirty="0">
                          <a:effectLst/>
                        </a:rPr>
                        <a:t>Symudiad</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358476452"/>
                  </a:ext>
                </a:extLst>
              </a:tr>
              <a:tr h="179705">
                <a:tc>
                  <a:txBody>
                    <a:bodyPr/>
                    <a:lstStyle/>
                    <a:p>
                      <a:pPr algn="l">
                        <a:lnSpc>
                          <a:spcPct val="115000"/>
                        </a:lnSpc>
                        <a:spcAft>
                          <a:spcPts val="800"/>
                        </a:spcAft>
                      </a:pPr>
                      <a:r>
                        <a:rPr lang="cy-GB" sz="1000" kern="0" noProof="0" dirty="0">
                          <a:effectLst/>
                        </a:rPr>
                        <a:t> </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 million</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 million</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rPr>
                        <a:t>%</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189265859"/>
                  </a:ext>
                </a:extLst>
              </a:tr>
              <a:tr h="179705">
                <a:tc>
                  <a:txBody>
                    <a:bodyPr/>
                    <a:lstStyle/>
                    <a:p>
                      <a:pPr algn="l">
                        <a:lnSpc>
                          <a:spcPct val="115000"/>
                        </a:lnSpc>
                        <a:spcAft>
                          <a:spcPts val="800"/>
                        </a:spcAft>
                      </a:pPr>
                      <a:r>
                        <a:rPr lang="cy-GB" sz="1000" kern="0" noProof="0" dirty="0">
                          <a:effectLst/>
                        </a:rPr>
                        <a:t>Gwariant Cyfunol</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 </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 </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 </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rPr>
                        <a:t> </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 </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129984548"/>
                  </a:ext>
                </a:extLst>
              </a:tr>
              <a:tr h="179705">
                <a:tc>
                  <a:txBody>
                    <a:bodyPr/>
                    <a:lstStyle/>
                    <a:p>
                      <a:pPr algn="l">
                        <a:lnSpc>
                          <a:spcPct val="115000"/>
                        </a:lnSpc>
                        <a:spcAft>
                          <a:spcPts val="800"/>
                        </a:spcAft>
                      </a:pPr>
                      <a:r>
                        <a:rPr lang="cy-GB" sz="1000" kern="0" noProof="0" dirty="0">
                          <a:effectLst/>
                        </a:rPr>
                        <a:t>Costau Staffio</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71.3</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69%</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lnSpc>
                          <a:spcPct val="115000"/>
                        </a:lnSpc>
                        <a:spcAft>
                          <a:spcPts val="800"/>
                        </a:spcAft>
                      </a:pPr>
                      <a:r>
                        <a:rPr lang="en-GB" sz="1000" kern="0">
                          <a:effectLst/>
                          <a:highlight>
                            <a:srgbClr val="00FF00"/>
                          </a:highlight>
                        </a:rPr>
                        <a:t>64.1</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rPr>
                        <a:t>51%</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lnSpc>
                          <a:spcPct val="115000"/>
                        </a:lnSpc>
                        <a:spcAft>
                          <a:spcPts val="800"/>
                        </a:spcAft>
                      </a:pPr>
                      <a:r>
                        <a:rPr lang="en-GB" sz="1000" kern="0">
                          <a:effectLst/>
                          <a:highlight>
                            <a:srgbClr val="00FF00"/>
                          </a:highlight>
                        </a:rPr>
                        <a:t>11%</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644171679"/>
                  </a:ext>
                </a:extLst>
              </a:tr>
              <a:tr h="179705">
                <a:tc>
                  <a:txBody>
                    <a:bodyPr/>
                    <a:lstStyle/>
                    <a:p>
                      <a:pPr algn="l">
                        <a:lnSpc>
                          <a:spcPct val="115000"/>
                        </a:lnSpc>
                        <a:spcAft>
                          <a:spcPts val="800"/>
                        </a:spcAft>
                      </a:pPr>
                      <a:r>
                        <a:rPr lang="cy-GB" sz="1000" kern="0" noProof="0" dirty="0">
                          <a:effectLst/>
                        </a:rPr>
                        <a:t>Symudiad ar Ddarpariaeth USS</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(32.9)</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(32%)</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lnSpc>
                          <a:spcPct val="115000"/>
                        </a:lnSpc>
                        <a:spcAft>
                          <a:spcPts val="800"/>
                        </a:spcAft>
                      </a:pPr>
                      <a:r>
                        <a:rPr lang="en-GB" sz="1000" kern="0">
                          <a:effectLst/>
                          <a:highlight>
                            <a:srgbClr val="00FF00"/>
                          </a:highlight>
                        </a:rPr>
                        <a:t>(2.2)</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rPr>
                        <a:t>(2%)</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lnSpc>
                          <a:spcPct val="115000"/>
                        </a:lnSpc>
                        <a:spcAft>
                          <a:spcPts val="800"/>
                        </a:spcAft>
                      </a:pPr>
                      <a:r>
                        <a:rPr lang="en-GB" sz="1000" kern="0">
                          <a:effectLst/>
                          <a:highlight>
                            <a:srgbClr val="00FF00"/>
                          </a:highlight>
                        </a:rPr>
                        <a:t>1395%</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433073799"/>
                  </a:ext>
                </a:extLst>
              </a:tr>
              <a:tr h="179705">
                <a:tc>
                  <a:txBody>
                    <a:bodyPr/>
                    <a:lstStyle/>
                    <a:p>
                      <a:pPr algn="l">
                        <a:lnSpc>
                          <a:spcPct val="115000"/>
                        </a:lnSpc>
                        <a:spcAft>
                          <a:spcPts val="800"/>
                        </a:spcAft>
                      </a:pPr>
                      <a:r>
                        <a:rPr lang="cy-GB" sz="1000" kern="0" noProof="0" dirty="0">
                          <a:effectLst/>
                        </a:rPr>
                        <a:t>Costau gweithredu eraill</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52.7</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51%</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lnSpc>
                          <a:spcPct val="115000"/>
                        </a:lnSpc>
                        <a:spcAft>
                          <a:spcPts val="800"/>
                        </a:spcAft>
                      </a:pPr>
                      <a:r>
                        <a:rPr lang="en-GB" sz="1000" kern="0">
                          <a:effectLst/>
                          <a:highlight>
                            <a:srgbClr val="00FF00"/>
                          </a:highlight>
                        </a:rPr>
                        <a:t>53.6</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rPr>
                        <a:t>43%</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lnSpc>
                          <a:spcPct val="115000"/>
                        </a:lnSpc>
                        <a:spcAft>
                          <a:spcPts val="800"/>
                        </a:spcAft>
                      </a:pPr>
                      <a:r>
                        <a:rPr lang="en-GB" sz="1000" kern="0">
                          <a:effectLst/>
                          <a:highlight>
                            <a:srgbClr val="00FF00"/>
                          </a:highlight>
                        </a:rPr>
                        <a:t>(2%)</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704516384"/>
                  </a:ext>
                </a:extLst>
              </a:tr>
              <a:tr h="179705">
                <a:tc>
                  <a:txBody>
                    <a:bodyPr/>
                    <a:lstStyle/>
                    <a:p>
                      <a:pPr algn="l">
                        <a:lnSpc>
                          <a:spcPct val="115000"/>
                        </a:lnSpc>
                        <a:spcAft>
                          <a:spcPts val="800"/>
                        </a:spcAft>
                      </a:pPr>
                      <a:r>
                        <a:rPr lang="cy-GB" sz="1000" kern="0" noProof="0" dirty="0">
                          <a:effectLst/>
                        </a:rPr>
                        <a:t>Dibrisiad ac Amhariad</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9.3</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9%</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lnSpc>
                          <a:spcPct val="115000"/>
                        </a:lnSpc>
                        <a:spcAft>
                          <a:spcPts val="800"/>
                        </a:spcAft>
                      </a:pPr>
                      <a:r>
                        <a:rPr lang="en-GB" sz="1000" kern="0">
                          <a:effectLst/>
                          <a:highlight>
                            <a:srgbClr val="00FF00"/>
                          </a:highlight>
                        </a:rPr>
                        <a:t>7.5</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rPr>
                        <a:t>6%</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lnSpc>
                          <a:spcPct val="115000"/>
                        </a:lnSpc>
                        <a:spcAft>
                          <a:spcPts val="800"/>
                        </a:spcAft>
                      </a:pPr>
                      <a:r>
                        <a:rPr lang="en-GB" sz="1000" kern="0">
                          <a:effectLst/>
                          <a:highlight>
                            <a:srgbClr val="00FF00"/>
                          </a:highlight>
                        </a:rPr>
                        <a:t>24%</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495610462"/>
                  </a:ext>
                </a:extLst>
              </a:tr>
              <a:tr h="179705">
                <a:tc>
                  <a:txBody>
                    <a:bodyPr/>
                    <a:lstStyle/>
                    <a:p>
                      <a:pPr algn="l">
                        <a:lnSpc>
                          <a:spcPct val="115000"/>
                        </a:lnSpc>
                        <a:spcAft>
                          <a:spcPts val="800"/>
                        </a:spcAft>
                      </a:pPr>
                      <a:r>
                        <a:rPr lang="cy-GB" sz="1000" kern="0" noProof="0" dirty="0">
                          <a:effectLst/>
                        </a:rPr>
                        <a:t>Llog a Chyllid</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3.0</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3%</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lnSpc>
                          <a:spcPct val="115000"/>
                        </a:lnSpc>
                        <a:spcAft>
                          <a:spcPts val="800"/>
                        </a:spcAft>
                      </a:pPr>
                      <a:r>
                        <a:rPr lang="en-GB" sz="1000" kern="0">
                          <a:effectLst/>
                          <a:highlight>
                            <a:srgbClr val="00FF00"/>
                          </a:highlight>
                        </a:rPr>
                        <a:t>2.7</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rPr>
                        <a:t>2%</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lnSpc>
                          <a:spcPct val="115000"/>
                        </a:lnSpc>
                        <a:spcAft>
                          <a:spcPts val="800"/>
                        </a:spcAft>
                      </a:pPr>
                      <a:r>
                        <a:rPr lang="en-GB" sz="1000" kern="0">
                          <a:effectLst/>
                          <a:highlight>
                            <a:srgbClr val="00FF00"/>
                          </a:highlight>
                        </a:rPr>
                        <a:t>11%</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504839982"/>
                  </a:ext>
                </a:extLst>
              </a:tr>
              <a:tr h="179705">
                <a:tc>
                  <a:txBody>
                    <a:bodyPr/>
                    <a:lstStyle/>
                    <a:p>
                      <a:pPr algn="l">
                        <a:lnSpc>
                          <a:spcPct val="115000"/>
                        </a:lnSpc>
                        <a:spcAft>
                          <a:spcPts val="800"/>
                        </a:spcAft>
                      </a:pPr>
                      <a:r>
                        <a:rPr lang="cy-GB" sz="1000" kern="0" noProof="0" dirty="0">
                          <a:effectLst/>
                        </a:rPr>
                        <a:t>Cyfanswm Gwariant</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103.4</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100%</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lnSpc>
                          <a:spcPct val="115000"/>
                        </a:lnSpc>
                        <a:spcAft>
                          <a:spcPts val="800"/>
                        </a:spcAft>
                      </a:pPr>
                      <a:r>
                        <a:rPr lang="en-GB" sz="1000" kern="0">
                          <a:effectLst/>
                          <a:highlight>
                            <a:srgbClr val="00FF00"/>
                          </a:highlight>
                        </a:rPr>
                        <a:t>125.6</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rPr>
                        <a:t>100%</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lnSpc>
                          <a:spcPct val="115000"/>
                        </a:lnSpc>
                        <a:spcAft>
                          <a:spcPts val="800"/>
                        </a:spcAft>
                      </a:pPr>
                      <a:r>
                        <a:rPr lang="en-GB" sz="1000" kern="0">
                          <a:effectLst/>
                          <a:highlight>
                            <a:srgbClr val="00FF00"/>
                          </a:highlight>
                        </a:rPr>
                        <a:t>(18%)</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4053384315"/>
                  </a:ext>
                </a:extLst>
              </a:tr>
              <a:tr h="179705">
                <a:tc>
                  <a:txBody>
                    <a:bodyPr/>
                    <a:lstStyle/>
                    <a:p>
                      <a:pPr algn="l">
                        <a:lnSpc>
                          <a:spcPct val="115000"/>
                        </a:lnSpc>
                        <a:spcAft>
                          <a:spcPts val="800"/>
                        </a:spcAft>
                      </a:pPr>
                      <a:r>
                        <a:rPr lang="cy-GB" sz="1000" kern="0" noProof="0" dirty="0">
                          <a:effectLst/>
                        </a:rPr>
                        <a:t>Cyfanswm heb gynnwys Ddarpariaeth Ddiffyg USS</a:t>
                      </a:r>
                      <a:endParaRPr lang="cy-GB" sz="1200" kern="100" noProof="0" dirty="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highlight>
                            <a:srgbClr val="00FF00"/>
                          </a:highlight>
                        </a:rPr>
                        <a:t>136.3</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rPr>
                        <a:t> </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lnSpc>
                          <a:spcPct val="115000"/>
                        </a:lnSpc>
                        <a:spcAft>
                          <a:spcPts val="800"/>
                        </a:spcAft>
                      </a:pPr>
                      <a:r>
                        <a:rPr lang="en-GB" sz="1000" kern="0">
                          <a:effectLst/>
                          <a:highlight>
                            <a:srgbClr val="00FF00"/>
                          </a:highlight>
                        </a:rPr>
                        <a:t>127.8</a:t>
                      </a:r>
                      <a:endParaRPr lang="en-GB" sz="1200" kern="10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a:effectLst/>
                        </a:rPr>
                        <a:t> </a:t>
                      </a:r>
                      <a:endParaRPr lang="en-GB" sz="1200" kern="100">
                        <a:effectLst/>
                        <a:latin typeface="Aptos" panose="020B00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lnSpc>
                          <a:spcPct val="115000"/>
                        </a:lnSpc>
                        <a:spcAft>
                          <a:spcPts val="800"/>
                        </a:spcAft>
                      </a:pPr>
                      <a:r>
                        <a:rPr lang="en-GB" sz="1000" kern="0" dirty="0">
                          <a:effectLst/>
                          <a:highlight>
                            <a:srgbClr val="00FF00"/>
                          </a:highlight>
                        </a:rPr>
                        <a:t>6%</a:t>
                      </a:r>
                      <a:endParaRPr lang="en-GB" sz="1200" kern="100" dirty="0">
                        <a:effectLst/>
                        <a:highlight>
                          <a:srgbClr val="00FF00"/>
                        </a:highlight>
                        <a:latin typeface="Aptos" panose="020B000402020202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656261263"/>
                  </a:ext>
                </a:extLst>
              </a:tr>
            </a:tbl>
          </a:graphicData>
        </a:graphic>
      </p:graphicFrame>
      <p:graphicFrame>
        <p:nvGraphicFramePr>
          <p:cNvPr id="8" name="Chart 7">
            <a:extLst>
              <a:ext uri="{FF2B5EF4-FFF2-40B4-BE49-F238E27FC236}">
                <a16:creationId xmlns:a16="http://schemas.microsoft.com/office/drawing/2014/main" id="{6F35F0ED-2BA9-4AC8-9642-747A1385892F}"/>
              </a:ext>
            </a:extLst>
          </p:cNvPr>
          <p:cNvGraphicFramePr>
            <a:graphicFrameLocks/>
          </p:cNvGraphicFramePr>
          <p:nvPr>
            <p:extLst>
              <p:ext uri="{D42A27DB-BD31-4B8C-83A1-F6EECF244321}">
                <p14:modId xmlns:p14="http://schemas.microsoft.com/office/powerpoint/2010/main" val="423812189"/>
              </p:ext>
            </p:extLst>
          </p:nvPr>
        </p:nvGraphicFramePr>
        <p:xfrm>
          <a:off x="6793881" y="1049525"/>
          <a:ext cx="5503762" cy="3192997"/>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21">
            <a:extLst>
              <a:ext uri="{FF2B5EF4-FFF2-40B4-BE49-F238E27FC236}">
                <a16:creationId xmlns:a16="http://schemas.microsoft.com/office/drawing/2014/main" id="{CE56DD80-98BB-C908-20E8-FD8D01908795}"/>
              </a:ext>
            </a:extLst>
          </p:cNvPr>
          <p:cNvSpPr txBox="1"/>
          <p:nvPr/>
        </p:nvSpPr>
        <p:spPr>
          <a:xfrm>
            <a:off x="539472" y="4146364"/>
            <a:ext cx="5496330" cy="276999"/>
          </a:xfrm>
          <a:prstGeom prst="rect">
            <a:avLst/>
          </a:prstGeom>
          <a:noFill/>
        </p:spPr>
        <p:txBody>
          <a:bodyPr wrap="square">
            <a:spAutoFit/>
          </a:bodyPr>
          <a:lstStyle/>
          <a:p>
            <a:pPr marR="212725">
              <a:lnSpc>
                <a:spcPct val="115000"/>
              </a:lnSpc>
              <a:spcAft>
                <a:spcPts val="800"/>
              </a:spcAft>
            </a:pPr>
            <a:r>
              <a:rPr lang="cy-GB" sz="1100" b="1" kern="100" dirty="0">
                <a:latin typeface="Calibri" panose="020F0502020204030204" pitchFamily="34" charset="0"/>
                <a:ea typeface="DengXian" panose="02010600030101010101" pitchFamily="2" charset="-122"/>
                <a:cs typeface="Arial" panose="020B0604020202020204" pitchFamily="34" charset="0"/>
              </a:rPr>
              <a:t>Gwariant Cyfunol</a:t>
            </a:r>
            <a:r>
              <a:rPr lang="cy-GB" sz="1100" b="1" kern="100" dirty="0">
                <a:effectLst/>
                <a:latin typeface="Calibri" panose="020F0502020204030204" pitchFamily="34" charset="0"/>
                <a:ea typeface="DengXian" panose="02010600030101010101" pitchFamily="2" charset="-122"/>
                <a:cs typeface="Arial" panose="020B0604020202020204" pitchFamily="34" charset="0"/>
              </a:rPr>
              <a:t>: % Symudiad 2023 - 2024</a:t>
            </a:r>
            <a:endParaRPr lang="cy-GB" sz="160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23" name="TextBox 22">
            <a:extLst>
              <a:ext uri="{FF2B5EF4-FFF2-40B4-BE49-F238E27FC236}">
                <a16:creationId xmlns:a16="http://schemas.microsoft.com/office/drawing/2014/main" id="{B4FD0397-3EC4-898A-53E3-037E4CDF1FE3}"/>
              </a:ext>
            </a:extLst>
          </p:cNvPr>
          <p:cNvSpPr txBox="1"/>
          <p:nvPr/>
        </p:nvSpPr>
        <p:spPr>
          <a:xfrm>
            <a:off x="6805937" y="4146364"/>
            <a:ext cx="5496330" cy="276999"/>
          </a:xfrm>
          <a:prstGeom prst="rect">
            <a:avLst/>
          </a:prstGeom>
          <a:noFill/>
        </p:spPr>
        <p:txBody>
          <a:bodyPr wrap="square">
            <a:spAutoFit/>
          </a:bodyPr>
          <a:lstStyle/>
          <a:p>
            <a:pPr marR="212725">
              <a:lnSpc>
                <a:spcPct val="115000"/>
              </a:lnSpc>
              <a:spcAft>
                <a:spcPts val="800"/>
              </a:spcAft>
            </a:pPr>
            <a:r>
              <a:rPr lang="cy-GB" sz="1100" b="1" kern="100" dirty="0">
                <a:latin typeface="Calibri" panose="020F0502020204030204" pitchFamily="34" charset="0"/>
                <a:ea typeface="DengXian" panose="02010600030101010101" pitchFamily="2" charset="-122"/>
                <a:cs typeface="Arial" panose="020B0604020202020204" pitchFamily="34" charset="0"/>
              </a:rPr>
              <a:t>Gwariant y Brifysgol</a:t>
            </a:r>
            <a:r>
              <a:rPr lang="cy-GB" sz="1100" b="1" kern="100" dirty="0">
                <a:effectLst/>
                <a:latin typeface="Calibri" panose="020F0502020204030204" pitchFamily="34" charset="0"/>
                <a:ea typeface="DengXian" panose="02010600030101010101" pitchFamily="2" charset="-122"/>
                <a:cs typeface="Arial" panose="020B0604020202020204" pitchFamily="34" charset="0"/>
              </a:rPr>
              <a:t>: % Symudiad 2023 - 2024</a:t>
            </a:r>
            <a:endParaRPr lang="cy-GB" sz="1600" kern="100" dirty="0">
              <a:effectLst/>
              <a:latin typeface="Aptos" panose="020B0004020202020204" pitchFamily="34" charset="0"/>
              <a:ea typeface="DengXian" panose="02010600030101010101" pitchFamily="2" charset="-122"/>
              <a:cs typeface="Arial" panose="020B0604020202020204" pitchFamily="34" charset="0"/>
            </a:endParaRPr>
          </a:p>
        </p:txBody>
      </p:sp>
      <p:graphicFrame>
        <p:nvGraphicFramePr>
          <p:cNvPr id="24" name="Chart 23">
            <a:extLst>
              <a:ext uri="{FF2B5EF4-FFF2-40B4-BE49-F238E27FC236}">
                <a16:creationId xmlns:a16="http://schemas.microsoft.com/office/drawing/2014/main" id="{5B1FD087-F634-C894-895F-2020A1BE1569}"/>
              </a:ext>
            </a:extLst>
          </p:cNvPr>
          <p:cNvGraphicFramePr>
            <a:graphicFrameLocks/>
          </p:cNvGraphicFramePr>
          <p:nvPr>
            <p:extLst>
              <p:ext uri="{D42A27DB-BD31-4B8C-83A1-F6EECF244321}">
                <p14:modId xmlns:p14="http://schemas.microsoft.com/office/powerpoint/2010/main" val="4169727435"/>
              </p:ext>
            </p:extLst>
          </p:nvPr>
        </p:nvGraphicFramePr>
        <p:xfrm>
          <a:off x="6859253" y="4469820"/>
          <a:ext cx="5491707" cy="1929595"/>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id="{53F1102C-9A8A-C0C8-3472-61F90231BAAB}"/>
              </a:ext>
            </a:extLst>
          </p:cNvPr>
          <p:cNvSpPr txBox="1"/>
          <p:nvPr/>
        </p:nvSpPr>
        <p:spPr>
          <a:xfrm>
            <a:off x="579616" y="1018270"/>
            <a:ext cx="5496330" cy="276999"/>
          </a:xfrm>
          <a:prstGeom prst="rect">
            <a:avLst/>
          </a:prstGeom>
          <a:noFill/>
        </p:spPr>
        <p:txBody>
          <a:bodyPr wrap="square">
            <a:spAutoFit/>
          </a:bodyPr>
          <a:lstStyle/>
          <a:p>
            <a:pPr marR="212725">
              <a:lnSpc>
                <a:spcPct val="115000"/>
              </a:lnSpc>
              <a:spcAft>
                <a:spcPts val="800"/>
              </a:spcAft>
            </a:pPr>
            <a:r>
              <a:rPr lang="cy-GB" sz="1100" b="1" kern="100" dirty="0">
                <a:latin typeface="Calibri" panose="020F0502020204030204" pitchFamily="34" charset="0"/>
                <a:ea typeface="DengXian" panose="02010600030101010101" pitchFamily="2" charset="-122"/>
                <a:cs typeface="Arial" panose="020B0604020202020204" pitchFamily="34" charset="0"/>
              </a:rPr>
              <a:t>Gwariant Cyfunol</a:t>
            </a:r>
            <a:endParaRPr lang="cy-GB" sz="160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28" name="TextBox 27">
            <a:extLst>
              <a:ext uri="{FF2B5EF4-FFF2-40B4-BE49-F238E27FC236}">
                <a16:creationId xmlns:a16="http://schemas.microsoft.com/office/drawing/2014/main" id="{55949808-9B0B-F8EA-F262-6B69AD45881A}"/>
              </a:ext>
            </a:extLst>
          </p:cNvPr>
          <p:cNvSpPr txBox="1"/>
          <p:nvPr/>
        </p:nvSpPr>
        <p:spPr>
          <a:xfrm>
            <a:off x="6805937" y="809505"/>
            <a:ext cx="5496330" cy="276999"/>
          </a:xfrm>
          <a:prstGeom prst="rect">
            <a:avLst/>
          </a:prstGeom>
          <a:noFill/>
        </p:spPr>
        <p:txBody>
          <a:bodyPr wrap="square">
            <a:spAutoFit/>
          </a:bodyPr>
          <a:lstStyle/>
          <a:p>
            <a:pPr marR="212725">
              <a:lnSpc>
                <a:spcPct val="115000"/>
              </a:lnSpc>
              <a:spcAft>
                <a:spcPts val="800"/>
              </a:spcAft>
            </a:pPr>
            <a:r>
              <a:rPr lang="cy-GB" sz="1100" b="1" kern="100" dirty="0">
                <a:latin typeface="Calibri" panose="020F0502020204030204" pitchFamily="34" charset="0"/>
                <a:ea typeface="DengXian" panose="02010600030101010101" pitchFamily="2" charset="-122"/>
                <a:cs typeface="Arial" panose="020B0604020202020204" pitchFamily="34" charset="0"/>
              </a:rPr>
              <a:t>Gwariant y Brifysgol </a:t>
            </a:r>
            <a:endParaRPr lang="cy-GB" sz="1600" kern="100" dirty="0">
              <a:effectLst/>
              <a:latin typeface="Aptos" panose="020B0004020202020204" pitchFamily="34" charset="0"/>
              <a:ea typeface="DengXian" panose="02010600030101010101" pitchFamily="2" charset="-122"/>
              <a:cs typeface="Arial" panose="020B0604020202020204" pitchFamily="34" charset="0"/>
            </a:endParaRPr>
          </a:p>
        </p:txBody>
      </p:sp>
      <mc:AlternateContent xmlns:mc="http://schemas.openxmlformats.org/markup-compatibility/2006" xmlns:cx1="http://schemas.microsoft.com/office/drawing/2015/9/8/chartex">
        <mc:Choice Requires="cx1">
          <p:graphicFrame>
            <p:nvGraphicFramePr>
              <p:cNvPr id="30" name="Chart 29">
                <a:extLst>
                  <a:ext uri="{FF2B5EF4-FFF2-40B4-BE49-F238E27FC236}">
                    <a16:creationId xmlns:a16="http://schemas.microsoft.com/office/drawing/2014/main" id="{6C9E81FA-256D-4889-EEA8-EE277558D9A8}"/>
                  </a:ext>
                </a:extLst>
              </p:cNvPr>
              <p:cNvGraphicFramePr/>
              <p:nvPr>
                <p:extLst>
                  <p:ext uri="{D42A27DB-BD31-4B8C-83A1-F6EECF244321}">
                    <p14:modId xmlns:p14="http://schemas.microsoft.com/office/powerpoint/2010/main" val="4016675414"/>
                  </p:ext>
                </p:extLst>
              </p:nvPr>
            </p:nvGraphicFramePr>
            <p:xfrm>
              <a:off x="552335" y="6801532"/>
              <a:ext cx="5431295" cy="2195905"/>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30" name="Chart 29">
                <a:extLst>
                  <a:ext uri="{FF2B5EF4-FFF2-40B4-BE49-F238E27FC236}">
                    <a16:creationId xmlns:a16="http://schemas.microsoft.com/office/drawing/2014/main" id="{6C9E81FA-256D-4889-EEA8-EE277558D9A8}"/>
                  </a:ext>
                </a:extLst>
              </p:cNvPr>
              <p:cNvPicPr>
                <a:picLocks noGrp="1" noRot="1" noChangeAspect="1" noMove="1" noResize="1" noEditPoints="1" noAdjustHandles="1" noChangeArrowheads="1" noChangeShapeType="1"/>
              </p:cNvPicPr>
              <p:nvPr/>
            </p:nvPicPr>
            <p:blipFill>
              <a:blip r:embed="rId5"/>
              <a:stretch>
                <a:fillRect/>
              </a:stretch>
            </p:blipFill>
            <p:spPr>
              <a:xfrm>
                <a:off x="552335" y="6801532"/>
                <a:ext cx="5431295" cy="2195905"/>
              </a:xfrm>
              <a:prstGeom prst="rect">
                <a:avLst/>
              </a:prstGeom>
            </p:spPr>
          </p:pic>
        </mc:Fallback>
      </mc:AlternateContent>
      <p:sp>
        <p:nvSpPr>
          <p:cNvPr id="31" name="TextBox 30">
            <a:extLst>
              <a:ext uri="{FF2B5EF4-FFF2-40B4-BE49-F238E27FC236}">
                <a16:creationId xmlns:a16="http://schemas.microsoft.com/office/drawing/2014/main" id="{124E42F1-5EF3-6C40-5541-D1EA36A22C0A}"/>
              </a:ext>
            </a:extLst>
          </p:cNvPr>
          <p:cNvSpPr txBox="1"/>
          <p:nvPr/>
        </p:nvSpPr>
        <p:spPr>
          <a:xfrm>
            <a:off x="539472" y="6622621"/>
            <a:ext cx="5496330" cy="276999"/>
          </a:xfrm>
          <a:prstGeom prst="rect">
            <a:avLst/>
          </a:prstGeom>
          <a:noFill/>
        </p:spPr>
        <p:txBody>
          <a:bodyPr wrap="square">
            <a:spAutoFit/>
          </a:bodyPr>
          <a:lstStyle/>
          <a:p>
            <a:pPr marR="212725">
              <a:lnSpc>
                <a:spcPct val="115000"/>
              </a:lnSpc>
              <a:spcAft>
                <a:spcPts val="800"/>
              </a:spcAft>
            </a:pPr>
            <a:r>
              <a:rPr lang="cy-GB" sz="1100" b="1" kern="100" dirty="0">
                <a:latin typeface="Calibri" panose="020F0502020204030204" pitchFamily="34" charset="0"/>
                <a:ea typeface="DengXian" panose="02010600030101010101" pitchFamily="2" charset="-122"/>
                <a:cs typeface="Arial" panose="020B0604020202020204" pitchFamily="34" charset="0"/>
              </a:rPr>
              <a:t>Gwariant Cyfunol</a:t>
            </a:r>
            <a:r>
              <a:rPr lang="cy-GB" sz="1100" b="1" kern="100" dirty="0">
                <a:effectLst/>
                <a:latin typeface="Calibri" panose="020F0502020204030204" pitchFamily="34" charset="0"/>
                <a:ea typeface="DengXian" panose="02010600030101010101" pitchFamily="2" charset="-122"/>
                <a:cs typeface="Arial" panose="020B0604020202020204" pitchFamily="34" charset="0"/>
              </a:rPr>
              <a:t>: % o’r Flwyddyn hyd at 31 Gorffennaf </a:t>
            </a:r>
            <a:r>
              <a:rPr lang="cy-GB" sz="1100" b="1" kern="100" dirty="0">
                <a:latin typeface="Calibri" panose="020F0502020204030204" pitchFamily="34" charset="0"/>
                <a:ea typeface="DengXian" panose="02010600030101010101" pitchFamily="2" charset="-122"/>
                <a:cs typeface="Arial" panose="020B0604020202020204" pitchFamily="34" charset="0"/>
              </a:rPr>
              <a:t>2024</a:t>
            </a:r>
            <a:endParaRPr lang="cy-GB" sz="1600" kern="100" dirty="0">
              <a:effectLst/>
              <a:latin typeface="Aptos" panose="020B0004020202020204" pitchFamily="34" charset="0"/>
              <a:ea typeface="DengXian" panose="02010600030101010101" pitchFamily="2" charset="-122"/>
              <a:cs typeface="Arial" panose="020B0604020202020204" pitchFamily="34" charset="0"/>
            </a:endParaRPr>
          </a:p>
        </p:txBody>
      </p:sp>
      <mc:AlternateContent xmlns:mc="http://schemas.openxmlformats.org/markup-compatibility/2006" xmlns:cx1="http://schemas.microsoft.com/office/drawing/2015/9/8/chartex">
        <mc:Choice Requires="cx1">
          <p:graphicFrame>
            <p:nvGraphicFramePr>
              <p:cNvPr id="32" name="Chart 31">
                <a:extLst>
                  <a:ext uri="{FF2B5EF4-FFF2-40B4-BE49-F238E27FC236}">
                    <a16:creationId xmlns:a16="http://schemas.microsoft.com/office/drawing/2014/main" id="{E08BE15C-46DD-4726-8E50-5A7BAFB90945}"/>
                  </a:ext>
                </a:extLst>
              </p:cNvPr>
              <p:cNvGraphicFramePr/>
              <p:nvPr>
                <p:extLst>
                  <p:ext uri="{D42A27DB-BD31-4B8C-83A1-F6EECF244321}">
                    <p14:modId xmlns:p14="http://schemas.microsoft.com/office/powerpoint/2010/main" val="1798376059"/>
                  </p:ext>
                </p:extLst>
              </p:nvPr>
            </p:nvGraphicFramePr>
            <p:xfrm>
              <a:off x="6904300" y="6850575"/>
              <a:ext cx="5393344" cy="2097817"/>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32" name="Chart 31">
                <a:extLst>
                  <a:ext uri="{FF2B5EF4-FFF2-40B4-BE49-F238E27FC236}">
                    <a16:creationId xmlns:a16="http://schemas.microsoft.com/office/drawing/2014/main" id="{E08BE15C-46DD-4726-8E50-5A7BAFB90945}"/>
                  </a:ext>
                </a:extLst>
              </p:cNvPr>
              <p:cNvPicPr>
                <a:picLocks noGrp="1" noRot="1" noChangeAspect="1" noMove="1" noResize="1" noEditPoints="1" noAdjustHandles="1" noChangeArrowheads="1" noChangeShapeType="1"/>
              </p:cNvPicPr>
              <p:nvPr/>
            </p:nvPicPr>
            <p:blipFill>
              <a:blip r:embed="rId7"/>
              <a:stretch>
                <a:fillRect/>
              </a:stretch>
            </p:blipFill>
            <p:spPr>
              <a:xfrm>
                <a:off x="6904300" y="6850575"/>
                <a:ext cx="5393344" cy="2097817"/>
              </a:xfrm>
              <a:prstGeom prst="rect">
                <a:avLst/>
              </a:prstGeom>
            </p:spPr>
          </p:pic>
        </mc:Fallback>
      </mc:AlternateContent>
      <p:sp>
        <p:nvSpPr>
          <p:cNvPr id="33" name="TextBox 32">
            <a:extLst>
              <a:ext uri="{FF2B5EF4-FFF2-40B4-BE49-F238E27FC236}">
                <a16:creationId xmlns:a16="http://schemas.microsoft.com/office/drawing/2014/main" id="{ACEE5F5E-027B-49F1-EF89-7EB756D5D42E}"/>
              </a:ext>
            </a:extLst>
          </p:cNvPr>
          <p:cNvSpPr txBox="1"/>
          <p:nvPr/>
        </p:nvSpPr>
        <p:spPr>
          <a:xfrm>
            <a:off x="6859252" y="6622621"/>
            <a:ext cx="5496330" cy="276999"/>
          </a:xfrm>
          <a:prstGeom prst="rect">
            <a:avLst/>
          </a:prstGeom>
          <a:noFill/>
        </p:spPr>
        <p:txBody>
          <a:bodyPr wrap="square">
            <a:spAutoFit/>
          </a:bodyPr>
          <a:lstStyle/>
          <a:p>
            <a:pPr marR="212725">
              <a:lnSpc>
                <a:spcPct val="115000"/>
              </a:lnSpc>
              <a:spcAft>
                <a:spcPts val="800"/>
              </a:spcAft>
            </a:pPr>
            <a:r>
              <a:rPr lang="cy-GB" sz="1100" b="1" kern="100" dirty="0">
                <a:latin typeface="Calibri" panose="020F0502020204030204" pitchFamily="34" charset="0"/>
                <a:ea typeface="DengXian" panose="02010600030101010101" pitchFamily="2" charset="-122"/>
                <a:cs typeface="Arial" panose="020B0604020202020204" pitchFamily="34" charset="0"/>
              </a:rPr>
              <a:t>Gwariant y Brifysgol</a:t>
            </a:r>
            <a:r>
              <a:rPr lang="cy-GB" sz="1100" b="1" kern="100" dirty="0">
                <a:effectLst/>
                <a:latin typeface="Calibri" panose="020F0502020204030204" pitchFamily="34" charset="0"/>
                <a:ea typeface="DengXian" panose="02010600030101010101" pitchFamily="2" charset="-122"/>
                <a:cs typeface="Arial" panose="020B0604020202020204" pitchFamily="34" charset="0"/>
              </a:rPr>
              <a:t> % o’r Flwyddyn hyd at 31 Gorffennaf</a:t>
            </a:r>
            <a:r>
              <a:rPr lang="cy-GB" sz="1100" b="1" kern="100" dirty="0">
                <a:latin typeface="Calibri" panose="020F0502020204030204" pitchFamily="34" charset="0"/>
                <a:ea typeface="DengXian" panose="02010600030101010101" pitchFamily="2" charset="-122"/>
                <a:cs typeface="Arial" panose="020B0604020202020204" pitchFamily="34" charset="0"/>
              </a:rPr>
              <a:t> 2024</a:t>
            </a:r>
            <a:endParaRPr lang="cy-GB" sz="1600" kern="100" dirty="0">
              <a:effectLst/>
              <a:latin typeface="Aptos" panose="020B0004020202020204" pitchFamily="34" charset="0"/>
              <a:ea typeface="DengXian" panose="02010600030101010101" pitchFamily="2" charset="-122"/>
              <a:cs typeface="Arial" panose="020B0604020202020204" pitchFamily="34" charset="0"/>
            </a:endParaRPr>
          </a:p>
        </p:txBody>
      </p:sp>
      <p:graphicFrame>
        <p:nvGraphicFramePr>
          <p:cNvPr id="2" name="Chart 1">
            <a:extLst>
              <a:ext uri="{FF2B5EF4-FFF2-40B4-BE49-F238E27FC236}">
                <a16:creationId xmlns:a16="http://schemas.microsoft.com/office/drawing/2014/main" id="{4BA646FE-4861-70B3-B3BB-09CC57083254}"/>
              </a:ext>
            </a:extLst>
          </p:cNvPr>
          <p:cNvGraphicFramePr>
            <a:graphicFrameLocks/>
          </p:cNvGraphicFramePr>
          <p:nvPr>
            <p:extLst>
              <p:ext uri="{D42A27DB-BD31-4B8C-83A1-F6EECF244321}">
                <p14:modId xmlns:p14="http://schemas.microsoft.com/office/powerpoint/2010/main" val="1504621948"/>
              </p:ext>
            </p:extLst>
          </p:nvPr>
        </p:nvGraphicFramePr>
        <p:xfrm>
          <a:off x="661100" y="1187086"/>
          <a:ext cx="5403201" cy="309683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 name="Chart 2">
            <a:extLst>
              <a:ext uri="{FF2B5EF4-FFF2-40B4-BE49-F238E27FC236}">
                <a16:creationId xmlns:a16="http://schemas.microsoft.com/office/drawing/2014/main" id="{5B1FD087-F634-C894-895F-2020A1BE1569}"/>
              </a:ext>
            </a:extLst>
          </p:cNvPr>
          <p:cNvGraphicFramePr>
            <a:graphicFrameLocks/>
          </p:cNvGraphicFramePr>
          <p:nvPr>
            <p:extLst>
              <p:ext uri="{D42A27DB-BD31-4B8C-83A1-F6EECF244321}">
                <p14:modId xmlns:p14="http://schemas.microsoft.com/office/powerpoint/2010/main" val="401536623"/>
              </p:ext>
            </p:extLst>
          </p:nvPr>
        </p:nvGraphicFramePr>
        <p:xfrm>
          <a:off x="539473" y="4469819"/>
          <a:ext cx="5496330" cy="1875802"/>
        </p:xfrm>
        <a:graphic>
          <a:graphicData uri="http://schemas.openxmlformats.org/drawingml/2006/chart">
            <c:chart xmlns:c="http://schemas.openxmlformats.org/drawingml/2006/chart" xmlns:r="http://schemas.openxmlformats.org/officeDocument/2006/relationships" r:id="rId9"/>
          </a:graphicData>
        </a:graphic>
      </p:graphicFrame>
      <p:sp>
        <p:nvSpPr>
          <p:cNvPr id="4" name="Blwch Testun 3">
            <a:extLst>
              <a:ext uri="{FF2B5EF4-FFF2-40B4-BE49-F238E27FC236}">
                <a16:creationId xmlns:a16="http://schemas.microsoft.com/office/drawing/2014/main" id="{F2E1EF20-4C0B-ED19-3296-D9EC008CB512}"/>
              </a:ext>
            </a:extLst>
          </p:cNvPr>
          <p:cNvSpPr txBox="1"/>
          <p:nvPr/>
        </p:nvSpPr>
        <p:spPr>
          <a:xfrm>
            <a:off x="1750851" y="1272748"/>
            <a:ext cx="1744280" cy="215444"/>
          </a:xfrm>
          <a:prstGeom prst="rect">
            <a:avLst/>
          </a:prstGeom>
          <a:noFill/>
        </p:spPr>
        <p:txBody>
          <a:bodyPr wrap="square" rtlCol="0">
            <a:spAutoFit/>
          </a:bodyPr>
          <a:lstStyle/>
          <a:p>
            <a:r>
              <a:rPr lang="cy-GB" sz="800" dirty="0"/>
              <a:t>Blwyddyn hyd at 31 Gorffennaf 2023</a:t>
            </a:r>
          </a:p>
        </p:txBody>
      </p:sp>
      <p:sp>
        <p:nvSpPr>
          <p:cNvPr id="5" name="Blwch Testun 4">
            <a:extLst>
              <a:ext uri="{FF2B5EF4-FFF2-40B4-BE49-F238E27FC236}">
                <a16:creationId xmlns:a16="http://schemas.microsoft.com/office/drawing/2014/main" id="{61935CC0-D7F3-DA0A-00CB-FD431CA6C5D9}"/>
              </a:ext>
            </a:extLst>
          </p:cNvPr>
          <p:cNvSpPr txBox="1"/>
          <p:nvPr/>
        </p:nvSpPr>
        <p:spPr>
          <a:xfrm>
            <a:off x="1103972" y="3285762"/>
            <a:ext cx="566638" cy="338554"/>
          </a:xfrm>
          <a:prstGeom prst="rect">
            <a:avLst/>
          </a:prstGeom>
          <a:noFill/>
        </p:spPr>
        <p:txBody>
          <a:bodyPr wrap="square" rtlCol="0">
            <a:spAutoFit/>
          </a:bodyPr>
          <a:lstStyle/>
          <a:p>
            <a:r>
              <a:rPr lang="cy-GB" sz="800" dirty="0"/>
              <a:t>Costau Staffio</a:t>
            </a:r>
          </a:p>
        </p:txBody>
      </p:sp>
      <p:sp>
        <p:nvSpPr>
          <p:cNvPr id="6" name="Blwch Testun 5">
            <a:extLst>
              <a:ext uri="{FF2B5EF4-FFF2-40B4-BE49-F238E27FC236}">
                <a16:creationId xmlns:a16="http://schemas.microsoft.com/office/drawing/2014/main" id="{E6C33213-5550-93B9-5C44-84F4EE804156}"/>
              </a:ext>
            </a:extLst>
          </p:cNvPr>
          <p:cNvSpPr txBox="1"/>
          <p:nvPr/>
        </p:nvSpPr>
        <p:spPr>
          <a:xfrm>
            <a:off x="1660954" y="3327637"/>
            <a:ext cx="1007517" cy="307777"/>
          </a:xfrm>
          <a:prstGeom prst="rect">
            <a:avLst/>
          </a:prstGeom>
          <a:noFill/>
        </p:spPr>
        <p:txBody>
          <a:bodyPr wrap="square" rtlCol="0">
            <a:spAutoFit/>
          </a:bodyPr>
          <a:lstStyle/>
          <a:p>
            <a:r>
              <a:rPr lang="en-GB" sz="700" dirty="0"/>
              <a:t>S</a:t>
            </a:r>
            <a:r>
              <a:rPr lang="cy-GB" sz="700" dirty="0" err="1"/>
              <a:t>ymudiad</a:t>
            </a:r>
            <a:r>
              <a:rPr lang="cy-GB" sz="700" dirty="0"/>
              <a:t> ar ddarpariaeth USS</a:t>
            </a:r>
          </a:p>
        </p:txBody>
      </p:sp>
      <p:sp>
        <p:nvSpPr>
          <p:cNvPr id="9" name="Blwch Testun 8">
            <a:extLst>
              <a:ext uri="{FF2B5EF4-FFF2-40B4-BE49-F238E27FC236}">
                <a16:creationId xmlns:a16="http://schemas.microsoft.com/office/drawing/2014/main" id="{8E64B198-2FAD-030F-13BB-48BCD32A9A85}"/>
              </a:ext>
            </a:extLst>
          </p:cNvPr>
          <p:cNvSpPr txBox="1"/>
          <p:nvPr/>
        </p:nvSpPr>
        <p:spPr>
          <a:xfrm>
            <a:off x="9280141" y="8170597"/>
            <a:ext cx="654552" cy="415498"/>
          </a:xfrm>
          <a:prstGeom prst="rect">
            <a:avLst/>
          </a:prstGeom>
          <a:noFill/>
        </p:spPr>
        <p:txBody>
          <a:bodyPr wrap="square" rtlCol="0">
            <a:spAutoFit/>
          </a:bodyPr>
          <a:lstStyle/>
          <a:p>
            <a:r>
              <a:rPr lang="cy-GB" sz="700" dirty="0"/>
              <a:t>Costau</a:t>
            </a:r>
          </a:p>
          <a:p>
            <a:r>
              <a:rPr lang="cy-GB" sz="700" dirty="0"/>
              <a:t> gweithredu </a:t>
            </a:r>
          </a:p>
          <a:p>
            <a:r>
              <a:rPr lang="cy-GB" sz="700" dirty="0"/>
              <a:t>eraill </a:t>
            </a:r>
          </a:p>
        </p:txBody>
      </p:sp>
      <p:sp>
        <p:nvSpPr>
          <p:cNvPr id="10" name="Blwch Testun 9">
            <a:extLst>
              <a:ext uri="{FF2B5EF4-FFF2-40B4-BE49-F238E27FC236}">
                <a16:creationId xmlns:a16="http://schemas.microsoft.com/office/drawing/2014/main" id="{870B2EF1-5D67-8AF8-B8B3-0212CD4C4137}"/>
              </a:ext>
            </a:extLst>
          </p:cNvPr>
          <p:cNvSpPr txBox="1"/>
          <p:nvPr/>
        </p:nvSpPr>
        <p:spPr>
          <a:xfrm>
            <a:off x="9280141" y="5564770"/>
            <a:ext cx="654552" cy="307777"/>
          </a:xfrm>
          <a:prstGeom prst="rect">
            <a:avLst/>
          </a:prstGeom>
          <a:noFill/>
        </p:spPr>
        <p:txBody>
          <a:bodyPr wrap="square" rtlCol="0">
            <a:spAutoFit/>
          </a:bodyPr>
          <a:lstStyle/>
          <a:p>
            <a:r>
              <a:rPr lang="cy-GB" sz="700" dirty="0"/>
              <a:t>Dibrisiad ac amhariad</a:t>
            </a:r>
          </a:p>
        </p:txBody>
      </p:sp>
      <p:sp>
        <p:nvSpPr>
          <p:cNvPr id="11" name="Blwch Testun 10">
            <a:extLst>
              <a:ext uri="{FF2B5EF4-FFF2-40B4-BE49-F238E27FC236}">
                <a16:creationId xmlns:a16="http://schemas.microsoft.com/office/drawing/2014/main" id="{3A34CE16-1304-120A-A188-2EADDACA58E8}"/>
              </a:ext>
            </a:extLst>
          </p:cNvPr>
          <p:cNvSpPr txBox="1"/>
          <p:nvPr/>
        </p:nvSpPr>
        <p:spPr>
          <a:xfrm>
            <a:off x="3863820" y="3381716"/>
            <a:ext cx="654552" cy="200055"/>
          </a:xfrm>
          <a:prstGeom prst="rect">
            <a:avLst/>
          </a:prstGeom>
          <a:noFill/>
        </p:spPr>
        <p:txBody>
          <a:bodyPr wrap="square" rtlCol="0">
            <a:spAutoFit/>
          </a:bodyPr>
          <a:lstStyle/>
          <a:p>
            <a:r>
              <a:rPr lang="cy-GB" sz="700" dirty="0"/>
              <a:t>Llog a chyllid</a:t>
            </a:r>
          </a:p>
        </p:txBody>
      </p:sp>
      <p:sp>
        <p:nvSpPr>
          <p:cNvPr id="12" name="Blwch Testun 11">
            <a:extLst>
              <a:ext uri="{FF2B5EF4-FFF2-40B4-BE49-F238E27FC236}">
                <a16:creationId xmlns:a16="http://schemas.microsoft.com/office/drawing/2014/main" id="{6AF67962-13B4-056C-4EBF-B3384339EC75}"/>
              </a:ext>
            </a:extLst>
          </p:cNvPr>
          <p:cNvSpPr txBox="1"/>
          <p:nvPr/>
        </p:nvSpPr>
        <p:spPr>
          <a:xfrm>
            <a:off x="4630146" y="3318089"/>
            <a:ext cx="654552" cy="307777"/>
          </a:xfrm>
          <a:prstGeom prst="rect">
            <a:avLst/>
          </a:prstGeom>
          <a:noFill/>
        </p:spPr>
        <p:txBody>
          <a:bodyPr wrap="square" rtlCol="0">
            <a:spAutoFit/>
          </a:bodyPr>
          <a:lstStyle/>
          <a:p>
            <a:r>
              <a:rPr lang="en-GB" sz="700" dirty="0"/>
              <a:t>C</a:t>
            </a:r>
            <a:r>
              <a:rPr lang="cy-GB" sz="700" dirty="0" err="1"/>
              <a:t>yfanswm</a:t>
            </a:r>
            <a:r>
              <a:rPr lang="cy-GB" sz="700" dirty="0"/>
              <a:t> Gwariant</a:t>
            </a:r>
          </a:p>
        </p:txBody>
      </p:sp>
      <p:sp>
        <p:nvSpPr>
          <p:cNvPr id="13" name="Blwch Testun 12">
            <a:extLst>
              <a:ext uri="{FF2B5EF4-FFF2-40B4-BE49-F238E27FC236}">
                <a16:creationId xmlns:a16="http://schemas.microsoft.com/office/drawing/2014/main" id="{705F5F1A-D4B0-217C-229D-6CF7F160FEC4}"/>
              </a:ext>
            </a:extLst>
          </p:cNvPr>
          <p:cNvSpPr txBox="1"/>
          <p:nvPr/>
        </p:nvSpPr>
        <p:spPr>
          <a:xfrm>
            <a:off x="5299537" y="3085122"/>
            <a:ext cx="654552" cy="523220"/>
          </a:xfrm>
          <a:prstGeom prst="rect">
            <a:avLst/>
          </a:prstGeom>
          <a:noFill/>
        </p:spPr>
        <p:txBody>
          <a:bodyPr wrap="square" rtlCol="0">
            <a:spAutoFit/>
          </a:bodyPr>
          <a:lstStyle/>
          <a:p>
            <a:r>
              <a:rPr lang="en-GB" sz="700" dirty="0"/>
              <a:t>C</a:t>
            </a:r>
            <a:r>
              <a:rPr lang="cy-GB" sz="700" dirty="0" err="1"/>
              <a:t>yfanswm</a:t>
            </a:r>
            <a:r>
              <a:rPr lang="cy-GB" sz="700" dirty="0"/>
              <a:t>:  heb gynnwys Darpariaeth </a:t>
            </a:r>
            <a:r>
              <a:rPr lang="cy-GB" sz="700" dirty="0" err="1"/>
              <a:t>Ddiffig</a:t>
            </a:r>
            <a:r>
              <a:rPr lang="cy-GB" sz="700" dirty="0"/>
              <a:t> USS</a:t>
            </a:r>
          </a:p>
        </p:txBody>
      </p:sp>
      <p:sp>
        <p:nvSpPr>
          <p:cNvPr id="14" name="Blwch Testun 13">
            <a:extLst>
              <a:ext uri="{FF2B5EF4-FFF2-40B4-BE49-F238E27FC236}">
                <a16:creationId xmlns:a16="http://schemas.microsoft.com/office/drawing/2014/main" id="{BEB78125-E77A-CE1F-F524-278FCD34ECA3}"/>
              </a:ext>
            </a:extLst>
          </p:cNvPr>
          <p:cNvSpPr txBox="1"/>
          <p:nvPr/>
        </p:nvSpPr>
        <p:spPr>
          <a:xfrm>
            <a:off x="820653" y="5456318"/>
            <a:ext cx="566638" cy="338554"/>
          </a:xfrm>
          <a:prstGeom prst="rect">
            <a:avLst/>
          </a:prstGeom>
          <a:noFill/>
        </p:spPr>
        <p:txBody>
          <a:bodyPr wrap="square" rtlCol="0">
            <a:spAutoFit/>
          </a:bodyPr>
          <a:lstStyle/>
          <a:p>
            <a:r>
              <a:rPr lang="cy-GB" sz="800" dirty="0"/>
              <a:t>Costau Staffio</a:t>
            </a:r>
          </a:p>
        </p:txBody>
      </p:sp>
      <p:sp>
        <p:nvSpPr>
          <p:cNvPr id="15" name="Blwch Testun 14">
            <a:extLst>
              <a:ext uri="{FF2B5EF4-FFF2-40B4-BE49-F238E27FC236}">
                <a16:creationId xmlns:a16="http://schemas.microsoft.com/office/drawing/2014/main" id="{8A9F8C45-C40C-0417-E270-D44116DD5557}"/>
              </a:ext>
            </a:extLst>
          </p:cNvPr>
          <p:cNvSpPr txBox="1"/>
          <p:nvPr/>
        </p:nvSpPr>
        <p:spPr>
          <a:xfrm>
            <a:off x="1504385" y="5493276"/>
            <a:ext cx="1007517" cy="307777"/>
          </a:xfrm>
          <a:prstGeom prst="rect">
            <a:avLst/>
          </a:prstGeom>
          <a:noFill/>
        </p:spPr>
        <p:txBody>
          <a:bodyPr wrap="square" rtlCol="0">
            <a:spAutoFit/>
          </a:bodyPr>
          <a:lstStyle/>
          <a:p>
            <a:r>
              <a:rPr lang="en-GB" sz="700" dirty="0"/>
              <a:t>S</a:t>
            </a:r>
            <a:r>
              <a:rPr lang="cy-GB" sz="700" dirty="0" err="1"/>
              <a:t>ymudiad</a:t>
            </a:r>
            <a:r>
              <a:rPr lang="cy-GB" sz="700" dirty="0"/>
              <a:t> ar ddarpariaeth USS</a:t>
            </a:r>
          </a:p>
        </p:txBody>
      </p:sp>
      <p:sp>
        <p:nvSpPr>
          <p:cNvPr id="18" name="Blwch Testun 17">
            <a:extLst>
              <a:ext uri="{FF2B5EF4-FFF2-40B4-BE49-F238E27FC236}">
                <a16:creationId xmlns:a16="http://schemas.microsoft.com/office/drawing/2014/main" id="{A270A03A-B3CC-1523-6204-A4743E5D61C7}"/>
              </a:ext>
            </a:extLst>
          </p:cNvPr>
          <p:cNvSpPr txBox="1"/>
          <p:nvPr/>
        </p:nvSpPr>
        <p:spPr>
          <a:xfrm>
            <a:off x="2395440" y="5406864"/>
            <a:ext cx="654552" cy="415498"/>
          </a:xfrm>
          <a:prstGeom prst="rect">
            <a:avLst/>
          </a:prstGeom>
          <a:noFill/>
        </p:spPr>
        <p:txBody>
          <a:bodyPr wrap="square" rtlCol="0">
            <a:spAutoFit/>
          </a:bodyPr>
          <a:lstStyle/>
          <a:p>
            <a:r>
              <a:rPr lang="cy-GB" sz="700" dirty="0"/>
              <a:t>Costau</a:t>
            </a:r>
          </a:p>
          <a:p>
            <a:r>
              <a:rPr lang="cy-GB" sz="700" dirty="0"/>
              <a:t> gweithredu </a:t>
            </a:r>
          </a:p>
          <a:p>
            <a:r>
              <a:rPr lang="cy-GB" sz="700" dirty="0"/>
              <a:t>eraill </a:t>
            </a:r>
          </a:p>
        </p:txBody>
      </p:sp>
      <p:sp>
        <p:nvSpPr>
          <p:cNvPr id="19" name="Blwch Testun 18">
            <a:extLst>
              <a:ext uri="{FF2B5EF4-FFF2-40B4-BE49-F238E27FC236}">
                <a16:creationId xmlns:a16="http://schemas.microsoft.com/office/drawing/2014/main" id="{90B39357-7104-B0FC-BDC4-1C6B7B729D36}"/>
              </a:ext>
            </a:extLst>
          </p:cNvPr>
          <p:cNvSpPr txBox="1"/>
          <p:nvPr/>
        </p:nvSpPr>
        <p:spPr>
          <a:xfrm>
            <a:off x="3049992" y="5488376"/>
            <a:ext cx="654552" cy="307777"/>
          </a:xfrm>
          <a:prstGeom prst="rect">
            <a:avLst/>
          </a:prstGeom>
          <a:noFill/>
        </p:spPr>
        <p:txBody>
          <a:bodyPr wrap="square" rtlCol="0">
            <a:spAutoFit/>
          </a:bodyPr>
          <a:lstStyle/>
          <a:p>
            <a:r>
              <a:rPr lang="cy-GB" sz="700" dirty="0"/>
              <a:t>Dibrisiad ac amhariad</a:t>
            </a:r>
          </a:p>
        </p:txBody>
      </p:sp>
      <p:sp>
        <p:nvSpPr>
          <p:cNvPr id="21" name="Blwch Testun 20">
            <a:extLst>
              <a:ext uri="{FF2B5EF4-FFF2-40B4-BE49-F238E27FC236}">
                <a16:creationId xmlns:a16="http://schemas.microsoft.com/office/drawing/2014/main" id="{7FFAFA44-1A6C-02D7-FA37-0C5501EBD30E}"/>
              </a:ext>
            </a:extLst>
          </p:cNvPr>
          <p:cNvSpPr txBox="1"/>
          <p:nvPr/>
        </p:nvSpPr>
        <p:spPr>
          <a:xfrm>
            <a:off x="3713317" y="5589303"/>
            <a:ext cx="654552" cy="200055"/>
          </a:xfrm>
          <a:prstGeom prst="rect">
            <a:avLst/>
          </a:prstGeom>
          <a:noFill/>
        </p:spPr>
        <p:txBody>
          <a:bodyPr wrap="square" rtlCol="0">
            <a:spAutoFit/>
          </a:bodyPr>
          <a:lstStyle/>
          <a:p>
            <a:r>
              <a:rPr lang="cy-GB" sz="700" dirty="0"/>
              <a:t>Llog a chyllid</a:t>
            </a:r>
          </a:p>
        </p:txBody>
      </p:sp>
      <p:sp>
        <p:nvSpPr>
          <p:cNvPr id="25" name="Blwch Testun 24">
            <a:extLst>
              <a:ext uri="{FF2B5EF4-FFF2-40B4-BE49-F238E27FC236}">
                <a16:creationId xmlns:a16="http://schemas.microsoft.com/office/drawing/2014/main" id="{FB9E03E0-746D-F6A6-31EC-1A3A4E21C43F}"/>
              </a:ext>
            </a:extLst>
          </p:cNvPr>
          <p:cNvSpPr txBox="1"/>
          <p:nvPr/>
        </p:nvSpPr>
        <p:spPr>
          <a:xfrm>
            <a:off x="4484331" y="5535441"/>
            <a:ext cx="654552" cy="307777"/>
          </a:xfrm>
          <a:prstGeom prst="rect">
            <a:avLst/>
          </a:prstGeom>
          <a:noFill/>
        </p:spPr>
        <p:txBody>
          <a:bodyPr wrap="square" rtlCol="0">
            <a:spAutoFit/>
          </a:bodyPr>
          <a:lstStyle/>
          <a:p>
            <a:r>
              <a:rPr lang="en-GB" sz="700" dirty="0"/>
              <a:t>C</a:t>
            </a:r>
            <a:r>
              <a:rPr lang="cy-GB" sz="700" dirty="0" err="1"/>
              <a:t>yfanswm</a:t>
            </a:r>
            <a:r>
              <a:rPr lang="cy-GB" sz="700" dirty="0"/>
              <a:t> Gwariant</a:t>
            </a:r>
          </a:p>
        </p:txBody>
      </p:sp>
      <p:sp>
        <p:nvSpPr>
          <p:cNvPr id="26" name="Blwch Testun 25">
            <a:extLst>
              <a:ext uri="{FF2B5EF4-FFF2-40B4-BE49-F238E27FC236}">
                <a16:creationId xmlns:a16="http://schemas.microsoft.com/office/drawing/2014/main" id="{DBBB3680-2212-C367-B060-DFA740D6A7DD}"/>
              </a:ext>
            </a:extLst>
          </p:cNvPr>
          <p:cNvSpPr txBox="1"/>
          <p:nvPr/>
        </p:nvSpPr>
        <p:spPr>
          <a:xfrm>
            <a:off x="5187568" y="5261382"/>
            <a:ext cx="654552" cy="523220"/>
          </a:xfrm>
          <a:prstGeom prst="rect">
            <a:avLst/>
          </a:prstGeom>
          <a:noFill/>
        </p:spPr>
        <p:txBody>
          <a:bodyPr wrap="square" rtlCol="0">
            <a:spAutoFit/>
          </a:bodyPr>
          <a:lstStyle/>
          <a:p>
            <a:r>
              <a:rPr lang="en-GB" sz="700" dirty="0"/>
              <a:t>C</a:t>
            </a:r>
            <a:r>
              <a:rPr lang="cy-GB" sz="700" dirty="0" err="1"/>
              <a:t>yfanswm</a:t>
            </a:r>
            <a:r>
              <a:rPr lang="cy-GB" sz="700" dirty="0"/>
              <a:t>:  heb gynnwys Darpariaeth </a:t>
            </a:r>
            <a:r>
              <a:rPr lang="cy-GB" sz="700" dirty="0" err="1"/>
              <a:t>Ddiffig</a:t>
            </a:r>
            <a:r>
              <a:rPr lang="cy-GB" sz="700" dirty="0"/>
              <a:t> USS</a:t>
            </a:r>
          </a:p>
        </p:txBody>
      </p:sp>
      <p:sp>
        <p:nvSpPr>
          <p:cNvPr id="29" name="Blwch Testun 28">
            <a:extLst>
              <a:ext uri="{FF2B5EF4-FFF2-40B4-BE49-F238E27FC236}">
                <a16:creationId xmlns:a16="http://schemas.microsoft.com/office/drawing/2014/main" id="{0FC07C0A-8854-9D91-730C-7F4185D2F632}"/>
              </a:ext>
            </a:extLst>
          </p:cNvPr>
          <p:cNvSpPr txBox="1"/>
          <p:nvPr/>
        </p:nvSpPr>
        <p:spPr>
          <a:xfrm>
            <a:off x="971735" y="8551675"/>
            <a:ext cx="566638" cy="338554"/>
          </a:xfrm>
          <a:prstGeom prst="rect">
            <a:avLst/>
          </a:prstGeom>
          <a:noFill/>
        </p:spPr>
        <p:txBody>
          <a:bodyPr wrap="square" rtlCol="0">
            <a:spAutoFit/>
          </a:bodyPr>
          <a:lstStyle/>
          <a:p>
            <a:r>
              <a:rPr lang="cy-GB" sz="800" dirty="0"/>
              <a:t>Costau Staffio</a:t>
            </a:r>
          </a:p>
        </p:txBody>
      </p:sp>
      <p:sp>
        <p:nvSpPr>
          <p:cNvPr id="34" name="Blwch Testun 33">
            <a:extLst>
              <a:ext uri="{FF2B5EF4-FFF2-40B4-BE49-F238E27FC236}">
                <a16:creationId xmlns:a16="http://schemas.microsoft.com/office/drawing/2014/main" id="{2475FBE7-3A38-D055-5F4B-79BD71CFC49B}"/>
              </a:ext>
            </a:extLst>
          </p:cNvPr>
          <p:cNvSpPr txBox="1"/>
          <p:nvPr/>
        </p:nvSpPr>
        <p:spPr>
          <a:xfrm>
            <a:off x="1726870" y="8244789"/>
            <a:ext cx="1007517" cy="307777"/>
          </a:xfrm>
          <a:prstGeom prst="rect">
            <a:avLst/>
          </a:prstGeom>
          <a:noFill/>
        </p:spPr>
        <p:txBody>
          <a:bodyPr wrap="square" rtlCol="0">
            <a:spAutoFit/>
          </a:bodyPr>
          <a:lstStyle/>
          <a:p>
            <a:r>
              <a:rPr lang="en-GB" sz="700" dirty="0"/>
              <a:t>S</a:t>
            </a:r>
            <a:r>
              <a:rPr lang="cy-GB" sz="700" dirty="0" err="1"/>
              <a:t>ymudiad</a:t>
            </a:r>
            <a:r>
              <a:rPr lang="cy-GB" sz="700" dirty="0"/>
              <a:t> ar ddarpariaeth USS</a:t>
            </a:r>
          </a:p>
        </p:txBody>
      </p:sp>
      <p:sp>
        <p:nvSpPr>
          <p:cNvPr id="35" name="Blwch Testun 34">
            <a:extLst>
              <a:ext uri="{FF2B5EF4-FFF2-40B4-BE49-F238E27FC236}">
                <a16:creationId xmlns:a16="http://schemas.microsoft.com/office/drawing/2014/main" id="{7B9D5A7E-9DB6-0A65-8932-0478E2830F11}"/>
              </a:ext>
            </a:extLst>
          </p:cNvPr>
          <p:cNvSpPr txBox="1"/>
          <p:nvPr/>
        </p:nvSpPr>
        <p:spPr>
          <a:xfrm>
            <a:off x="3000505" y="8198615"/>
            <a:ext cx="654552" cy="415498"/>
          </a:xfrm>
          <a:prstGeom prst="rect">
            <a:avLst/>
          </a:prstGeom>
          <a:noFill/>
        </p:spPr>
        <p:txBody>
          <a:bodyPr wrap="square" rtlCol="0">
            <a:spAutoFit/>
          </a:bodyPr>
          <a:lstStyle/>
          <a:p>
            <a:r>
              <a:rPr lang="cy-GB" sz="700" dirty="0"/>
              <a:t>Costau</a:t>
            </a:r>
          </a:p>
          <a:p>
            <a:r>
              <a:rPr lang="cy-GB" sz="700" dirty="0"/>
              <a:t> gweithredu </a:t>
            </a:r>
          </a:p>
          <a:p>
            <a:r>
              <a:rPr lang="cy-GB" sz="700" dirty="0"/>
              <a:t>eraill </a:t>
            </a:r>
          </a:p>
        </p:txBody>
      </p:sp>
      <p:sp>
        <p:nvSpPr>
          <p:cNvPr id="36" name="Blwch Testun 35">
            <a:extLst>
              <a:ext uri="{FF2B5EF4-FFF2-40B4-BE49-F238E27FC236}">
                <a16:creationId xmlns:a16="http://schemas.microsoft.com/office/drawing/2014/main" id="{6713174D-9B94-639A-886C-CBAA274529A9}"/>
              </a:ext>
            </a:extLst>
          </p:cNvPr>
          <p:cNvSpPr txBox="1"/>
          <p:nvPr/>
        </p:nvSpPr>
        <p:spPr>
          <a:xfrm>
            <a:off x="3982000" y="8299541"/>
            <a:ext cx="654552" cy="307777"/>
          </a:xfrm>
          <a:prstGeom prst="rect">
            <a:avLst/>
          </a:prstGeom>
          <a:noFill/>
        </p:spPr>
        <p:txBody>
          <a:bodyPr wrap="square" rtlCol="0">
            <a:spAutoFit/>
          </a:bodyPr>
          <a:lstStyle/>
          <a:p>
            <a:r>
              <a:rPr lang="cy-GB" sz="700" dirty="0"/>
              <a:t>Dibrisiad ac amhariad</a:t>
            </a:r>
          </a:p>
        </p:txBody>
      </p:sp>
      <p:sp>
        <p:nvSpPr>
          <p:cNvPr id="37" name="Blwch Testun 36">
            <a:extLst>
              <a:ext uri="{FF2B5EF4-FFF2-40B4-BE49-F238E27FC236}">
                <a16:creationId xmlns:a16="http://schemas.microsoft.com/office/drawing/2014/main" id="{036CA0A8-2D56-87F1-DD82-8212F22848B6}"/>
              </a:ext>
            </a:extLst>
          </p:cNvPr>
          <p:cNvSpPr txBox="1"/>
          <p:nvPr/>
        </p:nvSpPr>
        <p:spPr>
          <a:xfrm>
            <a:off x="5114641" y="8354467"/>
            <a:ext cx="654552" cy="200055"/>
          </a:xfrm>
          <a:prstGeom prst="rect">
            <a:avLst/>
          </a:prstGeom>
          <a:noFill/>
        </p:spPr>
        <p:txBody>
          <a:bodyPr wrap="square" rtlCol="0">
            <a:spAutoFit/>
          </a:bodyPr>
          <a:lstStyle/>
          <a:p>
            <a:r>
              <a:rPr lang="cy-GB" sz="700" dirty="0"/>
              <a:t>Llog a chyllid</a:t>
            </a:r>
          </a:p>
        </p:txBody>
      </p:sp>
      <p:sp>
        <p:nvSpPr>
          <p:cNvPr id="38" name="Blwch Testun 37">
            <a:extLst>
              <a:ext uri="{FF2B5EF4-FFF2-40B4-BE49-F238E27FC236}">
                <a16:creationId xmlns:a16="http://schemas.microsoft.com/office/drawing/2014/main" id="{A50B590F-0527-4F52-D1BB-F83E705C0D07}"/>
              </a:ext>
            </a:extLst>
          </p:cNvPr>
          <p:cNvSpPr txBox="1"/>
          <p:nvPr/>
        </p:nvSpPr>
        <p:spPr>
          <a:xfrm>
            <a:off x="7977051" y="973805"/>
            <a:ext cx="1744280" cy="215444"/>
          </a:xfrm>
          <a:prstGeom prst="rect">
            <a:avLst/>
          </a:prstGeom>
          <a:noFill/>
        </p:spPr>
        <p:txBody>
          <a:bodyPr wrap="square" rtlCol="0">
            <a:spAutoFit/>
          </a:bodyPr>
          <a:lstStyle/>
          <a:p>
            <a:r>
              <a:rPr lang="cy-GB" sz="800" dirty="0"/>
              <a:t>Blwyddyn hyd at 31 Gorffennaf 2023</a:t>
            </a:r>
          </a:p>
        </p:txBody>
      </p:sp>
      <p:sp>
        <p:nvSpPr>
          <p:cNvPr id="39" name="Blwch Testun 38">
            <a:extLst>
              <a:ext uri="{FF2B5EF4-FFF2-40B4-BE49-F238E27FC236}">
                <a16:creationId xmlns:a16="http://schemas.microsoft.com/office/drawing/2014/main" id="{7CDE1560-F244-570C-F9A8-DFE4383EE6BE}"/>
              </a:ext>
            </a:extLst>
          </p:cNvPr>
          <p:cNvSpPr txBox="1"/>
          <p:nvPr/>
        </p:nvSpPr>
        <p:spPr>
          <a:xfrm>
            <a:off x="9721331" y="973805"/>
            <a:ext cx="1744280" cy="215444"/>
          </a:xfrm>
          <a:prstGeom prst="rect">
            <a:avLst/>
          </a:prstGeom>
          <a:noFill/>
        </p:spPr>
        <p:txBody>
          <a:bodyPr wrap="square" rtlCol="0">
            <a:spAutoFit/>
          </a:bodyPr>
          <a:lstStyle/>
          <a:p>
            <a:r>
              <a:rPr lang="cy-GB" sz="800" dirty="0"/>
              <a:t>Blwyddyn hyd at 31 Gorffennaf 2024</a:t>
            </a:r>
          </a:p>
        </p:txBody>
      </p:sp>
      <p:sp>
        <p:nvSpPr>
          <p:cNvPr id="40" name="Blwch Testun 39">
            <a:extLst>
              <a:ext uri="{FF2B5EF4-FFF2-40B4-BE49-F238E27FC236}">
                <a16:creationId xmlns:a16="http://schemas.microsoft.com/office/drawing/2014/main" id="{B4A61401-C94F-8D71-553E-9C732C681C16}"/>
              </a:ext>
            </a:extLst>
          </p:cNvPr>
          <p:cNvSpPr txBox="1"/>
          <p:nvPr/>
        </p:nvSpPr>
        <p:spPr>
          <a:xfrm>
            <a:off x="7243674" y="3235908"/>
            <a:ext cx="566638" cy="338554"/>
          </a:xfrm>
          <a:prstGeom prst="rect">
            <a:avLst/>
          </a:prstGeom>
          <a:noFill/>
        </p:spPr>
        <p:txBody>
          <a:bodyPr wrap="square" rtlCol="0">
            <a:spAutoFit/>
          </a:bodyPr>
          <a:lstStyle/>
          <a:p>
            <a:r>
              <a:rPr lang="cy-GB" sz="800" dirty="0"/>
              <a:t>Costau Staffio</a:t>
            </a:r>
          </a:p>
        </p:txBody>
      </p:sp>
      <p:sp>
        <p:nvSpPr>
          <p:cNvPr id="41" name="Blwch Testun 40">
            <a:extLst>
              <a:ext uri="{FF2B5EF4-FFF2-40B4-BE49-F238E27FC236}">
                <a16:creationId xmlns:a16="http://schemas.microsoft.com/office/drawing/2014/main" id="{929DF96F-227F-529C-9B7C-66AFC3F5DC28}"/>
              </a:ext>
            </a:extLst>
          </p:cNvPr>
          <p:cNvSpPr txBox="1"/>
          <p:nvPr/>
        </p:nvSpPr>
        <p:spPr>
          <a:xfrm>
            <a:off x="7127849" y="5533993"/>
            <a:ext cx="566638" cy="338554"/>
          </a:xfrm>
          <a:prstGeom prst="rect">
            <a:avLst/>
          </a:prstGeom>
          <a:noFill/>
        </p:spPr>
        <p:txBody>
          <a:bodyPr wrap="square" rtlCol="0">
            <a:spAutoFit/>
          </a:bodyPr>
          <a:lstStyle/>
          <a:p>
            <a:r>
              <a:rPr lang="cy-GB" sz="800" dirty="0"/>
              <a:t>Costau Staffio</a:t>
            </a:r>
          </a:p>
        </p:txBody>
      </p:sp>
      <p:sp>
        <p:nvSpPr>
          <p:cNvPr id="42" name="Blwch Testun 41">
            <a:extLst>
              <a:ext uri="{FF2B5EF4-FFF2-40B4-BE49-F238E27FC236}">
                <a16:creationId xmlns:a16="http://schemas.microsoft.com/office/drawing/2014/main" id="{3EA48EBB-1BE7-CA02-9676-62A93ED7D84F}"/>
              </a:ext>
            </a:extLst>
          </p:cNvPr>
          <p:cNvSpPr txBox="1"/>
          <p:nvPr/>
        </p:nvSpPr>
        <p:spPr>
          <a:xfrm>
            <a:off x="7243674" y="8475130"/>
            <a:ext cx="566638" cy="338554"/>
          </a:xfrm>
          <a:prstGeom prst="rect">
            <a:avLst/>
          </a:prstGeom>
          <a:noFill/>
        </p:spPr>
        <p:txBody>
          <a:bodyPr wrap="square" rtlCol="0">
            <a:spAutoFit/>
          </a:bodyPr>
          <a:lstStyle/>
          <a:p>
            <a:r>
              <a:rPr lang="cy-GB" sz="800" dirty="0"/>
              <a:t>Costau Staffio</a:t>
            </a:r>
          </a:p>
        </p:txBody>
      </p:sp>
      <p:sp>
        <p:nvSpPr>
          <p:cNvPr id="43" name="Blwch Testun 42">
            <a:extLst>
              <a:ext uri="{FF2B5EF4-FFF2-40B4-BE49-F238E27FC236}">
                <a16:creationId xmlns:a16="http://schemas.microsoft.com/office/drawing/2014/main" id="{8CCB9A4A-1C7C-8C55-9C35-0F80C685702A}"/>
              </a:ext>
            </a:extLst>
          </p:cNvPr>
          <p:cNvSpPr txBox="1"/>
          <p:nvPr/>
        </p:nvSpPr>
        <p:spPr>
          <a:xfrm>
            <a:off x="7863135" y="3280368"/>
            <a:ext cx="1007517" cy="307777"/>
          </a:xfrm>
          <a:prstGeom prst="rect">
            <a:avLst/>
          </a:prstGeom>
          <a:noFill/>
        </p:spPr>
        <p:txBody>
          <a:bodyPr wrap="square" rtlCol="0">
            <a:spAutoFit/>
          </a:bodyPr>
          <a:lstStyle/>
          <a:p>
            <a:r>
              <a:rPr lang="en-GB" sz="700" dirty="0"/>
              <a:t>S</a:t>
            </a:r>
            <a:r>
              <a:rPr lang="cy-GB" sz="700" dirty="0" err="1"/>
              <a:t>ymudiad</a:t>
            </a:r>
            <a:r>
              <a:rPr lang="cy-GB" sz="700" dirty="0"/>
              <a:t> ar ddarpariaeth USS</a:t>
            </a:r>
          </a:p>
        </p:txBody>
      </p:sp>
      <p:sp>
        <p:nvSpPr>
          <p:cNvPr id="44" name="Blwch Testun 43">
            <a:extLst>
              <a:ext uri="{FF2B5EF4-FFF2-40B4-BE49-F238E27FC236}">
                <a16:creationId xmlns:a16="http://schemas.microsoft.com/office/drawing/2014/main" id="{69493916-826F-7121-DB13-6E324CB8899E}"/>
              </a:ext>
            </a:extLst>
          </p:cNvPr>
          <p:cNvSpPr txBox="1"/>
          <p:nvPr/>
        </p:nvSpPr>
        <p:spPr>
          <a:xfrm>
            <a:off x="7694487" y="5535441"/>
            <a:ext cx="1007517" cy="307777"/>
          </a:xfrm>
          <a:prstGeom prst="rect">
            <a:avLst/>
          </a:prstGeom>
          <a:noFill/>
        </p:spPr>
        <p:txBody>
          <a:bodyPr wrap="square" rtlCol="0">
            <a:spAutoFit/>
          </a:bodyPr>
          <a:lstStyle/>
          <a:p>
            <a:r>
              <a:rPr lang="en-GB" sz="700" dirty="0"/>
              <a:t>S</a:t>
            </a:r>
            <a:r>
              <a:rPr lang="cy-GB" sz="700" dirty="0" err="1"/>
              <a:t>ymudiad</a:t>
            </a:r>
            <a:r>
              <a:rPr lang="cy-GB" sz="700" dirty="0"/>
              <a:t> ar ddarpariaeth USS</a:t>
            </a:r>
          </a:p>
        </p:txBody>
      </p:sp>
      <p:sp>
        <p:nvSpPr>
          <p:cNvPr id="45" name="Blwch Testun 44">
            <a:extLst>
              <a:ext uri="{FF2B5EF4-FFF2-40B4-BE49-F238E27FC236}">
                <a16:creationId xmlns:a16="http://schemas.microsoft.com/office/drawing/2014/main" id="{CB81D538-E0B9-6EBE-EFB7-121A5E5059FB}"/>
              </a:ext>
            </a:extLst>
          </p:cNvPr>
          <p:cNvSpPr txBox="1"/>
          <p:nvPr/>
        </p:nvSpPr>
        <p:spPr>
          <a:xfrm>
            <a:off x="8175051" y="8290896"/>
            <a:ext cx="1007517" cy="307777"/>
          </a:xfrm>
          <a:prstGeom prst="rect">
            <a:avLst/>
          </a:prstGeom>
          <a:noFill/>
        </p:spPr>
        <p:txBody>
          <a:bodyPr wrap="square" rtlCol="0">
            <a:spAutoFit/>
          </a:bodyPr>
          <a:lstStyle/>
          <a:p>
            <a:r>
              <a:rPr lang="en-GB" sz="700" dirty="0"/>
              <a:t>S</a:t>
            </a:r>
            <a:r>
              <a:rPr lang="cy-GB" sz="700" dirty="0" err="1"/>
              <a:t>ymudiad</a:t>
            </a:r>
            <a:r>
              <a:rPr lang="cy-GB" sz="700" dirty="0"/>
              <a:t> ar ddarpariaeth USS</a:t>
            </a:r>
          </a:p>
        </p:txBody>
      </p:sp>
      <p:sp>
        <p:nvSpPr>
          <p:cNvPr id="46" name="Blwch Testun 45">
            <a:extLst>
              <a:ext uri="{FF2B5EF4-FFF2-40B4-BE49-F238E27FC236}">
                <a16:creationId xmlns:a16="http://schemas.microsoft.com/office/drawing/2014/main" id="{352AEB04-D2E7-91EA-887C-E13F06A12532}"/>
              </a:ext>
            </a:extLst>
          </p:cNvPr>
          <p:cNvSpPr txBox="1"/>
          <p:nvPr/>
        </p:nvSpPr>
        <p:spPr>
          <a:xfrm>
            <a:off x="8703966" y="3151294"/>
            <a:ext cx="654552" cy="415498"/>
          </a:xfrm>
          <a:prstGeom prst="rect">
            <a:avLst/>
          </a:prstGeom>
          <a:noFill/>
        </p:spPr>
        <p:txBody>
          <a:bodyPr wrap="square" rtlCol="0">
            <a:spAutoFit/>
          </a:bodyPr>
          <a:lstStyle/>
          <a:p>
            <a:r>
              <a:rPr lang="cy-GB" sz="700" dirty="0"/>
              <a:t>Costau</a:t>
            </a:r>
          </a:p>
          <a:p>
            <a:r>
              <a:rPr lang="cy-GB" sz="700" dirty="0"/>
              <a:t> gweithredu </a:t>
            </a:r>
          </a:p>
          <a:p>
            <a:r>
              <a:rPr lang="cy-GB" sz="700" dirty="0"/>
              <a:t>eraill </a:t>
            </a:r>
          </a:p>
        </p:txBody>
      </p:sp>
      <p:sp>
        <p:nvSpPr>
          <p:cNvPr id="47" name="Blwch Testun 46">
            <a:extLst>
              <a:ext uri="{FF2B5EF4-FFF2-40B4-BE49-F238E27FC236}">
                <a16:creationId xmlns:a16="http://schemas.microsoft.com/office/drawing/2014/main" id="{8E24764E-7E6B-3CE4-E4BE-88F5E07E2E35}"/>
              </a:ext>
            </a:extLst>
          </p:cNvPr>
          <p:cNvSpPr txBox="1"/>
          <p:nvPr/>
        </p:nvSpPr>
        <p:spPr>
          <a:xfrm>
            <a:off x="8622506" y="5481580"/>
            <a:ext cx="654552" cy="415498"/>
          </a:xfrm>
          <a:prstGeom prst="rect">
            <a:avLst/>
          </a:prstGeom>
          <a:noFill/>
        </p:spPr>
        <p:txBody>
          <a:bodyPr wrap="square" rtlCol="0">
            <a:spAutoFit/>
          </a:bodyPr>
          <a:lstStyle/>
          <a:p>
            <a:r>
              <a:rPr lang="cy-GB" sz="700" dirty="0"/>
              <a:t>Costau</a:t>
            </a:r>
          </a:p>
          <a:p>
            <a:r>
              <a:rPr lang="cy-GB" sz="700" dirty="0"/>
              <a:t> gweithredu </a:t>
            </a:r>
          </a:p>
          <a:p>
            <a:r>
              <a:rPr lang="cy-GB" sz="700" dirty="0"/>
              <a:t>eraill </a:t>
            </a:r>
          </a:p>
        </p:txBody>
      </p:sp>
      <p:sp>
        <p:nvSpPr>
          <p:cNvPr id="48" name="Blwch Testun 47">
            <a:extLst>
              <a:ext uri="{FF2B5EF4-FFF2-40B4-BE49-F238E27FC236}">
                <a16:creationId xmlns:a16="http://schemas.microsoft.com/office/drawing/2014/main" id="{FC40021C-8D4C-5DA9-8E7E-DA098A3D1CDA}"/>
              </a:ext>
            </a:extLst>
          </p:cNvPr>
          <p:cNvSpPr txBox="1"/>
          <p:nvPr/>
        </p:nvSpPr>
        <p:spPr>
          <a:xfrm>
            <a:off x="2571365" y="3192844"/>
            <a:ext cx="654552" cy="415498"/>
          </a:xfrm>
          <a:prstGeom prst="rect">
            <a:avLst/>
          </a:prstGeom>
          <a:noFill/>
        </p:spPr>
        <p:txBody>
          <a:bodyPr wrap="square" rtlCol="0">
            <a:spAutoFit/>
          </a:bodyPr>
          <a:lstStyle/>
          <a:p>
            <a:r>
              <a:rPr lang="cy-GB" sz="700" dirty="0"/>
              <a:t>Costau</a:t>
            </a:r>
          </a:p>
          <a:p>
            <a:r>
              <a:rPr lang="cy-GB" sz="700" dirty="0"/>
              <a:t> gweithredu </a:t>
            </a:r>
          </a:p>
          <a:p>
            <a:r>
              <a:rPr lang="cy-GB" sz="700" dirty="0"/>
              <a:t>eraill </a:t>
            </a:r>
          </a:p>
        </p:txBody>
      </p:sp>
      <p:sp>
        <p:nvSpPr>
          <p:cNvPr id="49" name="Blwch Testun 48">
            <a:extLst>
              <a:ext uri="{FF2B5EF4-FFF2-40B4-BE49-F238E27FC236}">
                <a16:creationId xmlns:a16="http://schemas.microsoft.com/office/drawing/2014/main" id="{09EED5C2-B18B-4DB6-2CC2-32717098D6EB}"/>
              </a:ext>
            </a:extLst>
          </p:cNvPr>
          <p:cNvSpPr txBox="1"/>
          <p:nvPr/>
        </p:nvSpPr>
        <p:spPr>
          <a:xfrm>
            <a:off x="9353380" y="3244717"/>
            <a:ext cx="654552" cy="307777"/>
          </a:xfrm>
          <a:prstGeom prst="rect">
            <a:avLst/>
          </a:prstGeom>
          <a:noFill/>
        </p:spPr>
        <p:txBody>
          <a:bodyPr wrap="square" rtlCol="0">
            <a:spAutoFit/>
          </a:bodyPr>
          <a:lstStyle/>
          <a:p>
            <a:r>
              <a:rPr lang="cy-GB" sz="700" dirty="0"/>
              <a:t>Dibrisiad ac amhariad</a:t>
            </a:r>
          </a:p>
        </p:txBody>
      </p:sp>
      <p:sp>
        <p:nvSpPr>
          <p:cNvPr id="50" name="Blwch Testun 49">
            <a:extLst>
              <a:ext uri="{FF2B5EF4-FFF2-40B4-BE49-F238E27FC236}">
                <a16:creationId xmlns:a16="http://schemas.microsoft.com/office/drawing/2014/main" id="{1D16A4D4-B3BE-E31E-A0BA-2204F436002E}"/>
              </a:ext>
            </a:extLst>
          </p:cNvPr>
          <p:cNvSpPr txBox="1"/>
          <p:nvPr/>
        </p:nvSpPr>
        <p:spPr>
          <a:xfrm>
            <a:off x="3230808" y="3304502"/>
            <a:ext cx="654552" cy="307777"/>
          </a:xfrm>
          <a:prstGeom prst="rect">
            <a:avLst/>
          </a:prstGeom>
          <a:noFill/>
        </p:spPr>
        <p:txBody>
          <a:bodyPr wrap="square" rtlCol="0">
            <a:spAutoFit/>
          </a:bodyPr>
          <a:lstStyle/>
          <a:p>
            <a:r>
              <a:rPr lang="cy-GB" sz="700" dirty="0"/>
              <a:t>Dibrisiad ac amhariad</a:t>
            </a:r>
          </a:p>
        </p:txBody>
      </p:sp>
      <p:sp>
        <p:nvSpPr>
          <p:cNvPr id="51" name="Blwch Testun 50">
            <a:extLst>
              <a:ext uri="{FF2B5EF4-FFF2-40B4-BE49-F238E27FC236}">
                <a16:creationId xmlns:a16="http://schemas.microsoft.com/office/drawing/2014/main" id="{79AA3487-7AC6-6DA8-9A02-AE0D21FB165F}"/>
              </a:ext>
            </a:extLst>
          </p:cNvPr>
          <p:cNvSpPr txBox="1"/>
          <p:nvPr/>
        </p:nvSpPr>
        <p:spPr>
          <a:xfrm>
            <a:off x="10412830" y="8224457"/>
            <a:ext cx="654552" cy="307777"/>
          </a:xfrm>
          <a:prstGeom prst="rect">
            <a:avLst/>
          </a:prstGeom>
          <a:noFill/>
        </p:spPr>
        <p:txBody>
          <a:bodyPr wrap="square" rtlCol="0">
            <a:spAutoFit/>
          </a:bodyPr>
          <a:lstStyle/>
          <a:p>
            <a:r>
              <a:rPr lang="cy-GB" sz="700" dirty="0"/>
              <a:t>Dibrisiad ac amhariad</a:t>
            </a:r>
          </a:p>
        </p:txBody>
      </p:sp>
      <p:sp>
        <p:nvSpPr>
          <p:cNvPr id="52" name="Blwch Testun 51">
            <a:extLst>
              <a:ext uri="{FF2B5EF4-FFF2-40B4-BE49-F238E27FC236}">
                <a16:creationId xmlns:a16="http://schemas.microsoft.com/office/drawing/2014/main" id="{506B257B-5D71-ED00-8B3B-DC6F961B5F72}"/>
              </a:ext>
            </a:extLst>
          </p:cNvPr>
          <p:cNvSpPr txBox="1"/>
          <p:nvPr/>
        </p:nvSpPr>
        <p:spPr>
          <a:xfrm>
            <a:off x="10092311" y="3367829"/>
            <a:ext cx="654552" cy="200055"/>
          </a:xfrm>
          <a:prstGeom prst="rect">
            <a:avLst/>
          </a:prstGeom>
          <a:noFill/>
        </p:spPr>
        <p:txBody>
          <a:bodyPr wrap="square" rtlCol="0">
            <a:spAutoFit/>
          </a:bodyPr>
          <a:lstStyle/>
          <a:p>
            <a:r>
              <a:rPr lang="cy-GB" sz="700" dirty="0"/>
              <a:t>Llog a chyllid</a:t>
            </a:r>
          </a:p>
        </p:txBody>
      </p:sp>
      <p:sp>
        <p:nvSpPr>
          <p:cNvPr id="53" name="Blwch Testun 52">
            <a:extLst>
              <a:ext uri="{FF2B5EF4-FFF2-40B4-BE49-F238E27FC236}">
                <a16:creationId xmlns:a16="http://schemas.microsoft.com/office/drawing/2014/main" id="{BF3B899A-7B26-5CCF-00C5-4FE4E8B41D21}"/>
              </a:ext>
            </a:extLst>
          </p:cNvPr>
          <p:cNvSpPr txBox="1"/>
          <p:nvPr/>
        </p:nvSpPr>
        <p:spPr>
          <a:xfrm>
            <a:off x="10029346" y="5589402"/>
            <a:ext cx="654552" cy="200055"/>
          </a:xfrm>
          <a:prstGeom prst="rect">
            <a:avLst/>
          </a:prstGeom>
          <a:noFill/>
        </p:spPr>
        <p:txBody>
          <a:bodyPr wrap="square" rtlCol="0">
            <a:spAutoFit/>
          </a:bodyPr>
          <a:lstStyle/>
          <a:p>
            <a:r>
              <a:rPr lang="cy-GB" sz="700" dirty="0"/>
              <a:t>Llog a chyllid</a:t>
            </a:r>
          </a:p>
        </p:txBody>
      </p:sp>
      <p:sp>
        <p:nvSpPr>
          <p:cNvPr id="54" name="Blwch Testun 53">
            <a:extLst>
              <a:ext uri="{FF2B5EF4-FFF2-40B4-BE49-F238E27FC236}">
                <a16:creationId xmlns:a16="http://schemas.microsoft.com/office/drawing/2014/main" id="{75AB0D75-CF7C-E717-B369-FBAE080AD284}"/>
              </a:ext>
            </a:extLst>
          </p:cNvPr>
          <p:cNvSpPr txBox="1"/>
          <p:nvPr/>
        </p:nvSpPr>
        <p:spPr>
          <a:xfrm>
            <a:off x="11465333" y="8306336"/>
            <a:ext cx="654552" cy="200055"/>
          </a:xfrm>
          <a:prstGeom prst="rect">
            <a:avLst/>
          </a:prstGeom>
          <a:noFill/>
        </p:spPr>
        <p:txBody>
          <a:bodyPr wrap="square" rtlCol="0">
            <a:spAutoFit/>
          </a:bodyPr>
          <a:lstStyle/>
          <a:p>
            <a:r>
              <a:rPr lang="cy-GB" sz="700" dirty="0"/>
              <a:t>Llog a chyllid</a:t>
            </a:r>
          </a:p>
        </p:txBody>
      </p:sp>
      <p:sp>
        <p:nvSpPr>
          <p:cNvPr id="55" name="Blwch Testun 54">
            <a:extLst>
              <a:ext uri="{FF2B5EF4-FFF2-40B4-BE49-F238E27FC236}">
                <a16:creationId xmlns:a16="http://schemas.microsoft.com/office/drawing/2014/main" id="{E7937EB0-01F0-647E-3A5C-282DBE571B01}"/>
              </a:ext>
            </a:extLst>
          </p:cNvPr>
          <p:cNvSpPr txBox="1"/>
          <p:nvPr/>
        </p:nvSpPr>
        <p:spPr>
          <a:xfrm>
            <a:off x="10822055" y="3263430"/>
            <a:ext cx="654552" cy="307777"/>
          </a:xfrm>
          <a:prstGeom prst="rect">
            <a:avLst/>
          </a:prstGeom>
          <a:noFill/>
        </p:spPr>
        <p:txBody>
          <a:bodyPr wrap="square" rtlCol="0">
            <a:spAutoFit/>
          </a:bodyPr>
          <a:lstStyle/>
          <a:p>
            <a:r>
              <a:rPr lang="en-GB" sz="700" dirty="0"/>
              <a:t>C</a:t>
            </a:r>
            <a:r>
              <a:rPr lang="cy-GB" sz="700" dirty="0" err="1"/>
              <a:t>yfanswm</a:t>
            </a:r>
            <a:r>
              <a:rPr lang="cy-GB" sz="700" dirty="0"/>
              <a:t> Gwariant</a:t>
            </a:r>
          </a:p>
        </p:txBody>
      </p:sp>
      <p:sp>
        <p:nvSpPr>
          <p:cNvPr id="56" name="Blwch Testun 55">
            <a:extLst>
              <a:ext uri="{FF2B5EF4-FFF2-40B4-BE49-F238E27FC236}">
                <a16:creationId xmlns:a16="http://schemas.microsoft.com/office/drawing/2014/main" id="{78BB3E96-46C0-54A5-DD6A-D8937863009F}"/>
              </a:ext>
            </a:extLst>
          </p:cNvPr>
          <p:cNvSpPr txBox="1"/>
          <p:nvPr/>
        </p:nvSpPr>
        <p:spPr>
          <a:xfrm>
            <a:off x="10822055" y="5554666"/>
            <a:ext cx="654552" cy="307777"/>
          </a:xfrm>
          <a:prstGeom prst="rect">
            <a:avLst/>
          </a:prstGeom>
          <a:noFill/>
        </p:spPr>
        <p:txBody>
          <a:bodyPr wrap="square" rtlCol="0">
            <a:spAutoFit/>
          </a:bodyPr>
          <a:lstStyle/>
          <a:p>
            <a:r>
              <a:rPr lang="en-GB" sz="700" dirty="0"/>
              <a:t>C</a:t>
            </a:r>
            <a:r>
              <a:rPr lang="cy-GB" sz="700" dirty="0" err="1"/>
              <a:t>yfanswm</a:t>
            </a:r>
            <a:r>
              <a:rPr lang="cy-GB" sz="700" dirty="0"/>
              <a:t> Gwariant</a:t>
            </a:r>
          </a:p>
        </p:txBody>
      </p:sp>
      <p:sp>
        <p:nvSpPr>
          <p:cNvPr id="57" name="Blwch Testun 56">
            <a:extLst>
              <a:ext uri="{FF2B5EF4-FFF2-40B4-BE49-F238E27FC236}">
                <a16:creationId xmlns:a16="http://schemas.microsoft.com/office/drawing/2014/main" id="{0D35F663-534B-32ED-51FB-CD4F02C826C8}"/>
              </a:ext>
            </a:extLst>
          </p:cNvPr>
          <p:cNvSpPr txBox="1"/>
          <p:nvPr/>
        </p:nvSpPr>
        <p:spPr>
          <a:xfrm>
            <a:off x="11476607" y="3051242"/>
            <a:ext cx="834262" cy="523220"/>
          </a:xfrm>
          <a:prstGeom prst="rect">
            <a:avLst/>
          </a:prstGeom>
          <a:noFill/>
        </p:spPr>
        <p:txBody>
          <a:bodyPr wrap="square" rtlCol="0">
            <a:spAutoFit/>
          </a:bodyPr>
          <a:lstStyle/>
          <a:p>
            <a:r>
              <a:rPr lang="en-GB" sz="700" dirty="0"/>
              <a:t>C</a:t>
            </a:r>
            <a:r>
              <a:rPr lang="cy-GB" sz="700" dirty="0" err="1"/>
              <a:t>yfanswm</a:t>
            </a:r>
            <a:r>
              <a:rPr lang="cy-GB" sz="700" dirty="0"/>
              <a:t>: </a:t>
            </a:r>
          </a:p>
          <a:p>
            <a:r>
              <a:rPr lang="cy-GB" sz="700" dirty="0"/>
              <a:t> heb gynnwys</a:t>
            </a:r>
          </a:p>
          <a:p>
            <a:r>
              <a:rPr lang="cy-GB" sz="700" dirty="0"/>
              <a:t> Darpariaeth</a:t>
            </a:r>
          </a:p>
          <a:p>
            <a:r>
              <a:rPr lang="cy-GB" sz="700" dirty="0"/>
              <a:t> </a:t>
            </a:r>
            <a:r>
              <a:rPr lang="cy-GB" sz="700" dirty="0" err="1"/>
              <a:t>Ddiffig</a:t>
            </a:r>
            <a:r>
              <a:rPr lang="cy-GB" sz="700" dirty="0"/>
              <a:t> USS</a:t>
            </a:r>
          </a:p>
        </p:txBody>
      </p:sp>
      <p:sp>
        <p:nvSpPr>
          <p:cNvPr id="58" name="Blwch Testun 57">
            <a:extLst>
              <a:ext uri="{FF2B5EF4-FFF2-40B4-BE49-F238E27FC236}">
                <a16:creationId xmlns:a16="http://schemas.microsoft.com/office/drawing/2014/main" id="{FC3FF214-203B-3947-2640-85B5A304AB56}"/>
              </a:ext>
            </a:extLst>
          </p:cNvPr>
          <p:cNvSpPr txBox="1"/>
          <p:nvPr/>
        </p:nvSpPr>
        <p:spPr>
          <a:xfrm>
            <a:off x="11433194" y="5248756"/>
            <a:ext cx="834262" cy="584775"/>
          </a:xfrm>
          <a:prstGeom prst="rect">
            <a:avLst/>
          </a:prstGeom>
          <a:noFill/>
        </p:spPr>
        <p:txBody>
          <a:bodyPr wrap="square" rtlCol="0">
            <a:spAutoFit/>
          </a:bodyPr>
          <a:lstStyle/>
          <a:p>
            <a:r>
              <a:rPr lang="en-GB" sz="800" dirty="0"/>
              <a:t>C</a:t>
            </a:r>
            <a:r>
              <a:rPr lang="cy-GB" sz="800" dirty="0" err="1"/>
              <a:t>yfanswm</a:t>
            </a:r>
            <a:r>
              <a:rPr lang="cy-GB" sz="800" dirty="0"/>
              <a:t>: </a:t>
            </a:r>
          </a:p>
          <a:p>
            <a:r>
              <a:rPr lang="cy-GB" sz="800" dirty="0"/>
              <a:t> heb gynnwys</a:t>
            </a:r>
          </a:p>
          <a:p>
            <a:r>
              <a:rPr lang="cy-GB" sz="800" dirty="0"/>
              <a:t> Darpariaeth</a:t>
            </a:r>
          </a:p>
          <a:p>
            <a:r>
              <a:rPr lang="cy-GB" sz="800" dirty="0"/>
              <a:t> </a:t>
            </a:r>
            <a:r>
              <a:rPr lang="cy-GB" sz="800" dirty="0" err="1"/>
              <a:t>Ddiffig</a:t>
            </a:r>
            <a:r>
              <a:rPr lang="cy-GB" sz="800" dirty="0"/>
              <a:t> USS</a:t>
            </a:r>
          </a:p>
        </p:txBody>
      </p:sp>
    </p:spTree>
    <p:extLst>
      <p:ext uri="{BB962C8B-B14F-4D97-AF65-F5344CB8AC3E}">
        <p14:creationId xmlns:p14="http://schemas.microsoft.com/office/powerpoint/2010/main" val="459063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386863" y="61555"/>
            <a:ext cx="8582966" cy="584775"/>
          </a:xfrm>
          <a:prstGeom prst="rect">
            <a:avLst/>
          </a:prstGeom>
          <a:noFill/>
        </p:spPr>
        <p:txBody>
          <a:bodyPr wrap="square" rtlCol="0">
            <a:spAutoFit/>
          </a:bodyPr>
          <a:lstStyle/>
          <a:p>
            <a:r>
              <a:rPr lang="cy-GB" sz="3200" b="1" dirty="0">
                <a:solidFill>
                  <a:schemeClr val="bg1"/>
                </a:solidFill>
              </a:rPr>
              <a:t>Adroddiad ar y Cyd ar gyfer y Flwyddyn Ariannol </a:t>
            </a:r>
          </a:p>
        </p:txBody>
      </p:sp>
      <p:sp>
        <p:nvSpPr>
          <p:cNvPr id="5" name="TextBox 4">
            <a:extLst>
              <a:ext uri="{FF2B5EF4-FFF2-40B4-BE49-F238E27FC236}">
                <a16:creationId xmlns:a16="http://schemas.microsoft.com/office/drawing/2014/main" id="{BD87CA88-6FD9-5E77-50D5-05BF0E363CB5}"/>
              </a:ext>
            </a:extLst>
          </p:cNvPr>
          <p:cNvSpPr txBox="1"/>
          <p:nvPr/>
        </p:nvSpPr>
        <p:spPr>
          <a:xfrm>
            <a:off x="548641" y="884807"/>
            <a:ext cx="5425440" cy="394467"/>
          </a:xfrm>
          <a:prstGeom prst="rect">
            <a:avLst/>
          </a:prstGeom>
          <a:noFill/>
        </p:spPr>
        <p:txBody>
          <a:bodyPr wrap="square">
            <a:spAutoFit/>
          </a:bodyPr>
          <a:lstStyle/>
          <a:p>
            <a:pPr marR="212725">
              <a:lnSpc>
                <a:spcPct val="115000"/>
              </a:lnSpc>
              <a:spcAft>
                <a:spcPts val="800"/>
              </a:spcAft>
            </a:pPr>
            <a:r>
              <a:rPr lang="cy-GB" b="1" kern="100" dirty="0">
                <a:latin typeface="Calibri" panose="020F0502020204030204" pitchFamily="34" charset="0"/>
                <a:ea typeface="DengXian" panose="02010600030101010101" pitchFamily="2" charset="-122"/>
                <a:cs typeface="Arial" panose="020B0604020202020204" pitchFamily="34" charset="0"/>
              </a:rPr>
              <a:t>Costau Staffio</a:t>
            </a:r>
            <a:endParaRPr lang="cy-GB" sz="280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8" name="TextBox 7">
            <a:extLst>
              <a:ext uri="{FF2B5EF4-FFF2-40B4-BE49-F238E27FC236}">
                <a16:creationId xmlns:a16="http://schemas.microsoft.com/office/drawing/2014/main" id="{4716F4E2-360A-B792-9389-ED1DCF157014}"/>
              </a:ext>
            </a:extLst>
          </p:cNvPr>
          <p:cNvSpPr txBox="1"/>
          <p:nvPr/>
        </p:nvSpPr>
        <p:spPr>
          <a:xfrm>
            <a:off x="548641" y="1289079"/>
            <a:ext cx="5425440" cy="2044021"/>
          </a:xfrm>
          <a:prstGeom prst="rect">
            <a:avLst/>
          </a:prstGeom>
          <a:noFill/>
        </p:spPr>
        <p:txBody>
          <a:bodyPr wrap="square" numCol="2">
            <a:spAutoFit/>
          </a:bodyPr>
          <a:lstStyle/>
          <a:p>
            <a:pPr marR="212725" algn="just">
              <a:lnSpc>
                <a:spcPct val="115000"/>
              </a:lnSpc>
              <a:spcAft>
                <a:spcPts val="800"/>
              </a:spcAft>
            </a:pPr>
            <a:r>
              <a:rPr lang="cy-GB" sz="1050" kern="100" dirty="0">
                <a:effectLst/>
                <a:ea typeface="DengXian" panose="02010600030101010101" pitchFamily="2" charset="-122"/>
                <a:cs typeface="Arial" panose="020B0604020202020204" pitchFamily="34" charset="0"/>
              </a:rPr>
              <a:t>Mae’r Brifysgol yn targedu cymhareb cost staffio i incwm o rhwng 50% a 55%. Dros y cyfnod 5 mlynedd hwn mae’r cymarebau wedi bod o fewn yr ystod hon.  Yn y flwyddyn hyd at 31 Gorffennaf 2024, cymhareb y Brifysgol yw 53% a chymhareb y Grŵp yw 50%.  Pan fydd yr incwm grant cyfalaf </a:t>
            </a:r>
            <a:r>
              <a:rPr lang="cy-GB" sz="1050" kern="100" dirty="0" err="1">
                <a:effectLst/>
                <a:ea typeface="DengXian" panose="02010600030101010101" pitchFamily="2" charset="-122"/>
                <a:cs typeface="Arial" panose="020B0604020202020204" pitchFamily="34" charset="0"/>
              </a:rPr>
              <a:t>anghylchol</a:t>
            </a:r>
            <a:r>
              <a:rPr lang="cy-GB" sz="1050" kern="100" dirty="0">
                <a:effectLst/>
                <a:ea typeface="DengXian" panose="02010600030101010101" pitchFamily="2" charset="-122"/>
                <a:cs typeface="Arial" panose="020B0604020202020204" pitchFamily="34" charset="0"/>
              </a:rPr>
              <a:t> yn cael ei eithrio, y cymarebau yw 56% ar gyfer y Brifysgol a 52% ar gyfer y Grŵp.</a:t>
            </a:r>
          </a:p>
          <a:p>
            <a:pPr marR="212725" algn="just">
              <a:lnSpc>
                <a:spcPct val="115000"/>
              </a:lnSpc>
              <a:spcAft>
                <a:spcPts val="800"/>
              </a:spcAft>
            </a:pPr>
            <a:r>
              <a:rPr lang="cy-GB" sz="1050" kern="100" dirty="0">
                <a:effectLst/>
                <a:ea typeface="DengXian" panose="02010600030101010101" pitchFamily="2" charset="-122"/>
                <a:cs typeface="Arial" panose="020B0604020202020204" pitchFamily="34" charset="0"/>
              </a:rPr>
              <a:t>Costau staffio yw’r llinell gost sengl fwyaf ar gyfer y Brifysgol a’r Grŵp gan gynrychioli 42% o wariant y Grŵp (2023:49%) a 52% o wariant y Brifysgol (2023:50%). </a:t>
            </a:r>
          </a:p>
          <a:p>
            <a:pPr marR="212725" algn="just">
              <a:lnSpc>
                <a:spcPct val="115000"/>
              </a:lnSpc>
              <a:spcAft>
                <a:spcPts val="800"/>
              </a:spcAft>
            </a:pPr>
            <a:r>
              <a:rPr lang="cy-GB" sz="1050" kern="100" dirty="0">
                <a:effectLst/>
                <a:ea typeface="DengXian" panose="02010600030101010101" pitchFamily="2" charset="-122"/>
                <a:cs typeface="Arial" panose="020B0604020202020204" pitchFamily="34" charset="0"/>
              </a:rPr>
              <a:t>Talwyd costau ailstrwythuro gwerth cyfanswm o £403k yn ystod y flwyddyn i 6 o weithwyr, gan gynnwys 4 o weithwyr a adroddwyd o dan Bersonél Rheoli Allweddol yn y flwyddyn flaenorol. </a:t>
            </a:r>
          </a:p>
        </p:txBody>
      </p:sp>
      <p:sp>
        <p:nvSpPr>
          <p:cNvPr id="11" name="TextBox 10">
            <a:extLst>
              <a:ext uri="{FF2B5EF4-FFF2-40B4-BE49-F238E27FC236}">
                <a16:creationId xmlns:a16="http://schemas.microsoft.com/office/drawing/2014/main" id="{5E0DE15D-9A6A-83E6-8C09-BC77168D5F23}"/>
              </a:ext>
            </a:extLst>
          </p:cNvPr>
          <p:cNvSpPr txBox="1"/>
          <p:nvPr/>
        </p:nvSpPr>
        <p:spPr>
          <a:xfrm>
            <a:off x="445150" y="3259506"/>
            <a:ext cx="5425440" cy="394467"/>
          </a:xfrm>
          <a:prstGeom prst="rect">
            <a:avLst/>
          </a:prstGeom>
          <a:noFill/>
        </p:spPr>
        <p:txBody>
          <a:bodyPr wrap="square">
            <a:spAutoFit/>
          </a:bodyPr>
          <a:lstStyle/>
          <a:p>
            <a:pPr marR="212725">
              <a:lnSpc>
                <a:spcPct val="115000"/>
              </a:lnSpc>
              <a:spcAft>
                <a:spcPts val="800"/>
              </a:spcAft>
            </a:pPr>
            <a:r>
              <a:rPr lang="cy-GB" b="1" kern="100" dirty="0">
                <a:latin typeface="Calibri" panose="020F0502020204030204" pitchFamily="34" charset="0"/>
                <a:ea typeface="DengXian" panose="02010600030101010101" pitchFamily="2" charset="-122"/>
                <a:cs typeface="Arial" panose="020B0604020202020204" pitchFamily="34" charset="0"/>
              </a:rPr>
              <a:t>Costau Gweithredu Eraill </a:t>
            </a:r>
            <a:endParaRPr lang="cy-GB" sz="180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18" name="TextBox 17">
            <a:extLst>
              <a:ext uri="{FF2B5EF4-FFF2-40B4-BE49-F238E27FC236}">
                <a16:creationId xmlns:a16="http://schemas.microsoft.com/office/drawing/2014/main" id="{23BE6786-89C7-8E08-5B87-04E143827C3B}"/>
              </a:ext>
            </a:extLst>
          </p:cNvPr>
          <p:cNvSpPr txBox="1"/>
          <p:nvPr/>
        </p:nvSpPr>
        <p:spPr>
          <a:xfrm>
            <a:off x="548641" y="7278874"/>
            <a:ext cx="5425440" cy="394467"/>
          </a:xfrm>
          <a:prstGeom prst="rect">
            <a:avLst/>
          </a:prstGeom>
          <a:noFill/>
        </p:spPr>
        <p:txBody>
          <a:bodyPr wrap="square">
            <a:spAutoFit/>
          </a:bodyPr>
          <a:lstStyle/>
          <a:p>
            <a:pPr marR="212725">
              <a:lnSpc>
                <a:spcPct val="115000"/>
              </a:lnSpc>
              <a:spcAft>
                <a:spcPts val="800"/>
              </a:spcAft>
            </a:pPr>
            <a:r>
              <a:rPr lang="cy-GB" sz="1800" b="1" kern="100" dirty="0">
                <a:effectLst/>
                <a:latin typeface="Calibri" panose="020F0502020204030204" pitchFamily="34" charset="0"/>
                <a:ea typeface="DengXian" panose="02010600030101010101" pitchFamily="2" charset="-122"/>
                <a:cs typeface="Arial" panose="020B0604020202020204" pitchFamily="34" charset="0"/>
              </a:rPr>
              <a:t>Gwariant Cyfalaf </a:t>
            </a:r>
            <a:endParaRPr lang="cy-GB" sz="180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19" name="TextBox 18">
            <a:extLst>
              <a:ext uri="{FF2B5EF4-FFF2-40B4-BE49-F238E27FC236}">
                <a16:creationId xmlns:a16="http://schemas.microsoft.com/office/drawing/2014/main" id="{828FE066-2FF4-8A53-BC1B-82ACC8B08C98}"/>
              </a:ext>
            </a:extLst>
          </p:cNvPr>
          <p:cNvSpPr txBox="1"/>
          <p:nvPr/>
        </p:nvSpPr>
        <p:spPr>
          <a:xfrm>
            <a:off x="548641" y="7683146"/>
            <a:ext cx="5406994" cy="1382173"/>
          </a:xfrm>
          <a:prstGeom prst="rect">
            <a:avLst/>
          </a:prstGeom>
          <a:noFill/>
        </p:spPr>
        <p:txBody>
          <a:bodyPr wrap="square" lIns="91440" tIns="45720" rIns="91440" bIns="45720" numCol="2" anchor="t">
            <a:spAutoFit/>
          </a:bodyPr>
          <a:lstStyle/>
          <a:p>
            <a:pPr marR="212725" algn="just">
              <a:lnSpc>
                <a:spcPct val="115000"/>
              </a:lnSpc>
              <a:spcAft>
                <a:spcPts val="800"/>
              </a:spcAft>
            </a:pPr>
            <a:r>
              <a:rPr lang="cy-GB" sz="1050" kern="100" dirty="0">
                <a:effectLst/>
                <a:latin typeface="Calibri"/>
                <a:ea typeface="DengXian"/>
                <a:cs typeface="Calibri"/>
              </a:rPr>
              <a:t>Cwblhawyd ystod o brosiectau cyfalaf a ymrwymwyd yn flaenorol iddynt yn 2024. O ganlyniad, y gwariant cyfalaf yn y flwyddyn hyd at 31 Gorffennaf 2024 oedd £16.9 miliwn ar gyfer y Brifysgol a £19.5 ar gyfer y Grŵp. Cwblhaodd hyn gyfnod o dair blynedd o fuddsoddi sylweddol yn ystâd ffisegol a digidol y Brifysgol, [£11.6 miliwn (2023) a £14.2 miliwn (2022)]. Mae’r gwariant o £16.9 miliwn yn 2024 yn cynnwys £12 miliwn ar gyfer datblygu campws newydd Llundain yn </a:t>
            </a:r>
            <a:r>
              <a:rPr lang="cy-GB" sz="1050" kern="100" dirty="0" err="1">
                <a:effectLst/>
                <a:latin typeface="Calibri"/>
                <a:ea typeface="DengXian"/>
                <a:cs typeface="Calibri"/>
              </a:rPr>
              <a:t>Canary</a:t>
            </a:r>
            <a:r>
              <a:rPr lang="cy-GB" sz="1050" kern="100" dirty="0">
                <a:effectLst/>
                <a:latin typeface="Calibri"/>
                <a:ea typeface="DengXian"/>
                <a:cs typeface="Calibri"/>
              </a:rPr>
              <a:t> </a:t>
            </a:r>
            <a:r>
              <a:rPr lang="cy-GB" sz="1050" kern="100" dirty="0" err="1">
                <a:effectLst/>
                <a:latin typeface="Calibri"/>
                <a:ea typeface="DengXian"/>
                <a:cs typeface="Calibri"/>
              </a:rPr>
              <a:t>Wharf</a:t>
            </a:r>
            <a:r>
              <a:rPr lang="cy-GB" sz="1050" kern="100" dirty="0">
                <a:effectLst/>
                <a:latin typeface="Calibri"/>
                <a:ea typeface="DengXian"/>
                <a:cs typeface="Calibri"/>
              </a:rPr>
              <a:t> a gwblhawyd ym mis Mehefin 2024. </a:t>
            </a:r>
          </a:p>
        </p:txBody>
      </p:sp>
      <p:sp>
        <p:nvSpPr>
          <p:cNvPr id="22" name="TextBox 21">
            <a:extLst>
              <a:ext uri="{FF2B5EF4-FFF2-40B4-BE49-F238E27FC236}">
                <a16:creationId xmlns:a16="http://schemas.microsoft.com/office/drawing/2014/main" id="{AAD32EC1-30B6-C2C7-2851-42ECDD6BF936}"/>
              </a:ext>
            </a:extLst>
          </p:cNvPr>
          <p:cNvSpPr txBox="1"/>
          <p:nvPr/>
        </p:nvSpPr>
        <p:spPr>
          <a:xfrm>
            <a:off x="6827519" y="1328066"/>
            <a:ext cx="5425440" cy="1198149"/>
          </a:xfrm>
          <a:prstGeom prst="rect">
            <a:avLst/>
          </a:prstGeom>
          <a:noFill/>
        </p:spPr>
        <p:txBody>
          <a:bodyPr wrap="square" numCol="2">
            <a:spAutoFit/>
          </a:bodyPr>
          <a:lstStyle/>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Mae’r Brifysgol wedi buddsoddi £13.6 miliwn i adeiladu eiddo newydd o’r enw y Matrics Arloesi yn Abertawe, gyda £9.7 miliwn o’r gwariant yn digwydd yn ystod y flwyddyn a £3.9 miliwn yn cael ei wario yn ystod y flwyddyn hyd at 31 Gorffennaf 2023. Agorwyd yr adeilad a chroesawyd ei denantiaid cyntaf yn ystod y flwyddyn. Bydd hyn yn darparu incwm masnachol i’r Brifysgol, ochr yn ochr â darparu cyfleoedd i gwmnïau arloesol weithio yn y Brifysgol ac ymhlith ein myfyrwyr. </a:t>
            </a:r>
          </a:p>
        </p:txBody>
      </p:sp>
      <p:sp>
        <p:nvSpPr>
          <p:cNvPr id="23" name="TextBox 22">
            <a:extLst>
              <a:ext uri="{FF2B5EF4-FFF2-40B4-BE49-F238E27FC236}">
                <a16:creationId xmlns:a16="http://schemas.microsoft.com/office/drawing/2014/main" id="{8CAB27AA-1A19-2FDE-6F35-4063589EE3AC}"/>
              </a:ext>
            </a:extLst>
          </p:cNvPr>
          <p:cNvSpPr txBox="1"/>
          <p:nvPr/>
        </p:nvSpPr>
        <p:spPr>
          <a:xfrm>
            <a:off x="6827519" y="2839408"/>
            <a:ext cx="5425440" cy="394467"/>
          </a:xfrm>
          <a:prstGeom prst="rect">
            <a:avLst/>
          </a:prstGeom>
          <a:noFill/>
        </p:spPr>
        <p:txBody>
          <a:bodyPr wrap="square">
            <a:spAutoFit/>
          </a:bodyPr>
          <a:lstStyle/>
          <a:p>
            <a:pPr marR="212090">
              <a:lnSpc>
                <a:spcPct val="115000"/>
              </a:lnSpc>
              <a:spcAft>
                <a:spcPts val="800"/>
              </a:spcAft>
            </a:pPr>
            <a:r>
              <a:rPr lang="cy-GB" b="1" kern="100" dirty="0">
                <a:latin typeface="Calibri" panose="020F0502020204030204" pitchFamily="34" charset="0"/>
                <a:ea typeface="DengXian" panose="02010600030101010101" pitchFamily="2" charset="-122"/>
                <a:cs typeface="Arial" panose="020B0604020202020204" pitchFamily="34" charset="0"/>
              </a:rPr>
              <a:t>Mantolen</a:t>
            </a:r>
            <a:endParaRPr lang="cy-GB" sz="180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24" name="TextBox 23">
            <a:extLst>
              <a:ext uri="{FF2B5EF4-FFF2-40B4-BE49-F238E27FC236}">
                <a16:creationId xmlns:a16="http://schemas.microsoft.com/office/drawing/2014/main" id="{19FC10D6-A377-E541-9728-1BE2F3D4D694}"/>
              </a:ext>
            </a:extLst>
          </p:cNvPr>
          <p:cNvSpPr txBox="1"/>
          <p:nvPr/>
        </p:nvSpPr>
        <p:spPr>
          <a:xfrm>
            <a:off x="6845966" y="3195249"/>
            <a:ext cx="5425440" cy="2044021"/>
          </a:xfrm>
          <a:prstGeom prst="rect">
            <a:avLst/>
          </a:prstGeom>
          <a:noFill/>
        </p:spPr>
        <p:txBody>
          <a:bodyPr wrap="square" numCol="2">
            <a:spAutoFit/>
          </a:bodyPr>
          <a:lstStyle/>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Mae’r fantolen gyfunol yn datgelu sefyllfa asedau net o £141.9 miliwn ar 31 Gorffennaf 2024 (2023: £114.1 miliwn).  Mae’r cynnydd mewn asedau net yn codi’n bennaf o’r gostyngiad mewn rhwymedigaethau pensiwn o £33.2 miliwn i £0 (2023: £33.2 miliwn).   </a:t>
            </a:r>
          </a:p>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Adroddir bod balasau arian yn £20.4 miliwn ar gyfer y Grŵp ar 31 Gorffennaf 2024(2023: £44.8 miliwn) a £2.0 miliwn ar gyfer y Brifysgol (2023: £22.8 miliwn). Yn ychwanegol, defnyddiodd y Brifysgol gyfleustra gorddrafft ar 31 Gorffennaf 2024 o £5.5 miliwn a adroddir o dan gredydwyr.  Mae’r symiau’n ddyledus o fewn blwyddyn (2023:£0). Mae’r gostyngiad yn y cronfeydd arian parod wrth gefn yn deillio o’r gwariant cyfalaf yn ystod y flwyddyn ar asedau sefydlog diriaethol ac eiddo buddsoddi. </a:t>
            </a:r>
          </a:p>
        </p:txBody>
      </p:sp>
      <p:sp>
        <p:nvSpPr>
          <p:cNvPr id="25" name="TextBox 24">
            <a:extLst>
              <a:ext uri="{FF2B5EF4-FFF2-40B4-BE49-F238E27FC236}">
                <a16:creationId xmlns:a16="http://schemas.microsoft.com/office/drawing/2014/main" id="{287B2668-49BD-A067-C973-B06593F2FC9E}"/>
              </a:ext>
            </a:extLst>
          </p:cNvPr>
          <p:cNvSpPr txBox="1"/>
          <p:nvPr/>
        </p:nvSpPr>
        <p:spPr>
          <a:xfrm>
            <a:off x="6827519" y="5258396"/>
            <a:ext cx="5425440" cy="394467"/>
          </a:xfrm>
          <a:prstGeom prst="rect">
            <a:avLst/>
          </a:prstGeom>
          <a:noFill/>
        </p:spPr>
        <p:txBody>
          <a:bodyPr wrap="square">
            <a:spAutoFit/>
          </a:bodyPr>
          <a:lstStyle/>
          <a:p>
            <a:pPr marR="212090">
              <a:lnSpc>
                <a:spcPct val="115000"/>
              </a:lnSpc>
              <a:spcAft>
                <a:spcPts val="800"/>
              </a:spcAft>
            </a:pPr>
            <a:r>
              <a:rPr lang="cy-GB" b="1" kern="100">
                <a:latin typeface="Calibri" panose="020F0502020204030204" pitchFamily="34" charset="0"/>
                <a:ea typeface="DengXian" panose="02010600030101010101" pitchFamily="2" charset="-122"/>
                <a:cs typeface="Arial" panose="020B0604020202020204" pitchFamily="34" charset="0"/>
              </a:rPr>
              <a:t>Llif Arian</a:t>
            </a:r>
            <a:endParaRPr lang="cy-GB" sz="1800" kern="100">
              <a:effectLst/>
              <a:latin typeface="Aptos" panose="020B0004020202020204" pitchFamily="34" charset="0"/>
              <a:ea typeface="DengXian" panose="02010600030101010101" pitchFamily="2" charset="-122"/>
              <a:cs typeface="Arial" panose="020B0604020202020204" pitchFamily="34" charset="0"/>
            </a:endParaRPr>
          </a:p>
        </p:txBody>
      </p:sp>
      <p:sp>
        <p:nvSpPr>
          <p:cNvPr id="26" name="TextBox 25">
            <a:extLst>
              <a:ext uri="{FF2B5EF4-FFF2-40B4-BE49-F238E27FC236}">
                <a16:creationId xmlns:a16="http://schemas.microsoft.com/office/drawing/2014/main" id="{057E14A7-DB46-86C8-79CB-CF25FD5328F0}"/>
              </a:ext>
            </a:extLst>
          </p:cNvPr>
          <p:cNvSpPr txBox="1"/>
          <p:nvPr/>
        </p:nvSpPr>
        <p:spPr>
          <a:xfrm>
            <a:off x="6827519" y="5599698"/>
            <a:ext cx="5425440" cy="3716402"/>
          </a:xfrm>
          <a:prstGeom prst="rect">
            <a:avLst/>
          </a:prstGeom>
          <a:noFill/>
        </p:spPr>
        <p:txBody>
          <a:bodyPr wrap="square" numCol="2">
            <a:spAutoFit/>
          </a:bodyPr>
          <a:lstStyle/>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Cyrhaeddodd sefyllfa arian parod y Brifysgol a’r Grŵp uchafbwynt ym mis Gorffennaf 2022. Ar ôl hynny mae’r </a:t>
            </a:r>
            <a:r>
              <a:rPr lang="cy-GB" sz="1050" kern="100" dirty="0" err="1">
                <a:effectLst/>
                <a:latin typeface="Aptos" panose="020B0004020202020204" pitchFamily="34" charset="0"/>
                <a:ea typeface="DengXian" panose="02010600030101010101" pitchFamily="2" charset="-122"/>
                <a:cs typeface="Arial" panose="020B0604020202020204" pitchFamily="34" charset="0"/>
              </a:rPr>
              <a:t>balansau</a:t>
            </a:r>
            <a:r>
              <a:rPr lang="cy-GB" sz="1050" kern="100" dirty="0">
                <a:effectLst/>
                <a:latin typeface="Aptos" panose="020B0004020202020204" pitchFamily="34" charset="0"/>
                <a:ea typeface="DengXian" panose="02010600030101010101" pitchFamily="2" charset="-122"/>
                <a:cs typeface="Arial" panose="020B0604020202020204" pitchFamily="34" charset="0"/>
              </a:rPr>
              <a:t> arian parod wedi’u defnyddio yn y gwariant cyfalaf a nodir uchod yn y flwyddyn gyfredol a blaenorol ac wrth wasanaethu’r diffyg a gofnodwyd yn y Flwyddyn hyd at 31 Gorffennaf 2023. Yr all-lif arian parod net cyfunol o weithgareddau gweithredu oedd £3.6 miliwn ar gyfer y flwyddyn (2023: mewnlif o £0.5 miliwn) a’r all-lif arian parod cyffredinol oedd £29.9 miliwn (2023: £14.7 miliwn). </a:t>
            </a:r>
          </a:p>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Mae’r llif arian o weithgareddau gweithredu yn cael eu heffeithio gan gydnabod y costau pensiwn heb fod yn arian parod negyddol o £35.9 miliwn (2023: £3.4 miliwn). </a:t>
            </a:r>
          </a:p>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Mae llif arian o weithgareddau buddsoddi yn cynnwys enillion o werthu asedau sefydlog o £2.7 miliwn (2023:£0.04 miliwn) minws taliadau a wnaed i gaffael asedau sefydlog o £24.8 miliwn ac eiddo buddsoddi o £2.9 miliwn (2022:£11.7 miliwn).  Neilltuodd y Brifysgol £4.3 miliwn o fuddsoddiadau yn ystod y flwyddyn. </a:t>
            </a:r>
          </a:p>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Mae llif arian o weithgareddau ariannu yn cynnwys prydlesi cyllid newydd i ariannu prynu offer o £1.5 miliwn (2022: £0.5 miliwn) minws taliadau a wnaed yn erbyn prydlesi cyllid o £0.9 miliwn (2022: £0.9 miliwn) sy’n rhoi cynnydd o £0.6 miliwn (2023: gostyngiad o £0.4 miliwn) a thaliadau llog o £2.1 miliwn (2023: £1.4 miliwn). </a:t>
            </a:r>
          </a:p>
        </p:txBody>
      </p:sp>
      <p:cxnSp>
        <p:nvCxnSpPr>
          <p:cNvPr id="3" name="Straight Connector 2">
            <a:extLst>
              <a:ext uri="{FF2B5EF4-FFF2-40B4-BE49-F238E27FC236}">
                <a16:creationId xmlns:a16="http://schemas.microsoft.com/office/drawing/2014/main" id="{661B2A47-432F-9623-ADF7-3F8CFFBC57B8}"/>
              </a:ext>
            </a:extLst>
          </p:cNvPr>
          <p:cNvCxnSpPr/>
          <p:nvPr/>
        </p:nvCxnSpPr>
        <p:spPr>
          <a:xfrm>
            <a:off x="645042" y="3288996"/>
            <a:ext cx="50256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9E4BBC7-754F-74B7-7080-3D7DC4D675DA}"/>
              </a:ext>
            </a:extLst>
          </p:cNvPr>
          <p:cNvCxnSpPr/>
          <p:nvPr/>
        </p:nvCxnSpPr>
        <p:spPr>
          <a:xfrm>
            <a:off x="645042" y="7208367"/>
            <a:ext cx="50256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C14E699-E128-519E-E2AF-14964EE160E6}"/>
              </a:ext>
            </a:extLst>
          </p:cNvPr>
          <p:cNvCxnSpPr/>
          <p:nvPr/>
        </p:nvCxnSpPr>
        <p:spPr>
          <a:xfrm>
            <a:off x="6960782" y="2738577"/>
            <a:ext cx="50256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E62526-92BE-F638-D339-92DC937E80F3}"/>
              </a:ext>
            </a:extLst>
          </p:cNvPr>
          <p:cNvCxnSpPr/>
          <p:nvPr/>
        </p:nvCxnSpPr>
        <p:spPr>
          <a:xfrm>
            <a:off x="6960782" y="5185259"/>
            <a:ext cx="502565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873E254-9EE1-F190-2F93-879D1EC0C8C0}"/>
              </a:ext>
            </a:extLst>
          </p:cNvPr>
          <p:cNvSpPr txBox="1"/>
          <p:nvPr/>
        </p:nvSpPr>
        <p:spPr>
          <a:xfrm>
            <a:off x="6827519" y="866493"/>
            <a:ext cx="5425440" cy="394467"/>
          </a:xfrm>
          <a:prstGeom prst="rect">
            <a:avLst/>
          </a:prstGeom>
          <a:noFill/>
        </p:spPr>
        <p:txBody>
          <a:bodyPr wrap="square">
            <a:spAutoFit/>
          </a:bodyPr>
          <a:lstStyle/>
          <a:p>
            <a:pPr marR="212725">
              <a:lnSpc>
                <a:spcPct val="115000"/>
              </a:lnSpc>
              <a:spcAft>
                <a:spcPts val="800"/>
              </a:spcAft>
            </a:pPr>
            <a:r>
              <a:rPr lang="cy-GB" b="1" kern="100" dirty="0">
                <a:latin typeface="Calibri" panose="020F0502020204030204" pitchFamily="34" charset="0"/>
                <a:ea typeface="DengXian" panose="02010600030101010101" pitchFamily="2" charset="-122"/>
                <a:cs typeface="Arial" panose="020B0604020202020204" pitchFamily="34" charset="0"/>
              </a:rPr>
              <a:t>Gwariant Cyfalaf</a:t>
            </a:r>
            <a:r>
              <a:rPr lang="cy-GB" sz="1800" b="1" kern="100" dirty="0">
                <a:effectLst/>
                <a:latin typeface="Calibri" panose="020F0502020204030204" pitchFamily="34" charset="0"/>
                <a:ea typeface="DengXian" panose="02010600030101010101" pitchFamily="2" charset="-122"/>
                <a:cs typeface="Arial" panose="020B0604020202020204" pitchFamily="34" charset="0"/>
              </a:rPr>
              <a:t> (</a:t>
            </a:r>
            <a:r>
              <a:rPr lang="cy-GB" b="1" kern="100" dirty="0">
                <a:latin typeface="Calibri" panose="020F0502020204030204" pitchFamily="34" charset="0"/>
                <a:ea typeface="DengXian" panose="02010600030101010101" pitchFamily="2" charset="-122"/>
                <a:cs typeface="Arial" panose="020B0604020202020204" pitchFamily="34" charset="0"/>
              </a:rPr>
              <a:t>parhad</a:t>
            </a:r>
            <a:r>
              <a:rPr lang="cy-GB" sz="1800" b="1" kern="100" dirty="0">
                <a:effectLst/>
                <a:latin typeface="Calibri" panose="020F0502020204030204" pitchFamily="34" charset="0"/>
                <a:ea typeface="DengXian" panose="02010600030101010101" pitchFamily="2" charset="-122"/>
                <a:cs typeface="Arial" panose="020B0604020202020204" pitchFamily="34" charset="0"/>
              </a:rPr>
              <a:t>)</a:t>
            </a:r>
            <a:endParaRPr lang="cy-GB" sz="180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12" name="TextBox 11">
            <a:extLst>
              <a:ext uri="{FF2B5EF4-FFF2-40B4-BE49-F238E27FC236}">
                <a16:creationId xmlns:a16="http://schemas.microsoft.com/office/drawing/2014/main" id="{B3F328F6-391F-A851-B3C2-9654D3CB110A}"/>
              </a:ext>
            </a:extLst>
          </p:cNvPr>
          <p:cNvSpPr txBox="1"/>
          <p:nvPr/>
        </p:nvSpPr>
        <p:spPr>
          <a:xfrm>
            <a:off x="454373" y="3466175"/>
            <a:ext cx="4809958" cy="3929153"/>
          </a:xfrm>
          <a:prstGeom prst="rect">
            <a:avLst/>
          </a:prstGeom>
          <a:noFill/>
        </p:spPr>
        <p:txBody>
          <a:bodyPr wrap="square" numCol="2">
            <a:spAutoFit/>
          </a:bodyPr>
          <a:lstStyle>
            <a:defPPr>
              <a:defRPr lang="en-US"/>
            </a:defPPr>
            <a:lvl1pPr marR="212725" algn="just">
              <a:lnSpc>
                <a:spcPct val="115000"/>
              </a:lnSpc>
              <a:spcAft>
                <a:spcPts val="800"/>
              </a:spcAft>
              <a:defRPr sz="1050" kern="100">
                <a:effectLst/>
                <a:latin typeface="Calibri" panose="020F0502020204030204" pitchFamily="34" charset="0"/>
                <a:ea typeface="DengXian" panose="02010600030101010101" pitchFamily="2" charset="-122"/>
                <a:cs typeface="Arial" panose="020B0604020202020204" pitchFamily="34" charset="0"/>
              </a:defRPr>
            </a:lvl1pPr>
          </a:lstStyle>
          <a:p>
            <a:r>
              <a:rPr lang="cy-GB" sz="1000" dirty="0"/>
              <a:t>Mae 53% o wariant gweithredol y Brifysgol (52% y Grŵp) yn dod o fewn gwariant academaidd a gwariant cysylltiedig.  Mae gwariant y Brifysgol o £27.9 miliwn yn y maes hwn yn cynnwys £16.5 miliwn yn ymwneud â recriwtio myfyrwyr, cynnydd o £2 filiwn. </a:t>
            </a:r>
          </a:p>
          <a:p>
            <a:r>
              <a:rPr lang="cy-GB" sz="1000" dirty="0"/>
              <a:t>Mae gwariant ar adeiladau’r Brifysgol wedi gostwng £4.3 miliwn (38%), mae gwariant y Grŵp wedi gostwng £4.3 miliwn (30%).  Mae’r gostyngiad mewn gwariant yn rhannol drwy ostyngiad o £1.3 miliwn mewn costau cyfleustodau gyda’r costau’n cwympo yn y flwyddyn hyd at 31 Gorffennaf 2024.</a:t>
            </a:r>
          </a:p>
          <a:p>
            <a:r>
              <a:rPr lang="cy-GB" sz="1000" dirty="0"/>
              <a:t>Mae’r gost ddibrisiant yn ystod y flwyddyn wedi cynyddu £1.7 miliwn ar gyfer y brifysgol (£1.5 miliwn ar gyfer y Grŵp) o ganlyniad i wariant cyfalaf y flwyddyn.</a:t>
            </a:r>
          </a:p>
          <a:p>
            <a:endParaRPr lang="cy-GB" sz="1000" dirty="0"/>
          </a:p>
          <a:p>
            <a:endParaRPr lang="cy-GB" sz="1000" dirty="0"/>
          </a:p>
          <a:p>
            <a:r>
              <a:rPr lang="cy-GB" sz="1000" dirty="0"/>
              <a:t> Ar ôl cynnal adolygiadau ar ddefnydd disgwyliedig o adeiladau’r Brifysgol yn y dyfodol, mae’r Brifysgol wedi dod i’r casgliad bod y gwerth cario ymlaen yn briodol, ac nad oes angen unrhyw gostau amhariad yn y flwyddyn gyfredol. </a:t>
            </a:r>
          </a:p>
          <a:p>
            <a:r>
              <a:rPr lang="cy-GB" sz="1000" dirty="0"/>
              <a:t>Mae costau llog a chyllid y Brifysgol yn cynnwys taliadau llog y cynllun pensiwn o £0.4 miliwn (2023: £1.3 miliwn) a llog ar fenthyciadau o £2.1 miliwn (2022: £1.4 miliwn).</a:t>
            </a:r>
          </a:p>
          <a:p>
            <a:r>
              <a:rPr lang="cy-GB" sz="1000" dirty="0"/>
              <a:t>Mae costau llog a chyllid y Grŵp yn cynnwys credyd llog cynllun pensiwn o £0.06 miliwn (2023: £1.5 miliwn a llog benthyciad o £2.1 miliwn (2022: £1.4 miliwn).</a:t>
            </a:r>
          </a:p>
          <a:p>
            <a:endParaRPr lang="en-GB" dirty="0"/>
          </a:p>
        </p:txBody>
      </p:sp>
    </p:spTree>
    <p:extLst>
      <p:ext uri="{BB962C8B-B14F-4D97-AF65-F5344CB8AC3E}">
        <p14:creationId xmlns:p14="http://schemas.microsoft.com/office/powerpoint/2010/main" val="4037337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at a desk&#10;&#10;Description automatically generated">
            <a:extLst>
              <a:ext uri="{FF2B5EF4-FFF2-40B4-BE49-F238E27FC236}">
                <a16:creationId xmlns:a16="http://schemas.microsoft.com/office/drawing/2014/main" id="{C63CC0E0-3F89-B693-0FD5-22F3921D3531}"/>
              </a:ext>
            </a:extLst>
          </p:cNvPr>
          <p:cNvPicPr>
            <a:picLocks noChangeAspect="1"/>
          </p:cNvPicPr>
          <p:nvPr/>
        </p:nvPicPr>
        <p:blipFill rotWithShape="1">
          <a:blip r:embed="rId2">
            <a:alphaModFix/>
            <a:duotone>
              <a:schemeClr val="bg2">
                <a:shade val="45000"/>
                <a:satMod val="135000"/>
              </a:schemeClr>
              <a:prstClr val="white"/>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a:xfrm>
            <a:off x="-1" y="0"/>
            <a:ext cx="12801601" cy="9618119"/>
          </a:xfrm>
          <a:prstGeom prst="rect">
            <a:avLst/>
          </a:prstGeom>
        </p:spPr>
      </p:pic>
      <p:sp>
        <p:nvSpPr>
          <p:cNvPr id="5" name="Rectangle 4">
            <a:extLst>
              <a:ext uri="{FF2B5EF4-FFF2-40B4-BE49-F238E27FC236}">
                <a16:creationId xmlns:a16="http://schemas.microsoft.com/office/drawing/2014/main" id="{91D91648-5706-8B77-DF69-30062EC86D56}"/>
              </a:ext>
            </a:extLst>
          </p:cNvPr>
          <p:cNvSpPr/>
          <p:nvPr/>
        </p:nvSpPr>
        <p:spPr>
          <a:xfrm>
            <a:off x="0" y="4446657"/>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094CE662-3C07-64E8-B6C3-C86A4690C92F}"/>
              </a:ext>
            </a:extLst>
          </p:cNvPr>
          <p:cNvSpPr txBox="1"/>
          <p:nvPr/>
        </p:nvSpPr>
        <p:spPr>
          <a:xfrm>
            <a:off x="386863" y="4508212"/>
            <a:ext cx="9998340" cy="584775"/>
          </a:xfrm>
          <a:prstGeom prst="rect">
            <a:avLst/>
          </a:prstGeom>
          <a:noFill/>
        </p:spPr>
        <p:txBody>
          <a:bodyPr wrap="square" rtlCol="0">
            <a:spAutoFit/>
          </a:bodyPr>
          <a:lstStyle/>
          <a:p>
            <a:r>
              <a:rPr lang="cy-GB" sz="3200" b="1" dirty="0">
                <a:solidFill>
                  <a:schemeClr val="bg1"/>
                </a:solidFill>
              </a:rPr>
              <a:t>Cyflwyniad</a:t>
            </a:r>
          </a:p>
        </p:txBody>
      </p:sp>
    </p:spTree>
    <p:extLst>
      <p:ext uri="{BB962C8B-B14F-4D97-AF65-F5344CB8AC3E}">
        <p14:creationId xmlns:p14="http://schemas.microsoft.com/office/powerpoint/2010/main" val="3483975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386863" y="61555"/>
            <a:ext cx="8861640" cy="584775"/>
          </a:xfrm>
          <a:prstGeom prst="rect">
            <a:avLst/>
          </a:prstGeom>
          <a:noFill/>
        </p:spPr>
        <p:txBody>
          <a:bodyPr wrap="square" rtlCol="0">
            <a:spAutoFit/>
          </a:bodyPr>
          <a:lstStyle/>
          <a:p>
            <a:r>
              <a:rPr lang="cy-GB" sz="3200" b="1" dirty="0">
                <a:solidFill>
                  <a:schemeClr val="bg1"/>
                </a:solidFill>
              </a:rPr>
              <a:t>Adroddiad ar y Cyd ar gyfer y Flwyddyn Ariannol </a:t>
            </a:r>
          </a:p>
        </p:txBody>
      </p:sp>
      <p:sp>
        <p:nvSpPr>
          <p:cNvPr id="2" name="TextBox 1">
            <a:extLst>
              <a:ext uri="{FF2B5EF4-FFF2-40B4-BE49-F238E27FC236}">
                <a16:creationId xmlns:a16="http://schemas.microsoft.com/office/drawing/2014/main" id="{F9A3D46B-B11C-E54F-59DD-26B3359E100C}"/>
              </a:ext>
            </a:extLst>
          </p:cNvPr>
          <p:cNvSpPr txBox="1"/>
          <p:nvPr/>
        </p:nvSpPr>
        <p:spPr>
          <a:xfrm>
            <a:off x="548641" y="884807"/>
            <a:ext cx="5425440" cy="394467"/>
          </a:xfrm>
          <a:prstGeom prst="rect">
            <a:avLst/>
          </a:prstGeom>
          <a:noFill/>
        </p:spPr>
        <p:txBody>
          <a:bodyPr wrap="square">
            <a:spAutoFit/>
          </a:bodyPr>
          <a:lstStyle/>
          <a:p>
            <a:pPr marR="212725">
              <a:lnSpc>
                <a:spcPct val="115000"/>
              </a:lnSpc>
              <a:spcAft>
                <a:spcPts val="800"/>
              </a:spcAft>
            </a:pPr>
            <a:r>
              <a:rPr lang="cy-GB" sz="1800" b="1" kern="100" dirty="0">
                <a:effectLst/>
                <a:latin typeface="Calibri" panose="020F0502020204030204" pitchFamily="34" charset="0"/>
                <a:ea typeface="DengXian" panose="02010600030101010101" pitchFamily="2" charset="-122"/>
                <a:cs typeface="Arial" panose="020B0604020202020204" pitchFamily="34" charset="0"/>
              </a:rPr>
              <a:t>Benthyca</a:t>
            </a:r>
            <a:endParaRPr lang="cy-GB" sz="180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3" name="TextBox 2">
            <a:extLst>
              <a:ext uri="{FF2B5EF4-FFF2-40B4-BE49-F238E27FC236}">
                <a16:creationId xmlns:a16="http://schemas.microsoft.com/office/drawing/2014/main" id="{7F8F20E9-F9EE-5786-1DF4-7CDB627D95B1}"/>
              </a:ext>
            </a:extLst>
          </p:cNvPr>
          <p:cNvSpPr txBox="1"/>
          <p:nvPr/>
        </p:nvSpPr>
        <p:spPr>
          <a:xfrm>
            <a:off x="548641" y="1384776"/>
            <a:ext cx="5425440" cy="1939634"/>
          </a:xfrm>
          <a:prstGeom prst="rect">
            <a:avLst/>
          </a:prstGeom>
          <a:noFill/>
        </p:spPr>
        <p:txBody>
          <a:bodyPr wrap="square" numCol="2">
            <a:spAutoFit/>
          </a:bodyPr>
          <a:lstStyle/>
          <a:p>
            <a:pPr marR="212725" algn="just">
              <a:lnSpc>
                <a:spcPct val="115000"/>
              </a:lnSpc>
              <a:spcAft>
                <a:spcPts val="800"/>
              </a:spcAft>
            </a:pPr>
            <a:r>
              <a:rPr lang="cy-GB" sz="1050" kern="100" dirty="0">
                <a:effectLst/>
                <a:latin typeface="Calibri" panose="020F0502020204030204" pitchFamily="34" charset="0"/>
                <a:ea typeface="DengXian" panose="02010600030101010101" pitchFamily="2" charset="-122"/>
                <a:cs typeface="Arial" panose="020B0604020202020204" pitchFamily="34" charset="0"/>
              </a:rPr>
              <a:t>Cafodd benthyciad y Brifysgol gyda HSBC ei ail-negodi yn ystod y cyfnod i adnewyddu'r tymor cynnyrch gwreiddiol a oedd fod i ddod i ben ym mis Ebrill 2024. Cytunwyd ar gytundeb am 5 mlynedd arall a rhoddwyd ar waith yn ffurfiol ar 31 Ionawr 2024. Ni chymerodd y Brifysgol unrhyw fenthyciadau pellach fel rhan o'r adnewyddiad. Mae’r ad-daliad cyfalaf ar y benthyciad yn parhau i fod ar £2 filiwn y flwyddyn sy’n cael ei dalu mewn 4 rhandaliad cyfartal.  Manylir ar aeddfedrwydd y benthyciad ym mis Ebrill 2029.</a:t>
            </a:r>
          </a:p>
          <a:p>
            <a:pPr marR="212725" algn="just">
              <a:lnSpc>
                <a:spcPct val="115000"/>
              </a:lnSpc>
              <a:spcAft>
                <a:spcPts val="800"/>
              </a:spcAft>
            </a:pPr>
            <a:r>
              <a:rPr lang="cy-GB" sz="1050" kern="100" dirty="0">
                <a:effectLst/>
                <a:latin typeface="Calibri" panose="020F0502020204030204" pitchFamily="34" charset="0"/>
                <a:ea typeface="DengXian" panose="02010600030101010101" pitchFamily="2" charset="-122"/>
                <a:cs typeface="Arial" panose="020B0604020202020204" pitchFamily="34" charset="0"/>
              </a:rPr>
              <a:t>Aeth y Brifysgol i gyfleuster gorddrafft heb ei sicrhau gyda </a:t>
            </a:r>
            <a:r>
              <a:rPr lang="cy-GB" sz="1050" kern="100" dirty="0" err="1">
                <a:effectLst/>
                <a:latin typeface="Calibri" panose="020F0502020204030204" pitchFamily="34" charset="0"/>
                <a:ea typeface="DengXian" panose="02010600030101010101" pitchFamily="2" charset="-122"/>
                <a:cs typeface="Arial" panose="020B0604020202020204" pitchFamily="34" charset="0"/>
              </a:rPr>
              <a:t>Barclays</a:t>
            </a:r>
            <a:r>
              <a:rPr lang="cy-GB" sz="1050" kern="100" dirty="0">
                <a:effectLst/>
                <a:latin typeface="Calibri" panose="020F0502020204030204" pitchFamily="34" charset="0"/>
                <a:ea typeface="DengXian" panose="02010600030101010101" pitchFamily="2" charset="-122"/>
                <a:cs typeface="Arial" panose="020B0604020202020204" pitchFamily="34" charset="0"/>
              </a:rPr>
              <a:t> yn ystod y cyfnod gyda’r cyfleuster yn cael ei ddefnyddio ar 31 Gorffennaf 2024 ar lefel o £5,457k. Adroddir am hyn o dan gredydwyr sy’n ddyledus o fewn blwyddyn. </a:t>
            </a:r>
          </a:p>
        </p:txBody>
      </p:sp>
      <p:sp>
        <p:nvSpPr>
          <p:cNvPr id="5" name="TextBox 4">
            <a:extLst>
              <a:ext uri="{FF2B5EF4-FFF2-40B4-BE49-F238E27FC236}">
                <a16:creationId xmlns:a16="http://schemas.microsoft.com/office/drawing/2014/main" id="{0EE7D5BE-D1C1-2FF1-6965-3EEC6EB6417E}"/>
              </a:ext>
            </a:extLst>
          </p:cNvPr>
          <p:cNvSpPr txBox="1"/>
          <p:nvPr/>
        </p:nvSpPr>
        <p:spPr>
          <a:xfrm>
            <a:off x="548641" y="3346684"/>
            <a:ext cx="5425440" cy="394467"/>
          </a:xfrm>
          <a:prstGeom prst="rect">
            <a:avLst/>
          </a:prstGeom>
          <a:noFill/>
        </p:spPr>
        <p:txBody>
          <a:bodyPr wrap="square">
            <a:spAutoFit/>
          </a:bodyPr>
          <a:lstStyle/>
          <a:p>
            <a:pPr marR="212725">
              <a:lnSpc>
                <a:spcPct val="115000"/>
              </a:lnSpc>
              <a:spcAft>
                <a:spcPts val="800"/>
              </a:spcAft>
            </a:pPr>
            <a:r>
              <a:rPr lang="cy-GB" sz="1800" b="1" kern="100" dirty="0">
                <a:effectLst/>
                <a:latin typeface="Calibri" panose="020F0502020204030204" pitchFamily="34" charset="0"/>
                <a:ea typeface="DengXian" panose="02010600030101010101" pitchFamily="2" charset="-122"/>
                <a:cs typeface="Arial" panose="020B0604020202020204" pitchFamily="34" charset="0"/>
              </a:rPr>
              <a:t>Cyfamodau</a:t>
            </a:r>
            <a:endParaRPr lang="cy-GB" sz="180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6" name="TextBox 5">
            <a:extLst>
              <a:ext uri="{FF2B5EF4-FFF2-40B4-BE49-F238E27FC236}">
                <a16:creationId xmlns:a16="http://schemas.microsoft.com/office/drawing/2014/main" id="{2DF7EDC0-9D8C-E822-E2E3-D8C8C64B0576}"/>
              </a:ext>
            </a:extLst>
          </p:cNvPr>
          <p:cNvSpPr txBox="1"/>
          <p:nvPr/>
        </p:nvSpPr>
        <p:spPr>
          <a:xfrm>
            <a:off x="548641" y="3846653"/>
            <a:ext cx="5425440" cy="3021725"/>
          </a:xfrm>
          <a:prstGeom prst="rect">
            <a:avLst/>
          </a:prstGeom>
          <a:noFill/>
        </p:spPr>
        <p:txBody>
          <a:bodyPr wrap="square" numCol="2">
            <a:spAutoFit/>
          </a:bodyPr>
          <a:lstStyle/>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Y tri chyfamod sydd ar waith ar gyfer y flwyddyn hyd at 31 Gorffennaf 2024 yw</a:t>
            </a:r>
          </a:p>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	Nid yw’r gymhareb o lif arian  sydd ar gael i dalu costau gwasanaethu dyledion am y 12 mis blaenorol yn llai na 1.1 gwaith y costau gwasanaethu dyledion – Mae Gwariant Cyfalaf yn y flwyddyn i fod yn net o arian parod y fantolen agoriadol;</a:t>
            </a:r>
          </a:p>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	Ni ddylai’r gymhareb o ddyled net fod yn fwy na 50%; ac</a:t>
            </a:r>
          </a:p>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	Ni ddylai lefel yr asedau net cyfunol ac eithrio rhwymedigaethau pensiwn fod yn llai na £105.</a:t>
            </a:r>
          </a:p>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 Profwyd y cyfamodau hyn yn seiliedig ar gyfrifon rheoli’r Brifysgol ar 31 Hydref 2023, 31 Ionawr 2024, a 30 Ebrill 2024. Pasiwyd pob un o’r tri phrawf ar bob pwynt profi.   Pasiodd pob un o’r 3 phrawf bwynt prawf terfynol yn seiliedig ar y datganiadau ariannol archwiliedig ym mis Gorffennaf 2024.</a:t>
            </a:r>
          </a:p>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Mae’r gyllideb a’r rhagolygon a baratowyd yn dangos y byddant yn cael eu pasio ar bob pwynt ar gyfer cyfnod y rhagolwg hyd at fis Rhagfyr 2025. </a:t>
            </a:r>
          </a:p>
          <a:p>
            <a:pPr marR="212725" algn="just">
              <a:lnSpc>
                <a:spcPct val="115000"/>
              </a:lnSpc>
              <a:spcAft>
                <a:spcPts val="800"/>
              </a:spcAft>
            </a:pPr>
            <a:endParaRPr lang="en-GB" sz="105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8" name="TextBox 7">
            <a:extLst>
              <a:ext uri="{FF2B5EF4-FFF2-40B4-BE49-F238E27FC236}">
                <a16:creationId xmlns:a16="http://schemas.microsoft.com/office/drawing/2014/main" id="{38597779-3E6F-A3CC-D790-20857267E7B8}"/>
              </a:ext>
            </a:extLst>
          </p:cNvPr>
          <p:cNvSpPr txBox="1"/>
          <p:nvPr/>
        </p:nvSpPr>
        <p:spPr>
          <a:xfrm>
            <a:off x="6977265" y="884807"/>
            <a:ext cx="5425440" cy="394467"/>
          </a:xfrm>
          <a:prstGeom prst="rect">
            <a:avLst/>
          </a:prstGeom>
          <a:noFill/>
        </p:spPr>
        <p:txBody>
          <a:bodyPr wrap="square">
            <a:spAutoFit/>
          </a:bodyPr>
          <a:lstStyle/>
          <a:p>
            <a:pPr marR="212090">
              <a:lnSpc>
                <a:spcPct val="115000"/>
              </a:lnSpc>
              <a:spcAft>
                <a:spcPts val="800"/>
              </a:spcAft>
            </a:pPr>
            <a:r>
              <a:rPr lang="cy-GB" b="1" kern="100" dirty="0">
                <a:latin typeface="Calibri" panose="020F0502020204030204" pitchFamily="34" charset="0"/>
                <a:ea typeface="DengXian" panose="02010600030101010101" pitchFamily="2" charset="-122"/>
                <a:cs typeface="Arial" panose="020B0604020202020204" pitchFamily="34" charset="0"/>
              </a:rPr>
              <a:t>Hylifedd</a:t>
            </a:r>
            <a:endParaRPr lang="cy-GB" sz="180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9" name="TextBox 8">
            <a:extLst>
              <a:ext uri="{FF2B5EF4-FFF2-40B4-BE49-F238E27FC236}">
                <a16:creationId xmlns:a16="http://schemas.microsoft.com/office/drawing/2014/main" id="{A4C5A6EA-A1FA-6773-2FAD-C9FB32095477}"/>
              </a:ext>
            </a:extLst>
          </p:cNvPr>
          <p:cNvSpPr txBox="1"/>
          <p:nvPr/>
        </p:nvSpPr>
        <p:spPr>
          <a:xfrm>
            <a:off x="6977265" y="1384776"/>
            <a:ext cx="5425440" cy="4419223"/>
          </a:xfrm>
          <a:prstGeom prst="rect">
            <a:avLst/>
          </a:prstGeom>
          <a:noFill/>
        </p:spPr>
        <p:txBody>
          <a:bodyPr wrap="square" numCol="2">
            <a:spAutoFit/>
          </a:bodyPr>
          <a:lstStyle/>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Cymhareb gyfredol y Grŵp ar 31 Gorffennaf 2024 oedd 0.84 (2023: 1.22). Priodolir y gostyngiad yn y gymhareb i’r gwariant cyfalaf yn ystod y cyfnod. </a:t>
            </a:r>
          </a:p>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Mae rhagolygon llif ariannol misol manwl wedi’u paratoi ar gyfer y 12 mis hyd at 31 Gorffennaf 2025 ac i’r flwyddyn hyd at 31 Gorffennaf 2026, sy’n dangos bod digon o adnoddau arian parod a hylifedd yn ystod y cyfnod hwn i reoli ei faterion a’i weithrediadau a gynlluniwyd yn briodol.  Mae’r rhagolygon hyn yn dangos llif arian cadarnhaol ar gyfer y ddau gyfnod. </a:t>
            </a:r>
          </a:p>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 Cyfanswm y credydwyr sy’n ddyledus o fewn blwyddyn yw £64.2 miliwn ar gyfer y Brifysgol (2023: £74.6 miliwn), a £56.3 miliwn ar gyfer y Grŵp (2023: £74.6 miliwn). Mae’r gostyngiad yn deillio’n bennaf o ostyngiad mewn incwm gohiriedig (£10.2 miliwn – Y Brifysgol, £10.3 miliwn – Y Grŵp), gostyngiad mewn croniadau eraill (£3.1 miliwn – Y Brifysgol, £2.7 miliwn – Y Grŵp), a gostyngiad mewn Credydwyr Masnach (£1.7 miliwn – Y Brifysgol, £2.1 miliwn – Y Grŵp). Mae hyn yn cael ei wrthbwyso drwy gydnabod gorddrafft (£5.5 miliwn).</a:t>
            </a:r>
          </a:p>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Mae’r gostyngiad mewn incwm gohiriedig yn cael ei yrru drwy ryddhau’r grant cyfalaf o £8.1 miliwn a ddelir ar 31 Gorffennaf 2023 yn ymwneud ag adeilad y Matrics Arloesi a gostyngiad o £2 filiwm mewn incwm grant gohiriedig wrth i brosiectau hirdymor ddod i ben. </a:t>
            </a:r>
          </a:p>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Mae gostyngiad yn y credydwyr masnach o ganlyniad i amseriad y trafodion.  Nid oes unrhyw welliant i’r polisi talu credydwyr yn ystod y flwyddyn sy’n parhau i ddilyn arfer gorau.  Mae polisi talu’r Brifysgol yn ei wneud yn ofynnol i’r Brifysgol anelu at dalu pob anfoneb ddiamheuol erbyn y dyddiad dyledus neu os fewn 30 diwrnod o dderbyn nwyddau neu anfonebau dilys. </a:t>
            </a:r>
          </a:p>
        </p:txBody>
      </p:sp>
      <p:cxnSp>
        <p:nvCxnSpPr>
          <p:cNvPr id="10" name="Straight Connector 9">
            <a:extLst>
              <a:ext uri="{FF2B5EF4-FFF2-40B4-BE49-F238E27FC236}">
                <a16:creationId xmlns:a16="http://schemas.microsoft.com/office/drawing/2014/main" id="{AA1547C3-BE05-D198-7F07-D84F9F0F8B67}"/>
              </a:ext>
            </a:extLst>
          </p:cNvPr>
          <p:cNvCxnSpPr/>
          <p:nvPr/>
        </p:nvCxnSpPr>
        <p:spPr>
          <a:xfrm>
            <a:off x="645042" y="3288996"/>
            <a:ext cx="502565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380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386863" y="61555"/>
            <a:ext cx="8812796" cy="584775"/>
          </a:xfrm>
          <a:prstGeom prst="rect">
            <a:avLst/>
          </a:prstGeom>
          <a:noFill/>
        </p:spPr>
        <p:txBody>
          <a:bodyPr wrap="square" rtlCol="0">
            <a:spAutoFit/>
          </a:bodyPr>
          <a:lstStyle/>
          <a:p>
            <a:r>
              <a:rPr lang="cy-GB" sz="3200" b="1" dirty="0">
                <a:solidFill>
                  <a:schemeClr val="bg1"/>
                </a:solidFill>
              </a:rPr>
              <a:t>Adroddiad ar y Cyd ar gyfer y Flwyddyn Ariannol</a:t>
            </a:r>
          </a:p>
        </p:txBody>
      </p:sp>
      <p:sp>
        <p:nvSpPr>
          <p:cNvPr id="10" name="TextBox 9">
            <a:extLst>
              <a:ext uri="{FF2B5EF4-FFF2-40B4-BE49-F238E27FC236}">
                <a16:creationId xmlns:a16="http://schemas.microsoft.com/office/drawing/2014/main" id="{FD07E88B-4AA8-BEC0-E832-075E710B9F63}"/>
              </a:ext>
            </a:extLst>
          </p:cNvPr>
          <p:cNvSpPr txBox="1"/>
          <p:nvPr/>
        </p:nvSpPr>
        <p:spPr>
          <a:xfrm>
            <a:off x="554780" y="769441"/>
            <a:ext cx="5425440" cy="394467"/>
          </a:xfrm>
          <a:prstGeom prst="rect">
            <a:avLst/>
          </a:prstGeom>
          <a:noFill/>
        </p:spPr>
        <p:txBody>
          <a:bodyPr wrap="square">
            <a:spAutoFit/>
          </a:bodyPr>
          <a:lstStyle/>
          <a:p>
            <a:pPr marR="212090">
              <a:lnSpc>
                <a:spcPct val="115000"/>
              </a:lnSpc>
              <a:spcAft>
                <a:spcPts val="800"/>
              </a:spcAft>
            </a:pPr>
            <a:r>
              <a:rPr lang="cy-GB" sz="1800" b="1" kern="100" dirty="0">
                <a:effectLst/>
                <a:latin typeface="Calibri" panose="020F0502020204030204" pitchFamily="34" charset="0"/>
                <a:ea typeface="DengXian" panose="02010600030101010101" pitchFamily="2" charset="-122"/>
                <a:cs typeface="Arial" panose="020B0604020202020204" pitchFamily="34" charset="0"/>
              </a:rPr>
              <a:t>Pensiynau</a:t>
            </a:r>
            <a:endParaRPr lang="cy-GB" sz="180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11" name="TextBox 10">
            <a:extLst>
              <a:ext uri="{FF2B5EF4-FFF2-40B4-BE49-F238E27FC236}">
                <a16:creationId xmlns:a16="http://schemas.microsoft.com/office/drawing/2014/main" id="{2BB33B0B-901B-9434-6F0C-6547F437E7B2}"/>
              </a:ext>
            </a:extLst>
          </p:cNvPr>
          <p:cNvSpPr txBox="1"/>
          <p:nvPr/>
        </p:nvSpPr>
        <p:spPr>
          <a:xfrm>
            <a:off x="554780" y="1269410"/>
            <a:ext cx="5425440" cy="6048835"/>
          </a:xfrm>
          <a:prstGeom prst="rect">
            <a:avLst/>
          </a:prstGeom>
          <a:noFill/>
        </p:spPr>
        <p:txBody>
          <a:bodyPr wrap="square" numCol="2">
            <a:spAutoFit/>
          </a:bodyPr>
          <a:lstStyle/>
          <a:p>
            <a:pPr marR="212725" algn="just">
              <a:lnSpc>
                <a:spcPct val="115000"/>
              </a:lnSpc>
              <a:spcAft>
                <a:spcPts val="800"/>
              </a:spcAft>
            </a:pPr>
            <a:r>
              <a:rPr lang="cy-GB" sz="1000" kern="100" dirty="0">
                <a:effectLst/>
                <a:latin typeface="Aptos" panose="020B0004020202020204" pitchFamily="34" charset="0"/>
                <a:ea typeface="DengXian" panose="02010600030101010101" pitchFamily="2" charset="-122"/>
                <a:cs typeface="Arial" panose="020B0604020202020204" pitchFamily="34" charset="0"/>
              </a:rPr>
              <a:t>Mae’r Brifysgol yn cyfrannu at 6 chynllun pensiwn buddion diffiniedig, y mae un ohonynt (USS) yn parhau i fod ar agor i aelodau newydd.  Yn ogystal, mae’r ddau goleg AB yn cyfrannu at gynllun buddion diffiniedig.  O’r 8 cynllun, mae 2 gynllun pensiwn athrawon (TPS) yn cael eu cyfrifo’n gynllun cyfraniadau diffiniedig heb unrhyw ddarpariaeth fantolen, 4 Cynllun Pensiwn Llywodraeth Leol (LPGS) ac 1 cynllun mewnol yn cael eu cyfrif fel darpariaethau pensiwn ac mae’r cynllun USS yn cael ei gyfrif fel darpariaeth ddiffyg.  Cofnodir yr holl ddarpariaethau fel rhwymedigaethau nad ydynt yn gyfredol.  </a:t>
            </a:r>
          </a:p>
          <a:p>
            <a:pPr marR="212725" algn="just">
              <a:lnSpc>
                <a:spcPct val="115000"/>
              </a:lnSpc>
              <a:spcAft>
                <a:spcPts val="800"/>
              </a:spcAft>
            </a:pPr>
            <a:r>
              <a:rPr lang="cy-GB" sz="1000" kern="100" dirty="0">
                <a:effectLst/>
                <a:latin typeface="Aptos" panose="020B0004020202020204" pitchFamily="34" charset="0"/>
                <a:ea typeface="DengXian" panose="02010600030101010101" pitchFamily="2" charset="-122"/>
                <a:cs typeface="Arial" panose="020B0604020202020204" pitchFamily="34" charset="0"/>
              </a:rPr>
              <a:t>Roedd y cynllun LGPS a’r cynllun mewnol mewn sefyllfa o warged ar 31 Gorffennaf 2024 a 31 Gorffennaf 2023. Cynhaliodd y Brifysgol adolygiad o’r tybiaethau sylfaenol yn yr adroddiadau </a:t>
            </a:r>
            <a:r>
              <a:rPr lang="cy-GB" sz="1000" kern="100" dirty="0" err="1">
                <a:effectLst/>
                <a:latin typeface="Aptos" panose="020B0004020202020204" pitchFamily="34" charset="0"/>
                <a:ea typeface="DengXian" panose="02010600030101010101" pitchFamily="2" charset="-122"/>
                <a:cs typeface="Arial" panose="020B0604020202020204" pitchFamily="34" charset="0"/>
              </a:rPr>
              <a:t>actiwaraidd</a:t>
            </a:r>
            <a:r>
              <a:rPr lang="cy-GB" sz="1000" kern="100" dirty="0">
                <a:effectLst/>
                <a:latin typeface="Aptos" panose="020B0004020202020204" pitchFamily="34" charset="0"/>
                <a:ea typeface="DengXian" panose="02010600030101010101" pitchFamily="2" charset="-122"/>
                <a:cs typeface="Arial" panose="020B0604020202020204" pitchFamily="34" charset="0"/>
              </a:rPr>
              <a:t> ar gyfer pob un o’r cynlluniau LGPS, TPS a’r cynllun mewnol a daeth i’r casgliad bod pob un o’r rhagdybiaethau chwyddiant, y gyfradd ddisgownt a’r symudiad cyflog o fewn yr ystod ddisgwyliedig, yn seiliedig ar adolygiad gan gymheiriaid o gynlluniau 8 sefydliad arall.  </a:t>
            </a:r>
          </a:p>
          <a:p>
            <a:pPr marR="212725" algn="just">
              <a:lnSpc>
                <a:spcPct val="115000"/>
              </a:lnSpc>
              <a:spcAft>
                <a:spcPts val="800"/>
              </a:spcAft>
            </a:pPr>
            <a:r>
              <a:rPr lang="cy-GB" sz="1000" kern="100" dirty="0">
                <a:effectLst/>
                <a:latin typeface="Aptos" panose="020B0004020202020204" pitchFamily="34" charset="0"/>
                <a:ea typeface="DengXian" panose="02010600030101010101" pitchFamily="2" charset="-122"/>
                <a:cs typeface="Arial" panose="020B0604020202020204" pitchFamily="34" charset="0"/>
              </a:rPr>
              <a:t>Mae’r Grŵp wedi asesu budd economaidd y dyfodol ar sefyllfa warged ei gynlluniau pensiwn.  Gan nad yw’n rhagweld y bydd unrhyw fuddion economaidd o’r sefyllfa warged ar y cynlluniau LGPS neu’r cynllun mewnol, nid yw unrhyw warged wedi’i nodi ar unrhyw gynllun. </a:t>
            </a:r>
          </a:p>
          <a:p>
            <a:pPr marR="212725" algn="just">
              <a:lnSpc>
                <a:spcPct val="115000"/>
              </a:lnSpc>
              <a:spcAft>
                <a:spcPts val="800"/>
              </a:spcAft>
            </a:pPr>
            <a:r>
              <a:rPr lang="cy-GB" sz="1000" kern="100" dirty="0">
                <a:effectLst/>
                <a:latin typeface="Aptos" panose="020B0004020202020204" pitchFamily="34" charset="0"/>
                <a:ea typeface="DengXian" panose="02010600030101010101" pitchFamily="2" charset="-122"/>
                <a:cs typeface="Arial" panose="020B0604020202020204" pitchFamily="34" charset="0"/>
              </a:rPr>
              <a:t>Mae FRS102 yn ei gwneud yn ofynnol i’r Brifysgol gydnabod ei rhwymedigaethau i gyfrannu at ddiffyg  Cynllun Pensiwn y Brifysgol (USS). Mae’r atebolrwydd hwn yn cael ei gynnwys yn y ddarpariaeth bensiwn.  Prosesir costau ychwanegol drwy gostau staff yn y datganiad cyfunol o incwm a gwariant.  </a:t>
            </a:r>
          </a:p>
          <a:p>
            <a:pPr marR="212725" algn="just">
              <a:lnSpc>
                <a:spcPct val="115000"/>
              </a:lnSpc>
              <a:spcAft>
                <a:spcPts val="800"/>
              </a:spcAft>
            </a:pPr>
            <a:r>
              <a:rPr lang="cy-GB" sz="1000" kern="100" dirty="0">
                <a:effectLst/>
                <a:latin typeface="Aptos" panose="020B0004020202020204" pitchFamily="34" charset="0"/>
                <a:ea typeface="DengXian" panose="02010600030101010101" pitchFamily="2" charset="-122"/>
                <a:cs typeface="Arial" panose="020B0604020202020204" pitchFamily="34" charset="0"/>
              </a:rPr>
              <a:t>Ar 31 Gorffennaf 2023, roedd mantolen y sefydliad yn cynnwys atebolrwydd o £33.2 miliwn ar gyfer cyfraniadau yn y dyfodol sy’n daladwy o dan y cynllun adfer diffyg a ddaeth i ben ar 30 Medi 2021,  yn dilyn prisiad 2020 pan oedd y cynllun mewn diffyg.  Nid oedd angen cynllun adfer diffyg o brisiad 2023, oherwydd bod y cynllun mewn gwarged. Gweithredwyd newidiadau i gyfraddau cyfraniadau o 1 Ionawr 2024 ac o’r dyddiad hwnnw, nid oedd yn ofynnol bellach i’r sefydliadau wneud cyfraniadau adennill diffyg, ac felly rhyddhawyd y ddarpariaeth yn llawn yn ystod y flwyddyn. </a:t>
            </a:r>
          </a:p>
          <a:p>
            <a:pPr marR="212725" algn="just">
              <a:lnSpc>
                <a:spcPct val="115000"/>
              </a:lnSpc>
              <a:spcAft>
                <a:spcPts val="800"/>
              </a:spcAft>
            </a:pPr>
            <a:endParaRPr lang="en-GB" sz="105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2" name="TextBox 1">
            <a:extLst>
              <a:ext uri="{FF2B5EF4-FFF2-40B4-BE49-F238E27FC236}">
                <a16:creationId xmlns:a16="http://schemas.microsoft.com/office/drawing/2014/main" id="{97F2F995-EF24-6049-43E2-F79630084EBA}"/>
              </a:ext>
            </a:extLst>
          </p:cNvPr>
          <p:cNvSpPr txBox="1"/>
          <p:nvPr/>
        </p:nvSpPr>
        <p:spPr>
          <a:xfrm>
            <a:off x="6977265" y="860881"/>
            <a:ext cx="5425440" cy="377860"/>
          </a:xfrm>
          <a:prstGeom prst="rect">
            <a:avLst/>
          </a:prstGeom>
          <a:noFill/>
        </p:spPr>
        <p:txBody>
          <a:bodyPr wrap="square">
            <a:spAutoFit/>
          </a:bodyPr>
          <a:lstStyle/>
          <a:p>
            <a:pPr>
              <a:lnSpc>
                <a:spcPct val="107000"/>
              </a:lnSpc>
              <a:spcAft>
                <a:spcPts val="800"/>
              </a:spcAft>
            </a:pPr>
            <a:r>
              <a:rPr lang="cy-GB" b="1" kern="100" dirty="0">
                <a:latin typeface="Calibri" panose="020F0502020204030204" pitchFamily="34" charset="0"/>
                <a:ea typeface="DengXian" panose="02010600030101010101" pitchFamily="2" charset="-122"/>
                <a:cs typeface="Arial" panose="020B0604020202020204" pitchFamily="34" charset="0"/>
              </a:rPr>
              <a:t>Iechyd Ariannol </a:t>
            </a:r>
            <a:endParaRPr lang="cy-GB" sz="180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3" name="TextBox 2">
            <a:extLst>
              <a:ext uri="{FF2B5EF4-FFF2-40B4-BE49-F238E27FC236}">
                <a16:creationId xmlns:a16="http://schemas.microsoft.com/office/drawing/2014/main" id="{1F7FC71C-9B3E-39AC-A50E-B4A45E6F5D95}"/>
              </a:ext>
            </a:extLst>
          </p:cNvPr>
          <p:cNvSpPr txBox="1"/>
          <p:nvPr/>
        </p:nvSpPr>
        <p:spPr>
          <a:xfrm>
            <a:off x="6977265" y="1360850"/>
            <a:ext cx="5151091" cy="7841377"/>
          </a:xfrm>
          <a:prstGeom prst="rect">
            <a:avLst/>
          </a:prstGeom>
          <a:noFill/>
        </p:spPr>
        <p:txBody>
          <a:bodyPr wrap="square" numCol="2">
            <a:spAutoFit/>
          </a:bodyPr>
          <a:lstStyle/>
          <a:p>
            <a:pPr marR="212725" algn="just">
              <a:lnSpc>
                <a:spcPct val="115000"/>
              </a:lnSpc>
              <a:spcAft>
                <a:spcPts val="800"/>
              </a:spcAft>
            </a:pPr>
            <a:r>
              <a:rPr lang="cy-GB" sz="1050" kern="100" dirty="0">
                <a:effectLst/>
                <a:latin typeface="Calibri" panose="020F0502020204030204" pitchFamily="34" charset="0"/>
                <a:ea typeface="DengXian" panose="02010600030101010101" pitchFamily="2" charset="-122"/>
                <a:cs typeface="Arial" panose="020B0604020202020204" pitchFamily="34" charset="0"/>
              </a:rPr>
              <a:t>Mae’r Brifysgol yn rheoli ei gweithgareddau’n rhagweithiol i gwrdd â heriau’r amgylchedd economaidd anodd sydd ohoni.  </a:t>
            </a:r>
          </a:p>
          <a:p>
            <a:pPr marR="212725" algn="just">
              <a:lnSpc>
                <a:spcPct val="115000"/>
              </a:lnSpc>
              <a:spcAft>
                <a:spcPts val="800"/>
              </a:spcAft>
            </a:pPr>
            <a:r>
              <a:rPr lang="cy-GB" sz="1050" kern="100" dirty="0">
                <a:effectLst/>
                <a:latin typeface="Calibri" panose="020F0502020204030204" pitchFamily="34" charset="0"/>
                <a:ea typeface="DengXian" panose="02010600030101010101" pitchFamily="2" charset="-122"/>
                <a:cs typeface="Arial" panose="020B0604020202020204" pitchFamily="34" charset="0"/>
              </a:rPr>
              <a:t>Mae dangosyddion allweddol gwarged, llif arian a hyblygrwydd bancio yn adlewyrchu’r amgylchedd heriol.  Mae’r rhain wedi cael eu dylanwadu’n sylweddol dros y 2 flynedd ddiwethaf gan lefelau gwariant cyfalaf sylweddol gan arwain at ddiffyg gweithredol yn y flwyddyn hyd at 31 Gorffennaf 2024 a’r flwyddyn flaenorol. Mae cronfeydd wrth gefn y Grŵp yn darparu digon o hyblygrwydd i gwrdd â’r heriau a wynebir yn y tymor byr a darparu llwyfan ar gyfer llwyddiant a pherfformiad ariannol cynaliadwy yn y dyfodol. </a:t>
            </a:r>
          </a:p>
          <a:p>
            <a:pPr marR="212725" algn="just">
              <a:lnSpc>
                <a:spcPct val="115000"/>
              </a:lnSpc>
              <a:spcAft>
                <a:spcPts val="800"/>
              </a:spcAft>
            </a:pPr>
            <a:r>
              <a:rPr lang="cy-GB" sz="1050" kern="100" dirty="0">
                <a:effectLst/>
                <a:latin typeface="Calibri" panose="020F0502020204030204" pitchFamily="34" charset="0"/>
                <a:ea typeface="DengXian" panose="02010600030101010101" pitchFamily="2" charset="-122"/>
                <a:cs typeface="Arial" panose="020B0604020202020204" pitchFamily="34" charset="0"/>
              </a:rPr>
              <a:t>Mae’r Brifysgol yn cydnabod yr angen i reoli’r sefyllfa hon yn weithredol yn y dyfodol gyda meysydd allweddol i ganolbwyntio arnynt yn cynnwys: </a:t>
            </a:r>
          </a:p>
          <a:p>
            <a:pPr marR="212725" algn="just">
              <a:lnSpc>
                <a:spcPct val="115000"/>
              </a:lnSpc>
              <a:spcAft>
                <a:spcPts val="800"/>
              </a:spcAft>
            </a:pPr>
            <a:r>
              <a:rPr lang="cy-GB" sz="1050" kern="100" dirty="0">
                <a:effectLst/>
                <a:latin typeface="Calibri" panose="020F0502020204030204" pitchFamily="34" charset="0"/>
                <a:ea typeface="DengXian" panose="02010600030101010101" pitchFamily="2" charset="-122"/>
                <a:cs typeface="Arial" panose="020B0604020202020204" pitchFamily="34" charset="0"/>
              </a:rPr>
              <a:t>•	adolygu’r portffolio academaidd i sicrhau bod ein cynnig yn ddeniadol, wedi’i gynllunio’n dda, wedi’i strwythuro ac wedi’i leoli’n briodol yn ddaearyddol i ddarparu’r cyfleoedd gorau ar gyfer recriwtio, profiad a chanlyniadau myfyrwyr;</a:t>
            </a:r>
          </a:p>
          <a:p>
            <a:pPr marR="212725" algn="just">
              <a:lnSpc>
                <a:spcPct val="115000"/>
              </a:lnSpc>
              <a:spcAft>
                <a:spcPts val="800"/>
              </a:spcAft>
            </a:pPr>
            <a:r>
              <a:rPr lang="cy-GB" sz="1050" kern="100" dirty="0">
                <a:effectLst/>
                <a:latin typeface="Calibri" panose="020F0502020204030204" pitchFamily="34" charset="0"/>
                <a:ea typeface="DengXian" panose="02010600030101010101" pitchFamily="2" charset="-122"/>
                <a:cs typeface="Arial" panose="020B0604020202020204" pitchFamily="34" charset="0"/>
              </a:rPr>
              <a:t>•	gwella ein marchnata a chynyddu ein rhan o’r marchnadoedd presennol a’r rhai sy’n datblygu gyda chynnig i ddenu mwy o fyfyrwyr i’n campysau yng Nghymru a thyfu gweithgaredd rhyngwladol.  </a:t>
            </a:r>
          </a:p>
          <a:p>
            <a:pPr marR="212725" algn="just">
              <a:lnSpc>
                <a:spcPct val="115000"/>
              </a:lnSpc>
              <a:spcAft>
                <a:spcPts val="800"/>
              </a:spcAft>
            </a:pPr>
            <a:r>
              <a:rPr lang="cy-GB" sz="1050" kern="100" dirty="0">
                <a:effectLst/>
                <a:latin typeface="Calibri" panose="020F0502020204030204" pitchFamily="34" charset="0"/>
                <a:ea typeface="DengXian" panose="02010600030101010101" pitchFamily="2" charset="-122"/>
                <a:cs typeface="Arial" panose="020B0604020202020204" pitchFamily="34" charset="0"/>
              </a:rPr>
              <a:t>•	diffinio strwythurau sefydliadol o siâp, maint a dosbarthiad daearyddol priodol i </a:t>
            </a:r>
            <a:r>
              <a:rPr lang="cy-GB" sz="1050" kern="100" dirty="0">
                <a:latin typeface="Calibri" panose="020F0502020204030204" pitchFamily="34" charset="0"/>
                <a:ea typeface="DengXian" panose="02010600030101010101" pitchFamily="2" charset="-122"/>
                <a:cs typeface="Arial" panose="020B0604020202020204" pitchFamily="34" charset="0"/>
              </a:rPr>
              <a:t>ddarparu gwasanaethau</a:t>
            </a:r>
            <a:r>
              <a:rPr lang="cy-GB" sz="1050" kern="100" dirty="0">
                <a:effectLst/>
                <a:latin typeface="Calibri" panose="020F0502020204030204" pitchFamily="34" charset="0"/>
                <a:ea typeface="DengXian" panose="02010600030101010101" pitchFamily="2" charset="-122"/>
                <a:cs typeface="Arial" panose="020B0604020202020204" pitchFamily="34" charset="0"/>
              </a:rPr>
              <a:t> a rhedeg y Brifysgol yn effeithiol. </a:t>
            </a:r>
          </a:p>
          <a:p>
            <a:pPr marR="212725" algn="just">
              <a:lnSpc>
                <a:spcPct val="115000"/>
              </a:lnSpc>
              <a:spcAft>
                <a:spcPts val="800"/>
              </a:spcAft>
            </a:pPr>
            <a:r>
              <a:rPr lang="cy-GB" sz="1050" kern="100" dirty="0">
                <a:effectLst/>
                <a:latin typeface="Calibri" panose="020F0502020204030204" pitchFamily="34" charset="0"/>
                <a:ea typeface="DengXian" panose="02010600030101010101" pitchFamily="2" charset="-122"/>
                <a:cs typeface="Arial" panose="020B0604020202020204" pitchFamily="34" charset="0"/>
              </a:rPr>
              <a:t>•	optimeiddio ein seilwaith a’n hôl troed campws i gefnogi ystâd effeithlon, gynaliadwy sy’n addas i’r diben i gyflawni ein gofynion addysgol a sefydliadol ac ymateb i ofynion newidiol ar ddefnydd.  </a:t>
            </a:r>
          </a:p>
          <a:p>
            <a:pPr marR="212725" algn="just">
              <a:lnSpc>
                <a:spcPct val="115000"/>
              </a:lnSpc>
              <a:spcAft>
                <a:spcPts val="800"/>
              </a:spcAft>
            </a:pPr>
            <a:r>
              <a:rPr lang="cy-GB" sz="1050" kern="100" dirty="0">
                <a:effectLst/>
                <a:latin typeface="Calibri" panose="020F0502020204030204" pitchFamily="34" charset="0"/>
                <a:ea typeface="DengXian" panose="02010600030101010101" pitchFamily="2" charset="-122"/>
                <a:cs typeface="Arial" panose="020B0604020202020204" pitchFamily="34" charset="0"/>
              </a:rPr>
              <a:t>•	rheoli llif arian, gan gynnwys casglu derbynebau yn amserol gan y Cwmni Benthyciadau Myfyrwyr, er mwyn sicrhau cydymffurfiaeth â chyfamodau banc;</a:t>
            </a:r>
          </a:p>
          <a:p>
            <a:pPr marR="212725" algn="just">
              <a:lnSpc>
                <a:spcPct val="115000"/>
              </a:lnSpc>
              <a:spcAft>
                <a:spcPts val="800"/>
              </a:spcAft>
            </a:pPr>
            <a:r>
              <a:rPr lang="cy-GB" sz="1050" kern="100" dirty="0">
                <a:effectLst/>
                <a:latin typeface="Calibri" panose="020F0502020204030204" pitchFamily="34" charset="0"/>
                <a:ea typeface="DengXian" panose="02010600030101010101" pitchFamily="2" charset="-122"/>
                <a:cs typeface="Arial" panose="020B0604020202020204" pitchFamily="34" charset="0"/>
              </a:rPr>
              <a:t>•	bod yn rhagweithiol wrth ymateb i’r gostyngiadau mewn cyllid craidd gan Medr a Llywodraeth Cymru; ac</a:t>
            </a:r>
          </a:p>
          <a:p>
            <a:pPr marR="212725" algn="just">
              <a:lnSpc>
                <a:spcPct val="115000"/>
              </a:lnSpc>
              <a:spcAft>
                <a:spcPts val="800"/>
              </a:spcAft>
            </a:pPr>
            <a:r>
              <a:rPr lang="cy-GB" sz="1050" kern="100" dirty="0">
                <a:effectLst/>
                <a:latin typeface="Calibri" panose="020F0502020204030204" pitchFamily="34" charset="0"/>
                <a:ea typeface="DengXian" panose="02010600030101010101" pitchFamily="2" charset="-122"/>
                <a:cs typeface="Arial" panose="020B0604020202020204" pitchFamily="34" charset="0"/>
              </a:rPr>
              <a:t>•	ymateb i gyd-destun gwleidyddol newidiol Addysg Uwch yng Nghymru;  </a:t>
            </a:r>
          </a:p>
          <a:p>
            <a:pPr marR="212725" algn="just">
              <a:lnSpc>
                <a:spcPct val="115000"/>
              </a:lnSpc>
              <a:spcAft>
                <a:spcPts val="800"/>
              </a:spcAft>
            </a:pPr>
            <a:r>
              <a:rPr lang="cy-GB" sz="1050" kern="100" dirty="0">
                <a:effectLst/>
                <a:latin typeface="Calibri" panose="020F0502020204030204" pitchFamily="34" charset="0"/>
                <a:ea typeface="DengXian" panose="02010600030101010101" pitchFamily="2" charset="-122"/>
                <a:cs typeface="Arial" panose="020B0604020202020204" pitchFamily="34" charset="0"/>
              </a:rPr>
              <a:t>Yn ystod y flwyddyn hyd at 31 Gorffennaf 2024, mae gweithgarwch addysgu a rheolaethau costau cynyddol y Brifysgol wedi symud y perfformiad gweithredol o ddiffyg i warged </a:t>
            </a:r>
            <a:r>
              <a:rPr lang="cy-GB" sz="1050" kern="100" dirty="0">
                <a:latin typeface="Calibri" panose="020F0502020204030204" pitchFamily="34" charset="0"/>
                <a:ea typeface="DengXian" panose="02010600030101010101" pitchFamily="2" charset="-122"/>
                <a:cs typeface="Arial" panose="020B0604020202020204" pitchFamily="34" charset="0"/>
              </a:rPr>
              <a:t>b</a:t>
            </a:r>
            <a:r>
              <a:rPr lang="cy-GB" sz="1050" kern="100" dirty="0">
                <a:effectLst/>
                <a:latin typeface="Calibri" panose="020F0502020204030204" pitchFamily="34" charset="0"/>
                <a:ea typeface="DengXian" panose="02010600030101010101" pitchFamily="2" charset="-122"/>
                <a:cs typeface="Arial" panose="020B0604020202020204" pitchFamily="34" charset="0"/>
              </a:rPr>
              <a:t>ach.   Bydd y Brifysgol yn parhau i geisio recriwtio mwy o fyfyrwyr drwy bob un o’i phwyntiau mynediad a pharhau i reoli lefelau gwariant mewn ffordd a fydd yn gyrru gwarged gweithredol a dechrau ailgyflenwi’r cronfeydd ariannol sydd wedi gostwng dros y ddwy flynedd ddiwethaf. </a:t>
            </a:r>
          </a:p>
          <a:p>
            <a:pPr marR="212725" algn="just">
              <a:lnSpc>
                <a:spcPct val="115000"/>
              </a:lnSpc>
              <a:spcAft>
                <a:spcPts val="800"/>
              </a:spcAft>
            </a:pPr>
            <a:r>
              <a:rPr lang="cy-GB" sz="1050" kern="100" dirty="0">
                <a:effectLst/>
                <a:latin typeface="Calibri" panose="020F0502020204030204" pitchFamily="34" charset="0"/>
                <a:ea typeface="DengXian" panose="02010600030101010101" pitchFamily="2" charset="-122"/>
                <a:cs typeface="Arial" panose="020B0604020202020204" pitchFamily="34" charset="0"/>
              </a:rPr>
              <a:t>Mae’r gyllideb ar gyfer y flwyddyn hyd at 31 Gorffennaf 2025 yn nodi mewnlif arian parod net bach ar gyfer y flwyddyn, sy’n dilyn y disgwyliad a osodwyd yn yr Adolygiad Blynyddol ar gyfer y flwyddyn hyd at 31 Gorffennaf 2023, y byddai’r balans arian parod yn gostwng yn y flwyddyn hyd at 31 Gorffennaf cyn dechrau gwella yn y dyfodol. </a:t>
            </a:r>
          </a:p>
          <a:p>
            <a:pPr marR="212725" algn="just">
              <a:lnSpc>
                <a:spcPct val="115000"/>
              </a:lnSpc>
              <a:spcAft>
                <a:spcPts val="800"/>
              </a:spcAft>
            </a:pPr>
            <a:endParaRPr lang="en-GB" sz="1050" kern="100" dirty="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775499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386863" y="61555"/>
            <a:ext cx="8852553" cy="584775"/>
          </a:xfrm>
          <a:prstGeom prst="rect">
            <a:avLst/>
          </a:prstGeom>
          <a:noFill/>
        </p:spPr>
        <p:txBody>
          <a:bodyPr wrap="square" rtlCol="0">
            <a:spAutoFit/>
          </a:bodyPr>
          <a:lstStyle/>
          <a:p>
            <a:r>
              <a:rPr lang="cy-GB" sz="3200" b="1" dirty="0">
                <a:solidFill>
                  <a:schemeClr val="bg1"/>
                </a:solidFill>
              </a:rPr>
              <a:t>Adroddiad ar y Cyd ar gyfer y Flwyddyn Ariannol </a:t>
            </a:r>
          </a:p>
        </p:txBody>
      </p:sp>
      <p:sp>
        <p:nvSpPr>
          <p:cNvPr id="2" name="TextBox 1">
            <a:extLst>
              <a:ext uri="{FF2B5EF4-FFF2-40B4-BE49-F238E27FC236}">
                <a16:creationId xmlns:a16="http://schemas.microsoft.com/office/drawing/2014/main" id="{5735F711-7709-B279-A559-F0779265D27F}"/>
              </a:ext>
            </a:extLst>
          </p:cNvPr>
          <p:cNvSpPr txBox="1"/>
          <p:nvPr/>
        </p:nvSpPr>
        <p:spPr>
          <a:xfrm>
            <a:off x="554780" y="710891"/>
            <a:ext cx="5593357" cy="394467"/>
          </a:xfrm>
          <a:prstGeom prst="rect">
            <a:avLst/>
          </a:prstGeom>
          <a:noFill/>
        </p:spPr>
        <p:txBody>
          <a:bodyPr wrap="square">
            <a:spAutoFit/>
          </a:bodyPr>
          <a:lstStyle/>
          <a:p>
            <a:pPr marR="212090">
              <a:lnSpc>
                <a:spcPct val="115000"/>
              </a:lnSpc>
              <a:spcAft>
                <a:spcPts val="800"/>
              </a:spcAft>
            </a:pPr>
            <a:r>
              <a:rPr lang="cy-GB" b="1" kern="100" dirty="0">
                <a:latin typeface="Calibri" panose="020F0502020204030204" pitchFamily="34" charset="0"/>
                <a:ea typeface="DengXian" panose="02010600030101010101" pitchFamily="2" charset="-122"/>
                <a:cs typeface="Arial" panose="020B0604020202020204" pitchFamily="34" charset="0"/>
              </a:rPr>
              <a:t>Busnes Gweithredol </a:t>
            </a:r>
            <a:endParaRPr lang="cy-GB" sz="180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3" name="TextBox 2">
            <a:extLst>
              <a:ext uri="{FF2B5EF4-FFF2-40B4-BE49-F238E27FC236}">
                <a16:creationId xmlns:a16="http://schemas.microsoft.com/office/drawing/2014/main" id="{520363E4-7C3C-0C3C-A529-F766CBC1A750}"/>
              </a:ext>
            </a:extLst>
          </p:cNvPr>
          <p:cNvSpPr txBox="1"/>
          <p:nvPr/>
        </p:nvSpPr>
        <p:spPr>
          <a:xfrm>
            <a:off x="554780" y="1024086"/>
            <a:ext cx="5425440" cy="8567089"/>
          </a:xfrm>
          <a:prstGeom prst="rect">
            <a:avLst/>
          </a:prstGeom>
          <a:noFill/>
        </p:spPr>
        <p:txBody>
          <a:bodyPr wrap="square" numCol="2">
            <a:spAutoFit/>
          </a:bodyPr>
          <a:lstStyle/>
          <a:p>
            <a:pPr marR="212725" algn="just">
              <a:lnSpc>
                <a:spcPct val="115000"/>
              </a:lnSpc>
              <a:spcAft>
                <a:spcPts val="800"/>
              </a:spcAft>
            </a:pPr>
            <a:r>
              <a:rPr lang="cy-GB" sz="1000" kern="100" dirty="0">
                <a:effectLst/>
                <a:latin typeface="Aptos" panose="020B0004020202020204" pitchFamily="34" charset="0"/>
                <a:ea typeface="DengXian" panose="02010600030101010101" pitchFamily="2" charset="-122"/>
                <a:cs typeface="Arial" panose="020B0604020202020204" pitchFamily="34" charset="0"/>
              </a:rPr>
              <a:t>Wrth baratoi’r datganiadau ariannol ar gyfer 2023/2024 a chyllideb ar gyfer 2024/2025, roedd y Grŵp a’r Brifysgol yn cydnabod ac yn gwerthfawrogi’r amgylchedd allanol heriol y mae pob darparwr addysg drydyddol yng Nghymru a’r DU yn gweithredu ynddo.  Mae’r Grŵp a’r Brifysgol yn ystyried mai creu  incwm a gwireddu’r incwm hwn mewn arian parod yw’r dull mwyaf priodol o gynnal cynaliadwyedd. </a:t>
            </a:r>
          </a:p>
          <a:p>
            <a:pPr marR="212725" algn="just">
              <a:lnSpc>
                <a:spcPct val="115000"/>
              </a:lnSpc>
              <a:spcAft>
                <a:spcPts val="800"/>
              </a:spcAft>
            </a:pPr>
            <a:r>
              <a:rPr lang="cy-GB" sz="1000" kern="100" dirty="0">
                <a:effectLst/>
                <a:latin typeface="Aptos" panose="020B0004020202020204" pitchFamily="34" charset="0"/>
                <a:ea typeface="DengXian" panose="02010600030101010101" pitchFamily="2" charset="-122"/>
                <a:cs typeface="Arial" panose="020B0604020202020204" pitchFamily="34" charset="0"/>
              </a:rPr>
              <a:t>Cynyddodd incwm y Grŵp yn y flwyddyn hyd at fis Gorffennaf 2024 £11.5 miliwn (ac eithrio grantiau cyfalaf </a:t>
            </a:r>
            <a:r>
              <a:rPr lang="cy-GB" sz="1000" kern="100" dirty="0" err="1">
                <a:effectLst/>
                <a:latin typeface="Aptos" panose="020B0004020202020204" pitchFamily="34" charset="0"/>
                <a:ea typeface="DengXian" panose="02010600030101010101" pitchFamily="2" charset="-122"/>
                <a:cs typeface="Arial" panose="020B0604020202020204" pitchFamily="34" charset="0"/>
              </a:rPr>
              <a:t>untro</a:t>
            </a:r>
            <a:r>
              <a:rPr lang="cy-GB" sz="1000" kern="100" dirty="0">
                <a:effectLst/>
                <a:latin typeface="Aptos" panose="020B0004020202020204" pitchFamily="34" charset="0"/>
                <a:ea typeface="DengXian" panose="02010600030101010101" pitchFamily="2" charset="-122"/>
                <a:cs typeface="Arial" panose="020B0604020202020204" pitchFamily="34" charset="0"/>
              </a:rPr>
              <a:t>), er gwaethaf gostyngiad o £2.6 miliwn mewn Grantiau Cyrff Cyllido.  Mae’r gostyngiad hwn yn y cyllid o ganlyniad i gwblhau prosiectau sydd wedi denu cyllid grant gan gyrff cyllido penodol.  Daeth £10.9 m o’r cynnydd hwn o’r Brifysgol.  Ac eithrio’r grant cyfalaf </a:t>
            </a:r>
            <a:r>
              <a:rPr lang="cy-GB" sz="1000" kern="100" dirty="0" err="1">
                <a:effectLst/>
                <a:latin typeface="Aptos" panose="020B0004020202020204" pitchFamily="34" charset="0"/>
                <a:ea typeface="DengXian" panose="02010600030101010101" pitchFamily="2" charset="-122"/>
                <a:cs typeface="Arial" panose="020B0604020202020204" pitchFamily="34" charset="0"/>
              </a:rPr>
              <a:t>untro</a:t>
            </a:r>
            <a:r>
              <a:rPr lang="cy-GB" sz="1000" kern="100" dirty="0">
                <a:effectLst/>
                <a:latin typeface="Aptos" panose="020B0004020202020204" pitchFamily="34" charset="0"/>
                <a:ea typeface="DengXian" panose="02010600030101010101" pitchFamily="2" charset="-122"/>
                <a:cs typeface="Arial" panose="020B0604020202020204" pitchFamily="34" charset="0"/>
              </a:rPr>
              <a:t>, ystyrir bod yr holl incwm a gydnabyddir yn y flwyddyn gyfredol yn </a:t>
            </a:r>
            <a:r>
              <a:rPr lang="cy-GB" sz="1000" kern="100" dirty="0" err="1">
                <a:effectLst/>
                <a:latin typeface="Aptos" panose="020B0004020202020204" pitchFamily="34" charset="0"/>
                <a:ea typeface="DengXian" panose="02010600030101010101" pitchFamily="2" charset="-122"/>
                <a:cs typeface="Arial" panose="020B0604020202020204" pitchFamily="34" charset="0"/>
              </a:rPr>
              <a:t>ailadroddadwy</a:t>
            </a:r>
            <a:r>
              <a:rPr lang="cy-GB" sz="1000" kern="100" dirty="0">
                <a:effectLst/>
                <a:latin typeface="Aptos" panose="020B0004020202020204" pitchFamily="34" charset="0"/>
                <a:ea typeface="DengXian" panose="02010600030101010101" pitchFamily="2" charset="-122"/>
                <a:cs typeface="Arial" panose="020B0604020202020204" pitchFamily="34" charset="0"/>
              </a:rPr>
              <a:t>.  </a:t>
            </a:r>
          </a:p>
          <a:p>
            <a:pPr marR="212725" algn="just">
              <a:lnSpc>
                <a:spcPct val="115000"/>
              </a:lnSpc>
              <a:spcAft>
                <a:spcPts val="800"/>
              </a:spcAft>
            </a:pPr>
            <a:r>
              <a:rPr lang="cy-GB" sz="1000" kern="100" dirty="0">
                <a:effectLst/>
                <a:latin typeface="Aptos" panose="020B0004020202020204" pitchFamily="34" charset="0"/>
                <a:ea typeface="DengXian" panose="02010600030101010101" pitchFamily="2" charset="-122"/>
                <a:cs typeface="Arial" panose="020B0604020202020204" pitchFamily="34" charset="0"/>
              </a:rPr>
              <a:t>Gwelwyd y myfyrwyr cyntaf ar gampws newydd y Brifysgol yn Birmingham ym mis Medi 2023, gan ddarparu’r sylfaen ar gyfer twf mewn ffioedd dysgu yn ystod y flwyddyn.  Yn ogystal, gwelwyd myfyrwyr cyntaf ar gampws </a:t>
            </a:r>
            <a:r>
              <a:rPr lang="cy-GB" sz="1000" kern="100" dirty="0" err="1">
                <a:effectLst/>
                <a:latin typeface="Aptos" panose="020B0004020202020204" pitchFamily="34" charset="0"/>
                <a:ea typeface="DengXian" panose="02010600030101010101" pitchFamily="2" charset="-122"/>
                <a:cs typeface="Arial" panose="020B0604020202020204" pitchFamily="34" charset="0"/>
              </a:rPr>
              <a:t>Canary</a:t>
            </a:r>
            <a:r>
              <a:rPr lang="cy-GB" sz="1000" kern="100" dirty="0">
                <a:effectLst/>
                <a:latin typeface="Aptos" panose="020B0004020202020204" pitchFamily="34" charset="0"/>
                <a:ea typeface="DengXian" panose="02010600030101010101" pitchFamily="2" charset="-122"/>
                <a:cs typeface="Arial" panose="020B0604020202020204" pitchFamily="34" charset="0"/>
              </a:rPr>
              <a:t> </a:t>
            </a:r>
            <a:r>
              <a:rPr lang="cy-GB" sz="1000" kern="100" dirty="0" err="1">
                <a:effectLst/>
                <a:latin typeface="Aptos" panose="020B0004020202020204" pitchFamily="34" charset="0"/>
                <a:ea typeface="DengXian" panose="02010600030101010101" pitchFamily="2" charset="-122"/>
                <a:cs typeface="Arial" panose="020B0604020202020204" pitchFamily="34" charset="0"/>
              </a:rPr>
              <a:t>Wharf</a:t>
            </a:r>
            <a:r>
              <a:rPr lang="cy-GB" sz="1000" kern="100" dirty="0">
                <a:effectLst/>
                <a:latin typeface="Aptos" panose="020B0004020202020204" pitchFamily="34" charset="0"/>
                <a:ea typeface="DengXian" panose="02010600030101010101" pitchFamily="2" charset="-122"/>
                <a:cs typeface="Arial" panose="020B0604020202020204" pitchFamily="34" charset="0"/>
              </a:rPr>
              <a:t> yn Llundain ym mis Mehefin 2024. Mae’r ail-leoli i’r safle newydd yn cynnig cyfleoedd ar gyfer twf mewn myfyrwyr ac mae nifer y myfyrwyr ym mis Medi 2024 wedi mynd y tu hwnt i ddisgwyliadau’r gyllideb ar gyfer myfyrwyr domestig a rhyngwladol.  Mae’r ddarpariaeth yng Nghaerdydd wedi gweld tyfiant yn 2024 hefyd.</a:t>
            </a:r>
          </a:p>
          <a:p>
            <a:pPr marR="212725" algn="just">
              <a:lnSpc>
                <a:spcPct val="115000"/>
              </a:lnSpc>
              <a:spcAft>
                <a:spcPts val="800"/>
              </a:spcAft>
            </a:pPr>
            <a:r>
              <a:rPr lang="cy-GB" sz="1000" kern="100" dirty="0">
                <a:effectLst/>
                <a:latin typeface="Aptos" panose="020B0004020202020204" pitchFamily="34" charset="0"/>
                <a:ea typeface="DengXian" panose="02010600030101010101" pitchFamily="2" charset="-122"/>
                <a:cs typeface="Arial" panose="020B0604020202020204" pitchFamily="34" charset="0"/>
              </a:rPr>
              <a:t>Bydd y penderfyniadau anodd a gymerwyd yn haf 2023 yn darparu sefydlogrwydd hirdymor ar gyfer potensial cynhyrchu incwm y Grŵp a’r Brifysgol.  Bydd effaith y penderfyniadau hyn ynghyd â’r gwelliannau gweithredol sy’n cael eu cymhwyso yn ystod y flwyddyn gyfredol, yn arwain at gyllideb gyda chynnydd mewn incwm cylchol, gwarged gweithredu bach a chynhyrchu arian parod o £3 miliwn yn y Brifysgol.  Ar ddyddiad llofnodi’r cyfrifon, mae’r Grŵp a’r Brifysgol yn parhau’n hyderus y bydd eu cyllidebau’n cael eu cyflawni yn y flwyddyn ariannol.    </a:t>
            </a:r>
          </a:p>
          <a:p>
            <a:pPr marR="212725" algn="just">
              <a:lnSpc>
                <a:spcPct val="115000"/>
              </a:lnSpc>
              <a:spcAft>
                <a:spcPts val="800"/>
              </a:spcAft>
            </a:pPr>
            <a:r>
              <a:rPr lang="cy-GB" sz="1000" kern="100" dirty="0">
                <a:effectLst/>
                <a:latin typeface="Aptos" panose="020B0004020202020204" pitchFamily="34" charset="0"/>
                <a:ea typeface="DengXian" panose="02010600030101010101" pitchFamily="2" charset="-122"/>
                <a:cs typeface="Arial" panose="020B0604020202020204" pitchFamily="34" charset="0"/>
              </a:rPr>
              <a:t>O fewn y broses gyllidebol, gosododd holl aelodau’r Grŵp dargedau priodol ar gyfer enillion cyn llog, trethi, dibrisiant ac amorteiddiad (EBITDA) a chynhyrchu arian parod a fydd yn helpu i reoli eu metrig cynaliadwyedd – sef sefyllfa ariannol a rhagolygon y Grŵp a’r Brifysgol ochr yn ochr â bodloni eu cyfamodau bancio. </a:t>
            </a:r>
          </a:p>
          <a:p>
            <a:pPr marR="212725" algn="just">
              <a:lnSpc>
                <a:spcPct val="115000"/>
              </a:lnSpc>
              <a:spcAft>
                <a:spcPts val="800"/>
              </a:spcAft>
            </a:pPr>
            <a:r>
              <a:rPr lang="cy-GB" sz="1000" kern="100" dirty="0">
                <a:effectLst/>
                <a:latin typeface="Aptos" panose="020B0004020202020204" pitchFamily="34" charset="0"/>
                <a:ea typeface="DengXian" panose="02010600030101010101" pitchFamily="2" charset="-122"/>
                <a:cs typeface="Arial" panose="020B0604020202020204" pitchFamily="34" charset="0"/>
              </a:rPr>
              <a:t>Dros y flwyddyn ddiwethaf, mae’r Grŵp a’r Brifysgol wedi adolygu eu sylfaen gostau gyda thargedau arbed costau priodol yn cael eu gosod yn y Grŵp a’r Brifysgol i ganiatáu buddsoddiad mewn meysydd allweddol tra’n cynnal sylfaen gostau sy’n gyson â’r flwyddyn gyfredol ac yn briodol ar gyfer eu cyfanswm lefelau incwm. </a:t>
            </a:r>
          </a:p>
          <a:p>
            <a:pPr marR="212725" algn="just">
              <a:lnSpc>
                <a:spcPct val="115000"/>
              </a:lnSpc>
              <a:spcAft>
                <a:spcPts val="800"/>
              </a:spcAft>
            </a:pPr>
            <a:r>
              <a:rPr lang="cy-GB" sz="1000" kern="100" dirty="0">
                <a:effectLst/>
                <a:latin typeface="Aptos" panose="020B0004020202020204" pitchFamily="34" charset="0"/>
                <a:ea typeface="DengXian" panose="02010600030101010101" pitchFamily="2" charset="-122"/>
                <a:cs typeface="Arial" panose="020B0604020202020204" pitchFamily="34" charset="0"/>
              </a:rPr>
              <a:t>Mae’r cynnydd mewn costau cyflogau wedi gwthio’r gymhareb o gostau cyflog i incwm ychydig uwchben 55%, wrth eithrio’r incwm grant cyfalaf </a:t>
            </a:r>
            <a:r>
              <a:rPr lang="cy-GB" sz="1000" kern="100" dirty="0" err="1">
                <a:effectLst/>
                <a:latin typeface="Aptos" panose="020B0004020202020204" pitchFamily="34" charset="0"/>
                <a:ea typeface="DengXian" panose="02010600030101010101" pitchFamily="2" charset="-122"/>
                <a:cs typeface="Arial" panose="020B0604020202020204" pitchFamily="34" charset="0"/>
              </a:rPr>
              <a:t>anghylchol</a:t>
            </a:r>
            <a:r>
              <a:rPr lang="cy-GB" sz="1000" kern="100" dirty="0">
                <a:effectLst/>
                <a:latin typeface="Aptos" panose="020B0004020202020204" pitchFamily="34" charset="0"/>
                <a:ea typeface="DengXian" panose="02010600030101010101" pitchFamily="2" charset="-122"/>
                <a:cs typeface="Arial" panose="020B0604020202020204" pitchFamily="34" charset="0"/>
              </a:rPr>
              <a:t>.  Bydd y camau a gymerwyd yn y flwyddyn gyfredol yn dod â’r gymhareb hon yn ôl o fewn y targed o 55%. </a:t>
            </a:r>
          </a:p>
          <a:p>
            <a:pPr marR="212725" algn="just">
              <a:lnSpc>
                <a:spcPct val="115000"/>
              </a:lnSpc>
              <a:spcAft>
                <a:spcPts val="800"/>
              </a:spcAft>
            </a:pPr>
            <a:r>
              <a:rPr lang="cy-GB" sz="1000" kern="100" dirty="0">
                <a:effectLst/>
                <a:latin typeface="Aptos" panose="020B0004020202020204" pitchFamily="34" charset="0"/>
                <a:ea typeface="DengXian" panose="02010600030101010101" pitchFamily="2" charset="-122"/>
                <a:cs typeface="Arial" panose="020B0604020202020204" pitchFamily="34" charset="0"/>
              </a:rPr>
              <a:t>Mae’r gyllideb ar gyfer 2024/2025 a’r rhagolygon ar gyfer 2025/2026 yn cydnabod y sylfaen gostau presennol a’r pwysau allanol sy’n wynebu’r Grŵp a’r Brifysgol, gan arwain at lefelau costau darbodus a rheoledig mewn cyflogau a chostau heblaw cyflogau yn y blynyddoedd i ddod. </a:t>
            </a:r>
          </a:p>
          <a:p>
            <a:pPr marR="212725" algn="just">
              <a:lnSpc>
                <a:spcPct val="115000"/>
              </a:lnSpc>
              <a:spcAft>
                <a:spcPts val="800"/>
              </a:spcAft>
            </a:pPr>
            <a:endParaRPr lang="en-GB" sz="105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6" name="TextBox 5">
            <a:extLst>
              <a:ext uri="{FF2B5EF4-FFF2-40B4-BE49-F238E27FC236}">
                <a16:creationId xmlns:a16="http://schemas.microsoft.com/office/drawing/2014/main" id="{C6CE63CF-40C0-7B35-155D-1E1EF1658142}"/>
              </a:ext>
            </a:extLst>
          </p:cNvPr>
          <p:cNvSpPr txBox="1"/>
          <p:nvPr/>
        </p:nvSpPr>
        <p:spPr>
          <a:xfrm>
            <a:off x="6809348" y="1324814"/>
            <a:ext cx="5437472" cy="6211509"/>
          </a:xfrm>
          <a:prstGeom prst="rect">
            <a:avLst/>
          </a:prstGeom>
          <a:noFill/>
        </p:spPr>
        <p:txBody>
          <a:bodyPr wrap="square" numCol="2">
            <a:spAutoFit/>
          </a:bodyPr>
          <a:lstStyle/>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Gwneir y rhagolygon gyda thybiaeth sylfaenol o gefnogaeth barhaus gan eu bancwyr i ddarparu eu cyfleuster benthyciad teler.  Ar 31 Ionawr 2024, adnewyddodd y Grŵp ei gyfleuster benthyciad teler gyda HSBC am gyfnod o 5 mlynedd hyd at fis Ebrill 2029. Fel rhan o’r adnewyddiad, cytunodd y Grŵp a’r Brifysgol ar gyfamodau wedi’u diweddaru ac mae’n rhagweld y bydd yn cyflawni’r rhwymedigaethau cyfamod diwygiedig drwy gydol y busnes gweithredol, hyd yn oed wrth ystyried y prawf straen a sensitifrwydd.</a:t>
            </a:r>
          </a:p>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Mae cyfamodau bancio’r Grŵp i HSBS yn cael eu profi’n chwarterol ar 31 Hydref, 31 Ionawr, 31 Ebrill a 31 Gorffennaf.  Mae’r rhagolygon y cyfeirir atynt uchod yn dangos y bydd y Grŵp a’r Brifysgol yn cydymffurfio â’u cyfamodau yn ystod y cyfnod asesu ar yr achos sylfaenol a’r gostyngiad gyda senarios achos liniaru.  </a:t>
            </a:r>
          </a:p>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Fel y nodwyd isod ac yn y Datganiad Cyfunol o lif Arian, roedd all-lif arian parod  net o £29.9 miliwn yn y flwyddyn hyd at 31 Gorffennaf 2024 gyda all-lif arian parod net o weithgareddau gweithredol o £0.8 miliwn.  Mae’r rhagolygon ar gyfer 2024/2025 yn dangos adferiad yn sefyllfa arian parod y Grŵp a’r Brifysgol gyda mewnlif arian parod net disgwyliedig o £3 miliwn.  Yn ystod 2024/25 mae’r Grŵp a’r Brifysgol yn bwriadu defnyddio’r cyfleuster gorddrafft gyda </a:t>
            </a:r>
            <a:r>
              <a:rPr lang="cy-GB" sz="1050" kern="100" dirty="0" err="1">
                <a:effectLst/>
                <a:latin typeface="Aptos" panose="020B0004020202020204" pitchFamily="34" charset="0"/>
                <a:ea typeface="DengXian" panose="02010600030101010101" pitchFamily="2" charset="-122"/>
                <a:cs typeface="Arial" panose="020B0604020202020204" pitchFamily="34" charset="0"/>
              </a:rPr>
              <a:t>Barclays</a:t>
            </a:r>
            <a:r>
              <a:rPr lang="cy-GB" sz="1050" kern="100" dirty="0">
                <a:effectLst/>
                <a:latin typeface="Aptos" panose="020B0004020202020204" pitchFamily="34" charset="0"/>
                <a:ea typeface="DengXian" panose="02010600030101010101" pitchFamily="2" charset="-122"/>
                <a:cs typeface="Arial" panose="020B0604020202020204" pitchFamily="34" charset="0"/>
              </a:rPr>
              <a:t> a gyfeiriwyd ati uchod i reoli eu llif arian misol. </a:t>
            </a:r>
          </a:p>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Mae’r Grŵp a’r Brifysgol yn gweithio gyda’u partneriaid bancio i adnabod model ariannu hirdymor addas  sydd fwyaf addas ar gyfer ehangu a datblygu yn y dyfodol.  Wrth i'r ateb hwn gael ei archwilio, mae cyfleuster gorddrafft yn ei le ar gyfer y flwyddyn ariannol gyfredol a fydd, ochr yn ochr â'r cyllid Grŵp sydd ar gael, yn cefnogi unrhyw fwlch wrth sefydlu'r cyllid tymor hwy.  Mae sefyllfa cronfeydd arian parod wrth gefn y Grŵp ar gael ac y maent yn ddigonol. Mae hyn yn berthnasol hyd yn oed o dan senarios anfanteisiol credadwy, er mwyn caniatáu i holl rwymedigaethau’r Grŵp a’r Brifysgol gael eu bodloni wrth iddynt ddod yn ddyledus am gyfnod o 12 mis o ddyddiad llofnodi’r datganiadau ariannol. </a:t>
            </a:r>
          </a:p>
          <a:p>
            <a:pPr marR="212725" algn="just">
              <a:lnSpc>
                <a:spcPct val="115000"/>
              </a:lnSpc>
              <a:spcAft>
                <a:spcPts val="800"/>
              </a:spcAft>
            </a:pPr>
            <a:r>
              <a:rPr lang="cy-GB" sz="1050" kern="100" dirty="0">
                <a:effectLst/>
                <a:latin typeface="Aptos" panose="020B0004020202020204" pitchFamily="34" charset="0"/>
                <a:ea typeface="DengXian" panose="02010600030101010101" pitchFamily="2" charset="-122"/>
                <a:cs typeface="Arial" panose="020B0604020202020204" pitchFamily="34" charset="0"/>
              </a:rPr>
              <a:t>Mae’r senarios anfantais cymhwysol yn rhoi hyder pellach yng ngallu’r Grŵp a’r Brifysgol i reoli unrhyw ansicrwydd sy’n codi yn y 12 mis o ddyddiad llofnodi’r datganiadau ariannol hyn a chynhyrchir y cyfrifon ar sail busnes gweithredol i adlewyrchu’r pwyntiau a nodir uchod. </a:t>
            </a:r>
          </a:p>
          <a:p>
            <a:pPr marR="212725" algn="just">
              <a:lnSpc>
                <a:spcPct val="115000"/>
              </a:lnSpc>
              <a:spcAft>
                <a:spcPts val="800"/>
              </a:spcAft>
            </a:pPr>
            <a:endParaRPr lang="en-GB" sz="1050" kern="100" dirty="0">
              <a:effectLst/>
              <a:latin typeface="Aptos" panose="020B00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4206949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386863" y="61555"/>
            <a:ext cx="9890612" cy="584775"/>
          </a:xfrm>
          <a:prstGeom prst="rect">
            <a:avLst/>
          </a:prstGeom>
          <a:noFill/>
        </p:spPr>
        <p:txBody>
          <a:bodyPr wrap="square" rtlCol="0">
            <a:spAutoFit/>
          </a:bodyPr>
          <a:lstStyle/>
          <a:p>
            <a:r>
              <a:rPr lang="cy-GB" sz="3200" b="1" dirty="0">
                <a:solidFill>
                  <a:schemeClr val="bg1"/>
                </a:solidFill>
              </a:rPr>
              <a:t>Adroddiad ar y Cyd ar gyfer y Flwyddyn Ariannol </a:t>
            </a:r>
          </a:p>
        </p:txBody>
      </p:sp>
      <p:sp>
        <p:nvSpPr>
          <p:cNvPr id="18" name="TextBox 17">
            <a:extLst>
              <a:ext uri="{FF2B5EF4-FFF2-40B4-BE49-F238E27FC236}">
                <a16:creationId xmlns:a16="http://schemas.microsoft.com/office/drawing/2014/main" id="{5B2E2E0B-C033-5BF8-FD27-EFB37F1737A6}"/>
              </a:ext>
            </a:extLst>
          </p:cNvPr>
          <p:cNvSpPr txBox="1"/>
          <p:nvPr/>
        </p:nvSpPr>
        <p:spPr>
          <a:xfrm>
            <a:off x="483391" y="3423886"/>
            <a:ext cx="5484429" cy="5594096"/>
          </a:xfrm>
          <a:prstGeom prst="rect">
            <a:avLst/>
          </a:prstGeom>
          <a:noFill/>
        </p:spPr>
        <p:txBody>
          <a:bodyPr wrap="square" numCol="2">
            <a:spAutoFit/>
          </a:bodyPr>
          <a:lstStyle/>
          <a:p>
            <a:pPr marR="212725" algn="just">
              <a:lnSpc>
                <a:spcPts val="1100"/>
              </a:lnSpc>
            </a:pPr>
            <a:r>
              <a:rPr lang="cy-GB" sz="1050" dirty="0">
                <a:effectLst/>
                <a:latin typeface="Calibri" panose="020F0502020204030204" pitchFamily="34" charset="0"/>
                <a:ea typeface="Times New Roman" panose="02020603050405020304" pitchFamily="18" charset="0"/>
              </a:rPr>
              <a:t>Mae’r Brifysgol wedi ymrwymo i ymgorffori cynaliadwyedd fel egwyddor graidd.   Gwelir hyn yn y Cynllun Strategol a’r Datganiad Polisi Amgylcheddol sy’n mynegi ei werthoedd o Ddatblygu Cynaliadwy a Dinasyddiaeth Fyd-eang.  Mae cynaliadwyedd wedi’i wreiddio o fewn y Cynllun Gweithredu Strategol (2022 – 2025) ac mae gan Ystadau a Seilwaith ddangosyddion perfformiad allweddol sy’n gysylltiedig â chynaliadwyedd; mae’r rhain yn cynnwys: defnydd o ynni, cost cyfleustodau craidd, allyriadau Cwmpas 2.  Caiff y cynnydd ei fonitro trwy waith adrodd y cynllun strategol blynyddol ac Adrodd ar Ddangosyddion Perfformiad Allweddol wedi’i ddarparu i’r Pwyllgor Adnoddau a Pherfformiad a Chyngor y Brifysgol. </a:t>
            </a:r>
          </a:p>
          <a:p>
            <a:pPr marR="212725" algn="just">
              <a:lnSpc>
                <a:spcPts val="1100"/>
              </a:lnSpc>
            </a:pPr>
            <a:r>
              <a:rPr lang="cy-GB" sz="1050" dirty="0">
                <a:effectLst/>
                <a:latin typeface="Calibri" panose="020F0502020204030204" pitchFamily="34" charset="0"/>
                <a:ea typeface="Times New Roman" panose="02020603050405020304" pitchFamily="18" charset="0"/>
              </a:rPr>
              <a:t> </a:t>
            </a:r>
          </a:p>
          <a:p>
            <a:pPr marR="212725" algn="just">
              <a:lnSpc>
                <a:spcPts val="1100"/>
              </a:lnSpc>
            </a:pPr>
            <a:r>
              <a:rPr lang="cy-GB" sz="1050" dirty="0">
                <a:effectLst/>
                <a:latin typeface="Calibri" panose="020F0502020204030204" pitchFamily="34" charset="0"/>
                <a:ea typeface="Times New Roman" panose="02020603050405020304" pitchFamily="18" charset="0"/>
              </a:rPr>
              <a:t>Mae’r Brifysgol wedi ymrwymo’n benodol i weithredu Cynllun Rheoli Carbon ledled y Brifysgol i gyflawni Sero Net Cwmpas 1 a 2 erbyn 2030, a chwmpas 3 erbyn 2045.</a:t>
            </a:r>
          </a:p>
          <a:p>
            <a:pPr marR="212725" algn="just">
              <a:lnSpc>
                <a:spcPts val="1100"/>
              </a:lnSpc>
            </a:pPr>
            <a:r>
              <a:rPr lang="cy-GB" sz="1050" dirty="0">
                <a:effectLst/>
                <a:latin typeface="Calibri" panose="020F0502020204030204" pitchFamily="34" charset="0"/>
                <a:ea typeface="Times New Roman" panose="02020603050405020304" pitchFamily="18" charset="0"/>
              </a:rPr>
              <a:t> </a:t>
            </a:r>
          </a:p>
          <a:p>
            <a:pPr marR="212725" algn="just">
              <a:lnSpc>
                <a:spcPts val="1100"/>
              </a:lnSpc>
            </a:pPr>
            <a:r>
              <a:rPr lang="cy-GB" sz="1050" dirty="0">
                <a:effectLst/>
                <a:latin typeface="Calibri" panose="020F0502020204030204" pitchFamily="34" charset="0"/>
                <a:ea typeface="Times New Roman" panose="02020603050405020304" pitchFamily="18" charset="0"/>
              </a:rPr>
              <a:t>Yn 2022, mabwysiadodd y Brifysgol Gynllun Dros Dro Carbon Net i ddangos ei hymrwymiad i reoli a lleihau ei hallyriadau carbon ac amlinellu cynllun ar ei gyfer, y mae cynnydd sylweddol wedi’i wneud yn ei erbyn.  Mae hyn wedi cynnwys: arwyddo Siarter Teithio Iach Abertawe, bod yn rhan o grwpiau gweithredu Sero-Net a chyfathrebiadau allanol ar brosiectau dan arweiniad myfyrwyr.  Yn ogystal mae gosodiadau solar, ôl-osod yr ystâd gydag opsiynau ynni effeithlon megis goleuadau LED, Pympiau Gwres carbon isel ac ati.  </a:t>
            </a:r>
          </a:p>
          <a:p>
            <a:pPr marR="212725" algn="just">
              <a:lnSpc>
                <a:spcPts val="1100"/>
              </a:lnSpc>
            </a:pPr>
            <a:r>
              <a:rPr lang="cy-GB" sz="1050" dirty="0">
                <a:effectLst/>
                <a:latin typeface="Calibri" panose="020F0502020204030204" pitchFamily="34" charset="0"/>
                <a:ea typeface="Times New Roman" panose="02020603050405020304" pitchFamily="18" charset="0"/>
              </a:rPr>
              <a:t> </a:t>
            </a:r>
          </a:p>
          <a:p>
            <a:pPr marR="212725" algn="just">
              <a:lnSpc>
                <a:spcPts val="1100"/>
              </a:lnSpc>
            </a:pPr>
            <a:r>
              <a:rPr lang="cy-GB" sz="1050" dirty="0">
                <a:effectLst/>
                <a:latin typeface="Calibri" panose="020F0502020204030204" pitchFamily="34" charset="0"/>
                <a:ea typeface="Times New Roman" panose="02020603050405020304" pitchFamily="18" charset="0"/>
              </a:rPr>
              <a:t>Bydd adolygu’r cynllun hwn yn systematig yn galluogi’r Brifysgol i barhau â’r daith i Garbon Sero-Net tra’n cynnal ystod o asesiadau a fydd yn llywio datblygiad cynllun tair blynedd a fydd yn cydnabod y cynnydd hyd yn hyn a mapio ymhellach y llwybr i Garbon Sero-Net. </a:t>
            </a:r>
          </a:p>
          <a:p>
            <a:pPr marR="212725" algn="just">
              <a:lnSpc>
                <a:spcPts val="1100"/>
              </a:lnSpc>
            </a:pPr>
            <a:r>
              <a:rPr lang="cy-GB" sz="1050" dirty="0">
                <a:effectLst/>
                <a:latin typeface="Calibri" panose="020F0502020204030204" pitchFamily="34" charset="0"/>
                <a:ea typeface="Times New Roman" panose="02020603050405020304" pitchFamily="18" charset="0"/>
              </a:rPr>
              <a:t> </a:t>
            </a:r>
          </a:p>
          <a:p>
            <a:pPr marR="212725" algn="just">
              <a:lnSpc>
                <a:spcPts val="1100"/>
              </a:lnSpc>
            </a:pPr>
            <a:r>
              <a:rPr lang="cy-GB" sz="1050" dirty="0">
                <a:effectLst/>
                <a:latin typeface="Calibri" panose="020F0502020204030204" pitchFamily="34" charset="0"/>
                <a:ea typeface="Times New Roman" panose="02020603050405020304" pitchFamily="18" charset="0"/>
              </a:rPr>
              <a:t>Mae’r prif feysydd a nodwyd ar gyfer lleihau carbon yn dod o dan y canlynol: </a:t>
            </a:r>
          </a:p>
          <a:p>
            <a:pPr marR="212725" algn="just">
              <a:lnSpc>
                <a:spcPts val="1100"/>
              </a:lnSpc>
            </a:pPr>
            <a:r>
              <a:rPr lang="cy-GB" sz="1050" dirty="0">
                <a:effectLst/>
                <a:latin typeface="Calibri" panose="020F0502020204030204" pitchFamily="34" charset="0"/>
                <a:ea typeface="Times New Roman" panose="02020603050405020304" pitchFamily="18" charset="0"/>
              </a:rPr>
              <a:t> </a:t>
            </a:r>
          </a:p>
          <a:p>
            <a:pPr marR="212725" algn="just">
              <a:lnSpc>
                <a:spcPts val="1100"/>
              </a:lnSpc>
            </a:pPr>
            <a:r>
              <a:rPr lang="cy-GB" sz="1050" dirty="0">
                <a:effectLst/>
                <a:latin typeface="Calibri" panose="020F0502020204030204" pitchFamily="34" charset="0"/>
                <a:ea typeface="Times New Roman" panose="02020603050405020304" pitchFamily="18" charset="0"/>
              </a:rPr>
              <a:t>•	Gweithredu Rhaglen Fonitro er mwyn sicrhau bod y defnydd o ynni a’r defnydd o ddŵr yn cael eu monitro’n effeithiol drwy ddarparu a defnyddio System Rheoli Ynni a alluogir gan becyn meddalwedd priodol.</a:t>
            </a:r>
          </a:p>
          <a:p>
            <a:pPr marR="212725" algn="just">
              <a:lnSpc>
                <a:spcPts val="1100"/>
              </a:lnSpc>
            </a:pPr>
            <a:r>
              <a:rPr lang="cy-GB" sz="1050" dirty="0">
                <a:effectLst/>
                <a:latin typeface="Calibri" panose="020F0502020204030204" pitchFamily="34" charset="0"/>
                <a:ea typeface="Times New Roman" panose="02020603050405020304" pitchFamily="18" charset="0"/>
              </a:rPr>
              <a:t>•	Mae’r holl brosiectau cyfalaf newydd yn cael eu hadeiladu i sgôr ‘Rhagorol’ BREEAM Carbon Sero-Net ac mae gostyngiad cysylltiedig yn effaith y gadwyn gyflenwi a gwastraff:</a:t>
            </a:r>
          </a:p>
          <a:p>
            <a:pPr marR="212725" algn="just">
              <a:lnSpc>
                <a:spcPts val="1100"/>
              </a:lnSpc>
            </a:pPr>
            <a:r>
              <a:rPr lang="cy-GB" sz="1050" dirty="0">
                <a:effectLst/>
                <a:latin typeface="Calibri" panose="020F0502020204030204" pitchFamily="34" charset="0"/>
                <a:ea typeface="Times New Roman" panose="02020603050405020304" pitchFamily="18" charset="0"/>
              </a:rPr>
              <a:t>•	Gwella effeithlonrwydd ynni gweddill yr ystâd yn sylweddol, gan roi ystyriaeth lawn i gynlluniau gwresogi newydd ac ynni adnewyddadwy a rhoi’r gorau i ddefnyddio nwy. Rhaid i gynlluniau datblygu campws flaenoriaethu cyfleoedd datgarboneiddio fel </a:t>
            </a:r>
            <a:r>
              <a:rPr lang="cy-GB" sz="1050" dirty="0" err="1">
                <a:effectLst/>
                <a:latin typeface="Calibri" panose="020F0502020204030204" pitchFamily="34" charset="0"/>
                <a:ea typeface="Times New Roman" panose="02020603050405020304" pitchFamily="18" charset="0"/>
              </a:rPr>
              <a:t>sgopio</a:t>
            </a:r>
            <a:r>
              <a:rPr lang="cy-GB" sz="1050" dirty="0">
                <a:effectLst/>
                <a:latin typeface="Calibri" panose="020F0502020204030204" pitchFamily="34" charset="0"/>
                <a:ea typeface="Times New Roman" panose="02020603050405020304" pitchFamily="18" charset="0"/>
              </a:rPr>
              <a:t> ar gyfer prosiectau peilot Gwresogi Carbon Isel/Dim Carbon a gwneud cynnydd sylweddol ar ddeall a gweithredu’r cyfleoedd effeithlonrwydd ynni sy’n weddill;</a:t>
            </a:r>
          </a:p>
          <a:p>
            <a:pPr marR="212725" algn="just">
              <a:lnSpc>
                <a:spcPts val="1100"/>
              </a:lnSpc>
            </a:pPr>
            <a:r>
              <a:rPr lang="cy-GB" sz="1050" dirty="0">
                <a:effectLst/>
                <a:latin typeface="Calibri" panose="020F0502020204030204" pitchFamily="34" charset="0"/>
                <a:ea typeface="Times New Roman" panose="02020603050405020304" pitchFamily="18" charset="0"/>
              </a:rPr>
              <a:t>•	Lleihau gwastraff ar draws y sefydliad er mwyn lleihau prosesu gwastraff, llygredd a gweithgarwch tirlenwi wrth fodloni’r Ddeddfwriaeth Gwastraff Newydd i Gymru a ddaeth i rym yn 2024.</a:t>
            </a:r>
          </a:p>
          <a:p>
            <a:pPr marR="212725" algn="just">
              <a:lnSpc>
                <a:spcPts val="1100"/>
              </a:lnSpc>
            </a:pPr>
            <a:endParaRPr lang="en-GB" sz="105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A852FEC4-5ADA-0490-0772-C889803BDAD7}"/>
              </a:ext>
            </a:extLst>
          </p:cNvPr>
          <p:cNvSpPr txBox="1"/>
          <p:nvPr/>
        </p:nvSpPr>
        <p:spPr>
          <a:xfrm>
            <a:off x="483391" y="3018976"/>
            <a:ext cx="6400800" cy="369332"/>
          </a:xfrm>
          <a:prstGeom prst="rect">
            <a:avLst/>
          </a:prstGeom>
          <a:noFill/>
        </p:spPr>
        <p:txBody>
          <a:bodyPr wrap="square">
            <a:spAutoFit/>
          </a:bodyPr>
          <a:lstStyle>
            <a:defPPr>
              <a:defRPr lang="en-US"/>
            </a:defPPr>
            <a:lvl1pPr>
              <a:defRPr b="1">
                <a:effectLst/>
                <a:latin typeface="Calibri" panose="020F0502020204030204" pitchFamily="34" charset="0"/>
                <a:ea typeface="Times New Roman" panose="02020603050405020304" pitchFamily="18" charset="0"/>
              </a:defRPr>
            </a:lvl1pPr>
          </a:lstStyle>
          <a:p>
            <a:r>
              <a:rPr lang="cy-GB" dirty="0"/>
              <a:t>Adrodd Amgylcheddol</a:t>
            </a:r>
          </a:p>
        </p:txBody>
      </p:sp>
      <p:sp>
        <p:nvSpPr>
          <p:cNvPr id="13" name="TextBox 12">
            <a:extLst>
              <a:ext uri="{FF2B5EF4-FFF2-40B4-BE49-F238E27FC236}">
                <a16:creationId xmlns:a16="http://schemas.microsoft.com/office/drawing/2014/main" id="{8C98DF97-8A5F-3E6F-4BF8-C68254FB36B1}"/>
              </a:ext>
            </a:extLst>
          </p:cNvPr>
          <p:cNvSpPr txBox="1"/>
          <p:nvPr/>
        </p:nvSpPr>
        <p:spPr>
          <a:xfrm>
            <a:off x="7230229" y="7969713"/>
            <a:ext cx="2068430" cy="577081"/>
          </a:xfrm>
          <a:prstGeom prst="rect">
            <a:avLst/>
          </a:prstGeom>
          <a:noFill/>
        </p:spPr>
        <p:txBody>
          <a:bodyPr wrap="square">
            <a:spAutoFit/>
          </a:bodyPr>
          <a:lstStyle/>
          <a:p>
            <a:pPr algn="ctr"/>
            <a:r>
              <a:rPr lang="en-GB" sz="1050" dirty="0"/>
              <a:t>Rowland Jones </a:t>
            </a:r>
          </a:p>
          <a:p>
            <a:pPr algn="ctr"/>
            <a:r>
              <a:rPr lang="en-GB" sz="1050" dirty="0"/>
              <a:t>(</a:t>
            </a:r>
            <a:r>
              <a:rPr lang="cy-GB" sz="1050" dirty="0"/>
              <a:t>Cadeirydd Pwyllgor Adnoddau a Pherfformiad) </a:t>
            </a:r>
          </a:p>
        </p:txBody>
      </p:sp>
      <p:sp>
        <p:nvSpPr>
          <p:cNvPr id="15" name="TextBox 14">
            <a:extLst>
              <a:ext uri="{FF2B5EF4-FFF2-40B4-BE49-F238E27FC236}">
                <a16:creationId xmlns:a16="http://schemas.microsoft.com/office/drawing/2014/main" id="{EC0D7C2C-0D4A-C14D-3C1D-B6F639900019}"/>
              </a:ext>
            </a:extLst>
          </p:cNvPr>
          <p:cNvSpPr txBox="1"/>
          <p:nvPr/>
        </p:nvSpPr>
        <p:spPr>
          <a:xfrm>
            <a:off x="9541870" y="8087490"/>
            <a:ext cx="3194384" cy="415498"/>
          </a:xfrm>
          <a:prstGeom prst="rect">
            <a:avLst/>
          </a:prstGeom>
          <a:noFill/>
        </p:spPr>
        <p:txBody>
          <a:bodyPr wrap="square">
            <a:spAutoFit/>
          </a:bodyPr>
          <a:lstStyle/>
          <a:p>
            <a:pPr algn="ctr"/>
            <a:r>
              <a:rPr lang="en-GB" sz="1050" dirty="0">
                <a:effectLst/>
                <a:latin typeface="Calibri" panose="020F0502020204030204" pitchFamily="34" charset="0"/>
                <a:ea typeface="Times New Roman" panose="02020603050405020304" pitchFamily="18" charset="0"/>
              </a:rPr>
              <a:t>Gavin Bessant </a:t>
            </a:r>
          </a:p>
          <a:p>
            <a:pPr algn="ctr"/>
            <a:r>
              <a:rPr lang="cy-GB" sz="1050" dirty="0">
                <a:effectLst/>
                <a:latin typeface="Calibri" panose="020F0502020204030204" pitchFamily="34" charset="0"/>
                <a:ea typeface="Times New Roman" panose="02020603050405020304" pitchFamily="18" charset="0"/>
              </a:rPr>
              <a:t>(Cyfarwyddwr Gwasanaethau Ariannol</a:t>
            </a:r>
            <a:r>
              <a:rPr lang="en-GB" sz="1050" dirty="0">
                <a:effectLst/>
                <a:latin typeface="Calibri" panose="020F0502020204030204" pitchFamily="34" charset="0"/>
                <a:ea typeface="Times New Roman" panose="02020603050405020304" pitchFamily="18" charset="0"/>
              </a:rPr>
              <a:t>)</a:t>
            </a:r>
            <a:endParaRPr lang="en-GB" sz="1050" dirty="0"/>
          </a:p>
        </p:txBody>
      </p:sp>
      <p:sp>
        <p:nvSpPr>
          <p:cNvPr id="2" name="TextBox 1">
            <a:extLst>
              <a:ext uri="{FF2B5EF4-FFF2-40B4-BE49-F238E27FC236}">
                <a16:creationId xmlns:a16="http://schemas.microsoft.com/office/drawing/2014/main" id="{73BA9FA8-0285-906A-F3B6-0D565D4A43DD}"/>
              </a:ext>
            </a:extLst>
          </p:cNvPr>
          <p:cNvSpPr txBox="1"/>
          <p:nvPr/>
        </p:nvSpPr>
        <p:spPr>
          <a:xfrm>
            <a:off x="386863" y="837914"/>
            <a:ext cx="6400800" cy="369332"/>
          </a:xfrm>
          <a:prstGeom prst="rect">
            <a:avLst/>
          </a:prstGeom>
          <a:noFill/>
        </p:spPr>
        <p:txBody>
          <a:bodyPr wrap="square">
            <a:spAutoFit/>
          </a:bodyPr>
          <a:lstStyle/>
          <a:p>
            <a:r>
              <a:rPr lang="cy-GB" b="1" dirty="0">
                <a:latin typeface="Calibri" panose="020F0502020204030204" pitchFamily="34" charset="0"/>
                <a:ea typeface="Times New Roman" panose="02020603050405020304" pitchFamily="18" charset="0"/>
              </a:rPr>
              <a:t>Polisi Cynaliadwyedd Amgylcheddol</a:t>
            </a:r>
            <a:endParaRPr lang="cy-GB" sz="18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30655F56-755B-4B58-E69A-BA34B11A677B}"/>
              </a:ext>
            </a:extLst>
          </p:cNvPr>
          <p:cNvSpPr txBox="1"/>
          <p:nvPr/>
        </p:nvSpPr>
        <p:spPr>
          <a:xfrm>
            <a:off x="415322" y="1172316"/>
            <a:ext cx="5484429" cy="1785104"/>
          </a:xfrm>
          <a:prstGeom prst="rect">
            <a:avLst/>
          </a:prstGeom>
          <a:noFill/>
        </p:spPr>
        <p:txBody>
          <a:bodyPr wrap="square" numCol="2">
            <a:spAutoFit/>
          </a:bodyPr>
          <a:lstStyle/>
          <a:p>
            <a:pPr marR="212725" algn="just"/>
            <a:r>
              <a:rPr lang="cy-GB" sz="1000" dirty="0">
                <a:effectLst/>
                <a:latin typeface="Calibri" panose="020F0502020204030204" pitchFamily="34" charset="0"/>
                <a:ea typeface="Times New Roman" panose="02020603050405020304" pitchFamily="18" charset="0"/>
              </a:rPr>
              <a:t>Mae cynaliadwyedd wrth wraidd y ffordd y mae'r Brifysgol yn gwneud busnes. Mae'r Brifysgol yn credu mai cynaliadwyedd amgylcheddol yw sylfaen cynaliadwyedd economaidd a chymdeithasol ehangach ac mae'n rhan annatod o arfer sefydliadol da. Mae dyletswydd </a:t>
            </a:r>
            <a:r>
              <a:rPr lang="cy-GB" sz="1000" dirty="0">
                <a:latin typeface="Calibri" panose="020F0502020204030204" pitchFamily="34" charset="0"/>
                <a:ea typeface="Times New Roman" panose="02020603050405020304" pitchFamily="18" charset="0"/>
              </a:rPr>
              <a:t>y Brifysgol</a:t>
            </a:r>
            <a:r>
              <a:rPr lang="cy-GB" sz="1000" dirty="0">
                <a:effectLst/>
                <a:latin typeface="Calibri" panose="020F0502020204030204" pitchFamily="34" charset="0"/>
                <a:ea typeface="Times New Roman" panose="02020603050405020304" pitchFamily="18" charset="0"/>
              </a:rPr>
              <a:t> i fodloni ei hun bod ei holl weithrediadau a gweithgareddau yn cael eu cynnal gan roi sylw priodol i'r amgylchedd. </a:t>
            </a:r>
          </a:p>
          <a:p>
            <a:pPr marR="212725" algn="just"/>
            <a:r>
              <a:rPr lang="cy-GB" sz="1000" dirty="0">
                <a:effectLst/>
                <a:latin typeface="Calibri" panose="020F0502020204030204" pitchFamily="34" charset="0"/>
                <a:ea typeface="Times New Roman" panose="02020603050405020304" pitchFamily="18" charset="0"/>
              </a:rPr>
              <a:t>Mae  tîm cynaliadwyedd y Brifysgol yn  cydweithio â'r Grŵp Datblygu Cynaliadwy a'r Grŵp Llywio Cynaliadwyedd yn y maes hwn ac mae'n parhau i gefnogi ymgorffori cynaliadwyedd o fewn cwricwlwm y Brifysgol ar bob lefel yn ogystal ag ymgysylltu â'r nifer ehangaf o sefydliadau i ddatblygu  arfer cynaliadwy ar draws pob sector yn y maes hwn, yng Nghymru a’r tu hwnt. </a:t>
            </a:r>
          </a:p>
          <a:p>
            <a:pPr marR="212725" algn="just"/>
            <a:endParaRPr lang="en-GB" sz="1050" dirty="0">
              <a:effectLst/>
              <a:latin typeface="Calibri" panose="020F0502020204030204" pitchFamily="34" charset="0"/>
              <a:ea typeface="Times New Roman" panose="02020603050405020304" pitchFamily="18" charset="0"/>
            </a:endParaRPr>
          </a:p>
        </p:txBody>
      </p:sp>
      <p:cxnSp>
        <p:nvCxnSpPr>
          <p:cNvPr id="8" name="Straight Connector 7">
            <a:extLst>
              <a:ext uri="{FF2B5EF4-FFF2-40B4-BE49-F238E27FC236}">
                <a16:creationId xmlns:a16="http://schemas.microsoft.com/office/drawing/2014/main" id="{9C1D7858-58AE-33CB-C96D-CDFE5A11EF45}"/>
              </a:ext>
            </a:extLst>
          </p:cNvPr>
          <p:cNvCxnSpPr/>
          <p:nvPr/>
        </p:nvCxnSpPr>
        <p:spPr>
          <a:xfrm>
            <a:off x="971550" y="3023860"/>
            <a:ext cx="4371975"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0655996-C3EF-EB6F-663B-63644F25EE3A}"/>
              </a:ext>
            </a:extLst>
          </p:cNvPr>
          <p:cNvSpPr txBox="1"/>
          <p:nvPr/>
        </p:nvSpPr>
        <p:spPr>
          <a:xfrm>
            <a:off x="6796966" y="1148375"/>
            <a:ext cx="5521243" cy="5786199"/>
          </a:xfrm>
          <a:prstGeom prst="rect">
            <a:avLst/>
          </a:prstGeom>
          <a:noFill/>
        </p:spPr>
        <p:txBody>
          <a:bodyPr wrap="square" numCol="2" spcCol="180000" rtlCol="0">
            <a:spAutoFit/>
          </a:bodyPr>
          <a:lstStyle/>
          <a:p>
            <a:pPr algn="just"/>
            <a:r>
              <a:rPr lang="cy-GB" sz="1000" dirty="0"/>
              <a:t>Yn ogystal, bydd y Brifysgol yn: </a:t>
            </a:r>
          </a:p>
          <a:p>
            <a:pPr algn="just"/>
            <a:r>
              <a:rPr lang="cy-GB" sz="1000" dirty="0"/>
              <a:t> </a:t>
            </a:r>
          </a:p>
          <a:p>
            <a:pPr algn="just"/>
            <a:r>
              <a:rPr lang="cy-GB" sz="1000" dirty="0"/>
              <a:t>•	Datblygu model o ddarparu gwasanaethau sy’n canolbwyntio ar bobl a fydd yn lleihau’r angen i deithio ar gyfer staff, myfyrwyr ac ymwelwyr sy’n hyrwyddo teithio allyriadau isel, teithio llesol ac sy’n annog mwy o ddefnydd o drafnidiaeth gyhoeddus, gan leihau cymudo mewn ceir a theithio busnes;</a:t>
            </a:r>
          </a:p>
          <a:p>
            <a:pPr algn="just"/>
            <a:r>
              <a:rPr lang="cy-GB" sz="1000" dirty="0"/>
              <a:t>•	Cymhwyso egwyddorion economi gylchol i’n gweithgareddau caffael, gan ymgorffori cyfnod lleihau carbon cadarn sy’n asesu effaith carbon nwyddau a gwasanaethau yn ystod hyd eu hoes;</a:t>
            </a:r>
          </a:p>
          <a:p>
            <a:pPr algn="just"/>
            <a:r>
              <a:rPr lang="cy-GB" sz="1000" dirty="0"/>
              <a:t>•	Defnyddio marchnadoedd y DU ar gyfer gwerthoedd atafaelu carbon i ddatblygu cyfrifiad asedau tir;</a:t>
            </a:r>
          </a:p>
          <a:p>
            <a:pPr algn="just"/>
            <a:r>
              <a:rPr lang="cy-GB" sz="1000" dirty="0"/>
              <a:t>•	Datblygu ffynonellau ynni adnewyddadwy i leihau ein hôl-troed carbon, lliniaru risg busnes yn erbyn gorlwytho a diffyg pŵer ar y Grid Cenedlaethol;</a:t>
            </a:r>
          </a:p>
          <a:p>
            <a:pPr algn="just"/>
            <a:r>
              <a:rPr lang="cy-GB" sz="1000" dirty="0"/>
              <a:t>•	Ymgysylltu â myfyrwyr a staff drwy ddull cyfunol o ddigwyddiadau digidol ac wyneb yn wyneb sy’n anelu at hyrwyddo newid ymddygiad sy’n creu Cymru sy’n effro i’r hinsawdd; </a:t>
            </a:r>
          </a:p>
          <a:p>
            <a:pPr algn="just"/>
            <a:r>
              <a:rPr lang="cy-GB" sz="1000" dirty="0"/>
              <a:t>•	Gwneud y mwyaf o atafaeliad carbon drwy fioamrywiaeth ei daliadau tir. </a:t>
            </a:r>
          </a:p>
          <a:p>
            <a:pPr algn="just"/>
            <a:r>
              <a:rPr lang="cy-GB" sz="1000" dirty="0"/>
              <a:t> </a:t>
            </a:r>
          </a:p>
          <a:p>
            <a:pPr algn="just"/>
            <a:r>
              <a:rPr lang="cy-GB" sz="1000" dirty="0"/>
              <a:t>Yn ganolog i hyn mae creu llwybr atebolrwydd clir sy’n sicrhau bod cynaliadwyedd yn dod yn rhan annatod o bolisi ac yn sefydlu cyfrifoldeb ar y cyd i gael effaith gadarnhaol ar ein pobl, ein cymunedau a’n planed. </a:t>
            </a:r>
          </a:p>
          <a:p>
            <a:pPr algn="just"/>
            <a:r>
              <a:rPr lang="cy-GB" sz="1000" dirty="0"/>
              <a:t> </a:t>
            </a:r>
          </a:p>
          <a:p>
            <a:pPr algn="just"/>
            <a:r>
              <a:rPr lang="cy-GB" sz="1000" dirty="0"/>
              <a:t>Mae’r Grŵp Llywio cynaliadwyedd (SSG) yn gyfrifol am gefnogi’r agenda Cynaliadwyedd ar gyfer Grŵp y Brifysgol, ac am fonitro a mesur cynnydd yn erbyn dangosyddion perfformiad i gadarnhau gweithrediad effeithiol ac aliniad gydag amcanion a strategaeth sefydliadol.  Mae’n adolygu strategaeth a pholisi (lle bo hynny’n briodol) ac yn eu cymeradwyo neu’n eu cyfeirio at yr Uwch Dîm Arwain yn ôl yr angen, wrth weithio i sicrhau bod gofynion Nodau Datblygu Cynaliadwy’r Cenhedloedd Unedig a gofynion Deddf Llesiant Cenedlaethau’r Dyfodol (2015) yn cael eu bodloni.  Cadeirydd y grŵp llywio hwn yw’r Prif Swyddog Gweithredu sy’n allweddol wrth yrru’r newid sefydliadol.</a:t>
            </a:r>
          </a:p>
          <a:p>
            <a:pPr algn="just"/>
            <a:r>
              <a:rPr lang="cy-GB" sz="1000" dirty="0"/>
              <a:t> </a:t>
            </a:r>
          </a:p>
          <a:p>
            <a:pPr algn="just"/>
            <a:r>
              <a:rPr lang="cy-GB" sz="1000" dirty="0"/>
              <a:t>Mae’r Grŵp Datblygu Cynaliadwy (SDG) yn cynnwys rheolwyr ar draws pob gwasanaeth academaidd a phroffesiynol yn y Brifysgol yn ogystal â Sir Gâr. Mae gan y grŵp hwn gynrychiolaeth myfyrwyr, ac mae aelodaeth yn agored i’r holl fyfyrwyr sy’n dymuno bod yn rhan ohono.  Maent yn gyfrifol am greu cynllun gweithredu cynaliadwy adrannol gan gasglu awgrymiadau a chamau gweithredu i symud yr agenda cynaliadwyedd yn ei flaen i gyflawni ein hymrwymiadau, gan gynnwys  uchelgais  Carbon Sero-Net 2030.  Mae’r grŵp yn hyrwyddo ac yn cyfathrebu cynaliadwyedd ar draws y sefydliad cyfan.  Mae hyn wedi arwain at nifer o fentrau yn ymwneud â Sero-Net yn cael eu cyflwyno i staff, megis ein menter “Un Campws, Un Diwrnod”  sydd â’r nod o leihau teithio rhwng campysau yn ogystal â darparu fforwm ymgynghori ar gyfer datblygu, gwirio a herio polisïau.  Mae aelodaeth y grwpiau hyn yn sicrhau goruchwyliaeth  a chefnogaeth lefel uwch ar gyfer yr agenda hwn, yn ogystal â sicrhau ymgysylltu ac ymgynghori ag uwch swyddogion o ran effaith ehangach Grŵp y Brifysgol. </a:t>
            </a:r>
          </a:p>
        </p:txBody>
      </p:sp>
      <p:pic>
        <p:nvPicPr>
          <p:cNvPr id="6" name="Picture 5">
            <a:extLst>
              <a:ext uri="{FF2B5EF4-FFF2-40B4-BE49-F238E27FC236}">
                <a16:creationId xmlns:a16="http://schemas.microsoft.com/office/drawing/2014/main" id="{3E5013B5-3DDE-B326-E9A6-FE4197B7AA5F}"/>
              </a:ext>
            </a:extLst>
          </p:cNvPr>
          <p:cNvPicPr>
            <a:picLocks noChangeAspect="1"/>
          </p:cNvPicPr>
          <p:nvPr/>
        </p:nvPicPr>
        <p:blipFill>
          <a:blip r:embed="rId2"/>
          <a:stretch>
            <a:fillRect/>
          </a:stretch>
        </p:blipFill>
        <p:spPr>
          <a:xfrm>
            <a:off x="7134000" y="7331332"/>
            <a:ext cx="2019300" cy="685800"/>
          </a:xfrm>
          <a:prstGeom prst="rect">
            <a:avLst/>
          </a:prstGeom>
        </p:spPr>
      </p:pic>
      <p:pic>
        <p:nvPicPr>
          <p:cNvPr id="14" name="Picture 13" descr="A blue line with a white background&#10;&#10;Description automatically generated with medium confidence">
            <a:extLst>
              <a:ext uri="{FF2B5EF4-FFF2-40B4-BE49-F238E27FC236}">
                <a16:creationId xmlns:a16="http://schemas.microsoft.com/office/drawing/2014/main" id="{A068356E-4459-913C-3EC8-9E90B0FA0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0817" y="7372964"/>
            <a:ext cx="1898783" cy="792406"/>
          </a:xfrm>
          <a:prstGeom prst="rect">
            <a:avLst/>
          </a:prstGeom>
        </p:spPr>
      </p:pic>
    </p:spTree>
    <p:extLst>
      <p:ext uri="{BB962C8B-B14F-4D97-AF65-F5344CB8AC3E}">
        <p14:creationId xmlns:p14="http://schemas.microsoft.com/office/powerpoint/2010/main" val="2994569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CAD6DA-42BE-A629-E0F3-D0396378D9B2}"/>
              </a:ext>
            </a:extLst>
          </p:cNvPr>
          <p:cNvSpPr txBox="1"/>
          <p:nvPr/>
        </p:nvSpPr>
        <p:spPr>
          <a:xfrm>
            <a:off x="580644" y="2033045"/>
            <a:ext cx="5350322" cy="1856406"/>
          </a:xfrm>
          <a:prstGeom prst="rect">
            <a:avLst/>
          </a:prstGeom>
          <a:noFill/>
        </p:spPr>
        <p:txBody>
          <a:bodyPr wrap="square" numCol="2">
            <a:spAutoFit/>
          </a:bodyPr>
          <a:lstStyle>
            <a:defPPr>
              <a:defRPr lang="en-US"/>
            </a:defPPr>
            <a:lvl1pPr marR="212725" algn="just">
              <a:lnSpc>
                <a:spcPct val="115000"/>
              </a:lnSpc>
              <a:spcAft>
                <a:spcPts val="800"/>
              </a:spcAft>
              <a:defRPr sz="1050" kern="100">
                <a:effectLst/>
                <a:latin typeface="Calibri" panose="020F0502020204030204" pitchFamily="34" charset="0"/>
                <a:ea typeface="DengXian" panose="02010600030101010101" pitchFamily="2" charset="-122"/>
                <a:cs typeface="Arial" panose="020B0604020202020204" pitchFamily="34" charset="0"/>
              </a:defRPr>
            </a:lvl1pPr>
          </a:lstStyle>
          <a:p>
            <a:r>
              <a:rPr lang="cy-GB" dirty="0"/>
              <a:t>Mae’r Brifysgol yn elusen gofrestredig a’i rhif elusen yw 1149535. </a:t>
            </a:r>
          </a:p>
          <a:p>
            <a:r>
              <a:rPr lang="cy-GB" dirty="0"/>
              <a:t>Ein cenhadaeth o drawsnewid addysg: Mae Trawsnewid Bywydau yn deillio o’n Gwrthrychau Siarter Brenhinol i ‘hyrwyddo addysg a lledaenu gwybodaeth drwy addysgu, ysgolheictod ac ymchwil er budd y cyhoedd’. Mae’r gwrthrychau hyn yn ffurfio dibenion elusennol y Brifysgol er budd y cyhoedd. </a:t>
            </a:r>
          </a:p>
          <a:p>
            <a:r>
              <a:rPr lang="cy-GB" dirty="0"/>
              <a:t>Wrth osod amcanion a gweithgareddau'r Brifysgol a’u hadolygu, mae Cyngor y Brifysgol wedi rhoi sylw dyledus i ganllawiau'r Comisiwn Elusennau ar adrodd ar fudd cyhoeddus ac yn arbennig i'w ganllawiau budd cyhoeddus atodol ar hyrwyddo addysg.</a:t>
            </a:r>
          </a:p>
        </p:txBody>
      </p:sp>
      <p:sp>
        <p:nvSpPr>
          <p:cNvPr id="25" name="TextBox 24">
            <a:extLst>
              <a:ext uri="{FF2B5EF4-FFF2-40B4-BE49-F238E27FC236}">
                <a16:creationId xmlns:a16="http://schemas.microsoft.com/office/drawing/2014/main" id="{91F4F87D-332C-3C7D-BDC9-DEFDC89A8F55}"/>
              </a:ext>
            </a:extLst>
          </p:cNvPr>
          <p:cNvSpPr txBox="1"/>
          <p:nvPr/>
        </p:nvSpPr>
        <p:spPr>
          <a:xfrm>
            <a:off x="6722532" y="1985978"/>
            <a:ext cx="5568705" cy="1020408"/>
          </a:xfrm>
          <a:prstGeom prst="rect">
            <a:avLst/>
          </a:prstGeom>
          <a:noFill/>
        </p:spPr>
        <p:txBody>
          <a:bodyPr wrap="square" numCol="2">
            <a:spAutoFit/>
          </a:bodyPr>
          <a:lstStyle>
            <a:defPPr>
              <a:defRPr lang="en-US"/>
            </a:defPPr>
            <a:lvl1pPr marR="212725" algn="just">
              <a:lnSpc>
                <a:spcPct val="115000"/>
              </a:lnSpc>
              <a:spcAft>
                <a:spcPts val="800"/>
              </a:spcAft>
              <a:defRPr sz="1050" kern="100">
                <a:effectLst/>
                <a:latin typeface="Calibri" panose="020F0502020204030204" pitchFamily="34" charset="0"/>
                <a:ea typeface="DengXian" panose="02010600030101010101" pitchFamily="2" charset="-122"/>
                <a:cs typeface="Arial" panose="020B0604020202020204" pitchFamily="34" charset="0"/>
              </a:defRPr>
            </a:lvl1pPr>
          </a:lstStyle>
          <a:p>
            <a:r>
              <a:rPr lang="cy-GB" dirty="0"/>
              <a:t>Mae ein hymchwil a'n hymgysylltiad yn creu effaith yn y parth cyhoeddus, gan wella cydraddoldeb, amrywiaeth a chynhwysiant. Mae ein gweithgarwch ymchwil yn hanfodol i gyflawni cenhadaeth a diben cyhoeddus y Brifysgol, ac mae'r Strategaeth Ymchwil ac Arloesi yn ceisio sicrhau y dylai pob maes ymchwil wneud cyfraniad cadarnhaol i'r cymunedau rydym yn eu gwasanaethu.</a:t>
            </a:r>
          </a:p>
        </p:txBody>
      </p:sp>
      <p:sp>
        <p:nvSpPr>
          <p:cNvPr id="35" name="TextBox 34">
            <a:extLst>
              <a:ext uri="{FF2B5EF4-FFF2-40B4-BE49-F238E27FC236}">
                <a16:creationId xmlns:a16="http://schemas.microsoft.com/office/drawing/2014/main" id="{DFC7415F-C2EC-E5A4-2574-DDD69FF8859F}"/>
              </a:ext>
            </a:extLst>
          </p:cNvPr>
          <p:cNvSpPr txBox="1"/>
          <p:nvPr/>
        </p:nvSpPr>
        <p:spPr>
          <a:xfrm>
            <a:off x="6722532" y="3651223"/>
            <a:ext cx="5568705" cy="1393074"/>
          </a:xfrm>
          <a:prstGeom prst="rect">
            <a:avLst/>
          </a:prstGeom>
          <a:noFill/>
        </p:spPr>
        <p:txBody>
          <a:bodyPr wrap="square" numCol="2">
            <a:spAutoFit/>
          </a:bodyPr>
          <a:lstStyle>
            <a:defPPr>
              <a:defRPr lang="en-US"/>
            </a:defPPr>
            <a:lvl1pPr marR="212725" algn="just">
              <a:lnSpc>
                <a:spcPct val="115000"/>
              </a:lnSpc>
              <a:spcAft>
                <a:spcPts val="800"/>
              </a:spcAft>
              <a:defRPr sz="1050" kern="100">
                <a:effectLst/>
                <a:latin typeface="Calibri" panose="020F0502020204030204" pitchFamily="34" charset="0"/>
                <a:ea typeface="DengXian" panose="02010600030101010101" pitchFamily="2" charset="-122"/>
                <a:cs typeface="Arial" panose="020B0604020202020204" pitchFamily="34" charset="0"/>
              </a:defRPr>
            </a:lvl1pPr>
          </a:lstStyle>
          <a:p>
            <a:r>
              <a:rPr lang="cy-GB" dirty="0"/>
              <a:t>Mae ein hymrwymiad i ddysgu cyfrwng Cymraeg, gan gynnwys cefnogi dysgu ail iaith a diwylliannau Cymraeg yn seiliedig ar Strategaeth y Gymraeg y Brifysgol. Mae'r Strategaeth yn cynnwys ymrwymiad cadarn i sicrhau cyfleoedd i ddysgu ac astudio drwy gyfrwng y Gymraeg yn unol â Strategaeth Cymraeg 2050: Miliwn o Siaradwyr Cymraeg Llywodraeth Cymru. Yn ogystal, mae cydymffurfio â Safonau'r Gymraeg yn sicrhau bod y Brifysgol yn darparu amgylchedd ac ethos cefnogol i unigolion sy'n dysgu'r iaith neu'n astudio drwy gyfrwng y Gymraeg.</a:t>
            </a:r>
          </a:p>
        </p:txBody>
      </p:sp>
      <p:sp>
        <p:nvSpPr>
          <p:cNvPr id="2" name="Rectangle 1">
            <a:extLst>
              <a:ext uri="{FF2B5EF4-FFF2-40B4-BE49-F238E27FC236}">
                <a16:creationId xmlns:a16="http://schemas.microsoft.com/office/drawing/2014/main" id="{514DEEC0-695A-026B-5083-2E81E8B58B21}"/>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03ED0BD8-495C-21E6-2F40-2C2C709B6788}"/>
              </a:ext>
            </a:extLst>
          </p:cNvPr>
          <p:cNvSpPr txBox="1"/>
          <p:nvPr/>
        </p:nvSpPr>
        <p:spPr>
          <a:xfrm>
            <a:off x="386863" y="61555"/>
            <a:ext cx="9652487" cy="584775"/>
          </a:xfrm>
          <a:prstGeom prst="rect">
            <a:avLst/>
          </a:prstGeom>
          <a:noFill/>
        </p:spPr>
        <p:txBody>
          <a:bodyPr wrap="square" rtlCol="0">
            <a:spAutoFit/>
          </a:bodyPr>
          <a:lstStyle/>
          <a:p>
            <a:r>
              <a:rPr lang="cy-GB" sz="3200" b="1" dirty="0">
                <a:solidFill>
                  <a:schemeClr val="bg1"/>
                </a:solidFill>
              </a:rPr>
              <a:t>Adroddiad ar y Cyd ar gyfer y Flwyddyn Ariannol </a:t>
            </a:r>
          </a:p>
        </p:txBody>
      </p:sp>
      <p:sp>
        <p:nvSpPr>
          <p:cNvPr id="7" name="TextBox 6">
            <a:extLst>
              <a:ext uri="{FF2B5EF4-FFF2-40B4-BE49-F238E27FC236}">
                <a16:creationId xmlns:a16="http://schemas.microsoft.com/office/drawing/2014/main" id="{E869E8BB-E2B3-0E4D-4721-F38E3ADA390F}"/>
              </a:ext>
            </a:extLst>
          </p:cNvPr>
          <p:cNvSpPr txBox="1"/>
          <p:nvPr/>
        </p:nvSpPr>
        <p:spPr>
          <a:xfrm>
            <a:off x="580643" y="5315639"/>
            <a:ext cx="5350323" cy="3054554"/>
          </a:xfrm>
          <a:prstGeom prst="rect">
            <a:avLst/>
          </a:prstGeom>
          <a:noFill/>
        </p:spPr>
        <p:txBody>
          <a:bodyPr wrap="square" numCol="2">
            <a:spAutoFit/>
          </a:bodyPr>
          <a:lstStyle>
            <a:defPPr>
              <a:defRPr lang="en-US"/>
            </a:defPPr>
            <a:lvl1pPr marR="212725" algn="just">
              <a:lnSpc>
                <a:spcPct val="115000"/>
              </a:lnSpc>
              <a:spcAft>
                <a:spcPts val="800"/>
              </a:spcAft>
              <a:defRPr sz="1050" kern="100">
                <a:effectLst/>
                <a:latin typeface="Calibri" panose="020F0502020204030204" pitchFamily="34" charset="0"/>
                <a:ea typeface="DengXian" panose="02010600030101010101" pitchFamily="2" charset="-122"/>
                <a:cs typeface="Arial" panose="020B0604020202020204" pitchFamily="34" charset="0"/>
              </a:defRPr>
            </a:lvl1pPr>
          </a:lstStyle>
          <a:p>
            <a:r>
              <a:rPr lang="cy-GB" dirty="0"/>
              <a:t>Mae addysg er budd y cyhoedd wrth wraidd gwerthoedd y Brifysgol. Rydym wedi ymrwymo i egwyddorion cydraddoldeb ac amrywiaeth ac i adeiladu cymunedau cryf ar bob safle ac o fewn cymunedau academaidd ein partneriaid. Rydym wedi ymrwymo i greu amgylchedd dysgu a gwaith cynhwysol, cefnogol lle gall yr holl staff, myfyrwyr a dysgwyr ffynnu a chyflawni eu potensial personol. Nid grŵp unigol yw Myfyrwyr Y Drindod Dewi Sant, maent yn cynnwys - ond heb fod yn gyfyngedig i - fyfyrwyr aeddfed, myfyrwyr anabl, myfyrwyr lleiafrifoedd ethnig, myfyrwyr rhyngwladol, myfyrwyr LHDTC+ a myfyrwyr o grwpiau heb gynrychiolaeth ddigonol bellach mewn addysg uwch. Mae ein myfyrwyr yn ymuno dod ag ystod eang o gymwysterau a phrofiadau blaenorol sy'n gwella cymuned ein Prifysgol. Bydd deall y rhwystrau sy'n wynebu'r gwahanol fyfyrwyr hyn, ac effaith croestoriadau rhwng nodweddion gwahanol, yn hanfodol i lwyddiant y strategaeth hon. Rydym hefyd yn cydnabod nad yw'r rhwystrau a wynebir gan wahanol grwpiau o fyfyrwyr yn annibynnol ar ei gilydd a thrwy ei chenhadaeth, nod y Brifysgol yw gweithio i leihau'r rhwystrau hyn i alluogi llwyddiant myfyrwyr.</a:t>
            </a:r>
          </a:p>
        </p:txBody>
      </p:sp>
      <p:sp>
        <p:nvSpPr>
          <p:cNvPr id="8" name="TextBox 7">
            <a:extLst>
              <a:ext uri="{FF2B5EF4-FFF2-40B4-BE49-F238E27FC236}">
                <a16:creationId xmlns:a16="http://schemas.microsoft.com/office/drawing/2014/main" id="{BE520C3F-366A-731A-E864-3BB3159A5045}"/>
              </a:ext>
            </a:extLst>
          </p:cNvPr>
          <p:cNvSpPr txBox="1"/>
          <p:nvPr/>
        </p:nvSpPr>
        <p:spPr>
          <a:xfrm>
            <a:off x="554780" y="1565111"/>
            <a:ext cx="5425440" cy="394467"/>
          </a:xfrm>
          <a:prstGeom prst="rect">
            <a:avLst/>
          </a:prstGeom>
          <a:noFill/>
        </p:spPr>
        <p:txBody>
          <a:bodyPr wrap="square">
            <a:spAutoFit/>
          </a:bodyPr>
          <a:lstStyle/>
          <a:p>
            <a:pPr marR="212090">
              <a:lnSpc>
                <a:spcPct val="115000"/>
              </a:lnSpc>
              <a:spcAft>
                <a:spcPts val="800"/>
              </a:spcAft>
            </a:pPr>
            <a:r>
              <a:rPr lang="cy-GB" sz="1800" b="1" kern="100" dirty="0">
                <a:effectLst/>
                <a:ea typeface="DengXian" panose="02010600030101010101" pitchFamily="2" charset="-122"/>
                <a:cs typeface="Arial" panose="020B0604020202020204" pitchFamily="34" charset="0"/>
              </a:rPr>
              <a:t>Datganiad Buddion Cyhoeddus</a:t>
            </a:r>
          </a:p>
        </p:txBody>
      </p:sp>
      <p:cxnSp>
        <p:nvCxnSpPr>
          <p:cNvPr id="9" name="Straight Connector 8">
            <a:extLst>
              <a:ext uri="{FF2B5EF4-FFF2-40B4-BE49-F238E27FC236}">
                <a16:creationId xmlns:a16="http://schemas.microsoft.com/office/drawing/2014/main" id="{D9FDF8D0-E57C-8A8B-46E1-620205441B6D}"/>
              </a:ext>
            </a:extLst>
          </p:cNvPr>
          <p:cNvCxnSpPr/>
          <p:nvPr/>
        </p:nvCxnSpPr>
        <p:spPr>
          <a:xfrm>
            <a:off x="645042" y="4800600"/>
            <a:ext cx="5025656"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ECF9855-FC71-F68E-C10C-96C666764A36}"/>
              </a:ext>
            </a:extLst>
          </p:cNvPr>
          <p:cNvSpPr txBox="1"/>
          <p:nvPr/>
        </p:nvSpPr>
        <p:spPr>
          <a:xfrm>
            <a:off x="554780" y="4967652"/>
            <a:ext cx="5425440" cy="394467"/>
          </a:xfrm>
          <a:prstGeom prst="rect">
            <a:avLst/>
          </a:prstGeom>
          <a:noFill/>
        </p:spPr>
        <p:txBody>
          <a:bodyPr wrap="square">
            <a:spAutoFit/>
          </a:bodyPr>
          <a:lstStyle/>
          <a:p>
            <a:pPr marR="212090">
              <a:lnSpc>
                <a:spcPct val="115000"/>
              </a:lnSpc>
              <a:spcAft>
                <a:spcPts val="800"/>
              </a:spcAft>
            </a:pPr>
            <a:r>
              <a:rPr lang="cy-GB" b="1" kern="100" dirty="0">
                <a:latin typeface="Calibri" panose="020F0502020204030204" pitchFamily="34" charset="0"/>
                <a:ea typeface="DengXian" panose="02010600030101010101" pitchFamily="2" charset="-122"/>
                <a:cs typeface="Arial" panose="020B0604020202020204" pitchFamily="34" charset="0"/>
              </a:rPr>
              <a:t>Llwyddiant Academaidd </a:t>
            </a:r>
            <a:endParaRPr lang="cy-GB" sz="180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11" name="TextBox 10">
            <a:extLst>
              <a:ext uri="{FF2B5EF4-FFF2-40B4-BE49-F238E27FC236}">
                <a16:creationId xmlns:a16="http://schemas.microsoft.com/office/drawing/2014/main" id="{A13C9007-A743-D6FB-5124-139FDA70151A}"/>
              </a:ext>
            </a:extLst>
          </p:cNvPr>
          <p:cNvSpPr txBox="1"/>
          <p:nvPr/>
        </p:nvSpPr>
        <p:spPr>
          <a:xfrm>
            <a:off x="6722532" y="1565111"/>
            <a:ext cx="5425440" cy="394467"/>
          </a:xfrm>
          <a:prstGeom prst="rect">
            <a:avLst/>
          </a:prstGeom>
          <a:noFill/>
        </p:spPr>
        <p:txBody>
          <a:bodyPr wrap="square">
            <a:spAutoFit/>
          </a:bodyPr>
          <a:lstStyle/>
          <a:p>
            <a:pPr marR="212090">
              <a:lnSpc>
                <a:spcPct val="115000"/>
              </a:lnSpc>
              <a:spcAft>
                <a:spcPts val="800"/>
              </a:spcAft>
            </a:pPr>
            <a:r>
              <a:rPr lang="cy-GB" b="1" kern="100" dirty="0">
                <a:latin typeface="Calibri" panose="020F0502020204030204" pitchFamily="34" charset="0"/>
                <a:ea typeface="DengXian" panose="02010600030101010101" pitchFamily="2" charset="-122"/>
                <a:cs typeface="Arial" panose="020B0604020202020204" pitchFamily="34" charset="0"/>
              </a:rPr>
              <a:t>Ysgoloriaeth ac Ymchwil</a:t>
            </a:r>
            <a:endParaRPr lang="cy-GB" sz="1800" kern="100" dirty="0">
              <a:effectLst/>
              <a:latin typeface="Aptos" panose="020B0004020202020204" pitchFamily="34" charset="0"/>
              <a:ea typeface="DengXian" panose="02010600030101010101" pitchFamily="2" charset="-122"/>
              <a:cs typeface="Arial" panose="020B0604020202020204" pitchFamily="34" charset="0"/>
            </a:endParaRPr>
          </a:p>
        </p:txBody>
      </p:sp>
      <p:cxnSp>
        <p:nvCxnSpPr>
          <p:cNvPr id="12" name="Straight Connector 11">
            <a:extLst>
              <a:ext uri="{FF2B5EF4-FFF2-40B4-BE49-F238E27FC236}">
                <a16:creationId xmlns:a16="http://schemas.microsoft.com/office/drawing/2014/main" id="{54963141-50F5-D763-688F-A834DA3E526D}"/>
              </a:ext>
            </a:extLst>
          </p:cNvPr>
          <p:cNvCxnSpPr/>
          <p:nvPr/>
        </p:nvCxnSpPr>
        <p:spPr>
          <a:xfrm>
            <a:off x="7134000" y="3007242"/>
            <a:ext cx="5025656"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9D94D0D-05E7-5B24-0D05-65DD4E03CA21}"/>
              </a:ext>
            </a:extLst>
          </p:cNvPr>
          <p:cNvSpPr txBox="1"/>
          <p:nvPr/>
        </p:nvSpPr>
        <p:spPr>
          <a:xfrm>
            <a:off x="6722532" y="3180601"/>
            <a:ext cx="5425440" cy="394467"/>
          </a:xfrm>
          <a:prstGeom prst="rect">
            <a:avLst/>
          </a:prstGeom>
          <a:noFill/>
        </p:spPr>
        <p:txBody>
          <a:bodyPr wrap="square">
            <a:spAutoFit/>
          </a:bodyPr>
          <a:lstStyle/>
          <a:p>
            <a:pPr marR="212090">
              <a:lnSpc>
                <a:spcPct val="115000"/>
              </a:lnSpc>
              <a:spcAft>
                <a:spcPts val="800"/>
              </a:spcAft>
            </a:pPr>
            <a:r>
              <a:rPr lang="cy-GB" b="1" kern="100" dirty="0">
                <a:latin typeface="Calibri" panose="020F0502020204030204" pitchFamily="34" charset="0"/>
                <a:ea typeface="DengXian" panose="02010600030101010101" pitchFamily="2" charset="-122"/>
                <a:cs typeface="Arial" panose="020B0604020202020204" pitchFamily="34" charset="0"/>
              </a:rPr>
              <a:t>Cyfrwng Cymraeg</a:t>
            </a:r>
            <a:endParaRPr lang="cy-GB" sz="1800" kern="100" dirty="0">
              <a:effectLst/>
              <a:latin typeface="Aptos" panose="020B0004020202020204" pitchFamily="34" charset="0"/>
              <a:ea typeface="DengXian" panose="02010600030101010101" pitchFamily="2" charset="-122"/>
              <a:cs typeface="Arial" panose="020B0604020202020204" pitchFamily="34" charset="0"/>
            </a:endParaRPr>
          </a:p>
        </p:txBody>
      </p:sp>
      <p:pic>
        <p:nvPicPr>
          <p:cNvPr id="5" name="Picture 4" descr="A skylight in a building&#10;&#10;Description automatically generated">
            <a:extLst>
              <a:ext uri="{FF2B5EF4-FFF2-40B4-BE49-F238E27FC236}">
                <a16:creationId xmlns:a16="http://schemas.microsoft.com/office/drawing/2014/main" id="{BB7F7FA6-E057-CC28-7A8F-3D29604BEF22}"/>
              </a:ext>
            </a:extLst>
          </p:cNvPr>
          <p:cNvPicPr>
            <a:picLocks noChangeAspect="1"/>
          </p:cNvPicPr>
          <p:nvPr/>
        </p:nvPicPr>
        <p:blipFill>
          <a:blip r:embed="rId2">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p:blipFill>
        <p:spPr>
          <a:xfrm>
            <a:off x="6794500" y="5362119"/>
            <a:ext cx="5496736" cy="2809681"/>
          </a:xfrm>
          <a:prstGeom prst="rect">
            <a:avLst/>
          </a:prstGeom>
        </p:spPr>
      </p:pic>
    </p:spTree>
    <p:extLst>
      <p:ext uri="{BB962C8B-B14F-4D97-AF65-F5344CB8AC3E}">
        <p14:creationId xmlns:p14="http://schemas.microsoft.com/office/powerpoint/2010/main" val="682206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D9B01-0B7C-F161-6C29-DDA01390F39C}"/>
            </a:ext>
          </a:extLst>
        </p:cNvPr>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7AB6EA54-D909-E887-B94F-FAC22A5A7D2A}"/>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a:xfrm>
            <a:off x="0" y="0"/>
            <a:ext cx="12801600" cy="9601199"/>
          </a:xfrm>
          <a:prstGeom prst="rect">
            <a:avLst/>
          </a:prstGeom>
        </p:spPr>
      </p:pic>
      <p:sp>
        <p:nvSpPr>
          <p:cNvPr id="5" name="Rectangle 4">
            <a:extLst>
              <a:ext uri="{FF2B5EF4-FFF2-40B4-BE49-F238E27FC236}">
                <a16:creationId xmlns:a16="http://schemas.microsoft.com/office/drawing/2014/main" id="{E65300CC-869D-5D27-D6E0-BE1E0029E677}"/>
              </a:ext>
            </a:extLst>
          </p:cNvPr>
          <p:cNvSpPr/>
          <p:nvPr/>
        </p:nvSpPr>
        <p:spPr>
          <a:xfrm>
            <a:off x="0" y="4446657"/>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20B98DD0-6A3F-1AEB-A170-E75E10CA500A}"/>
              </a:ext>
            </a:extLst>
          </p:cNvPr>
          <p:cNvSpPr txBox="1"/>
          <p:nvPr/>
        </p:nvSpPr>
        <p:spPr>
          <a:xfrm>
            <a:off x="386863" y="4508212"/>
            <a:ext cx="9998340" cy="584775"/>
          </a:xfrm>
          <a:prstGeom prst="rect">
            <a:avLst/>
          </a:prstGeom>
          <a:noFill/>
        </p:spPr>
        <p:txBody>
          <a:bodyPr wrap="square" rtlCol="0">
            <a:spAutoFit/>
          </a:bodyPr>
          <a:lstStyle/>
          <a:p>
            <a:r>
              <a:rPr lang="cy-GB" sz="3200" b="1" dirty="0">
                <a:solidFill>
                  <a:schemeClr val="bg1"/>
                </a:solidFill>
              </a:rPr>
              <a:t>Datganiad Llywodraethu Corfforol </a:t>
            </a:r>
          </a:p>
        </p:txBody>
      </p:sp>
    </p:spTree>
    <p:extLst>
      <p:ext uri="{BB962C8B-B14F-4D97-AF65-F5344CB8AC3E}">
        <p14:creationId xmlns:p14="http://schemas.microsoft.com/office/powerpoint/2010/main" val="2200086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picture containing text, person, preparing&#10;&#10;Description automatically generated">
            <a:extLst>
              <a:ext uri="{FF2B5EF4-FFF2-40B4-BE49-F238E27FC236}">
                <a16:creationId xmlns:a16="http://schemas.microsoft.com/office/drawing/2014/main" id="{F4D17C27-FF19-2668-8B88-BD3DFAA254E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0" y="291"/>
            <a:ext cx="3186545" cy="9600909"/>
          </a:xfrm>
          <a:prstGeom prst="rect">
            <a:avLst/>
          </a:prstGeom>
        </p:spPr>
      </p:pic>
      <p:sp>
        <p:nvSpPr>
          <p:cNvPr id="20" name="Rectangle 19">
            <a:extLst>
              <a:ext uri="{FF2B5EF4-FFF2-40B4-BE49-F238E27FC236}">
                <a16:creationId xmlns:a16="http://schemas.microsoft.com/office/drawing/2014/main" id="{A6CA00DB-8D3A-12A9-92A9-11BAE99990F7}"/>
              </a:ext>
            </a:extLst>
          </p:cNvPr>
          <p:cNvSpPr/>
          <p:nvPr/>
        </p:nvSpPr>
        <p:spPr>
          <a:xfrm>
            <a:off x="0" y="0"/>
            <a:ext cx="3186545" cy="9601200"/>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280431" y="329496"/>
            <a:ext cx="2603566" cy="1077218"/>
          </a:xfrm>
          <a:prstGeom prst="rect">
            <a:avLst/>
          </a:prstGeom>
          <a:noFill/>
        </p:spPr>
        <p:txBody>
          <a:bodyPr wrap="square" rtlCol="0">
            <a:spAutoFit/>
          </a:bodyPr>
          <a:lstStyle/>
          <a:p>
            <a:r>
              <a:rPr lang="cy-GB" sz="3200" b="1" dirty="0">
                <a:solidFill>
                  <a:schemeClr val="bg1"/>
                </a:solidFill>
              </a:rPr>
              <a:t>Trosolwg Llywodraethu</a:t>
            </a:r>
          </a:p>
        </p:txBody>
      </p:sp>
      <p:sp>
        <p:nvSpPr>
          <p:cNvPr id="8" name="TextBox 7">
            <a:extLst>
              <a:ext uri="{FF2B5EF4-FFF2-40B4-BE49-F238E27FC236}">
                <a16:creationId xmlns:a16="http://schemas.microsoft.com/office/drawing/2014/main" id="{10718BF1-7325-4025-9AAD-F955851298AC}"/>
              </a:ext>
            </a:extLst>
          </p:cNvPr>
          <p:cNvSpPr txBox="1"/>
          <p:nvPr/>
        </p:nvSpPr>
        <p:spPr>
          <a:xfrm>
            <a:off x="3232213" y="1077338"/>
            <a:ext cx="2699355" cy="5170646"/>
          </a:xfrm>
          <a:prstGeom prst="rect">
            <a:avLst/>
          </a:prstGeom>
          <a:noFill/>
        </p:spPr>
        <p:txBody>
          <a:bodyPr wrap="square" lIns="91440" tIns="45720" rIns="91440" bIns="45720" rtlCol="0" anchor="t">
            <a:spAutoFit/>
          </a:bodyPr>
          <a:lstStyle/>
          <a:p>
            <a:pPr algn="just"/>
            <a:r>
              <a:rPr lang="cy-GB" sz="1000" dirty="0"/>
              <a:t>Mae’r Pwyllgor Academaidd yn darparu cyngor i’r Cyngor ar ei benderfyniadau ar gymeriad addysgol y Brifysgol. </a:t>
            </a:r>
          </a:p>
          <a:p>
            <a:pPr algn="just"/>
            <a:r>
              <a:rPr lang="cy-GB" sz="1000" dirty="0"/>
              <a:t> Cyfarfu’r Pwyllgor deirgwaith yn 2023/24. Ystyriwyd ystod o faterion o fewn cwmpas ei gylch gwaith, gan gynnwys adroddiadau ar brofiad myfyrwyr, yr amgylchedd dysgu, gweithgareddau rhyngwladol a sicrhau ansawdd; strategaeth y Brifysgol ar gyfer datblygu a hyrwyddo addysg cyfrwng Cymraeg a dwyieithog; ac adroddiad gan Goleg Sir Gâr ar ddysgwyr a safonau.  Ystyriodd y Pwyllgor Adroddiad Blynyddol y Senedd i Gyngor y Brifysgol a’r sicrwydd a roddodd ar gynnal ansawdd a safonau cyn ei gyflwyno i’r Cyngor llawn ym mis Tachwedd 2023.</a:t>
            </a:r>
          </a:p>
          <a:p>
            <a:pPr algn="just"/>
            <a:r>
              <a:rPr lang="cy-GB" sz="1000" dirty="0"/>
              <a:t>Roedd meysydd ffocws penodol yn ystod y flwyddyn yn cynnwys y cynlluniau gweithredu sy’n deillio o arolygiad Estyn o ddarpariaeth Addysg Gychwynnol Athrawon y Brifysgol ac arolygiad </a:t>
            </a:r>
            <a:r>
              <a:rPr lang="cy-GB" sz="1000" dirty="0" err="1"/>
              <a:t>Ofsted</a:t>
            </a:r>
            <a:r>
              <a:rPr lang="cy-GB" sz="1000" dirty="0"/>
              <a:t> o brentisiaethau.  Yn ogystal, ystyriodd y Pwyllgor adroddiadau monitro ar strategaethau mewn ystod o feysydd, gan gynnwys dysgu ac addysgu, iechyd meddwl a llesiant myfyrwyr, y Gymraeg ac ehangu cyfranogiad.  </a:t>
            </a:r>
          </a:p>
          <a:p>
            <a:pPr algn="just"/>
            <a:r>
              <a:rPr lang="cy-GB" sz="1000" dirty="0"/>
              <a:t>Roedd yr aelodaeth fel a ganlyn (gyda phresenoldeb (%) yn cael ei ddarparu mewn cromfachau): Geraint Roberts (Cadeirydd) (100%); Emlyn </a:t>
            </a:r>
            <a:r>
              <a:rPr lang="cy-GB" sz="1000" dirty="0" err="1"/>
              <a:t>Dole</a:t>
            </a:r>
            <a:r>
              <a:rPr lang="cy-GB" sz="1000" dirty="0"/>
              <a:t> (100%); Yr Athro Elwen Evans (67%); </a:t>
            </a:r>
            <a:r>
              <a:rPr lang="cy-GB" sz="1000" dirty="0" err="1"/>
              <a:t>Taya</a:t>
            </a:r>
            <a:r>
              <a:rPr lang="cy-GB" sz="1000" dirty="0"/>
              <a:t> Gibbons (67%); </a:t>
            </a:r>
            <a:r>
              <a:rPr lang="cy-GB" sz="1000" dirty="0" err="1"/>
              <a:t>Uzo</a:t>
            </a:r>
            <a:r>
              <a:rPr lang="cy-GB" sz="1000" dirty="0"/>
              <a:t> </a:t>
            </a:r>
            <a:r>
              <a:rPr lang="cy-GB" sz="1000" dirty="0" err="1"/>
              <a:t>Iwobi</a:t>
            </a:r>
            <a:r>
              <a:rPr lang="cy-GB" sz="1000" dirty="0"/>
              <a:t> (33%); Dr Peter Spring (67%); Dr </a:t>
            </a:r>
            <a:r>
              <a:rPr lang="cy-GB" sz="1000" dirty="0" err="1"/>
              <a:t>Kerry</a:t>
            </a:r>
            <a:r>
              <a:rPr lang="cy-GB" sz="1000" dirty="0"/>
              <a:t> Tudor (100%); Deris Williams (33%). </a:t>
            </a:r>
          </a:p>
        </p:txBody>
      </p:sp>
      <p:sp>
        <p:nvSpPr>
          <p:cNvPr id="9" name="TextBox 8">
            <a:extLst>
              <a:ext uri="{FF2B5EF4-FFF2-40B4-BE49-F238E27FC236}">
                <a16:creationId xmlns:a16="http://schemas.microsoft.com/office/drawing/2014/main" id="{42BC4A0E-EF17-4D22-6079-F2645A6A689C}"/>
              </a:ext>
            </a:extLst>
          </p:cNvPr>
          <p:cNvSpPr txBox="1"/>
          <p:nvPr/>
        </p:nvSpPr>
        <p:spPr>
          <a:xfrm>
            <a:off x="3395787" y="467995"/>
            <a:ext cx="2567063" cy="400110"/>
          </a:xfrm>
          <a:prstGeom prst="rect">
            <a:avLst/>
          </a:prstGeom>
          <a:noFill/>
        </p:spPr>
        <p:txBody>
          <a:bodyPr wrap="square" rtlCol="0">
            <a:spAutoFit/>
          </a:bodyPr>
          <a:lstStyle/>
          <a:p>
            <a:r>
              <a:rPr lang="cy-GB" sz="2000" b="1" dirty="0"/>
              <a:t>Pwyllgor Academaidd</a:t>
            </a:r>
          </a:p>
        </p:txBody>
      </p:sp>
      <p:sp>
        <p:nvSpPr>
          <p:cNvPr id="10" name="TextBox 9">
            <a:extLst>
              <a:ext uri="{FF2B5EF4-FFF2-40B4-BE49-F238E27FC236}">
                <a16:creationId xmlns:a16="http://schemas.microsoft.com/office/drawing/2014/main" id="{D6A4BB9A-B0A8-7D5C-2A57-069642168EB0}"/>
              </a:ext>
            </a:extLst>
          </p:cNvPr>
          <p:cNvSpPr txBox="1"/>
          <p:nvPr/>
        </p:nvSpPr>
        <p:spPr>
          <a:xfrm>
            <a:off x="348216" y="1465708"/>
            <a:ext cx="2535781" cy="5770811"/>
          </a:xfrm>
          <a:prstGeom prst="rect">
            <a:avLst/>
          </a:prstGeom>
          <a:noFill/>
        </p:spPr>
        <p:txBody>
          <a:bodyPr wrap="square" lIns="91440" tIns="45720" rIns="91440" bIns="45720" rtlCol="0" anchor="t">
            <a:spAutoFit/>
          </a:bodyPr>
          <a:lstStyle/>
          <a:p>
            <a:pPr algn="just"/>
            <a:r>
              <a:rPr lang="cy-GB" sz="900" dirty="0">
                <a:solidFill>
                  <a:schemeClr val="bg1"/>
                </a:solidFill>
              </a:rPr>
              <a:t>Yn unol â Siarter Frenhinol Atodol y Brifysgol, y Cyngor yw corff llywodraethu’r Brifysgol ac mae’n gyfrifol, drwy Statud, am gymeradwyo’r cynlluniau strategol ar gyfer y Brifysgol, ac am lywodraethu a rheoleiddio ei chyllid, ei chyfrifon, ei heiddo, ei busnes a’i materion ariannol.  Nodir ei Brif Gyfrifoldebau yn Ordinhadau’r Brifysgol. </a:t>
            </a:r>
          </a:p>
          <a:p>
            <a:pPr algn="just"/>
            <a:r>
              <a:rPr lang="cy-GB" sz="900" dirty="0">
                <a:solidFill>
                  <a:schemeClr val="bg1"/>
                </a:solidFill>
              </a:rPr>
              <a:t>Mae’r Cyngor yn cynnwys llywodraethwyr staff a myfyrwyr annibynnol a apwyntiwyd o dan Statudau ac Ordinhadau’r Brifysgol. Mae’r rhan fwyaf ohonynt yn llywodraethwyr anweithredol.  Yn ogystal, mae aelodau’r Cyngor yn ymddiriedolwyr y Brifysgol. Mae llefydd gwag ar gyfer aelodau annibynnol yn cael eu hysbysebu’n allanol a gwneir apwyntiadau yn dilyn proses cyfweld a dethol.  Mae rôl Cadeirydd y Cyngor wedi’i gwahanu oddi wrth rôl Prif Weithredwr y Brifysgol, yr Is-Ganghellor.  Gwasanaethir y Cyngor gan Glerc sy’n atebol i’r Cadeirydd.   </a:t>
            </a:r>
          </a:p>
          <a:p>
            <a:pPr algn="just"/>
            <a:r>
              <a:rPr lang="cy-GB" sz="900" dirty="0">
                <a:solidFill>
                  <a:schemeClr val="bg1"/>
                </a:solidFill>
              </a:rPr>
              <a:t>Mae’r Cyngor yn cwrdd o leiaf bedair gwaith y flwyddyn yn ogystal ag arfer ei gyfrifoldebau drwy’r rheolwyr gweithredol a sawl pwyllgor sefydlog.  Mae Cynllun Dirprwyo yn nodi ble mae awdurdod gwneud penderfyniadau yn enw’r Cyngor neu ar ei ran yn bodoli, a lle y gellir dirprwyo’r awdurdod hwn neu le mae wedi’i ddirprwyo.  Mae’r pwyllgor sefydlog yn cael eu cadeirio gan aelodau annibynnol y Cyngor ac mae gan bob un ohonynt fwyafrif o aelodau annibynnol.  Mae aelodau staff a myfyrwyr y Cyngor yn aelodau o bob pwyllgor sefydlog ac eithrio’r pwyllgor Archwilio a Risg.  Mae uwch swyddogion y Brifysgol yn mynychu cyfarfodydd yn ôl yr angen.  </a:t>
            </a:r>
          </a:p>
          <a:p>
            <a:pPr algn="just"/>
            <a:r>
              <a:rPr lang="cy-GB" sz="900" dirty="0">
                <a:solidFill>
                  <a:schemeClr val="bg1"/>
                </a:solidFill>
              </a:rPr>
              <a:t>Cynhelir cofrestr o fuddiannau a’i chyflwyno’n flynyddol ar gyfer holl aelodau’r Cyngor a’r pwyllgorau sefydlog ynghyd ag uwch swyddogion y Brifysgol a’i his-gwmnïau.  Mae Cod Ymarfer ar gyfer Aelodau’r Pwyllgor yn darparu gwybodaeth ar y gweithdrefnau i’w dilyn pe bai gwrthdaro buddiannau neu deyrngarwch yn codi. </a:t>
            </a:r>
          </a:p>
        </p:txBody>
      </p:sp>
      <p:sp>
        <p:nvSpPr>
          <p:cNvPr id="11" name="TextBox 10">
            <a:extLst>
              <a:ext uri="{FF2B5EF4-FFF2-40B4-BE49-F238E27FC236}">
                <a16:creationId xmlns:a16="http://schemas.microsoft.com/office/drawing/2014/main" id="{66FF665C-7FAF-0866-52ED-7436A4CEE9BC}"/>
              </a:ext>
            </a:extLst>
          </p:cNvPr>
          <p:cNvSpPr txBox="1"/>
          <p:nvPr/>
        </p:nvSpPr>
        <p:spPr>
          <a:xfrm>
            <a:off x="6663070" y="1077338"/>
            <a:ext cx="3045301" cy="4247317"/>
          </a:xfrm>
          <a:prstGeom prst="rect">
            <a:avLst/>
          </a:prstGeom>
          <a:noFill/>
        </p:spPr>
        <p:txBody>
          <a:bodyPr wrap="square" lIns="91440" tIns="45720" rIns="91440" bIns="45720" rtlCol="0" anchor="t">
            <a:spAutoFit/>
          </a:bodyPr>
          <a:lstStyle/>
          <a:p>
            <a:pPr algn="just"/>
            <a:r>
              <a:rPr lang="cy-GB" sz="1000" dirty="0"/>
              <a:t>Mae’r Pwyllgor Archwilio a Risg yn goruchwylio archwilio a risg ar draws Grŵp PCYDDS gyda chylch gorchwyl sy’n seiliedig ar gylch gorchwyl enghreifftiol a nodir yng Nghod Ymarfer y Pwyllgorau Archwilio Addysg Uwch a gyhoeddwyd gan Bwyllgor Cadeiryddion y Brifysgol (CUC). Mae’r Archwilwyr Mewnol ac Allanol yn bresennol ym mhob cyfarfod.  </a:t>
            </a:r>
          </a:p>
          <a:p>
            <a:pPr algn="just"/>
            <a:r>
              <a:rPr lang="cy-GB" sz="1000" dirty="0"/>
              <a:t>Cyfarfu'r Pwyllgor bum gwaith yn 2023/24. Ystyriodd amrywiaeth o faterion o fewn cwmpas ei gylch gwaith, gan gynnwys cynlluniau a chanfyddiadau archwilio mewnol ac allanol; datganiadau ariannol y Brifysgol a'i his-gwmnïau cyn eu cyflwyno i'r Cyngor; y gofrestr risg corfforaethol a'r map sicrwydd; adroddiad tryloywder ddwywaith y flwyddyn ar ystod o faterion gan gynnwys caffael a rhyddid gwybodaeth; adroddiad blynyddol ar chwythu'r chwiban; perfformiad yr archwilwyr mewnol ac allanol; ac adroddiadau gan Bwyllgor Archwilio a Rheoli Risg Coleg Sir Gâr. </a:t>
            </a:r>
          </a:p>
          <a:p>
            <a:pPr algn="just"/>
            <a:r>
              <a:rPr lang="cy-GB" sz="1000" dirty="0"/>
              <a:t>Roedd yr aelodau fel a ganlyn (gyda phresenoldeb (%) yn cael ei ddarparu mewn cromfachau): </a:t>
            </a:r>
            <a:r>
              <a:rPr lang="cy-GB" sz="1000" dirty="0" err="1"/>
              <a:t>Nigel</a:t>
            </a:r>
            <a:r>
              <a:rPr lang="cy-GB" sz="1000" dirty="0"/>
              <a:t> Roberts (Cadeirydd) (100%); </a:t>
            </a:r>
            <a:r>
              <a:rPr lang="cy-GB" sz="1000" dirty="0" err="1"/>
              <a:t>Timothy</a:t>
            </a:r>
            <a:r>
              <a:rPr lang="cy-GB" sz="1000" dirty="0"/>
              <a:t> Llewelyn (100%); Emlyn </a:t>
            </a:r>
            <a:r>
              <a:rPr lang="cy-GB" sz="1000" dirty="0" err="1"/>
              <a:t>Schiavone</a:t>
            </a:r>
            <a:r>
              <a:rPr lang="cy-GB" sz="1000" dirty="0"/>
              <a:t> (100%); </a:t>
            </a:r>
            <a:r>
              <a:rPr lang="cy-GB" sz="1000" dirty="0" err="1"/>
              <a:t>Adrian</a:t>
            </a:r>
            <a:r>
              <a:rPr lang="cy-GB" sz="1000" dirty="0"/>
              <a:t> Evans (cyfetholedig; 40%); Jacqui </a:t>
            </a:r>
            <a:r>
              <a:rPr lang="cy-GB" sz="1000" dirty="0" err="1"/>
              <a:t>Kedward</a:t>
            </a:r>
            <a:r>
              <a:rPr lang="cy-GB" sz="1000" dirty="0"/>
              <a:t> (cyfetholedig; 100%); Nia Morgan (cyfetholedig – ymddiswyddodd ym mis Mai 2024; 20%).</a:t>
            </a:r>
          </a:p>
          <a:p>
            <a:pPr algn="just"/>
            <a:r>
              <a:rPr lang="cy-GB" sz="1000" dirty="0"/>
              <a:t>Nid oes unrhyw draws-aelodaeth rhwng y Pwyllgor Archwilio a Risg a’r Pwyllgor Adnoddau a Pherfformiad</a:t>
            </a:r>
            <a:r>
              <a:rPr lang="en-GB" sz="1000" dirty="0"/>
              <a:t>. </a:t>
            </a:r>
          </a:p>
        </p:txBody>
      </p:sp>
      <p:sp>
        <p:nvSpPr>
          <p:cNvPr id="12" name="TextBox 11">
            <a:extLst>
              <a:ext uri="{FF2B5EF4-FFF2-40B4-BE49-F238E27FC236}">
                <a16:creationId xmlns:a16="http://schemas.microsoft.com/office/drawing/2014/main" id="{30EF5337-2073-D702-0489-E5D654C85A69}"/>
              </a:ext>
            </a:extLst>
          </p:cNvPr>
          <p:cNvSpPr txBox="1"/>
          <p:nvPr/>
        </p:nvSpPr>
        <p:spPr>
          <a:xfrm>
            <a:off x="6694352" y="467995"/>
            <a:ext cx="2792548" cy="400110"/>
          </a:xfrm>
          <a:prstGeom prst="rect">
            <a:avLst/>
          </a:prstGeom>
          <a:noFill/>
        </p:spPr>
        <p:txBody>
          <a:bodyPr wrap="square" rtlCol="0">
            <a:spAutoFit/>
          </a:bodyPr>
          <a:lstStyle/>
          <a:p>
            <a:r>
              <a:rPr lang="cy-GB" sz="2000" b="1" dirty="0"/>
              <a:t>Pwyllgor Awdit a Risg</a:t>
            </a:r>
          </a:p>
        </p:txBody>
      </p:sp>
      <p:sp>
        <p:nvSpPr>
          <p:cNvPr id="13" name="TextBox 12">
            <a:extLst>
              <a:ext uri="{FF2B5EF4-FFF2-40B4-BE49-F238E27FC236}">
                <a16:creationId xmlns:a16="http://schemas.microsoft.com/office/drawing/2014/main" id="{5944F4BD-D727-111F-6FEF-E450458B1121}"/>
              </a:ext>
            </a:extLst>
          </p:cNvPr>
          <p:cNvSpPr txBox="1"/>
          <p:nvPr/>
        </p:nvSpPr>
        <p:spPr>
          <a:xfrm>
            <a:off x="9708371" y="1077338"/>
            <a:ext cx="2653391" cy="5324535"/>
          </a:xfrm>
          <a:prstGeom prst="rect">
            <a:avLst/>
          </a:prstGeom>
          <a:noFill/>
        </p:spPr>
        <p:txBody>
          <a:bodyPr wrap="square" lIns="91440" tIns="45720" rIns="91440" bIns="45720" rtlCol="0" anchor="t">
            <a:spAutoFit/>
          </a:bodyPr>
          <a:lstStyle/>
          <a:p>
            <a:pPr algn="just"/>
            <a:r>
              <a:rPr lang="cy-GB" sz="1000" dirty="0"/>
              <a:t>Wedi’i sefydlu yn ei ffurf bresennol yn 2022/23, mae’r Pwyllgor yn goruchwylio datblygiad strategaeth Ystadau Grŵp PCYDDS integredig a chyngor i’r Cyngor ar adnoddau a chyflawni prosiectau cyfalaf mawr; rheolaeth weithredol yr ystâd; a chynnal a chadw ystadau a chydymffurfiaeth, gan gynnwys iechyd a diogelwch.   </a:t>
            </a:r>
          </a:p>
          <a:p>
            <a:pPr algn="just"/>
            <a:r>
              <a:rPr lang="cy-GB" sz="1000" dirty="0"/>
              <a:t>Cyfarfu’r Pwyllgor deirgwaith yn 2023/24. Ar ôl canolbwyntio’n helaeth ar faterion ystâd y Grŵp yn 2022/23, roedd y ffocws yn 2023/24 yn bennaf ar ystâd y Brifysgol (fel yr adlewyrchir yn y presenoldeb a nodir isod), yn enwedig datblygiadau yn Abertawe (y Matrics Arloesi) a Llundain (caffaeliad o eiddo newydd yn </a:t>
            </a:r>
            <a:r>
              <a:rPr lang="cy-GB" sz="1000" dirty="0" err="1"/>
              <a:t>Canary</a:t>
            </a:r>
            <a:r>
              <a:rPr lang="cy-GB" sz="1000" dirty="0"/>
              <a:t> </a:t>
            </a:r>
            <a:r>
              <a:rPr lang="cy-GB" sz="1000" dirty="0" err="1"/>
              <a:t>Wharf</a:t>
            </a:r>
            <a:r>
              <a:rPr lang="cy-GB" sz="1000" dirty="0"/>
              <a:t>). Yn ogystal, ystyriodd adroddiadau a phrosiectau cyfalaf a chynnal a chadw eraill, a materion iechyd a diogelwch.  Ar ddiwedd y flwyddyn, diddymwyd y Pwyllgor ac o 2024/25, bydd materion ystadau yn cael eu cynnwys yng nghylch gwaith y Pwyllgor Adnoddau a Pherfformiad.  </a:t>
            </a:r>
          </a:p>
          <a:p>
            <a:pPr algn="just"/>
            <a:r>
              <a:rPr lang="cy-GB" sz="1000" dirty="0"/>
              <a:t>Mae aelodaeth y Pwyllgor yn cynnwys Pennaeth Coleg Sir Gâr a sawl aelod annibynnol o Fwrdd y Coleg.  Yn 2023/24 roedd yr aelodaeth fel a ganlyn (gyda phresenoldeb (%) yn cael ei ddarparu mewn cromfachau): Rowland Jones (Cadeirydd) (100%); Dr Andrew </a:t>
            </a:r>
            <a:r>
              <a:rPr lang="cy-GB" sz="1000" dirty="0" err="1"/>
              <a:t>Cornish</a:t>
            </a:r>
            <a:r>
              <a:rPr lang="cy-GB" sz="1000" dirty="0"/>
              <a:t> (0%); Emlyn </a:t>
            </a:r>
            <a:r>
              <a:rPr lang="cy-GB" sz="1000" dirty="0" err="1"/>
              <a:t>Dole</a:t>
            </a:r>
            <a:r>
              <a:rPr lang="cy-GB" sz="1000" dirty="0"/>
              <a:t> (67%); John </a:t>
            </a:r>
            <a:r>
              <a:rPr lang="cy-GB" sz="1000" dirty="0" err="1"/>
              <a:t>Edge</a:t>
            </a:r>
            <a:r>
              <a:rPr lang="cy-GB" sz="1000" dirty="0"/>
              <a:t> (33%); Yr Athro Kyle </a:t>
            </a:r>
            <a:r>
              <a:rPr lang="cy-GB" sz="1000" dirty="0" err="1"/>
              <a:t>Erickson</a:t>
            </a:r>
            <a:r>
              <a:rPr lang="cy-GB" sz="1000" dirty="0"/>
              <a:t> (67%); Yr Athro Elwen Evans (100%); </a:t>
            </a:r>
            <a:r>
              <a:rPr lang="cy-GB" sz="1000" dirty="0" err="1"/>
              <a:t>Taya</a:t>
            </a:r>
            <a:r>
              <a:rPr lang="cy-GB" sz="1000" dirty="0"/>
              <a:t> Gibbons (0%); Delwyn Jones (33%); Arwel Ellis Owen (67%); Maria </a:t>
            </a:r>
            <a:r>
              <a:rPr lang="cy-GB" sz="1000" dirty="0" err="1"/>
              <a:t>Stedman</a:t>
            </a:r>
            <a:r>
              <a:rPr lang="cy-GB" sz="1000" dirty="0"/>
              <a:t> (100%; ymddiswyddodd ym mis Rhagfyr 2023). </a:t>
            </a:r>
          </a:p>
        </p:txBody>
      </p:sp>
      <p:sp>
        <p:nvSpPr>
          <p:cNvPr id="14" name="TextBox 13">
            <a:extLst>
              <a:ext uri="{FF2B5EF4-FFF2-40B4-BE49-F238E27FC236}">
                <a16:creationId xmlns:a16="http://schemas.microsoft.com/office/drawing/2014/main" id="{E026E23A-96D9-3AE5-8ECE-700D84F88F84}"/>
              </a:ext>
            </a:extLst>
          </p:cNvPr>
          <p:cNvSpPr txBox="1"/>
          <p:nvPr/>
        </p:nvSpPr>
        <p:spPr>
          <a:xfrm>
            <a:off x="9708371" y="467995"/>
            <a:ext cx="2930893" cy="400110"/>
          </a:xfrm>
          <a:prstGeom prst="rect">
            <a:avLst/>
          </a:prstGeom>
          <a:noFill/>
        </p:spPr>
        <p:txBody>
          <a:bodyPr wrap="square" rtlCol="0">
            <a:spAutoFit/>
          </a:bodyPr>
          <a:lstStyle/>
          <a:p>
            <a:r>
              <a:rPr lang="cy-GB" sz="2000" b="1" dirty="0"/>
              <a:t>Pwyllgor Ystadau</a:t>
            </a:r>
          </a:p>
        </p:txBody>
      </p:sp>
      <p:sp>
        <p:nvSpPr>
          <p:cNvPr id="15" name="TextBox 14">
            <a:extLst>
              <a:ext uri="{FF2B5EF4-FFF2-40B4-BE49-F238E27FC236}">
                <a16:creationId xmlns:a16="http://schemas.microsoft.com/office/drawing/2014/main" id="{E023A31A-D94B-1BA0-4039-CA159C14C730}"/>
              </a:ext>
            </a:extLst>
          </p:cNvPr>
          <p:cNvSpPr txBox="1"/>
          <p:nvPr/>
        </p:nvSpPr>
        <p:spPr>
          <a:xfrm>
            <a:off x="6666909" y="6420911"/>
            <a:ext cx="3041462" cy="2490425"/>
          </a:xfrm>
          <a:prstGeom prst="rect">
            <a:avLst/>
          </a:prstGeom>
          <a:noFill/>
        </p:spPr>
        <p:txBody>
          <a:bodyPr wrap="square" lIns="91440" tIns="45720" rIns="91440" bIns="45720" rtlCol="0" anchor="t">
            <a:spAutoFit/>
          </a:bodyPr>
          <a:lstStyle/>
          <a:p>
            <a:pPr algn="just">
              <a:lnSpc>
                <a:spcPts val="1100"/>
              </a:lnSpc>
            </a:pPr>
            <a:r>
              <a:rPr lang="cy-GB" sz="1000" dirty="0"/>
              <a:t>Mae’r Pwyllgor Craffu Grŵp yn goruchwylio is-gwmnïau’r Brifysgol, gan ganolbwyntio’n benodol ar strategaethau sy’n ymwneud â’r berthynas rhwng y Brifysgol a Choleg Sir Gâr</a:t>
            </a:r>
          </a:p>
          <a:p>
            <a:pPr algn="just">
              <a:lnSpc>
                <a:spcPts val="1100"/>
              </a:lnSpc>
            </a:pPr>
            <a:r>
              <a:rPr lang="cy-GB" sz="1000" dirty="0"/>
              <a:t>Cyfarfu’r Pwyllgor unwaith yn 2023/24. Bu’n ystyried ystod o faterion o fewn cwmpas ei gylch gwaith, gan gynnwys sefyllfa ariannol is-gwmnïau masnachu a chynigion y Brifysgol i ddiddymu nifer o is-gwmnïau segur.  </a:t>
            </a:r>
          </a:p>
          <a:p>
            <a:pPr algn="just">
              <a:lnSpc>
                <a:spcPts val="1100"/>
              </a:lnSpc>
            </a:pPr>
            <a:r>
              <a:rPr lang="cy-GB" sz="1000" dirty="0"/>
              <a:t> </a:t>
            </a:r>
          </a:p>
          <a:p>
            <a:pPr algn="just">
              <a:lnSpc>
                <a:spcPts val="1100"/>
              </a:lnSpc>
            </a:pPr>
            <a:r>
              <a:rPr lang="cy-GB" sz="1000" dirty="0"/>
              <a:t>Mae’r aelodau fel a ganlyn (gyda phresenoldeb (%) wedi’i ddarparu mewn cromfachau ): Rowland Jones (Cadeirydd) (100%); Yr Athro </a:t>
            </a:r>
            <a:r>
              <a:rPr lang="cy-GB" sz="1000" dirty="0" err="1"/>
              <a:t>Medwin</a:t>
            </a:r>
            <a:r>
              <a:rPr lang="cy-GB" sz="1000" dirty="0"/>
              <a:t> Hughes (0%); </a:t>
            </a:r>
            <a:r>
              <a:rPr lang="cy-GB" sz="1000" dirty="0" err="1"/>
              <a:t>Vanessa</a:t>
            </a:r>
            <a:r>
              <a:rPr lang="cy-GB" sz="1000" dirty="0"/>
              <a:t> </a:t>
            </a:r>
            <a:r>
              <a:rPr lang="cy-GB" sz="1000" dirty="0" err="1"/>
              <a:t>Liverpool</a:t>
            </a:r>
            <a:r>
              <a:rPr lang="cy-GB" sz="1000" dirty="0"/>
              <a:t> (ar absenoldeb awdurdodedig o 15.3.2023; 0%); </a:t>
            </a:r>
            <a:r>
              <a:rPr lang="cy-GB" sz="1000" dirty="0" err="1"/>
              <a:t>Nigel</a:t>
            </a:r>
            <a:r>
              <a:rPr lang="cy-GB" sz="1000" dirty="0"/>
              <a:t> Roberts (100%); Dr Peter Spring (100%); Maria </a:t>
            </a:r>
            <a:r>
              <a:rPr lang="cy-GB" sz="1000" dirty="0" err="1"/>
              <a:t>Stedman</a:t>
            </a:r>
            <a:r>
              <a:rPr lang="cy-GB" sz="1000" dirty="0"/>
              <a:t> (100%); </a:t>
            </a:r>
            <a:r>
              <a:rPr lang="cy-GB" sz="1000" dirty="0" err="1"/>
              <a:t>Randolph</a:t>
            </a:r>
            <a:r>
              <a:rPr lang="cy-GB" sz="1000" dirty="0"/>
              <a:t> Thomas (100%); Jayne Woods (cyfetholwyd; 100%).</a:t>
            </a:r>
          </a:p>
        </p:txBody>
      </p:sp>
      <p:sp>
        <p:nvSpPr>
          <p:cNvPr id="17" name="TextBox 16">
            <a:extLst>
              <a:ext uri="{FF2B5EF4-FFF2-40B4-BE49-F238E27FC236}">
                <a16:creationId xmlns:a16="http://schemas.microsoft.com/office/drawing/2014/main" id="{B20C8646-FAB0-CECD-F409-7A4C738B57AA}"/>
              </a:ext>
            </a:extLst>
          </p:cNvPr>
          <p:cNvSpPr txBox="1"/>
          <p:nvPr/>
        </p:nvSpPr>
        <p:spPr>
          <a:xfrm>
            <a:off x="6660800" y="6020801"/>
            <a:ext cx="3202950" cy="400110"/>
          </a:xfrm>
          <a:prstGeom prst="rect">
            <a:avLst/>
          </a:prstGeom>
          <a:noFill/>
        </p:spPr>
        <p:txBody>
          <a:bodyPr wrap="square" rtlCol="0">
            <a:spAutoFit/>
          </a:bodyPr>
          <a:lstStyle/>
          <a:p>
            <a:r>
              <a:rPr lang="cy-GB" sz="2000" b="1" dirty="0"/>
              <a:t>Pwyllgor Craffu Grŵp </a:t>
            </a:r>
          </a:p>
        </p:txBody>
      </p:sp>
    </p:spTree>
    <p:extLst>
      <p:ext uri="{BB962C8B-B14F-4D97-AF65-F5344CB8AC3E}">
        <p14:creationId xmlns:p14="http://schemas.microsoft.com/office/powerpoint/2010/main" val="2816345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253E122-0545-722B-DC3E-2C6FA5062FEA}"/>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D5E8DFF-FD2F-7620-DF6D-CE971658A422}"/>
              </a:ext>
            </a:extLst>
          </p:cNvPr>
          <p:cNvSpPr txBox="1"/>
          <p:nvPr/>
        </p:nvSpPr>
        <p:spPr>
          <a:xfrm>
            <a:off x="386863" y="61555"/>
            <a:ext cx="9998340" cy="584775"/>
          </a:xfrm>
          <a:prstGeom prst="rect">
            <a:avLst/>
          </a:prstGeom>
          <a:noFill/>
        </p:spPr>
        <p:txBody>
          <a:bodyPr wrap="square" rtlCol="0">
            <a:spAutoFit/>
          </a:bodyPr>
          <a:lstStyle/>
          <a:p>
            <a:r>
              <a:rPr lang="cy-GB" sz="3200" b="1" dirty="0">
                <a:solidFill>
                  <a:schemeClr val="bg1"/>
                </a:solidFill>
              </a:rPr>
              <a:t>Trosolwg Llywodraethu</a:t>
            </a:r>
          </a:p>
        </p:txBody>
      </p:sp>
      <p:sp>
        <p:nvSpPr>
          <p:cNvPr id="8" name="TextBox 7">
            <a:extLst>
              <a:ext uri="{FF2B5EF4-FFF2-40B4-BE49-F238E27FC236}">
                <a16:creationId xmlns:a16="http://schemas.microsoft.com/office/drawing/2014/main" id="{10718BF1-7325-4025-9AAD-F955851298AC}"/>
              </a:ext>
            </a:extLst>
          </p:cNvPr>
          <p:cNvSpPr txBox="1"/>
          <p:nvPr/>
        </p:nvSpPr>
        <p:spPr>
          <a:xfrm>
            <a:off x="3196857" y="2242869"/>
            <a:ext cx="2823666" cy="4401205"/>
          </a:xfrm>
          <a:prstGeom prst="rect">
            <a:avLst/>
          </a:prstGeom>
          <a:noFill/>
        </p:spPr>
        <p:txBody>
          <a:bodyPr wrap="square" lIns="91440" tIns="45720" rIns="91440" bIns="45720" rtlCol="0" anchor="t">
            <a:spAutoFit/>
          </a:bodyPr>
          <a:lstStyle/>
          <a:p>
            <a:pPr algn="just"/>
            <a:r>
              <a:rPr lang="cy-GB" sz="1000" dirty="0"/>
              <a:t>Mae’r Pwyllgor Taliadau yn penderfynu ar sail flynyddol cyflogau, telerau ac amodau ac, lle y bo’n briodol, amodau diswyddo’r Is-Ganghellor ac uwch staff penodedig eraill.  Fel rhan o’r broses hon, mae’r Pwyllgor yn ystyried ystod o fesurau cyd-destunol allanol a chymharol wrth benderfynu dyfarniadau cyflog fel y nodir yn y Datganiad Polisi Tâl blynyddol. </a:t>
            </a:r>
          </a:p>
          <a:p>
            <a:pPr algn="just"/>
            <a:endParaRPr lang="cy-GB" sz="1000" dirty="0"/>
          </a:p>
          <a:p>
            <a:pPr algn="just"/>
            <a:r>
              <a:rPr lang="cy-GB" sz="1000" dirty="0"/>
              <a:t>Cyfarfu’r Pwyllgor ddwywaith yn 2023/34. Ystyriodd amrywiaeth o faterion o fewn cwmpas ei gylch gwaith, gan gynnwys adolygiadau cyflog blynyddol i’r staff o fewn ei gylch gwaith gyda gwybodaeth ategol berthnasol cysylltiedig; a datganiad Polisi Tâl blynyddol y Brifysgol </a:t>
            </a:r>
          </a:p>
          <a:p>
            <a:pPr algn="just"/>
            <a:endParaRPr lang="cy-GB" sz="1000" dirty="0"/>
          </a:p>
          <a:p>
            <a:pPr algn="just"/>
            <a:r>
              <a:rPr lang="cy-GB" sz="1000" dirty="0"/>
              <a:t>Roedd yr aelodaeth fel a ganlyn (gyda phresenoldeb (%) yn cael ei ddarparu mewn cromfachau): </a:t>
            </a:r>
            <a:r>
              <a:rPr lang="cy-GB" sz="1000" dirty="0" err="1"/>
              <a:t>Justin</a:t>
            </a:r>
            <a:r>
              <a:rPr lang="cy-GB" sz="1000" dirty="0"/>
              <a:t> </a:t>
            </a:r>
            <a:r>
              <a:rPr lang="cy-GB" sz="1000" dirty="0" err="1"/>
              <a:t>Albert</a:t>
            </a:r>
            <a:r>
              <a:rPr lang="cy-GB" sz="1000" dirty="0"/>
              <a:t> (Cadeirydd) (100%); </a:t>
            </a:r>
            <a:r>
              <a:rPr lang="cy-GB" sz="1000" dirty="0" err="1"/>
              <a:t>Natalie</a:t>
            </a:r>
            <a:r>
              <a:rPr lang="cy-GB" sz="1000" dirty="0"/>
              <a:t> </a:t>
            </a:r>
            <a:r>
              <a:rPr lang="cy-GB" sz="1000" dirty="0" err="1"/>
              <a:t>Beard</a:t>
            </a:r>
            <a:r>
              <a:rPr lang="cy-GB" sz="1000" dirty="0"/>
              <a:t> (100%); Emlyn </a:t>
            </a:r>
            <a:r>
              <a:rPr lang="cy-GB" sz="1000" dirty="0" err="1"/>
              <a:t>Dole</a:t>
            </a:r>
            <a:r>
              <a:rPr lang="cy-GB" sz="1000" dirty="0"/>
              <a:t> (0%); </a:t>
            </a:r>
            <a:r>
              <a:rPr lang="cy-GB" sz="1000" dirty="0" err="1"/>
              <a:t>Uzo</a:t>
            </a:r>
            <a:r>
              <a:rPr lang="cy-GB" sz="1000" dirty="0"/>
              <a:t> </a:t>
            </a:r>
            <a:r>
              <a:rPr lang="cy-GB" sz="1000" dirty="0" err="1"/>
              <a:t>Iwobi</a:t>
            </a:r>
            <a:r>
              <a:rPr lang="cy-GB" sz="1000" dirty="0"/>
              <a:t> (100%); Yr Athro </a:t>
            </a:r>
            <a:r>
              <a:rPr lang="cy-GB" sz="1000" dirty="0" err="1"/>
              <a:t>Conny</a:t>
            </a:r>
            <a:r>
              <a:rPr lang="cy-GB" sz="1000" dirty="0"/>
              <a:t> </a:t>
            </a:r>
            <a:r>
              <a:rPr lang="cy-GB" sz="1000" dirty="0" err="1"/>
              <a:t>Matera</a:t>
            </a:r>
            <a:r>
              <a:rPr lang="cy-GB" sz="1000" dirty="0"/>
              <a:t>-Rogers (0%); Geraint Roberts (50%); Dr </a:t>
            </a:r>
            <a:r>
              <a:rPr lang="cy-GB" sz="1000" dirty="0" err="1"/>
              <a:t>Liz</a:t>
            </a:r>
            <a:r>
              <a:rPr lang="cy-GB" sz="1000" dirty="0"/>
              <a:t> </a:t>
            </a:r>
            <a:r>
              <a:rPr lang="cy-GB" sz="1000" dirty="0" err="1"/>
              <a:t>Siberry</a:t>
            </a:r>
            <a:r>
              <a:rPr lang="cy-GB" sz="1000" dirty="0"/>
              <a:t> (100%).</a:t>
            </a:r>
          </a:p>
          <a:p>
            <a:pPr algn="just"/>
            <a:endParaRPr lang="cy-GB" sz="1000" dirty="0"/>
          </a:p>
          <a:p>
            <a:pPr algn="just"/>
            <a:r>
              <a:rPr lang="cy-GB" sz="1000" dirty="0"/>
              <a:t>Mae’r Brifysgol yn cyhoeddi ei Datganiad Polisi Tâl blynyddol ar ei gwefan y gellir ei weld drwy’r ddolen ganlynol:</a:t>
            </a:r>
          </a:p>
          <a:p>
            <a:pPr algn="just"/>
            <a:r>
              <a:rPr lang="cy-GB" sz="1000" dirty="0">
                <a:hlinkClick r:id="rId3"/>
              </a:rPr>
              <a:t>Strategaethau a Pholisïau | Prifysgol Cymru, Y Drindod Dewi Sant </a:t>
            </a:r>
            <a:endParaRPr lang="cy-GB" sz="1000" dirty="0"/>
          </a:p>
        </p:txBody>
      </p:sp>
      <p:sp>
        <p:nvSpPr>
          <p:cNvPr id="9" name="TextBox 8">
            <a:extLst>
              <a:ext uri="{FF2B5EF4-FFF2-40B4-BE49-F238E27FC236}">
                <a16:creationId xmlns:a16="http://schemas.microsoft.com/office/drawing/2014/main" id="{42BC4A0E-EF17-4D22-6079-F2645A6A689C}"/>
              </a:ext>
            </a:extLst>
          </p:cNvPr>
          <p:cNvSpPr txBox="1"/>
          <p:nvPr/>
        </p:nvSpPr>
        <p:spPr>
          <a:xfrm>
            <a:off x="3289007" y="1380908"/>
            <a:ext cx="2369389" cy="400110"/>
          </a:xfrm>
          <a:prstGeom prst="rect">
            <a:avLst/>
          </a:prstGeom>
          <a:noFill/>
        </p:spPr>
        <p:txBody>
          <a:bodyPr wrap="square" rtlCol="0">
            <a:spAutoFit/>
          </a:bodyPr>
          <a:lstStyle/>
          <a:p>
            <a:r>
              <a:rPr lang="cy-GB" sz="2000" b="1" dirty="0"/>
              <a:t>Pwyllgor Taliadau</a:t>
            </a:r>
          </a:p>
        </p:txBody>
      </p:sp>
      <p:sp>
        <p:nvSpPr>
          <p:cNvPr id="11" name="TextBox 10">
            <a:extLst>
              <a:ext uri="{FF2B5EF4-FFF2-40B4-BE49-F238E27FC236}">
                <a16:creationId xmlns:a16="http://schemas.microsoft.com/office/drawing/2014/main" id="{66FF665C-7FAF-0866-52ED-7436A4CEE9BC}"/>
              </a:ext>
            </a:extLst>
          </p:cNvPr>
          <p:cNvSpPr txBox="1"/>
          <p:nvPr/>
        </p:nvSpPr>
        <p:spPr>
          <a:xfrm>
            <a:off x="6781080" y="2352076"/>
            <a:ext cx="2731515" cy="4401205"/>
          </a:xfrm>
          <a:prstGeom prst="rect">
            <a:avLst/>
          </a:prstGeom>
          <a:noFill/>
        </p:spPr>
        <p:txBody>
          <a:bodyPr wrap="square" lIns="91440" tIns="45720" rIns="91440" bIns="45720" rtlCol="0" anchor="t">
            <a:spAutoFit/>
          </a:bodyPr>
          <a:lstStyle/>
          <a:p>
            <a:pPr algn="just"/>
            <a:r>
              <a:rPr lang="cy-GB" sz="1000" dirty="0"/>
              <a:t>Mae Pwyllgor Adnoddau a Pherfformiad yn goruchwylio cynllunio strategol a materion ariannol y Brifysgol.  </a:t>
            </a:r>
          </a:p>
          <a:p>
            <a:pPr algn="just"/>
            <a:endParaRPr lang="cy-GB" sz="1000" dirty="0"/>
          </a:p>
          <a:p>
            <a:pPr algn="just"/>
            <a:r>
              <a:rPr lang="cy-GB" sz="1000" dirty="0"/>
              <a:t>Cyfarfu'r Pwyllgor bum gwaith yn 2023/24. Ystyriodd amrywiaeth o faterion o fewn cwmpas ei gylch gwaith, gan gynnwys datblygiadau strategol; asesiadau perfformiad mewn perthynas â mesurau llwyddiant y Cynllun Strategol, y Dangosyddion Perfformiad Allweddol sefydliadol, a thargedau'r Cynlluniau Ffioedd a Mynediad; adroddiadau ar recriwtio a chadw myfyrwyr; perfformiad ariannol yn erbyn rhagolygon a chyllidebau a chynaliadwyedd sefydliadol; pensiynau; adroddiadau ariannol gan Undeb y Myfyrwyr; materion adnoddau dynol gan gynnwys cymeradwyo'r dyfarniad cyflog blynyddol ac adroddiadau gan y Cydbwyllgor Ymgynghorol; ac adroddiadau yn ymwneud â chyllid ac adnoddau o Goleg Sir Gâr. </a:t>
            </a:r>
          </a:p>
          <a:p>
            <a:pPr algn="just"/>
            <a:r>
              <a:rPr lang="cy-GB" sz="1000" dirty="0"/>
              <a:t>Roedd yr aelodaeth fel a ganlyn (gyda phresenoldeb (%) yn cael ei ddarparu mewn cromfachau): Arwel Ellis Owen (Cadeirydd) (100%); </a:t>
            </a:r>
            <a:r>
              <a:rPr lang="cy-GB" sz="1000" dirty="0" err="1"/>
              <a:t>Justin</a:t>
            </a:r>
            <a:r>
              <a:rPr lang="cy-GB" sz="1000" dirty="0"/>
              <a:t> </a:t>
            </a:r>
            <a:r>
              <a:rPr lang="cy-GB" sz="1000" dirty="0" err="1"/>
              <a:t>Albert</a:t>
            </a:r>
            <a:r>
              <a:rPr lang="cy-GB" sz="1000" dirty="0"/>
              <a:t> (60%); Emlyn </a:t>
            </a:r>
            <a:r>
              <a:rPr lang="cy-GB" sz="1000" dirty="0" err="1"/>
              <a:t>Dole</a:t>
            </a:r>
            <a:r>
              <a:rPr lang="cy-GB" sz="1000" dirty="0"/>
              <a:t> (80%); Yr Athro Elwen Evans (100%); </a:t>
            </a:r>
            <a:r>
              <a:rPr lang="cy-GB" sz="1000" dirty="0" err="1"/>
              <a:t>Taya</a:t>
            </a:r>
            <a:r>
              <a:rPr lang="cy-GB" sz="1000" dirty="0"/>
              <a:t> Gibbons (60%); Rowland Jones (80%); Yr Athro </a:t>
            </a:r>
            <a:r>
              <a:rPr lang="cy-GB" sz="1000" dirty="0" err="1"/>
              <a:t>Conny</a:t>
            </a:r>
            <a:r>
              <a:rPr lang="cy-GB" sz="1000" dirty="0"/>
              <a:t> </a:t>
            </a:r>
            <a:r>
              <a:rPr lang="cy-GB" sz="1000" dirty="0" err="1"/>
              <a:t>Matera</a:t>
            </a:r>
            <a:r>
              <a:rPr lang="cy-GB" sz="1000" dirty="0"/>
              <a:t>-Rogers (80%); Maria </a:t>
            </a:r>
            <a:r>
              <a:rPr lang="cy-GB" sz="1000" dirty="0" err="1"/>
              <a:t>Stedman</a:t>
            </a:r>
            <a:r>
              <a:rPr lang="cy-GB" sz="1000" dirty="0"/>
              <a:t> </a:t>
            </a:r>
            <a:r>
              <a:rPr lang="en-GB" sz="1000" dirty="0"/>
              <a:t>(</a:t>
            </a:r>
            <a:r>
              <a:rPr lang="en-GB" sz="1000" dirty="0" err="1"/>
              <a:t>ymddiswyddodd</a:t>
            </a:r>
            <a:r>
              <a:rPr lang="en-GB" sz="1000" dirty="0"/>
              <a:t> </a:t>
            </a:r>
            <a:r>
              <a:rPr lang="en-GB" sz="1000" dirty="0" err="1"/>
              <a:t>ym</a:t>
            </a:r>
            <a:r>
              <a:rPr lang="en-GB" sz="1000" dirty="0"/>
              <a:t> mis </a:t>
            </a:r>
            <a:r>
              <a:rPr lang="en-GB" sz="1000" dirty="0" err="1"/>
              <a:t>Rhagfyr</a:t>
            </a:r>
            <a:r>
              <a:rPr lang="en-GB" sz="1000" dirty="0"/>
              <a:t> 2023; 100%).</a:t>
            </a:r>
          </a:p>
        </p:txBody>
      </p:sp>
      <p:sp>
        <p:nvSpPr>
          <p:cNvPr id="12" name="TextBox 11">
            <a:extLst>
              <a:ext uri="{FF2B5EF4-FFF2-40B4-BE49-F238E27FC236}">
                <a16:creationId xmlns:a16="http://schemas.microsoft.com/office/drawing/2014/main" id="{30EF5337-2073-D702-0489-E5D654C85A69}"/>
              </a:ext>
            </a:extLst>
          </p:cNvPr>
          <p:cNvSpPr txBox="1"/>
          <p:nvPr/>
        </p:nvSpPr>
        <p:spPr>
          <a:xfrm>
            <a:off x="6781080" y="1490115"/>
            <a:ext cx="2930893" cy="707886"/>
          </a:xfrm>
          <a:prstGeom prst="rect">
            <a:avLst/>
          </a:prstGeom>
          <a:noFill/>
        </p:spPr>
        <p:txBody>
          <a:bodyPr wrap="square" rtlCol="0">
            <a:spAutoFit/>
          </a:bodyPr>
          <a:lstStyle/>
          <a:p>
            <a:r>
              <a:rPr lang="cy-GB" sz="2000" b="1" dirty="0"/>
              <a:t>Pwyllgor Adnoddau a Pherfformiad</a:t>
            </a:r>
          </a:p>
        </p:txBody>
      </p:sp>
      <p:sp>
        <p:nvSpPr>
          <p:cNvPr id="3" name="TextBox 2">
            <a:extLst>
              <a:ext uri="{FF2B5EF4-FFF2-40B4-BE49-F238E27FC236}">
                <a16:creationId xmlns:a16="http://schemas.microsoft.com/office/drawing/2014/main" id="{F6046E6C-CEA0-6CF4-1E8B-C02346473F63}"/>
              </a:ext>
            </a:extLst>
          </p:cNvPr>
          <p:cNvSpPr txBox="1"/>
          <p:nvPr/>
        </p:nvSpPr>
        <p:spPr>
          <a:xfrm>
            <a:off x="9609596" y="2356681"/>
            <a:ext cx="2535781" cy="1015663"/>
          </a:xfrm>
          <a:prstGeom prst="rect">
            <a:avLst/>
          </a:prstGeom>
          <a:noFill/>
        </p:spPr>
        <p:txBody>
          <a:bodyPr wrap="square" lIns="91440" tIns="45720" rIns="91440" bIns="45720" rtlCol="0" anchor="t">
            <a:spAutoFit/>
          </a:bodyPr>
          <a:lstStyle/>
          <a:p>
            <a:pPr algn="just"/>
            <a:r>
              <a:rPr lang="cy-GB" sz="1000" dirty="0"/>
              <a:t>Yn ogystal, mae’r Senedd, sef awdurdod academaidd y Brifysgol sy’n tynnu ei haelodaeth yn bennaf gan staff academaidd a myfyrwyr y sefydliad yn adrodd i’r Cyngor.   Ei rôl yw cyfarwyddo a rheoleiddio gwaith dysgu ac ymchwil y Brifysgol. </a:t>
            </a:r>
          </a:p>
        </p:txBody>
      </p:sp>
      <p:sp>
        <p:nvSpPr>
          <p:cNvPr id="4" name="TextBox 3">
            <a:extLst>
              <a:ext uri="{FF2B5EF4-FFF2-40B4-BE49-F238E27FC236}">
                <a16:creationId xmlns:a16="http://schemas.microsoft.com/office/drawing/2014/main" id="{BA28ED57-098A-1C7B-89E6-C643E33DDA53}"/>
              </a:ext>
            </a:extLst>
          </p:cNvPr>
          <p:cNvSpPr txBox="1"/>
          <p:nvPr/>
        </p:nvSpPr>
        <p:spPr>
          <a:xfrm>
            <a:off x="9609596" y="1490115"/>
            <a:ext cx="3005013" cy="400110"/>
          </a:xfrm>
          <a:prstGeom prst="rect">
            <a:avLst/>
          </a:prstGeom>
          <a:noFill/>
        </p:spPr>
        <p:txBody>
          <a:bodyPr wrap="square" rtlCol="0">
            <a:spAutoFit/>
          </a:bodyPr>
          <a:lstStyle/>
          <a:p>
            <a:r>
              <a:rPr lang="en-GB" sz="2000" b="1" dirty="0"/>
              <a:t>Y Senedd</a:t>
            </a:r>
          </a:p>
        </p:txBody>
      </p:sp>
      <p:sp>
        <p:nvSpPr>
          <p:cNvPr id="5" name="TextBox 4">
            <a:extLst>
              <a:ext uri="{FF2B5EF4-FFF2-40B4-BE49-F238E27FC236}">
                <a16:creationId xmlns:a16="http://schemas.microsoft.com/office/drawing/2014/main" id="{002A2C21-089C-2F70-A180-1DB9E7E29F01}"/>
              </a:ext>
            </a:extLst>
          </p:cNvPr>
          <p:cNvSpPr txBox="1"/>
          <p:nvPr/>
        </p:nvSpPr>
        <p:spPr>
          <a:xfrm>
            <a:off x="9609596" y="4805160"/>
            <a:ext cx="2535781" cy="2708434"/>
          </a:xfrm>
          <a:prstGeom prst="rect">
            <a:avLst/>
          </a:prstGeom>
          <a:noFill/>
        </p:spPr>
        <p:txBody>
          <a:bodyPr wrap="square" lIns="91440" tIns="45720" rIns="91440" bIns="45720" rtlCol="0" anchor="t">
            <a:spAutoFit/>
          </a:bodyPr>
          <a:lstStyle/>
          <a:p>
            <a:pPr algn="just"/>
            <a:endParaRPr lang="en-GB" sz="1000" dirty="0"/>
          </a:p>
          <a:p>
            <a:pPr algn="just"/>
            <a:r>
              <a:rPr lang="cy-GB" sz="1000" dirty="0"/>
              <a:t>Ar lefel weithredol, mae’r Uwch Dîm Arwain yn cwrdd yn rheolaidd mewn rôl gynghorol i gefnogi’r Is-Ganghellor wrth lunio cynigion ar gyfer cyfeiriad strategol y Brifysgol.  Cynhaliwyd 29 o gyfarfodydd yn 2023/24. Trafodir ystod eang o bynciau yn y cyfarfodydd –  strategol a gweithredol. </a:t>
            </a:r>
          </a:p>
          <a:p>
            <a:pPr algn="just"/>
            <a:endParaRPr lang="cy-GB" sz="1000" dirty="0"/>
          </a:p>
          <a:p>
            <a:pPr algn="just"/>
            <a:r>
              <a:rPr lang="cy-GB" sz="1000" dirty="0"/>
              <a:t>Yn 2023/24 roedd aelodaeth yr Uwch Dîm Reoli yn cynnwys: Yr Is-Ganghellor, Y Prif Swyddog Gweithredu, Y </a:t>
            </a:r>
            <a:r>
              <a:rPr lang="cy-GB" sz="1000" dirty="0" err="1"/>
              <a:t>Pro</a:t>
            </a:r>
            <a:r>
              <a:rPr lang="cy-GB" sz="1000" dirty="0"/>
              <a:t> Is-Gangellorion, Pennaeth y Sefydliad/Deoniaid, Cyfarwyddwr Gweithredol Adnoddau Dynol, Cyfarwyddwr Gwasanaethau Ariannol, Ysgrifennydd y Brifysgol a Phrofostiaid ein campysau yng Nghymru.  Y presenoldeb oedd 94%.</a:t>
            </a:r>
          </a:p>
        </p:txBody>
      </p:sp>
      <p:sp>
        <p:nvSpPr>
          <p:cNvPr id="6" name="TextBox 5">
            <a:extLst>
              <a:ext uri="{FF2B5EF4-FFF2-40B4-BE49-F238E27FC236}">
                <a16:creationId xmlns:a16="http://schemas.microsoft.com/office/drawing/2014/main" id="{0AD28F06-F0F9-3467-68A5-6B8FCA72A505}"/>
              </a:ext>
            </a:extLst>
          </p:cNvPr>
          <p:cNvSpPr txBox="1"/>
          <p:nvPr/>
        </p:nvSpPr>
        <p:spPr>
          <a:xfrm>
            <a:off x="9609596" y="3982088"/>
            <a:ext cx="2163733" cy="400110"/>
          </a:xfrm>
          <a:prstGeom prst="rect">
            <a:avLst/>
          </a:prstGeom>
          <a:noFill/>
        </p:spPr>
        <p:txBody>
          <a:bodyPr wrap="square" rtlCol="0">
            <a:spAutoFit/>
          </a:bodyPr>
          <a:lstStyle/>
          <a:p>
            <a:r>
              <a:rPr lang="cy-GB" sz="2000" b="1" dirty="0"/>
              <a:t>Uwch Dîm Reoli</a:t>
            </a:r>
          </a:p>
        </p:txBody>
      </p:sp>
      <p:sp>
        <p:nvSpPr>
          <p:cNvPr id="18" name="TextBox 17">
            <a:extLst>
              <a:ext uri="{FF2B5EF4-FFF2-40B4-BE49-F238E27FC236}">
                <a16:creationId xmlns:a16="http://schemas.microsoft.com/office/drawing/2014/main" id="{A64251B9-ED92-A45F-DCA4-3BA75D7C1533}"/>
              </a:ext>
            </a:extLst>
          </p:cNvPr>
          <p:cNvSpPr txBox="1"/>
          <p:nvPr/>
        </p:nvSpPr>
        <p:spPr>
          <a:xfrm>
            <a:off x="438089" y="2242869"/>
            <a:ext cx="2753917" cy="5324535"/>
          </a:xfrm>
          <a:prstGeom prst="rect">
            <a:avLst/>
          </a:prstGeom>
          <a:noFill/>
        </p:spPr>
        <p:txBody>
          <a:bodyPr wrap="square" lIns="91440" tIns="45720" rIns="91440" bIns="45720" rtlCol="0" anchor="t">
            <a:spAutoFit/>
          </a:bodyPr>
          <a:lstStyle/>
          <a:p>
            <a:pPr algn="just"/>
            <a:r>
              <a:rPr lang="cy-GB" sz="1000" dirty="0"/>
              <a:t>Mae’r Pwyllgor Enwebiadau a Llywodraethu yn gyfrifol am fonitro gallu llywodraethu corfforaethol a threfniadau llywodraethu’r Cyngor ar gyfer y Brifysgol a Grŵp ehangach PCYDDS. Mae’n monitro anghenion cyfansoddiadol ac aelodaeth y Cyngor ac yn gwneud argymhellion ar gyfer penodiadau i bwyllgorau a chyrff eraill. </a:t>
            </a:r>
          </a:p>
          <a:p>
            <a:pPr algn="just"/>
            <a:r>
              <a:rPr lang="cy-GB" sz="1000" dirty="0"/>
              <a:t>Cyfarfu’r Pwyllgor deirgwaith yn 2023/24. Ystyriodd amrywiaeth o faterion o fewn cwmpas ei gylch gwaith, gan gynnwys cynnydd yn erbyn cynllun gweithredu’r Brifysgol yn deillio o’r Adolygiad o Lywodraethu Prifysgolion Cymru; y strategaeth recriwtio ar gyfer llywodraethwyr annibynnol newydd; yr adolygiad dwyflynyddol o ymlyniad at y Cod Llywodraethu ar gyfer y sector cyfan a gyhoeddir gan Bwyllgor Cadeiryddion y Prifysgolion; adroddiadau llywodraethu gan Goleg Sir Gâr; adroddiadau ar gwynion; ac enwebiadau ar gyfer gwobrau er anrhydedd. </a:t>
            </a:r>
          </a:p>
          <a:p>
            <a:pPr algn="just"/>
            <a:r>
              <a:rPr lang="cy-GB" sz="1000" dirty="0"/>
              <a:t>Roedd meysydd gwaith allweddol yn 2023/24 yn cynnwys trefniadau ar gyfer yr Adolygiad nesaf o Effeithiolrwydd Llywodraethu; archwiliad o sgiliau a phrofiad aelodau i lywio cynllunio olyniaeth; a monitro’r ail flwyddyn  o weithredu cynllun datblygu a chadw'r Cyngor. </a:t>
            </a:r>
          </a:p>
          <a:p>
            <a:pPr algn="just"/>
            <a:r>
              <a:rPr lang="cy-GB" sz="1000" dirty="0"/>
              <a:t>Roedd yr aelodaeth fel a ganlyn (gyda phresenoldeb (%) yn cael ei ddarparu mewn cromfachau:  Dr </a:t>
            </a:r>
            <a:r>
              <a:rPr lang="cy-GB" sz="1000" dirty="0" err="1"/>
              <a:t>Liz</a:t>
            </a:r>
            <a:r>
              <a:rPr lang="cy-GB" sz="1000" dirty="0"/>
              <a:t> </a:t>
            </a:r>
            <a:r>
              <a:rPr lang="cy-GB" sz="1000" dirty="0" err="1"/>
              <a:t>Siberry</a:t>
            </a:r>
            <a:r>
              <a:rPr lang="cy-GB" sz="1000" dirty="0"/>
              <a:t> (Cadeirydd; 100%;  </a:t>
            </a:r>
            <a:r>
              <a:rPr lang="cy-GB" sz="1000" dirty="0" err="1"/>
              <a:t>Natalie</a:t>
            </a:r>
            <a:r>
              <a:rPr lang="cy-GB" sz="1000" dirty="0"/>
              <a:t> </a:t>
            </a:r>
            <a:r>
              <a:rPr lang="cy-GB" sz="1000" dirty="0" err="1"/>
              <a:t>Beard</a:t>
            </a:r>
            <a:r>
              <a:rPr lang="cy-GB" sz="1000" dirty="0"/>
              <a:t> (67%); Emlyn </a:t>
            </a:r>
            <a:r>
              <a:rPr lang="cy-GB" sz="1000" dirty="0" err="1"/>
              <a:t>Dole</a:t>
            </a:r>
            <a:r>
              <a:rPr lang="cy-GB" sz="1000" dirty="0"/>
              <a:t> (67%) Yr Athro Elwen Evans (100%); Dr Stuart </a:t>
            </a:r>
            <a:r>
              <a:rPr lang="cy-GB" sz="1000" dirty="0" err="1"/>
              <a:t>Robb</a:t>
            </a:r>
            <a:r>
              <a:rPr lang="cy-GB" sz="1000" dirty="0"/>
              <a:t> (100%); Emlyn </a:t>
            </a:r>
            <a:r>
              <a:rPr lang="cy-GB" sz="1000" dirty="0" err="1"/>
              <a:t>Schiavone</a:t>
            </a:r>
            <a:r>
              <a:rPr lang="cy-GB" sz="1000" dirty="0"/>
              <a:t> (100%); Maria </a:t>
            </a:r>
            <a:r>
              <a:rPr lang="cy-GB" sz="1000" dirty="0" err="1"/>
              <a:t>Stedman</a:t>
            </a:r>
            <a:r>
              <a:rPr lang="cy-GB" sz="1000" dirty="0"/>
              <a:t> (ymddiswyddodd ym mis Rhagfyr 2023; 100%); Deris Williams (100%).</a:t>
            </a:r>
          </a:p>
        </p:txBody>
      </p:sp>
      <p:sp>
        <p:nvSpPr>
          <p:cNvPr id="19" name="TextBox 18">
            <a:extLst>
              <a:ext uri="{FF2B5EF4-FFF2-40B4-BE49-F238E27FC236}">
                <a16:creationId xmlns:a16="http://schemas.microsoft.com/office/drawing/2014/main" id="{26F880F5-376B-1241-119A-500DD7D9FD4B}"/>
              </a:ext>
            </a:extLst>
          </p:cNvPr>
          <p:cNvSpPr txBox="1"/>
          <p:nvPr/>
        </p:nvSpPr>
        <p:spPr>
          <a:xfrm>
            <a:off x="478599" y="1380908"/>
            <a:ext cx="2713407" cy="707886"/>
          </a:xfrm>
          <a:prstGeom prst="rect">
            <a:avLst/>
          </a:prstGeom>
          <a:noFill/>
        </p:spPr>
        <p:txBody>
          <a:bodyPr wrap="square" rtlCol="0">
            <a:spAutoFit/>
          </a:bodyPr>
          <a:lstStyle/>
          <a:p>
            <a:r>
              <a:rPr lang="cy-GB" sz="2000" b="1" dirty="0"/>
              <a:t>Pwyllgor Enwebiadau a Llywodraethu </a:t>
            </a:r>
          </a:p>
        </p:txBody>
      </p:sp>
    </p:spTree>
    <p:extLst>
      <p:ext uri="{BB962C8B-B14F-4D97-AF65-F5344CB8AC3E}">
        <p14:creationId xmlns:p14="http://schemas.microsoft.com/office/powerpoint/2010/main" val="2907004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0718BF1-7325-4025-9AAD-F955851298AC}"/>
              </a:ext>
            </a:extLst>
          </p:cNvPr>
          <p:cNvSpPr txBox="1"/>
          <p:nvPr/>
        </p:nvSpPr>
        <p:spPr>
          <a:xfrm>
            <a:off x="411852" y="2561027"/>
            <a:ext cx="5445576" cy="4401205"/>
          </a:xfrm>
          <a:prstGeom prst="rect">
            <a:avLst/>
          </a:prstGeom>
          <a:noFill/>
        </p:spPr>
        <p:txBody>
          <a:bodyPr wrap="square" lIns="91440" tIns="45720" rIns="91440" bIns="45720" numCol="2" spcCol="180000" rtlCol="0" anchor="t">
            <a:spAutoFit/>
          </a:bodyPr>
          <a:lstStyle/>
          <a:p>
            <a:pPr algn="just"/>
            <a:r>
              <a:rPr lang="cy-GB" sz="1000" dirty="0"/>
              <a:t>Mae’r Brifysgol yn anelu at safonau uchel o lywodraethu corfforol. Fel corfforaeth a sefydlwyd gan Siarter Frenhinol gyda statws elusennol, nid yw’r Brifysgol yn dod o fewn gofynion adrodd llywodraethu corfforaethol Cyfnewidfa Stoc Llundain, ond mae’n ceisio dangos bod ei llywodraethant yn cael ei wneud mewn modd agored ac atebol a’i bod yn anelu at arfer gorau yn y sector addysg uwch.   Mae’n ofynnol i holl aelodau’r Cyngor gofrestru bob blwyddyn i </a:t>
            </a:r>
            <a:r>
              <a:rPr lang="cy-GB" sz="1000" dirty="0" err="1"/>
              <a:t>God</a:t>
            </a:r>
            <a:r>
              <a:rPr lang="cy-GB" sz="1000" dirty="0"/>
              <a:t> Ymarfer ar gyfer Aelodau’r Cyngor sy’n nodi’r safonau ymddygiad ac atebolrwydd a ddisgwylir ganddynt yn eu rôl fel llywodraethwyr y Brifysgol ac ymddiriedolwyr elusennau; egwyddorion a gwerthoedd y Brifysgol a gwasanaethau cyhoeddus yn fwy cyffredinol; a dull y Brifysgol o ymdrin â materion fel cyfrinachedd a datgan buddiannau. </a:t>
            </a:r>
          </a:p>
          <a:p>
            <a:pPr algn="just"/>
            <a:r>
              <a:rPr lang="cy-GB" sz="1000" dirty="0"/>
              <a:t>Mae trefniadau llywodraethu’r Brifysgol wedi’u datblygu i adlewyrchu’r egwyddorion a’r arferion a nodir yng Nghod Llywodraethu Addysg Uwch CUC, a chyhoeddwyd yr iteriad diweddaraf ym mis Medi 2020. Drwy’r Pwyllgor Enwebiadau a Llywodraethu, mae’r Cyngor wedi adolygu ei arferion yng nghyd-destun y Cod ac wedi cadarnhau bod yr holl Elfennau Cynradd ar waith a bod trefniadau’r Brifysgol yn cydymffurfio â’r holl egwyddorion allweddol.  Cynhaliodd y Cyngor Adolygiad o Effeithlonrwydd Llywodraethu yn 2019, gyda mewnbwn allanol, a oedd yn cynnwys ystyriaeth gyfannol o gadw at y Cod a arweiniodd at gynllun gweithredu cyhoeddedig.  Gohiriwyd yr Adolygiad Effeithlonrwydd llawn nesaf, a drefnwyd yn wreiddiol i’w gynnal yn 2022/2023 tan 2024/2025 yn sgil penodi Cadeirydd ac Is-Ganghellor newydd.  </a:t>
            </a:r>
          </a:p>
          <a:p>
            <a:pPr algn="just"/>
            <a:r>
              <a:rPr lang="cy-GB" sz="1000" dirty="0"/>
              <a:t>Adolygodd y Cyngor gydymffurfiad â Chod Tâl Staff Uwch Addysg Uwch CUC (Mehefin 2018) drwy ei Bwyllgor Taliadau yn 2018/19. Cynhaliwyd adolygiad pellach yn 2020 yn sgil argymhellion Adolygiad </a:t>
            </a:r>
            <a:r>
              <a:rPr lang="cy-GB" sz="1000" dirty="0" err="1"/>
              <a:t>Camm</a:t>
            </a:r>
            <a:r>
              <a:rPr lang="cy-GB" sz="1000" dirty="0"/>
              <a:t> ac yn 2022 yn dilyn cyhoeddi Cod wedi’i ddiweddaru.  Mae arferion y Brifysgol yn glynu’n llawn at ddisgwyliadau’r Cod.  Mae’r Cyngor hefyd wedi cadarnhau bod pob elfen o </a:t>
            </a:r>
            <a:r>
              <a:rPr lang="cy-GB" sz="1000" dirty="0" err="1"/>
              <a:t>God</a:t>
            </a:r>
            <a:r>
              <a:rPr lang="cy-GB" sz="1000" dirty="0"/>
              <a:t> Ymarfer Pwyllgorau Archwilio Addysg Uwch CUC (Mai 2020) wedi’u mabwysiadau drwy’r Pwyllgor Archwilio a Risg. </a:t>
            </a:r>
          </a:p>
          <a:p>
            <a:pPr algn="just"/>
            <a:endParaRPr lang="cy-GB" sz="1000" dirty="0"/>
          </a:p>
          <a:p>
            <a:pPr algn="just"/>
            <a:r>
              <a:rPr lang="cy-GB" sz="1000" dirty="0"/>
              <a:t>Cynhaliwyd archwiliad mewnol o ymagwedd y Brifysgol at Lywodraethu ym mis Rhagfyr 2023 a rhoddodd sicrwydd sylweddol ar yr amgylchedd rheoli, gydag un argymhelliad wedi’i nodi mewn perthynas ag asesu sgiliau. Mae’r archwiliad nesaf wedi’i drefnu ar gyfer mis Mawrth 2025.</a:t>
            </a:r>
          </a:p>
        </p:txBody>
      </p:sp>
      <p:sp>
        <p:nvSpPr>
          <p:cNvPr id="9" name="TextBox 8">
            <a:extLst>
              <a:ext uri="{FF2B5EF4-FFF2-40B4-BE49-F238E27FC236}">
                <a16:creationId xmlns:a16="http://schemas.microsoft.com/office/drawing/2014/main" id="{42BC4A0E-EF17-4D22-6079-F2645A6A689C}"/>
              </a:ext>
            </a:extLst>
          </p:cNvPr>
          <p:cNvSpPr txBox="1"/>
          <p:nvPr/>
        </p:nvSpPr>
        <p:spPr>
          <a:xfrm>
            <a:off x="386863" y="1777193"/>
            <a:ext cx="5553193" cy="400110"/>
          </a:xfrm>
          <a:prstGeom prst="rect">
            <a:avLst/>
          </a:prstGeom>
          <a:noFill/>
        </p:spPr>
        <p:txBody>
          <a:bodyPr wrap="square" rtlCol="0">
            <a:spAutoFit/>
          </a:bodyPr>
          <a:lstStyle/>
          <a:p>
            <a:r>
              <a:rPr lang="en-GB" sz="2000" b="1"/>
              <a:t>Cod Llywodraethu Addysg Uwch CUC</a:t>
            </a:r>
            <a:endParaRPr lang="en-GB" sz="2000" b="1" dirty="0"/>
          </a:p>
        </p:txBody>
      </p:sp>
      <p:sp>
        <p:nvSpPr>
          <p:cNvPr id="3" name="TextBox 2">
            <a:extLst>
              <a:ext uri="{FF2B5EF4-FFF2-40B4-BE49-F238E27FC236}">
                <a16:creationId xmlns:a16="http://schemas.microsoft.com/office/drawing/2014/main" id="{F6046E6C-CEA0-6CF4-1E8B-C02346473F63}"/>
              </a:ext>
            </a:extLst>
          </p:cNvPr>
          <p:cNvSpPr txBox="1"/>
          <p:nvPr/>
        </p:nvSpPr>
        <p:spPr>
          <a:xfrm>
            <a:off x="6797749" y="2561027"/>
            <a:ext cx="5445576" cy="4862870"/>
          </a:xfrm>
          <a:prstGeom prst="rect">
            <a:avLst/>
          </a:prstGeom>
          <a:noFill/>
        </p:spPr>
        <p:txBody>
          <a:bodyPr wrap="square" lIns="91440" tIns="45720" rIns="91440" bIns="45720" numCol="2" spcCol="180000" rtlCol="0" anchor="t">
            <a:spAutoFit/>
          </a:bodyPr>
          <a:lstStyle/>
          <a:p>
            <a:pPr algn="just"/>
            <a:endParaRPr lang="cy-GB" sz="1000" dirty="0"/>
          </a:p>
          <a:p>
            <a:pPr algn="just"/>
            <a:r>
              <a:rPr lang="cy-GB" sz="1000" dirty="0"/>
              <a:t>Mae’r Cyngor wedi croesawu’r Adolygiad o Lywodraethu Prifysgolion yng Nghymru gan Gillian </a:t>
            </a:r>
            <a:r>
              <a:rPr lang="cy-GB" sz="1000" dirty="0" err="1"/>
              <a:t>Camm</a:t>
            </a:r>
            <a:r>
              <a:rPr lang="cy-GB" sz="1000" dirty="0"/>
              <a:t> (‘Adolygiad </a:t>
            </a:r>
            <a:r>
              <a:rPr lang="cy-GB" sz="1000" dirty="0" err="1"/>
              <a:t>Camm</a:t>
            </a:r>
            <a:r>
              <a:rPr lang="cy-GB" sz="1000" dirty="0"/>
              <a:t>’), a gyhoeddwyd ei adroddiad ym mis Chwefror 2020. Ym mis Gorffennaf 2020, mabwysiadodd y Cyngor Siarter Llywodraethant ar gyfer Prifysgolion yng Nghymru a gyhoeddwyd gan Gadeiryddion Prifysgolion Cymru (</a:t>
            </a:r>
            <a:r>
              <a:rPr lang="cy-GB" sz="1000" dirty="0" err="1"/>
              <a:t>ChUW</a:t>
            </a:r>
            <a:r>
              <a:rPr lang="cy-GB" sz="1000" dirty="0"/>
              <a:t>) a Phrifysgolion Cymru yn ffurfiol a chytunodd ar gynllun gweithredu mewn ymateb i’r Ymrwymiad i Weithredu cysylltiedig.  Mae gweithrediad y Cyngor ar y cynllun bellach wedi’i gwblhau.  Mae’r gwaith a wnaed yn cynnwys: </a:t>
            </a:r>
          </a:p>
          <a:p>
            <a:pPr algn="just"/>
            <a:r>
              <a:rPr lang="cy-GB" sz="1000" dirty="0"/>
              <a:t>•	adeiladu data meintiol ac ansoddol yn ffurfiol sy’n ymwneud â diwylliant sefydliadol a chytuno ar fecanwaith ar gyfer sicrhau adlewyrchiad blynyddol gan y Cyngor;</a:t>
            </a:r>
          </a:p>
          <a:p>
            <a:pPr algn="just"/>
            <a:r>
              <a:rPr lang="cy-GB" sz="1000" dirty="0"/>
              <a:t>•	ystyried y canllaw arfer da ar draws y sector ar ymgysylltu â rhanddeiliaid;</a:t>
            </a:r>
          </a:p>
          <a:p>
            <a:pPr algn="just"/>
            <a:r>
              <a:rPr lang="cy-GB" sz="1000" dirty="0"/>
              <a:t>•	cadarnhau ei ddisgwyliadau mewn perthynas â maint a siâp y corff llywodraethu a chyfrifoldebau ac ymddygiadau’r llywodraethwyr;</a:t>
            </a:r>
          </a:p>
          <a:p>
            <a:pPr algn="just"/>
            <a:r>
              <a:rPr lang="cy-GB" sz="1000" dirty="0"/>
              <a:t>•	gweithredu strategaeth recriwtio a sefydlu dreigl gyda ffocws ar amrywiaeth;</a:t>
            </a:r>
          </a:p>
          <a:p>
            <a:pPr algn="just"/>
            <a:r>
              <a:rPr lang="cy-GB" sz="1000" dirty="0"/>
              <a:t>•	adolygu strwythur y pwyllgor sefydlog;</a:t>
            </a:r>
          </a:p>
          <a:p>
            <a:pPr algn="just"/>
            <a:r>
              <a:rPr lang="cy-GB" sz="1000" dirty="0"/>
              <a:t>•	cadarnhau ei ymagwedd at annibyniaeth llywodraethwyr a rheoli gwrthdaro;</a:t>
            </a:r>
          </a:p>
          <a:p>
            <a:pPr algn="just"/>
            <a:r>
              <a:rPr lang="cy-GB" sz="1000" dirty="0"/>
              <a:t>•	adolygu ei drefniadau ar gyfer llywodraethu taliadau;</a:t>
            </a:r>
          </a:p>
          <a:p>
            <a:pPr algn="just"/>
            <a:r>
              <a:rPr lang="cy-GB" sz="1000" dirty="0"/>
              <a:t>•	cwblhau adolygiad o bolisi rheoli risg;</a:t>
            </a:r>
          </a:p>
          <a:p>
            <a:pPr algn="just"/>
            <a:r>
              <a:rPr lang="cy-GB" sz="1000" dirty="0"/>
              <a:t>•	adolygu’r broses archwilio fewnol;</a:t>
            </a:r>
          </a:p>
          <a:p>
            <a:pPr algn="just"/>
            <a:r>
              <a:rPr lang="cy-GB" sz="1000" dirty="0"/>
              <a:t>•	comisiynu adroddiad blynyddol ar chwythu’r chwiban;</a:t>
            </a:r>
          </a:p>
          <a:p>
            <a:pPr algn="just"/>
            <a:r>
              <a:rPr lang="cy-GB" sz="1000" dirty="0"/>
              <a:t>•	cymeradwyo’r datganiadau ar annibyniaeth, rôl yr ysgrifennydd a’r adroddiadau blynyddol a ddatblygwyd drwy’r Grŵp Clercod ac Ysgrifenyddion Cymru;  </a:t>
            </a:r>
          </a:p>
          <a:p>
            <a:pPr algn="just"/>
            <a:r>
              <a:rPr lang="cy-GB" sz="1000" dirty="0"/>
              <a:t>•	cymeradwyo dull o gynllunio olyniaeth arweinyddiaeth;</a:t>
            </a:r>
          </a:p>
          <a:p>
            <a:pPr algn="just"/>
            <a:r>
              <a:rPr lang="cy-GB" sz="1000" dirty="0"/>
              <a:t>•	mabwysiadau’r templed newydd ar gyfer yr Adroddiad Blynyddol a Datganiadau Ariannol;</a:t>
            </a:r>
          </a:p>
          <a:p>
            <a:pPr algn="just"/>
            <a:r>
              <a:rPr lang="cy-GB" sz="1000" dirty="0"/>
              <a:t>•	cymeradwyo a gweithredu cynllun datblygu a chadw llywodraethwyr;</a:t>
            </a:r>
          </a:p>
          <a:p>
            <a:pPr algn="just"/>
            <a:r>
              <a:rPr lang="cy-GB" sz="1000" dirty="0"/>
              <a:t>•	cymryd rhan mewn gweithdai AU Ymlaen yn ymwneud â chydraddoldeb ac amrywiaeth a datblygu Cynllun Cydraddoldeb, Amrywiaeth a Chynhwysiant. </a:t>
            </a:r>
          </a:p>
          <a:p>
            <a:pPr algn="just"/>
            <a:r>
              <a:rPr lang="cy-GB" sz="1000" dirty="0"/>
              <a:t>Ffocws allweddol i’r Cyngor yn dilyn Adolygiad </a:t>
            </a:r>
            <a:r>
              <a:rPr lang="cy-GB" sz="1000" dirty="0" err="1"/>
              <a:t>Camm</a:t>
            </a:r>
            <a:r>
              <a:rPr lang="cy-GB" sz="1000" dirty="0"/>
              <a:t> yw mynegi, cydgrynhoi a gwell trefniadau ar gyfer sefydlu a datblygu llywodraethwyr.  Mae trefniadau sefydlu ffurfiol a chynhwysfawr, gan gynnwys cynllun ‘cyfaill’ ar gyfer llywodraethwyr annibynnol newydd, wedi’u sefydlu, ac mae cynllun datblygu a chadw wedi’i weithredu, gan nodi’r cyfleoedd (gorfodol a dewisol) a ddarperir ar gyfer pob llywodraethwr.  Mae cadw cofnodion wedi’i ffurfioli, yn ogystal â’r dull o arfarnu. </a:t>
            </a:r>
          </a:p>
        </p:txBody>
      </p:sp>
      <p:sp>
        <p:nvSpPr>
          <p:cNvPr id="4" name="TextBox 3">
            <a:extLst>
              <a:ext uri="{FF2B5EF4-FFF2-40B4-BE49-F238E27FC236}">
                <a16:creationId xmlns:a16="http://schemas.microsoft.com/office/drawing/2014/main" id="{BA28ED57-098A-1C7B-89E6-C643E33DDA53}"/>
              </a:ext>
            </a:extLst>
          </p:cNvPr>
          <p:cNvSpPr txBox="1"/>
          <p:nvPr/>
        </p:nvSpPr>
        <p:spPr>
          <a:xfrm>
            <a:off x="6797749" y="1674574"/>
            <a:ext cx="4943028" cy="707886"/>
          </a:xfrm>
          <a:prstGeom prst="rect">
            <a:avLst/>
          </a:prstGeom>
          <a:noFill/>
        </p:spPr>
        <p:txBody>
          <a:bodyPr wrap="square" rtlCol="0">
            <a:spAutoFit/>
          </a:bodyPr>
          <a:lstStyle/>
          <a:p>
            <a:r>
              <a:rPr lang="en-GB" sz="2000" b="1"/>
              <a:t>Adolygiad Camm o Lywodraethu Prifysgolion Cymru</a:t>
            </a:r>
            <a:endParaRPr lang="en-GB" sz="2000" b="1" dirty="0"/>
          </a:p>
        </p:txBody>
      </p:sp>
      <p:sp>
        <p:nvSpPr>
          <p:cNvPr id="10" name="Rectangle 9">
            <a:extLst>
              <a:ext uri="{FF2B5EF4-FFF2-40B4-BE49-F238E27FC236}">
                <a16:creationId xmlns:a16="http://schemas.microsoft.com/office/drawing/2014/main" id="{E8916357-6A6D-A1C9-28ED-1F02394205A9}"/>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5532FD4-C2D9-8E00-B295-EF2357F5857F}"/>
              </a:ext>
            </a:extLst>
          </p:cNvPr>
          <p:cNvSpPr txBox="1"/>
          <p:nvPr/>
        </p:nvSpPr>
        <p:spPr>
          <a:xfrm>
            <a:off x="386863" y="61555"/>
            <a:ext cx="5374411" cy="584775"/>
          </a:xfrm>
          <a:prstGeom prst="rect">
            <a:avLst/>
          </a:prstGeom>
          <a:noFill/>
        </p:spPr>
        <p:txBody>
          <a:bodyPr wrap="square" rtlCol="0">
            <a:spAutoFit/>
          </a:bodyPr>
          <a:lstStyle/>
          <a:p>
            <a:r>
              <a:rPr lang="cy-GB" sz="3200" b="1" dirty="0">
                <a:solidFill>
                  <a:schemeClr val="bg1"/>
                </a:solidFill>
              </a:rPr>
              <a:t>Trosolwg Llywodraethu</a:t>
            </a:r>
          </a:p>
        </p:txBody>
      </p:sp>
    </p:spTree>
    <p:extLst>
      <p:ext uri="{BB962C8B-B14F-4D97-AF65-F5344CB8AC3E}">
        <p14:creationId xmlns:p14="http://schemas.microsoft.com/office/powerpoint/2010/main" val="3836587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386863" y="61555"/>
            <a:ext cx="5374411" cy="584775"/>
          </a:xfrm>
          <a:prstGeom prst="rect">
            <a:avLst/>
          </a:prstGeom>
          <a:noFill/>
        </p:spPr>
        <p:txBody>
          <a:bodyPr wrap="square" rtlCol="0">
            <a:spAutoFit/>
          </a:bodyPr>
          <a:lstStyle/>
          <a:p>
            <a:r>
              <a:rPr lang="cy-GB" sz="3200" b="1" dirty="0">
                <a:solidFill>
                  <a:schemeClr val="bg1"/>
                </a:solidFill>
              </a:rPr>
              <a:t>Datganiad o Reolaeth Fewnol</a:t>
            </a:r>
          </a:p>
        </p:txBody>
      </p:sp>
      <p:sp>
        <p:nvSpPr>
          <p:cNvPr id="3" name="TextBox 2">
            <a:extLst>
              <a:ext uri="{FF2B5EF4-FFF2-40B4-BE49-F238E27FC236}">
                <a16:creationId xmlns:a16="http://schemas.microsoft.com/office/drawing/2014/main" id="{F6046E6C-CEA0-6CF4-1E8B-C02346473F63}"/>
              </a:ext>
            </a:extLst>
          </p:cNvPr>
          <p:cNvSpPr txBox="1"/>
          <p:nvPr/>
        </p:nvSpPr>
        <p:spPr>
          <a:xfrm>
            <a:off x="475120" y="858341"/>
            <a:ext cx="5536121" cy="7709803"/>
          </a:xfrm>
          <a:prstGeom prst="rect">
            <a:avLst/>
          </a:prstGeom>
          <a:noFill/>
        </p:spPr>
        <p:txBody>
          <a:bodyPr wrap="square" lIns="91440" tIns="45720" rIns="91440" bIns="45720" numCol="2" spcCol="144000" rtlCol="0" anchor="t">
            <a:spAutoFit/>
          </a:bodyPr>
          <a:lstStyle/>
          <a:p>
            <a:pPr algn="just">
              <a:lnSpc>
                <a:spcPts val="1100"/>
              </a:lnSpc>
            </a:pPr>
            <a:r>
              <a:rPr lang="cy-GB" sz="1000" dirty="0"/>
              <a:t>Fel corff llywodraethu’r Brifysgol, mae gan y Cyngor gyfrifoldeb dros gynnal system gadarn o reolaeth fewnol sy’n cefnogi cyflawni cynlluniau strategol, nodau ac amcanion y sefydliad. A hynny tra’n diogelu’r cyhoedd a chronfeydd ac asedau eraill y mae’n gyfrifol amdanynt, yn unol â’r cyfrifoldebau a neilltuwyd i’r Cyngor yn y Siartr a’r Statudau,  telerau ac amodau Cyllid blynyddol a gyhoeddwyd gan Gyngor Cyllido Addysgu Uwch Cymru (CCAUC).</a:t>
            </a:r>
          </a:p>
          <a:p>
            <a:pPr algn="just">
              <a:lnSpc>
                <a:spcPts val="1100"/>
              </a:lnSpc>
            </a:pPr>
            <a:r>
              <a:rPr lang="cy-GB" sz="1000" dirty="0"/>
              <a:t>Mae’r system reoli fewnol yn cynnwys polisïau, rheoliadau a chynlluniau; monitro perfformiad ariannol a gweithredol; gwahanu dyletswyddau; gweithdrefnau awdurdodi a chymeradwyo; systemau gwybodaeth; a swyddogaethau archwilio mewnol ac allanol effeithiol.  Yn ogystal, mae’n cynnwys proses barhaus a ddyluniwyd i adnabod y prif risgiau i gyflawni’r cynlluniau a’r amcanion strategol, gwerthuso natur a maint y risgiau hynny a’u rheoli’n effeithlon, yn effeithiol ac yn economaidd.  Mae’r systemau wedi bod ar waith ar gyfer y flwyddyn hyd at 31 Gorffennaf 2024 a hyd at ddyddiad cymeradwyo’r adroddiad blynyddol a’r datganiadau ariannol.  Mae’r system yn cyd-fynd â chanllawiau perthnasol gan Grŵp Cyfarwyddwyr Cyllid Prifysgolion Prydain.  </a:t>
            </a:r>
          </a:p>
          <a:p>
            <a:pPr algn="just">
              <a:lnSpc>
                <a:spcPts val="1100"/>
              </a:lnSpc>
            </a:pPr>
            <a:r>
              <a:rPr lang="cy-GB" sz="1000" dirty="0"/>
              <a:t>Mae’r system reoli fewnol wedi’i chynllunio i reoli yn hytrach na dileu’r risg o fethiant wrth gyflawni amcanion busnes; mae felly’n darparu sicrwydd rhesymol ond nid sicrwydd llwyr o effeithlonrwydd ac nid sicrwydd llwyr yn erbyn camddatganiad neu golled faterol. </a:t>
            </a:r>
          </a:p>
          <a:p>
            <a:pPr algn="just">
              <a:lnSpc>
                <a:spcPts val="1100"/>
              </a:lnSpc>
            </a:pPr>
            <a:r>
              <a:rPr lang="cy-GB" sz="1000" dirty="0"/>
              <a:t>Mae gan y Pwyllgor Archwilio a Risg awdurdod penodol a ddirprwywyd gan y Cyngor i fonitro ac adolygu materion rheoli mewnol ar ei ran ac i adrodd i’r Cyngor ar y materion hyn.   Mae Archwilwyr Mewnol Annibynnol yn cynnal adolygiad rheolaidd o’r systemau rheolaeth fewnol; mae cwmpas eu gwaith yn cael ei benderfynu, ymlaen llaw, gan y Pwyllgor Archwilio a Risg sy’n derbyn eu hadroddiadau a’u hargymhellion.  Mae’r meysydd i’w hadolygu yn cael eu pennu gan eu harwyddocâd i weithrediadau’r Brifysgol a’r risgiau’n gysylltiedig gyda’u methiant; maent yn cynnwys materion gweithredol a chydymffurfiaeth yn ogystal â risg ariannol.  Mae’r Archwilwyr Mewnol yn mynychu pob cyfarfod o’r Pwyllgor ac yn cwrdd yn breifat gydag aelodau annibynnol ar bob achlysur.   Adroddir ar drafodaethau’r Pwyllgor Archwilio a Risg ymhob cyfarfod o’r Cyngor. </a:t>
            </a:r>
          </a:p>
          <a:p>
            <a:pPr algn="just">
              <a:lnSpc>
                <a:spcPts val="1100"/>
              </a:lnSpc>
            </a:pPr>
            <a:r>
              <a:rPr lang="cy-GB" sz="1000" dirty="0"/>
              <a:t>Mae’r Brifysgol wedi sefydlu methodoleg gadarn ar gyfer gwerthuso a rheoli risg ar sail barhaus, sydd wedi’i gysylltu’n benodol â chyflawni amcanion sefydliadol.  Mae Grŵp PCYDDS a chofrestrau risg gorfforaethol y Brifysgol sy’n graddio tebygolrwydd ac effaith risgiau a nodwyd, yn cael eu cynnal a’u hadolygu’n rheolaidd gan yr Uwch Dîm Reoli.  Mae cofrestrau risg adrannol yn cael eu datblygu a’u hadolygu ar lefel leol, gyda risgiau’n cael eu </a:t>
            </a:r>
            <a:r>
              <a:rPr lang="cy-GB" sz="1000" dirty="0" err="1"/>
              <a:t>huwchgyfeirio</a:t>
            </a:r>
            <a:r>
              <a:rPr lang="cy-GB" sz="1000" dirty="0"/>
              <a:t> i’r gofrestr risg corfforaethol fel y bo’n briodol.  Yn ogystal, cynhelir cofrestrau ar gyfer prosiectau a gweithgareddau mawr arwahanol.  Ystyrir cofrestrau risg corfforaethol ym mhob cyfarfod o’r Pwyllgor Archwilio a Risg ac ystyrir newidiadau arfaethedig gan y Cyngor.  Adolygwyd Polisi Rheoli Risg y Grŵp a lluniad y gofrestr risg yn gynhwysfawr yn 2023/24 gyda’r adolygiad nesaf wedi’i drefnu ar gyfer 2025/26. Mae map sicrwydd, sy’n dilyn y model 3 llinell a gefnogir gan Sefydliad Siartredig yr Archwilwyr Mewnol yn rhoi trosolwg uwch o’r mecanweithiau sydd ar waith i oruchwylio’r risgiau a nodwyd ar y gofrestr risg corfforaethol ac i hwyluso nodi meysydd sydd angen eu cryfhau.</a:t>
            </a:r>
          </a:p>
          <a:p>
            <a:pPr algn="just">
              <a:lnSpc>
                <a:spcPts val="1100"/>
              </a:lnSpc>
            </a:pPr>
            <a:r>
              <a:rPr lang="cy-GB" sz="1000" dirty="0"/>
              <a:t>Cynhaliwyd archwiliad mewnol o ymagwedd y Grŵp i Reoli Risg yn haf 2022 a ddarparodd sicrwydd digonol ar ddigonolrwydd rheolaethau mewnol a sicrwydd sylweddol ar effeithlonrwydd rheolaethau mewnol.  Disgwylir i’r archwiliad nesaf gan ei gynnal yn 2025/26.</a:t>
            </a:r>
          </a:p>
          <a:p>
            <a:pPr algn="just">
              <a:lnSpc>
                <a:spcPts val="1100"/>
              </a:lnSpc>
            </a:pPr>
            <a:r>
              <a:rPr lang="cy-GB" sz="1000" dirty="0"/>
              <a:t>Mae Archwilwyr Mewnol y Brifysgol, </a:t>
            </a:r>
            <a:r>
              <a:rPr lang="cy-GB" sz="1000" dirty="0" err="1"/>
              <a:t>Forvis</a:t>
            </a:r>
            <a:r>
              <a:rPr lang="cy-GB" sz="1000" dirty="0"/>
              <a:t> </a:t>
            </a:r>
            <a:r>
              <a:rPr lang="cy-GB" sz="1000" dirty="0" err="1"/>
              <a:t>Mazars</a:t>
            </a:r>
            <a:r>
              <a:rPr lang="cy-GB" sz="1000" dirty="0"/>
              <a:t>, yn cynhyrchu adroddiad blynyddol sy’n ymdrin â’r meysydd archwilio penodol a adolygwyd yn ystod y flwyddyn ochr yn ochr â sgôr asesu cyffredinol ar gyfer y flwyddyn.  Ymdriniodd yr adroddiad ar gyfer 2023/2024 13 o archwiliadau penodol, gan ddod i’r casgliad bod fframwaith o lywodraethu’, rheoli risg a rheolaeth y Brifysgol yn gymedrol o ran ei digonolrwydd a’i heffeithlonrwydd cyffredinol. Nodwyd bod cyfradd gweithredu’r argymhelliad wedi gwella. </a:t>
            </a:r>
          </a:p>
          <a:p>
            <a:pPr algn="just">
              <a:lnSpc>
                <a:spcPts val="1100"/>
              </a:lnSpc>
            </a:pPr>
            <a:r>
              <a:rPr lang="cy-GB" sz="1000" dirty="0"/>
              <a:t>Mae adolygiad y Cyngor ar effeithlonrwydd y system rheolaeth fewnol yn cael ei lywio gan waith uwch swyddogion yn y Brifysgol, sydd â chyfrifoldeb dros ddatblygu a chynnal y fframwaith reoli fewnol, a thrwy sylwadau a wnaed gan yr Archwilwyr Allanol yn eu llythyr rheoli diwedd blwyddyn ac adroddiadau eraill.    </a:t>
            </a:r>
          </a:p>
          <a:p>
            <a:pPr algn="just">
              <a:lnSpc>
                <a:spcPts val="1100"/>
              </a:lnSpc>
            </a:pPr>
            <a:r>
              <a:rPr lang="cy-GB" sz="1000" dirty="0"/>
              <a:t>Nid oes unrhyw wendidau neu fethiannau rheoli mewnol sylweddol wedi codi yn ystod y flwyddyn ariannol neu ar ôl y flwyddyn ariannol, ond cyn i’r datganiadau ariannol hyn gael eu llofnodi.  Ni ddaethpwyd ar draws unrhyw achosion o dwyll gwirioneddol neu amheuaeth o dwyll yn ystod y gwaith archwilio a wnaed yn y cylch archwilio mewnol. </a:t>
            </a:r>
          </a:p>
        </p:txBody>
      </p:sp>
      <p:sp>
        <p:nvSpPr>
          <p:cNvPr id="6" name="TextBox 5">
            <a:extLst>
              <a:ext uri="{FF2B5EF4-FFF2-40B4-BE49-F238E27FC236}">
                <a16:creationId xmlns:a16="http://schemas.microsoft.com/office/drawing/2014/main" id="{CA561649-3B30-14CB-EB8D-4AA428AF93A1}"/>
              </a:ext>
            </a:extLst>
          </p:cNvPr>
          <p:cNvSpPr txBox="1"/>
          <p:nvPr/>
        </p:nvSpPr>
        <p:spPr>
          <a:xfrm>
            <a:off x="6790359" y="1583693"/>
            <a:ext cx="5536120" cy="1785104"/>
          </a:xfrm>
          <a:prstGeom prst="rect">
            <a:avLst/>
          </a:prstGeom>
          <a:noFill/>
        </p:spPr>
        <p:txBody>
          <a:bodyPr wrap="square" lIns="91440" tIns="45720" rIns="91440" bIns="45720" numCol="2" spcCol="180000" rtlCol="0" anchor="t">
            <a:spAutoFit/>
          </a:bodyPr>
          <a:lstStyle/>
          <a:p>
            <a:pPr algn="just"/>
            <a:r>
              <a:rPr lang="cy-GB" sz="1000" dirty="0"/>
              <a:t>Mae’r Datganiad Rheoli Mewnol yn gosod y trefniadau sydd ar waith ar gyfer rheoli risg, gan gynnwys y broses  barhaus o nodi, gwerthuso a rheoli risgiau. </a:t>
            </a:r>
          </a:p>
          <a:p>
            <a:pPr algn="just"/>
            <a:endParaRPr lang="cy-GB" sz="1000" dirty="0"/>
          </a:p>
          <a:p>
            <a:pPr algn="just"/>
            <a:r>
              <a:rPr lang="cy-GB" sz="1000" dirty="0"/>
              <a:t>Caiff cofrestr risg gynhwysfawr ei chynnal gan y Brifysgol gyda risgiau penodol yn cael eu dyrannu i’r uwch reolwyr priodol a’r penaethiaid adrannol.  Cyfrifoldeb y perchnogion risg hyn yw nodi a gweithredu camau lliniaru i ddiogelu’r Brifysgol.  </a:t>
            </a:r>
          </a:p>
          <a:p>
            <a:pPr algn="just"/>
            <a:endParaRPr lang="cy-GB" sz="1000" dirty="0"/>
          </a:p>
          <a:p>
            <a:pPr algn="just"/>
            <a:r>
              <a:rPr lang="cy-GB" sz="1000" dirty="0"/>
              <a:t>Dyrennir ‘sgôr’ cychwynnol i risgiau, yn seiliedig ar debygolrwydd o ddigwydd ac effaith ar y Brifysgol gyda diweddariadau ym mhob pwyllgor perthnasol a chyfarfod y Cyngor yn manylu ar y cynnydd tuag at liniaru camau gweithredu / camau gweithredu newydd a nodwyd a sgôr risg wedi’i ddiweddaru ar ôl lliniaru.  </a:t>
            </a:r>
          </a:p>
          <a:p>
            <a:pPr algn="just"/>
            <a:endParaRPr lang="cy-GB" sz="1000" dirty="0"/>
          </a:p>
          <a:p>
            <a:pPr algn="just"/>
            <a:r>
              <a:rPr lang="cy-GB" sz="1000" dirty="0"/>
              <a:t>Cyflwynir diweddariad llawn i’r gofrestr ym mhob cyfarfod o’r Pwyllgor Archwilio a Risg. </a:t>
            </a:r>
          </a:p>
        </p:txBody>
      </p:sp>
      <p:sp>
        <p:nvSpPr>
          <p:cNvPr id="10" name="TextBox 9">
            <a:extLst>
              <a:ext uri="{FF2B5EF4-FFF2-40B4-BE49-F238E27FC236}">
                <a16:creationId xmlns:a16="http://schemas.microsoft.com/office/drawing/2014/main" id="{4D343AFE-9C08-5002-C234-604F5C48CE93}"/>
              </a:ext>
            </a:extLst>
          </p:cNvPr>
          <p:cNvSpPr txBox="1"/>
          <p:nvPr/>
        </p:nvSpPr>
        <p:spPr>
          <a:xfrm>
            <a:off x="6744714" y="1016486"/>
            <a:ext cx="4462784" cy="400110"/>
          </a:xfrm>
          <a:prstGeom prst="rect">
            <a:avLst/>
          </a:prstGeom>
          <a:noFill/>
        </p:spPr>
        <p:txBody>
          <a:bodyPr wrap="square" rtlCol="0">
            <a:spAutoFit/>
          </a:bodyPr>
          <a:lstStyle/>
          <a:p>
            <a:r>
              <a:rPr lang="cy-GB" sz="2000" b="1" dirty="0"/>
              <a:t>Rheoli Risg / Cofrestr Risg</a:t>
            </a:r>
          </a:p>
        </p:txBody>
      </p:sp>
      <p:sp>
        <p:nvSpPr>
          <p:cNvPr id="12" name="TextBox 11">
            <a:extLst>
              <a:ext uri="{FF2B5EF4-FFF2-40B4-BE49-F238E27FC236}">
                <a16:creationId xmlns:a16="http://schemas.microsoft.com/office/drawing/2014/main" id="{F3C0D71A-1583-71C9-7413-613C1B61459E}"/>
              </a:ext>
            </a:extLst>
          </p:cNvPr>
          <p:cNvSpPr txBox="1"/>
          <p:nvPr/>
        </p:nvSpPr>
        <p:spPr>
          <a:xfrm>
            <a:off x="6804145" y="3510563"/>
            <a:ext cx="2535781" cy="400110"/>
          </a:xfrm>
          <a:prstGeom prst="rect">
            <a:avLst/>
          </a:prstGeom>
          <a:noFill/>
        </p:spPr>
        <p:txBody>
          <a:bodyPr wrap="square" rtlCol="0">
            <a:spAutoFit/>
          </a:bodyPr>
          <a:lstStyle/>
          <a:p>
            <a:r>
              <a:rPr lang="cy-GB" sz="2000" b="1" dirty="0"/>
              <a:t>Casgliad</a:t>
            </a:r>
          </a:p>
        </p:txBody>
      </p:sp>
      <p:sp>
        <p:nvSpPr>
          <p:cNvPr id="13" name="TextBox 12">
            <a:extLst>
              <a:ext uri="{FF2B5EF4-FFF2-40B4-BE49-F238E27FC236}">
                <a16:creationId xmlns:a16="http://schemas.microsoft.com/office/drawing/2014/main" id="{3A7D38E6-EE23-C9CF-DAE5-5D06247FEA6C}"/>
              </a:ext>
            </a:extLst>
          </p:cNvPr>
          <p:cNvSpPr txBox="1"/>
          <p:nvPr/>
        </p:nvSpPr>
        <p:spPr>
          <a:xfrm>
            <a:off x="6790358" y="6703330"/>
            <a:ext cx="3746344" cy="646331"/>
          </a:xfrm>
          <a:prstGeom prst="rect">
            <a:avLst/>
          </a:prstGeom>
          <a:noFill/>
        </p:spPr>
        <p:txBody>
          <a:bodyPr wrap="square" lIns="91440" tIns="45720" rIns="91440" bIns="45720" rtlCol="0" anchor="t">
            <a:spAutoFit/>
          </a:bodyPr>
          <a:lstStyle/>
          <a:p>
            <a:pPr marR="212090"/>
            <a:r>
              <a:rPr lang="en-GB" sz="1800" b="1" dirty="0">
                <a:effectLst/>
                <a:latin typeface="Calibri" panose="020F0502020204030204" pitchFamily="34" charset="0"/>
                <a:ea typeface="Times New Roman" panose="02020603050405020304" pitchFamily="18" charset="0"/>
              </a:rPr>
              <a:t>Emlyn Dole</a:t>
            </a:r>
            <a:endParaRPr lang="en-GB" b="1" i="1" dirty="0">
              <a:latin typeface="Calibri" panose="020F0502020204030204" pitchFamily="34" charset="0"/>
              <a:ea typeface="Times New Roman" panose="02020603050405020304" pitchFamily="18" charset="0"/>
              <a:cs typeface="Times New Roman" panose="02020603050405020304" pitchFamily="18" charset="0"/>
            </a:endParaRPr>
          </a:p>
          <a:p>
            <a:pPr marR="212090"/>
            <a:r>
              <a:rPr lang="cy-GB" sz="1800" i="1" dirty="0">
                <a:effectLst/>
                <a:latin typeface="Calibri" panose="020F0502020204030204" pitchFamily="34" charset="0"/>
                <a:ea typeface="Times New Roman" panose="02020603050405020304" pitchFamily="18" charset="0"/>
                <a:cs typeface="Times New Roman" panose="02020603050405020304" pitchFamily="18" charset="0"/>
              </a:rPr>
              <a:t>C</a:t>
            </a:r>
            <a:r>
              <a:rPr lang="cy-GB" i="1" dirty="0">
                <a:latin typeface="Calibri" panose="020F0502020204030204" pitchFamily="34" charset="0"/>
                <a:ea typeface="Times New Roman" panose="02020603050405020304" pitchFamily="18" charset="0"/>
                <a:cs typeface="Times New Roman" panose="02020603050405020304" pitchFamily="18" charset="0"/>
              </a:rPr>
              <a:t>adeirydd Pwyllgor y Prifysgol</a:t>
            </a:r>
            <a:endParaRPr lang="cy-GB" sz="1800" dirty="0">
              <a:effectLst/>
              <a:latin typeface="Times New Roman" panose="02020603050405020304" pitchFamily="18" charset="0"/>
              <a:ea typeface="Times New Roman" panose="02020603050405020304" pitchFamily="18" charset="0"/>
            </a:endParaRPr>
          </a:p>
        </p:txBody>
      </p:sp>
      <p:cxnSp>
        <p:nvCxnSpPr>
          <p:cNvPr id="4" name="Straight Connector 3">
            <a:extLst>
              <a:ext uri="{FF2B5EF4-FFF2-40B4-BE49-F238E27FC236}">
                <a16:creationId xmlns:a16="http://schemas.microsoft.com/office/drawing/2014/main" id="{1B7290C9-2BDF-76A4-47DC-C6C5AAFDE28D}"/>
              </a:ext>
            </a:extLst>
          </p:cNvPr>
          <p:cNvCxnSpPr/>
          <p:nvPr/>
        </p:nvCxnSpPr>
        <p:spPr>
          <a:xfrm>
            <a:off x="6851650" y="6146800"/>
            <a:ext cx="4864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9A460D8-0BEA-1488-C946-C0D1515E6301}"/>
              </a:ext>
            </a:extLst>
          </p:cNvPr>
          <p:cNvCxnSpPr/>
          <p:nvPr/>
        </p:nvCxnSpPr>
        <p:spPr>
          <a:xfrm>
            <a:off x="6804145" y="7537450"/>
            <a:ext cx="4864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descr="A black handwritten text&#10;&#10;Description automatically generated with medium confidence">
            <a:extLst>
              <a:ext uri="{FF2B5EF4-FFF2-40B4-BE49-F238E27FC236}">
                <a16:creationId xmlns:a16="http://schemas.microsoft.com/office/drawing/2014/main" id="{932BFA96-7DF9-A47A-17EC-AFE4D66EBB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145" y="6265180"/>
            <a:ext cx="1464945" cy="438150"/>
          </a:xfrm>
          <a:prstGeom prst="rect">
            <a:avLst/>
          </a:prstGeom>
        </p:spPr>
      </p:pic>
      <p:sp>
        <p:nvSpPr>
          <p:cNvPr id="8" name="TextBox 11">
            <a:extLst>
              <a:ext uri="{FF2B5EF4-FFF2-40B4-BE49-F238E27FC236}">
                <a16:creationId xmlns:a16="http://schemas.microsoft.com/office/drawing/2014/main" id="{1F3E81AB-9869-00EE-4202-341474D24440}"/>
              </a:ext>
            </a:extLst>
          </p:cNvPr>
          <p:cNvSpPr txBox="1"/>
          <p:nvPr/>
        </p:nvSpPr>
        <p:spPr>
          <a:xfrm>
            <a:off x="7001199" y="4145940"/>
            <a:ext cx="4864100" cy="1785104"/>
          </a:xfrm>
          <a:prstGeom prst="rect">
            <a:avLst/>
          </a:prstGeom>
          <a:noFill/>
        </p:spPr>
        <p:txBody>
          <a:bodyPr wrap="square" rtlCol="0">
            <a:spAutoFit/>
          </a:bodyPr>
          <a:lstStyle/>
          <a:p>
            <a:r>
              <a:rPr lang="cy-GB" sz="1000" dirty="0"/>
              <a:t>Mae’r sector Addysg Uwch yn un o’r heriau sy’n esblygu’n barhaus ac nid yw’n ddiogel rhag y pwysau chwyddiant sydd wedi effeithio ar economi’r DU ac sy’n parhau i effeithio arni.  Bydd yr heriau sy’n wynebu’r sector yn parhau drwy gydol unrhyw gyfnod y gellir ei ragweld yn rhesymol. </a:t>
            </a:r>
          </a:p>
          <a:p>
            <a:endParaRPr lang="cy-GB" sz="1000" dirty="0"/>
          </a:p>
          <a:p>
            <a:r>
              <a:rPr lang="cy-GB" sz="1000" dirty="0"/>
              <a:t>Fel ymateb, mae’r Brifysgol yn parhau i gryfhau ei gweithrediadau craidd a darparu gwahaniaeth mewn cynhyrchion a marchnadoedd. </a:t>
            </a:r>
          </a:p>
          <a:p>
            <a:r>
              <a:rPr lang="cy-GB" sz="1000" dirty="0"/>
              <a:t>Mae rheoli costau yn parhau i fod yn ffocws allweddol i’r Brifysgol ac mae’r gweithgaredd a wnaed yn y blynyddoedd blaenorol wedi darparu sylfaen gadarn y gall y Brifysgol ymateb i’r heriau y bydd yn eu hwynebu yn y dyfodol a sicrhau sefyllfa weithredu gynaliadwy i gwrdd â heriau’r dyfodol. </a:t>
            </a:r>
          </a:p>
        </p:txBody>
      </p:sp>
    </p:spTree>
    <p:extLst>
      <p:ext uri="{BB962C8B-B14F-4D97-AF65-F5344CB8AC3E}">
        <p14:creationId xmlns:p14="http://schemas.microsoft.com/office/powerpoint/2010/main" val="276184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suit and tie&#10;&#10;Description automatically generated">
            <a:extLst>
              <a:ext uri="{FF2B5EF4-FFF2-40B4-BE49-F238E27FC236}">
                <a16:creationId xmlns:a16="http://schemas.microsoft.com/office/drawing/2014/main" id="{918D602B-2FD9-FEF8-CA64-880BE86800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174" y="1050360"/>
            <a:ext cx="2016645" cy="1662004"/>
          </a:xfrm>
          <a:prstGeom prst="rect">
            <a:avLst/>
          </a:prstGeom>
        </p:spPr>
      </p:pic>
      <p:sp>
        <p:nvSpPr>
          <p:cNvPr id="5" name="TextBox 4">
            <a:extLst>
              <a:ext uri="{FF2B5EF4-FFF2-40B4-BE49-F238E27FC236}">
                <a16:creationId xmlns:a16="http://schemas.microsoft.com/office/drawing/2014/main" id="{9F7C5310-234B-5C55-63E5-6DD082D96FBE}"/>
              </a:ext>
            </a:extLst>
          </p:cNvPr>
          <p:cNvSpPr txBox="1"/>
          <p:nvPr/>
        </p:nvSpPr>
        <p:spPr>
          <a:xfrm>
            <a:off x="513932" y="2810014"/>
            <a:ext cx="2697102" cy="5736699"/>
          </a:xfrm>
          <a:prstGeom prst="rect">
            <a:avLst/>
          </a:prstGeom>
          <a:noFill/>
        </p:spPr>
        <p:txBody>
          <a:bodyPr wrap="square">
            <a:spAutoFit/>
          </a:bodyPr>
          <a:lstStyle>
            <a:defPPr>
              <a:defRPr lang="en-US"/>
            </a:defPPr>
            <a:lvl1pPr algn="just">
              <a:defRPr sz="1050">
                <a:effectLst/>
                <a:latin typeface="Arial" panose="020B0604020202020204" pitchFamily="34" charset="0"/>
                <a:ea typeface="Times New Roman" panose="02020603050405020304" pitchFamily="18" charset="0"/>
                <a:cs typeface="Arial" panose="020B0604020202020204" pitchFamily="34" charset="0"/>
              </a:defRPr>
            </a:lvl1pPr>
          </a:lstStyle>
          <a:p>
            <a:pPr>
              <a:lnSpc>
                <a:spcPts val="1000"/>
              </a:lnSpc>
            </a:pPr>
            <a:r>
              <a:rPr lang="cy-GB" sz="1000" dirty="0">
                <a:latin typeface="+mn-lt"/>
              </a:rPr>
              <a:t>Ar ran Cyngor y Brifysgol, hoffwn ddechrau drwy ddiolch i’r Uwch Dîm Arwain a holl staff a myfyrwyr y Brifysgol am eu hymrwymiad parhaus a’u gwaith caled. Mae’r rhain yn sicrhau bod ein Prifysgol yn parhau i ddarparu profiad ardderchog i’n myfyrwyr a dod yn fwy cynaliadwy mewn sector Addysg Uwch sy’n gynyddol gystadleuol a heriol.  Dechreuais yn rôl Cadeirydd y Cyngor ar 1 Medi 2023 ac rwyf wedi gwerthfawrogi profiad ac arweiniad fy nghyd-aelodau a’r Cadeirydd blaenorol yn ystod fy mlwyddyn gyntaf.  Hoffwn ddiolch i aelodau presennol a blaenorol y Cyngor a’i wahanol bwyllgorau am eu hymrwymiad a’u cyfraniad i’r Brifysgol.  Maent wedi parhau i ddarparu cefnogaeth ymroddedig i nodau ac uchelgeisiau’r Brifysgol ac wedi sicrhau bod trefniadau llywodraethu a chraffu priodol ar waith.   </a:t>
            </a:r>
          </a:p>
          <a:p>
            <a:pPr>
              <a:lnSpc>
                <a:spcPts val="1000"/>
              </a:lnSpc>
            </a:pPr>
            <a:r>
              <a:rPr lang="cy-GB" sz="1000" dirty="0">
                <a:latin typeface="+mn-lt"/>
              </a:rPr>
              <a:t>Roeddwn yn falch iawn bod y Brifysgol wedi ennill 3ydd Cydradd yn y DU yn safle’r </a:t>
            </a:r>
            <a:r>
              <a:rPr lang="cy-GB" sz="1000" dirty="0" err="1">
                <a:latin typeface="+mn-lt"/>
              </a:rPr>
              <a:t>Times</a:t>
            </a:r>
            <a:r>
              <a:rPr lang="cy-GB" sz="1000" dirty="0">
                <a:latin typeface="+mn-lt"/>
              </a:rPr>
              <a:t> </a:t>
            </a:r>
            <a:r>
              <a:rPr lang="cy-GB" sz="1000" dirty="0" err="1">
                <a:latin typeface="+mn-lt"/>
              </a:rPr>
              <a:t>Higher</a:t>
            </a:r>
            <a:r>
              <a:rPr lang="cy-GB" sz="1000" dirty="0">
                <a:latin typeface="+mn-lt"/>
              </a:rPr>
              <a:t> Education ar sail ein canlyniadau NSS rhagorol yn 2024.  Mae’r canlyniadau hyn yn mynd i wraidd ein gwerthoedd ac yn adlewyrchu ymroddiad ein holl staff i ddarparu’r profiadau dysgu gorau posibl i’n myfyrwyr.  Braf oedd gweld cyfraniadau ein staff at y canlyniadau hyn yn cael eu hadlewyrchu yng ngwobrau addysgu a dysgu blynyddol NEXUS.  Bu’r digwyddiad yn dathlu cyfraniadau rhagorol i brofiad myfyrwyr gan dimau ar draws ein gwasanaethau academaidd a phroffesiynol.  Rwy’n teimlo’n freintiedig i fod yn rhan o sefydliad sy’n cael cymaint o effaith ar les yr unigolion a’r cymunedau y mae’n eu gwasanaethu.  </a:t>
            </a:r>
          </a:p>
          <a:p>
            <a:pPr>
              <a:lnSpc>
                <a:spcPts val="1000"/>
              </a:lnSpc>
            </a:pPr>
            <a:r>
              <a:rPr lang="cy-GB" sz="1000" dirty="0">
                <a:latin typeface="+mn-lt"/>
              </a:rPr>
              <a:t>Mae gennym ymrwymiad clir i wneud gwahaniaeth a darparu cyfleoedd ar gyfer cymunedau sydd wedi’u tangynrychioli’n draddodiadol mewn addysg uwch.  Darperir cyfleoedd o’r fath mewn lleoliadau yn Ne a Gorllewin Cymru yn ogystal ag yn Llundain a Birmingham</a:t>
            </a:r>
            <a:r>
              <a:rPr lang="en-GB" sz="1000" dirty="0">
                <a:latin typeface="+mn-lt"/>
              </a:rPr>
              <a:t>. </a:t>
            </a:r>
          </a:p>
          <a:p>
            <a:pPr>
              <a:lnSpc>
                <a:spcPts val="1000"/>
              </a:lnSpc>
            </a:pPr>
            <a:endParaRPr lang="en-GB" sz="1000" dirty="0">
              <a:latin typeface="+mn-lt"/>
            </a:endParaRPr>
          </a:p>
        </p:txBody>
      </p:sp>
      <p:sp>
        <p:nvSpPr>
          <p:cNvPr id="6" name="Rectangle 5">
            <a:extLst>
              <a:ext uri="{FF2B5EF4-FFF2-40B4-BE49-F238E27FC236}">
                <a16:creationId xmlns:a16="http://schemas.microsoft.com/office/drawing/2014/main" id="{377925E1-1630-086A-C121-50BD54CAFD05}"/>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D851A91A-6597-FD78-9607-9E36A295356F}"/>
              </a:ext>
            </a:extLst>
          </p:cNvPr>
          <p:cNvSpPr txBox="1"/>
          <p:nvPr/>
        </p:nvSpPr>
        <p:spPr>
          <a:xfrm>
            <a:off x="386863" y="61555"/>
            <a:ext cx="9998340" cy="584775"/>
          </a:xfrm>
          <a:prstGeom prst="rect">
            <a:avLst/>
          </a:prstGeom>
          <a:noFill/>
        </p:spPr>
        <p:txBody>
          <a:bodyPr wrap="square" rtlCol="0">
            <a:spAutoFit/>
          </a:bodyPr>
          <a:lstStyle/>
          <a:p>
            <a:r>
              <a:rPr lang="cy-GB" sz="3200" b="1" dirty="0">
                <a:solidFill>
                  <a:schemeClr val="bg1"/>
                </a:solidFill>
              </a:rPr>
              <a:t>Cyflwyniad</a:t>
            </a:r>
          </a:p>
        </p:txBody>
      </p:sp>
      <p:sp>
        <p:nvSpPr>
          <p:cNvPr id="8" name="TextBox 7">
            <a:extLst>
              <a:ext uri="{FF2B5EF4-FFF2-40B4-BE49-F238E27FC236}">
                <a16:creationId xmlns:a16="http://schemas.microsoft.com/office/drawing/2014/main" id="{D37EEA5A-7F95-2650-2F4B-A3BD71D38224}"/>
              </a:ext>
            </a:extLst>
          </p:cNvPr>
          <p:cNvSpPr txBox="1"/>
          <p:nvPr/>
        </p:nvSpPr>
        <p:spPr>
          <a:xfrm>
            <a:off x="2720212" y="1588974"/>
            <a:ext cx="1944547" cy="584775"/>
          </a:xfrm>
          <a:prstGeom prst="rect">
            <a:avLst/>
          </a:prstGeom>
          <a:noFill/>
        </p:spPr>
        <p:txBody>
          <a:bodyPr wrap="square" rtlCol="0">
            <a:spAutoFit/>
          </a:bodyPr>
          <a:lstStyle/>
          <a:p>
            <a:r>
              <a:rPr lang="en-GB" b="1" dirty="0"/>
              <a:t>Emlyn Dole</a:t>
            </a:r>
          </a:p>
          <a:p>
            <a:r>
              <a:rPr lang="cy-GB" sz="1400" dirty="0"/>
              <a:t>Cadeirydd y Cyngor</a:t>
            </a:r>
          </a:p>
        </p:txBody>
      </p:sp>
      <p:sp>
        <p:nvSpPr>
          <p:cNvPr id="9" name="TextBox 8">
            <a:extLst>
              <a:ext uri="{FF2B5EF4-FFF2-40B4-BE49-F238E27FC236}">
                <a16:creationId xmlns:a16="http://schemas.microsoft.com/office/drawing/2014/main" id="{448AB0F2-850B-2FDB-76DA-9D9F2894BCA0}"/>
              </a:ext>
            </a:extLst>
          </p:cNvPr>
          <p:cNvSpPr txBox="1"/>
          <p:nvPr/>
        </p:nvSpPr>
        <p:spPr>
          <a:xfrm>
            <a:off x="3211034" y="2810014"/>
            <a:ext cx="2821466" cy="5608458"/>
          </a:xfrm>
          <a:prstGeom prst="rect">
            <a:avLst/>
          </a:prstGeom>
          <a:noFill/>
        </p:spPr>
        <p:txBody>
          <a:bodyPr wrap="square">
            <a:spAutoFit/>
          </a:bodyPr>
          <a:lstStyle>
            <a:defPPr>
              <a:defRPr lang="en-US"/>
            </a:defPPr>
            <a:lvl1pPr algn="just">
              <a:defRPr sz="1050">
                <a:effectLst/>
                <a:latin typeface="Arial" panose="020B0604020202020204" pitchFamily="34" charset="0"/>
                <a:ea typeface="Times New Roman" panose="02020603050405020304" pitchFamily="18" charset="0"/>
                <a:cs typeface="Arial" panose="020B0604020202020204" pitchFamily="34" charset="0"/>
              </a:defRPr>
            </a:lvl1pPr>
          </a:lstStyle>
          <a:p>
            <a:pPr>
              <a:lnSpc>
                <a:spcPts val="1000"/>
              </a:lnSpc>
            </a:pPr>
            <a:endParaRPr lang="cy-GB" sz="1000" dirty="0">
              <a:latin typeface="+mn-lt"/>
            </a:endParaRPr>
          </a:p>
          <a:p>
            <a:pPr>
              <a:lnSpc>
                <a:spcPts val="1000"/>
              </a:lnSpc>
            </a:pPr>
            <a:r>
              <a:rPr lang="cy-GB" sz="1000" dirty="0">
                <a:latin typeface="+mn-lt"/>
              </a:rPr>
              <a:t>Roedd yn bleser gennyf agor gofod ychwanegol yn </a:t>
            </a:r>
            <a:r>
              <a:rPr lang="cy-GB" sz="1000" dirty="0" err="1">
                <a:latin typeface="+mn-lt"/>
              </a:rPr>
              <a:t>Quay</a:t>
            </a:r>
            <a:r>
              <a:rPr lang="cy-GB" sz="1000" dirty="0">
                <a:latin typeface="+mn-lt"/>
              </a:rPr>
              <a:t> </a:t>
            </a:r>
            <a:r>
              <a:rPr lang="cy-GB" sz="1000" dirty="0" err="1">
                <a:latin typeface="+mn-lt"/>
              </a:rPr>
              <a:t>Place</a:t>
            </a:r>
            <a:r>
              <a:rPr lang="cy-GB" sz="1000" dirty="0">
                <a:latin typeface="+mn-lt"/>
              </a:rPr>
              <a:t> yn Birmingham ar ddechrau’r flwyddyn academaidd.   Yn ogystal, ail-leolwyd campws Llundain i </a:t>
            </a:r>
            <a:r>
              <a:rPr lang="cy-GB" sz="1000" dirty="0" err="1">
                <a:latin typeface="+mn-lt"/>
              </a:rPr>
              <a:t>Westferry</a:t>
            </a:r>
            <a:r>
              <a:rPr lang="cy-GB" sz="1000" dirty="0">
                <a:latin typeface="+mn-lt"/>
              </a:rPr>
              <a:t> </a:t>
            </a:r>
            <a:r>
              <a:rPr lang="cy-GB" sz="1000" dirty="0" err="1">
                <a:latin typeface="+mn-lt"/>
              </a:rPr>
              <a:t>Circus</a:t>
            </a:r>
            <a:r>
              <a:rPr lang="cy-GB" sz="1000" dirty="0">
                <a:latin typeface="+mn-lt"/>
              </a:rPr>
              <a:t> yn Llundain sydd wedi gwella’r profiad i’n myfyrwyr a’n staff yn sylweddol.  Yn bersonol, roeddwn yn falch iawn i gwrdd ag </a:t>
            </a:r>
            <a:r>
              <a:rPr lang="cy-GB" sz="1000" dirty="0" err="1">
                <a:latin typeface="+mn-lt"/>
              </a:rPr>
              <a:t>Ofsted</a:t>
            </a:r>
            <a:r>
              <a:rPr lang="cy-GB" sz="1000" dirty="0">
                <a:latin typeface="+mn-lt"/>
              </a:rPr>
              <a:t> yn ystod eu harolygiad o’n ddarpariaeth brentisiaeth lwyddiannus ym mis Tachwedd 2023. Roedd hyn wedi caniatáu i mi fyfyrio ar fy nhaith brentisiaeth fy hun a phwysigrwydd y cyfleoedd y mae ein darpariaeth yn eu darparu nid yn unig i’r myfyrwyr unigol ond hefyd i’w teuluoedd a’r cymunedau ehangach.  </a:t>
            </a:r>
          </a:p>
          <a:p>
            <a:pPr>
              <a:lnSpc>
                <a:spcPts val="1000"/>
              </a:lnSpc>
            </a:pPr>
            <a:r>
              <a:rPr lang="cy-GB" sz="1000" dirty="0">
                <a:latin typeface="+mn-lt"/>
              </a:rPr>
              <a:t>Ochr yn ochr â’r Is-Ganghellor Newydd, mae’r Cyngor a’r Uwch Dîm Arwain wedi edrych yn drwyadl ac yn gynhwysfawr ar y Brifysgol i greu cynllun Sefydliadol, aml-ddimensiwn, cyfrifol sy’n seiliedig ar ffeithiau  a data, a fydd yn llywio llwyddiant y Brifysgol yn y dyfodol.  Mae’r Cyngor yn optimistaidd y bydd y cynllunio ariannol a gweithredol cadarn hwn yn cefnogi’r Brifysgol i barhau i ddarparu profiad o ansawdd uchel i fyfyrwyr.  Yn ogystal, rydym yn gwerthfawrogi bod newid ystyrlon yn gofyn i ni lywio trafodaethau anodd a gwneud penderfyniadau heriol ac rydym yn hyderus bod y Brifysgol wedi’i gosod ar y llwybr cywir wrth symud ymlaen.  </a:t>
            </a:r>
          </a:p>
          <a:p>
            <a:pPr>
              <a:lnSpc>
                <a:spcPts val="1000"/>
              </a:lnSpc>
            </a:pPr>
            <a:r>
              <a:rPr lang="cy-GB" sz="1000" dirty="0">
                <a:latin typeface="+mn-lt"/>
              </a:rPr>
              <a:t>Mae ein Grŵp sector deuol gyda Choleg Sir Gâr a Choleg Ceredigion, wedi croesawu sefydlu comisiwn gan Lywodraeth Cymru i oruchwylio a rheoleiddio’r sector addysg drydyddol yn ei gyfanrwydd ac rydym yn edrych ymlaen at weithio gyda Medr i wireddu’r cyfleoedd a ddaw yn sgil y datblygiad hwn.  </a:t>
            </a:r>
          </a:p>
          <a:p>
            <a:pPr>
              <a:lnSpc>
                <a:spcPts val="1000"/>
              </a:lnSpc>
            </a:pPr>
            <a:r>
              <a:rPr lang="cy-GB" sz="1000" dirty="0">
                <a:latin typeface="+mn-lt"/>
              </a:rPr>
              <a:t>Heb os, mae sector y Prifysgolion yn wynebu heriau.  Ond, yr hyn sy’n glir, yw gwerth parhaus addysg uwch i les cymdeithasol ac economaidd ein cenedl.   Rwy’n falch o’r cyfraniad y mae’r Brifysgol hon yn ei wneud drwy ddarparu cyfleoedd i gymunedau sydd wedi’u tangynrychioli’n draddodiadol mewn addysg uwch. </a:t>
            </a:r>
          </a:p>
          <a:p>
            <a:pPr>
              <a:lnSpc>
                <a:spcPts val="1000"/>
              </a:lnSpc>
            </a:pPr>
            <a:endParaRPr lang="en-GB" sz="1000" dirty="0">
              <a:latin typeface="+mn-lt"/>
            </a:endParaRPr>
          </a:p>
        </p:txBody>
      </p:sp>
      <p:pic>
        <p:nvPicPr>
          <p:cNvPr id="10" name="Picture 9" descr="A person leaning on a railing&#10;&#10;Description automatically generated">
            <a:extLst>
              <a:ext uri="{FF2B5EF4-FFF2-40B4-BE49-F238E27FC236}">
                <a16:creationId xmlns:a16="http://schemas.microsoft.com/office/drawing/2014/main" id="{71E2A92F-0AF2-6033-1F75-E0664C03043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89514" y="1050362"/>
            <a:ext cx="2001818" cy="1662004"/>
          </a:xfrm>
          <a:prstGeom prst="rect">
            <a:avLst/>
          </a:prstGeom>
        </p:spPr>
      </p:pic>
      <p:sp>
        <p:nvSpPr>
          <p:cNvPr id="11" name="TextBox 10">
            <a:extLst>
              <a:ext uri="{FF2B5EF4-FFF2-40B4-BE49-F238E27FC236}">
                <a16:creationId xmlns:a16="http://schemas.microsoft.com/office/drawing/2014/main" id="{B2A53086-7ED3-A3F2-227C-2E39E56A3F74}"/>
              </a:ext>
            </a:extLst>
          </p:cNvPr>
          <p:cNvSpPr txBox="1"/>
          <p:nvPr/>
        </p:nvSpPr>
        <p:spPr>
          <a:xfrm>
            <a:off x="6795507" y="2810014"/>
            <a:ext cx="2821466" cy="5324535"/>
          </a:xfrm>
          <a:prstGeom prst="rect">
            <a:avLst/>
          </a:prstGeom>
          <a:noFill/>
        </p:spPr>
        <p:txBody>
          <a:bodyPr wrap="square">
            <a:spAutoFit/>
          </a:bodyPr>
          <a:lstStyle/>
          <a:p>
            <a:pPr algn="just"/>
            <a:r>
              <a:rPr lang="cy-GB" sz="1000" b="0" i="0" dirty="0">
                <a:solidFill>
                  <a:srgbClr val="000000"/>
                </a:solidFill>
                <a:effectLst/>
              </a:rPr>
              <a:t>Cefais y faint o ddod yn Is-Ganghellor Prifysgol Cymru Y Drindod Dewi Sant a Phrif Weithredwr Grŵp PCYDDS ar 1 Medi 2023.</a:t>
            </a:r>
          </a:p>
          <a:p>
            <a:pPr algn="just"/>
            <a:r>
              <a:rPr lang="cy-GB" sz="1000" b="0" i="0" dirty="0">
                <a:solidFill>
                  <a:srgbClr val="000000"/>
                </a:solidFill>
                <a:effectLst/>
              </a:rPr>
              <a:t>Mae wedi bod yn bleser o’r mwyaf dod i adnabod y Brifysgol a’r Grŵp yn y cyfnod ers i mi gael fy mhenodi.  Rydym yn gymuned hynod amrywiol ar ran ein myfyrwyr, ein daearyddiaeth a’n darpariaeth addysgol.  Mae ein hynodrwydd yn gryfder sy’n cynnig cyfleoedd sylweddol wrth i ni edrych tua’r dyfodol.  Mae themâu allweddol sy’n amlwg ar draws ein Sefydliad a’n Grŵp: mae’r rhain yn cynnwys ymrwymiad pwerus i roi addysg a phrofiad y myfyriwr wrth wraidd ein cenhadaeth; cefnogi dysgwyr i gyflawni eu llawn botensial; ymgymryd ag ymchwil a chyfnewid gwybodaeth sy’n effeithiol ac yn berthnasol; sicrhau ein bod yn cyfrannu at les economaidd ein rhanbarthau, a chymaint mwy.  Mae ansawdd ein profiad myfyrwyr wrth wraidd ein hunaniaeth, a ddangosir gan ein safle uchel a roddwyd gan y </a:t>
            </a:r>
            <a:r>
              <a:rPr lang="cy-GB" sz="1000" b="0" i="0" dirty="0" err="1">
                <a:solidFill>
                  <a:srgbClr val="000000"/>
                </a:solidFill>
                <a:effectLst/>
              </a:rPr>
              <a:t>Times</a:t>
            </a:r>
            <a:r>
              <a:rPr lang="cy-GB" sz="1000" b="0" i="0" dirty="0">
                <a:solidFill>
                  <a:srgbClr val="000000"/>
                </a:solidFill>
                <a:effectLst/>
              </a:rPr>
              <a:t> </a:t>
            </a:r>
            <a:r>
              <a:rPr lang="cy-GB" sz="1000" b="0" i="0" dirty="0" err="1">
                <a:solidFill>
                  <a:srgbClr val="000000"/>
                </a:solidFill>
                <a:effectLst/>
              </a:rPr>
              <a:t>Higher</a:t>
            </a:r>
            <a:r>
              <a:rPr lang="cy-GB" sz="1000" b="0" i="0" dirty="0">
                <a:solidFill>
                  <a:srgbClr val="000000"/>
                </a:solidFill>
                <a:effectLst/>
              </a:rPr>
              <a:t> Education yn seiliedig ar yr Arolwg Cenedlaethol  o Fyfyrwyr 2024. </a:t>
            </a:r>
          </a:p>
          <a:p>
            <a:pPr algn="just"/>
            <a:r>
              <a:rPr lang="cy-GB" sz="1000" b="0" i="0" dirty="0">
                <a:solidFill>
                  <a:srgbClr val="000000"/>
                </a:solidFill>
                <a:effectLst/>
              </a:rPr>
              <a:t>Mae strwythur ein sector deuol gyda Choleg Sir Gâr a Choleg Ceredigion fel colegau cyfansoddol yn gaffaeliad gwych wrth lunio ein darpariaeth integredig o addysg ôl 16.  Mae Grŵp PCYDDS yn darparu llwybrau drwy addysg, yn hwyluso cyfleoedd i ehangu mynediad a chyfranogiad, ac yn cryfhau ein partneriaethau i ddatblygu cwricwlwm sgiliau sy’n cwrdd ag anghenion ein rhanbarth a Chymru yn y dyfodol.  Rydym yn croesawu’r cyfle i weithio gyda Medr a chydweithio’n agos ag ystod eang o </a:t>
            </a:r>
            <a:r>
              <a:rPr lang="cy-GB" sz="1000" b="0" i="0" dirty="0" err="1">
                <a:solidFill>
                  <a:srgbClr val="000000"/>
                </a:solidFill>
                <a:effectLst/>
              </a:rPr>
              <a:t>randdeiliaid</a:t>
            </a:r>
            <a:r>
              <a:rPr lang="cy-GB" sz="1000" b="0" i="0" dirty="0">
                <a:solidFill>
                  <a:srgbClr val="000000"/>
                </a:solidFill>
                <a:effectLst/>
              </a:rPr>
              <a:t> er budd gorau ein dysgwyr, ein staff, ein rhanbarth, Cymru a’r tu hwnt. </a:t>
            </a:r>
          </a:p>
        </p:txBody>
      </p:sp>
      <p:sp>
        <p:nvSpPr>
          <p:cNvPr id="13" name="TextBox 12">
            <a:extLst>
              <a:ext uri="{FF2B5EF4-FFF2-40B4-BE49-F238E27FC236}">
                <a16:creationId xmlns:a16="http://schemas.microsoft.com/office/drawing/2014/main" id="{770FAE20-F916-6527-FBE0-145269F1BCF9}"/>
              </a:ext>
            </a:extLst>
          </p:cNvPr>
          <p:cNvSpPr txBox="1"/>
          <p:nvPr/>
        </p:nvSpPr>
        <p:spPr>
          <a:xfrm>
            <a:off x="9101621" y="1588973"/>
            <a:ext cx="2221494" cy="861774"/>
          </a:xfrm>
          <a:prstGeom prst="rect">
            <a:avLst/>
          </a:prstGeom>
          <a:noFill/>
        </p:spPr>
        <p:txBody>
          <a:bodyPr wrap="square" rtlCol="0">
            <a:spAutoFit/>
          </a:bodyPr>
          <a:lstStyle/>
          <a:p>
            <a:r>
              <a:rPr lang="cy-GB" b="1" dirty="0"/>
              <a:t>Yr Athro Elwen Evans, CB</a:t>
            </a:r>
          </a:p>
          <a:p>
            <a:r>
              <a:rPr lang="cy-GB" sz="1400" dirty="0"/>
              <a:t>Is-Ganghellor</a:t>
            </a:r>
          </a:p>
        </p:txBody>
      </p:sp>
      <p:sp>
        <p:nvSpPr>
          <p:cNvPr id="14" name="TextBox 13">
            <a:extLst>
              <a:ext uri="{FF2B5EF4-FFF2-40B4-BE49-F238E27FC236}">
                <a16:creationId xmlns:a16="http://schemas.microsoft.com/office/drawing/2014/main" id="{15942047-8589-E75A-D611-C78AA1F9F6A4}"/>
              </a:ext>
            </a:extLst>
          </p:cNvPr>
          <p:cNvSpPr txBox="1"/>
          <p:nvPr/>
        </p:nvSpPr>
        <p:spPr>
          <a:xfrm>
            <a:off x="9616974" y="2810014"/>
            <a:ext cx="2727460" cy="5786199"/>
          </a:xfrm>
          <a:prstGeom prst="rect">
            <a:avLst/>
          </a:prstGeom>
          <a:noFill/>
        </p:spPr>
        <p:txBody>
          <a:bodyPr wrap="square">
            <a:spAutoFit/>
          </a:bodyPr>
          <a:lstStyle/>
          <a:p>
            <a:pPr algn="just"/>
            <a:r>
              <a:rPr lang="cy-GB" sz="1000" b="0" i="0" dirty="0">
                <a:solidFill>
                  <a:srgbClr val="000000"/>
                </a:solidFill>
                <a:effectLst/>
              </a:rPr>
              <a:t>Wrth gwrs, mae’n gyfnod o her, pontio a newid ar draws sector y prifysgolion.  Mae pwysau allanol ynghyd â hanes sefydliadol yn diffinio’r dirwedd yr ydym yn gweithredu ynddi.  Rydym yn cydnabod bod rhaid i’n holl waith gael ei ategu gan y flaenoriaeth gyffredinol o sicrhau cynllunio ariannol a gweithredol cadarn.  Rydym hefyd yn gwerthfawrogi nad yw cyflawni newid byth yn hawdd ac yn aml, mae’n rhaid iddo gael ei seilio ar drafodaethau a phenderfyniadau anodd. </a:t>
            </a:r>
          </a:p>
          <a:p>
            <a:pPr algn="just"/>
            <a:r>
              <a:rPr lang="cy-GB" sz="1000" b="0" i="0" dirty="0">
                <a:solidFill>
                  <a:srgbClr val="000000"/>
                </a:solidFill>
                <a:effectLst/>
              </a:rPr>
              <a:t>Wrth fynd i’r afael â blaenoriaeth gynhwysfawr o wydnwch ariannol, rydym wedi cynnal gwerthusiad trylwyr o’n darpariaeth bresennol.  Rydym wedi cyflwyno proses gynllunio busnes seiliedig ar dystiolaeth, sydd wedi’i ddylunio i sicrhau bod ein penderfyniadau yn y dyfodol yn cael eu hategu gan ddadansoddiadau cadarn, data ac ymgysylltiad â rhanddeiliaid.  Yn ogystal, rydym wedi dechrau datblygu Cynllun Strategol newydd.  Cyflawnir y gweithgareddau hyn mewn ffordd gydweithredol ac ymgynghorol ar draws y sefydliad cyfan, gan ein galluogi i gryfhau perthnasoedd ar draws ein cymuned a sicrhau sylfaen gadarn, golegol ar gyfer ein gwaith yn y dyfodol. </a:t>
            </a:r>
          </a:p>
          <a:p>
            <a:pPr algn="just"/>
            <a:r>
              <a:rPr lang="cy-GB" sz="1000" b="0" i="0" dirty="0">
                <a:solidFill>
                  <a:srgbClr val="000000"/>
                </a:solidFill>
                <a:effectLst/>
              </a:rPr>
              <a:t>Rwy’n hynod ddiolchgar i </a:t>
            </a:r>
            <a:r>
              <a:rPr lang="cy-GB" sz="1000" dirty="0">
                <a:solidFill>
                  <a:srgbClr val="000000"/>
                </a:solidFill>
              </a:rPr>
              <a:t>fy ngh</a:t>
            </a:r>
            <a:r>
              <a:rPr lang="cy-GB" sz="1000" b="0" i="0" dirty="0">
                <a:solidFill>
                  <a:srgbClr val="000000"/>
                </a:solidFill>
                <a:effectLst/>
              </a:rPr>
              <a:t>ydweithwyr yng nghymuned y Brifysgol, ar y Cyngor a’r tu hwnt sydd wedi rhoi eu hamser, eu cefnogaeth a’u hymrwymiad i helpu i lywio ffordd drwy’r cyfnod pontio hwn.  Rydym yn falch i achub ar y cyfle hwn i rannu manylion ein cynlluniau ac adrodd ar y cynnydd a wneir.  Er nad yw’r ffocws bob amser yn hawdd, rydym yn edrych ymlaen at y dyfodol ac rydym yn hyderus y byddwn yn llwyddo i ddarparu gwydnwch ariannol ac addysg drawsnewidiol. </a:t>
            </a:r>
          </a:p>
        </p:txBody>
      </p:sp>
      <p:cxnSp>
        <p:nvCxnSpPr>
          <p:cNvPr id="16" name="Straight Connector 15">
            <a:extLst>
              <a:ext uri="{FF2B5EF4-FFF2-40B4-BE49-F238E27FC236}">
                <a16:creationId xmlns:a16="http://schemas.microsoft.com/office/drawing/2014/main" id="{28148DFC-3442-B5EB-22EC-FEC0111D7612}"/>
              </a:ext>
            </a:extLst>
          </p:cNvPr>
          <p:cNvCxnSpPr/>
          <p:nvPr/>
        </p:nvCxnSpPr>
        <p:spPr>
          <a:xfrm>
            <a:off x="7005048" y="8811658"/>
            <a:ext cx="5105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6A31EE-0A2B-8020-9259-581677F73688}"/>
              </a:ext>
            </a:extLst>
          </p:cNvPr>
          <p:cNvCxnSpPr/>
          <p:nvPr/>
        </p:nvCxnSpPr>
        <p:spPr>
          <a:xfrm>
            <a:off x="658334" y="8811658"/>
            <a:ext cx="5105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317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386863" y="61555"/>
            <a:ext cx="8961674" cy="584775"/>
          </a:xfrm>
          <a:prstGeom prst="rect">
            <a:avLst/>
          </a:prstGeom>
          <a:noFill/>
        </p:spPr>
        <p:txBody>
          <a:bodyPr wrap="square" rtlCol="0">
            <a:spAutoFit/>
          </a:bodyPr>
          <a:lstStyle/>
          <a:p>
            <a:r>
              <a:rPr lang="cy-GB" sz="3200" b="1" dirty="0">
                <a:solidFill>
                  <a:schemeClr val="bg1"/>
                </a:solidFill>
              </a:rPr>
              <a:t>Datganiad o Gyfrifoldebau’r Cyngor</a:t>
            </a:r>
          </a:p>
        </p:txBody>
      </p:sp>
      <p:sp>
        <p:nvSpPr>
          <p:cNvPr id="3" name="TextBox 2">
            <a:extLst>
              <a:ext uri="{FF2B5EF4-FFF2-40B4-BE49-F238E27FC236}">
                <a16:creationId xmlns:a16="http://schemas.microsoft.com/office/drawing/2014/main" id="{F6046E6C-CEA0-6CF4-1E8B-C02346473F63}"/>
              </a:ext>
            </a:extLst>
          </p:cNvPr>
          <p:cNvSpPr txBox="1"/>
          <p:nvPr/>
        </p:nvSpPr>
        <p:spPr>
          <a:xfrm>
            <a:off x="483115" y="2593517"/>
            <a:ext cx="5416239" cy="4293483"/>
          </a:xfrm>
          <a:prstGeom prst="rect">
            <a:avLst/>
          </a:prstGeom>
          <a:noFill/>
        </p:spPr>
        <p:txBody>
          <a:bodyPr wrap="square" lIns="91440" tIns="45720" rIns="91440" bIns="45720" numCol="2" spcCol="180000" rtlCol="0" anchor="t">
            <a:spAutoFit/>
          </a:bodyPr>
          <a:lstStyle/>
          <a:p>
            <a:pPr algn="just"/>
            <a:r>
              <a:rPr lang="cy-GB" sz="1050" dirty="0"/>
              <a:t>Mae'r Cyngor yn gyfrifol am baratoi'r Datganiadau Ariannol Cyfunol yn unol â gofynion Telerau ac Amodau Cyllid 2023/24 a gyhoeddwyd gan Gyngor Cyllido Addysg Uwch Cymru ("CCAUC"), y Cyfarwyddyd Cyfrifon i Sefydliadau Addysg Uwch ar gyfer 2023/24 a gyhoeddwyd gan CCAUC ("y Cyfarwyddyd Cyfrifon"), y Cod Rheoli Ariannol a gyhoeddwyd o dan Ddeddf Addysg Uwch (Cymru) 2015 ("FMC") a'r  gyfraith a'r rheoliadau cymwys. </a:t>
            </a:r>
          </a:p>
          <a:p>
            <a:pPr algn="just"/>
            <a:r>
              <a:rPr lang="cy-GB" sz="1050" dirty="0"/>
              <a:t>Mae’n ofynnol i’r Cyngor baratoi datganiadau ariannol y Grŵp a’r rhiant-Brifysgol yn unol â safonau cyfrifyddu’r DU a’r gyfraith berthnasol (Arferion Cyfrifyddu a Dderbynnir yn Gyffredinol yn y DU), gan gynnwys FRS 102, Y Safon Adrodd Ariannol sy’n gymwys yn y DU a Gweriniaeth Iwerddon a gofynion y Ddeddf Elusennau 2011. Yn ogystal, mae Telerau ac Amodau Cyllid 2023/24 yn ei gwneud yn ofynnol  i'r datganiadau ariannol gael eu paratoi yn unol â Datganiad 2019 o'r Arfer a Argymhellir - Cyfrifyddu ar gyfer Addysg Bellach ac Uwch ac yn unol â gofynion y Cyfarwyddyd Cyfrifon. </a:t>
            </a:r>
          </a:p>
          <a:p>
            <a:pPr algn="just"/>
            <a:r>
              <a:rPr lang="cy-GB" sz="1050" dirty="0"/>
              <a:t>Mae'n ofynnol i'r Cyngor baratoi datganiadau ariannol sy'n rhoi golwg wir a theg ar gyflwr materion y Grŵp a'r rhiant-Brifysgol a'u hincwm a'u gwariant, eu henillion a’u colledion a newidiadau yn eu cronfeydd wrth gefn, yn ogystal â  llif arian y Grŵp, am y cyfnod hwnnw. Wrth baratoi pob un o datganiadau ariannol y Grŵp a’r rhiant-Brifysgol,  mae'n ofynnol i'r Cyngor: </a:t>
            </a:r>
          </a:p>
          <a:p>
            <a:pPr algn="just"/>
            <a:r>
              <a:rPr lang="cy-GB" sz="1050" dirty="0"/>
              <a:t>•	ddewis polisïau cyfrifyddu addas ac wedyn eu cymhwyso'n gyson; </a:t>
            </a:r>
          </a:p>
          <a:p>
            <a:pPr algn="just"/>
            <a:r>
              <a:rPr lang="cy-GB" sz="1050" dirty="0"/>
              <a:t>•	llunio barn ac amcangyfrifon sy'n rhesymol ac yn ddoeth; </a:t>
            </a:r>
          </a:p>
          <a:p>
            <a:pPr algn="just"/>
            <a:r>
              <a:rPr lang="cy-GB" sz="1050" dirty="0"/>
              <a:t>•	nodi a yw safonau cyfrifyddu perthnasol y DU a'r Datganiad Ymarfer a Argymhellir wedi'u dilyn, yn amodol ar unrhyw ymadawiadau perthnasol a ddatgelir ac a eglurir yn y datganiadau ariannol;</a:t>
            </a:r>
          </a:p>
          <a:p>
            <a:pPr algn="just"/>
            <a:r>
              <a:rPr lang="cy-GB" sz="1050" dirty="0"/>
              <a:t>•	asesu gallu'r Grŵp a'r rhiant-Brifysgol i barhau fel busnes gweithredol, gan ddatgelu, fel y bo'n briodol, faterion sy'n ymwneud â busnes gweithredol; a</a:t>
            </a:r>
          </a:p>
          <a:p>
            <a:pPr algn="just"/>
            <a:r>
              <a:rPr lang="cy-GB" sz="1050" dirty="0"/>
              <a:t>•	defnyddio sail busnes gweithredol cyfrifyddu oni bai ei fod naill ai'n bwriadu diddymu'r Grŵp neu'r rhiant-Brifysgol, neu roi'r gorau i weithredu, neu nad oes ganddo ddewis arall realistig ond gwneud hynny.</a:t>
            </a:r>
          </a:p>
        </p:txBody>
      </p:sp>
      <p:sp>
        <p:nvSpPr>
          <p:cNvPr id="4" name="TextBox 3">
            <a:extLst>
              <a:ext uri="{FF2B5EF4-FFF2-40B4-BE49-F238E27FC236}">
                <a16:creationId xmlns:a16="http://schemas.microsoft.com/office/drawing/2014/main" id="{1742AF0A-8AAD-5EDF-C7A7-7D5E7C15A99E}"/>
              </a:ext>
            </a:extLst>
          </p:cNvPr>
          <p:cNvSpPr txBox="1"/>
          <p:nvPr/>
        </p:nvSpPr>
        <p:spPr>
          <a:xfrm>
            <a:off x="6791707" y="2593517"/>
            <a:ext cx="5597312" cy="3323987"/>
          </a:xfrm>
          <a:prstGeom prst="rect">
            <a:avLst/>
          </a:prstGeom>
          <a:noFill/>
        </p:spPr>
        <p:txBody>
          <a:bodyPr wrap="square" lIns="91440" tIns="45720" rIns="91440" bIns="45720" numCol="2" spcCol="180000" rtlCol="0" anchor="t">
            <a:spAutoFit/>
          </a:bodyPr>
          <a:lstStyle/>
          <a:p>
            <a:pPr algn="just"/>
            <a:endParaRPr lang="cy-GB" sz="1050" dirty="0"/>
          </a:p>
          <a:p>
            <a:pPr algn="just"/>
            <a:r>
              <a:rPr lang="cy-GB" sz="1050" dirty="0"/>
              <a:t>Mae'r Cyngor yn gyfrifol am gadw cofnodion cyfrifyddu digonol i ddangos ac egluro trafodion y rhiant-Brifysgol a datgelu gyda chywirdeb rhesymol ar unrhyw adeg sefyllfa ariannol y rhiant-Brifysgol. Mae'n gyfrifol am reolaeth fewnol o'r fath y mae'n penderfynu sy'n angenrheidiol er mwyn galluogi paratoi datganiadau ariannol sy'n rhydd o gamddatganiadau perthnasol, boed hynny oherwydd twyll neu gamgymeriad, ac sydd â chyfrifoldeb cyffredinol dros gymryd camau sy'n rhesymol agored iddo i ddiogelu asedau'r Grŵp ac atal a chanfod twyll ac afreoleidd-dra eraill. </a:t>
            </a:r>
          </a:p>
          <a:p>
            <a:pPr algn="just"/>
            <a:r>
              <a:rPr lang="cy-GB" sz="1050" dirty="0"/>
              <a:t>Mae'r Cyngor hefyd yn gyfrifol am sicrhau bod:</a:t>
            </a:r>
          </a:p>
          <a:p>
            <a:pPr algn="just"/>
            <a:r>
              <a:rPr lang="cy-GB" sz="1050" dirty="0"/>
              <a:t>•	cyllid o ba bynnag ffynhonnell a weinyddir gan y Grŵp neu'r Brifysgol at ddibenion penodol wedi cael eu cymhwyso'n briodol at y dibenion hynny a'u rheoli yn unol â deddfwriaeth berthnasol; </a:t>
            </a:r>
          </a:p>
          <a:p>
            <a:pPr algn="just"/>
            <a:r>
              <a:rPr lang="cy-GB" sz="1050" dirty="0"/>
              <a:t>•	 incwm yn cael ei gymhwyso, lle bo'n briodol, yn unol â pharagraff 145 o'r FMC; </a:t>
            </a:r>
          </a:p>
          <a:p>
            <a:pPr algn="just"/>
            <a:r>
              <a:rPr lang="cy-GB" sz="1050" dirty="0"/>
              <a:t>•	grantiau'r Cyngor Cyllido yn cael eu defnyddio yn unol â'r telerau a'r amodau sydd ynghlwm wrthynt a'u defnyddio at y dibenion y cawsant eu derbyn ar eu cyfer, gan gynnwys Telerau ac Amodau Cyllid 2023/24;</a:t>
            </a:r>
          </a:p>
          <a:p>
            <a:pPr algn="just"/>
            <a:r>
              <a:rPr lang="cy-GB" sz="1050" dirty="0"/>
              <a:t>•	rheolaethau ariannol a rheoli priodol ar waith i ddiogelu arian cyhoeddus ac arian o ffynonellau eraill; a</a:t>
            </a:r>
          </a:p>
          <a:p>
            <a:pPr algn="just"/>
            <a:r>
              <a:rPr lang="cy-GB" sz="1050" dirty="0"/>
              <a:t>•	 rheolaeth economaidd, effeithlon ac effeithiol o  adnoddau a gwariant y Brifysgol. </a:t>
            </a:r>
          </a:p>
          <a:p>
            <a:pPr algn="just"/>
            <a:r>
              <a:rPr lang="cy-GB" sz="1050" dirty="0"/>
              <a:t>Mae'r Cyngor yn gyfrifol am gynnal a chadw'r wybodaeth gorfforaethol ac ariannol sydd wedi'i chynnwys ar  wefan y Brifysgol ac am ei chywirdeb. Gall deddfwriaeth yn y Deyrnas Unedig sy'n rheoli paratoi a lledaenu datganiadau ariannol fod yn wahanol i ddeddfwriaeth mewn awdurdodaethau eraill.</a:t>
            </a:r>
          </a:p>
        </p:txBody>
      </p:sp>
      <p:sp>
        <p:nvSpPr>
          <p:cNvPr id="2" name="Rectangle 1">
            <a:extLst>
              <a:ext uri="{FF2B5EF4-FFF2-40B4-BE49-F238E27FC236}">
                <a16:creationId xmlns:a16="http://schemas.microsoft.com/office/drawing/2014/main" id="{68001FF0-1A6F-D4E6-64C9-39CBABC38EFC}"/>
              </a:ext>
            </a:extLst>
          </p:cNvPr>
          <p:cNvSpPr/>
          <p:nvPr/>
        </p:nvSpPr>
        <p:spPr>
          <a:xfrm>
            <a:off x="0" y="699445"/>
            <a:ext cx="12801600" cy="507831"/>
          </a:xfrm>
          <a:prstGeom prst="rect">
            <a:avLst/>
          </a:prstGeom>
          <a:solidFill>
            <a:schemeClr val="tx1">
              <a:lumMod val="65000"/>
              <a:lumOff val="3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004A5E22-C957-DDD4-5C8F-FC7F4DC40E28}"/>
              </a:ext>
            </a:extLst>
          </p:cNvPr>
          <p:cNvSpPr txBox="1"/>
          <p:nvPr/>
        </p:nvSpPr>
        <p:spPr>
          <a:xfrm>
            <a:off x="386863" y="733289"/>
            <a:ext cx="11046979" cy="400110"/>
          </a:xfrm>
          <a:prstGeom prst="rect">
            <a:avLst/>
          </a:prstGeom>
          <a:noFill/>
        </p:spPr>
        <p:txBody>
          <a:bodyPr wrap="square" rtlCol="0">
            <a:spAutoFit/>
          </a:bodyPr>
          <a:lstStyle/>
          <a:p>
            <a:r>
              <a:rPr lang="cy-GB" sz="2000" b="1" dirty="0">
                <a:solidFill>
                  <a:schemeClr val="bg1"/>
                </a:solidFill>
              </a:rPr>
              <a:t>Mewn Perthynas â'r Adroddiad Blynyddol a'r Datganiadau Ariannol</a:t>
            </a:r>
          </a:p>
        </p:txBody>
      </p:sp>
    </p:spTree>
    <p:extLst>
      <p:ext uri="{BB962C8B-B14F-4D97-AF65-F5344CB8AC3E}">
        <p14:creationId xmlns:p14="http://schemas.microsoft.com/office/powerpoint/2010/main" val="2856786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DA505-EBB7-1FD4-E1CB-BEA544A24FB0}"/>
            </a:ext>
          </a:extLst>
        </p:cNvPr>
        <p:cNvGrpSpPr/>
        <p:nvPr/>
      </p:nvGrpSpPr>
      <p:grpSpPr>
        <a:xfrm>
          <a:off x="0" y="0"/>
          <a:ext cx="0" cy="0"/>
          <a:chOff x="0" y="0"/>
          <a:chExt cx="0" cy="0"/>
        </a:xfrm>
      </p:grpSpPr>
      <p:pic>
        <p:nvPicPr>
          <p:cNvPr id="2" name="Picture 1" descr="A person sitting at a desk&#10;&#10;Description automatically generated">
            <a:extLst>
              <a:ext uri="{FF2B5EF4-FFF2-40B4-BE49-F238E27FC236}">
                <a16:creationId xmlns:a16="http://schemas.microsoft.com/office/drawing/2014/main" id="{3BE1636D-7305-5900-42A5-2BB925136B30}"/>
              </a:ext>
            </a:extLst>
          </p:cNvPr>
          <p:cNvPicPr>
            <a:picLocks noChangeAspect="1"/>
          </p:cNvPicPr>
          <p:nvPr/>
        </p:nvPicPr>
        <p:blipFill rotWithShape="1">
          <a:blip r:embed="rId2">
            <a:alphaModFix/>
            <a:duotone>
              <a:schemeClr val="bg2">
                <a:shade val="45000"/>
                <a:satMod val="135000"/>
              </a:schemeClr>
              <a:prstClr val="white"/>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a:xfrm>
            <a:off x="-1" y="0"/>
            <a:ext cx="12801601" cy="9618119"/>
          </a:xfrm>
          <a:prstGeom prst="rect">
            <a:avLst/>
          </a:prstGeom>
        </p:spPr>
      </p:pic>
      <p:sp>
        <p:nvSpPr>
          <p:cNvPr id="5" name="Rectangle 4">
            <a:extLst>
              <a:ext uri="{FF2B5EF4-FFF2-40B4-BE49-F238E27FC236}">
                <a16:creationId xmlns:a16="http://schemas.microsoft.com/office/drawing/2014/main" id="{ECB3AD2C-A814-BFCD-0B2C-9CBC14DA1E73}"/>
              </a:ext>
            </a:extLst>
          </p:cNvPr>
          <p:cNvSpPr/>
          <p:nvPr/>
        </p:nvSpPr>
        <p:spPr>
          <a:xfrm>
            <a:off x="0" y="4092714"/>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F7BA50DA-FB35-F833-081D-93044F4389F3}"/>
              </a:ext>
            </a:extLst>
          </p:cNvPr>
          <p:cNvSpPr txBox="1"/>
          <p:nvPr/>
        </p:nvSpPr>
        <p:spPr>
          <a:xfrm>
            <a:off x="386863" y="4154269"/>
            <a:ext cx="9998340" cy="584775"/>
          </a:xfrm>
          <a:prstGeom prst="rect">
            <a:avLst/>
          </a:prstGeom>
          <a:noFill/>
        </p:spPr>
        <p:txBody>
          <a:bodyPr wrap="square" rtlCol="0">
            <a:spAutoFit/>
          </a:bodyPr>
          <a:lstStyle/>
          <a:p>
            <a:r>
              <a:rPr lang="cy-GB" sz="3200" b="1" dirty="0">
                <a:solidFill>
                  <a:schemeClr val="bg1"/>
                </a:solidFill>
              </a:rPr>
              <a:t>Adroddiad yr Archwilydd Annibynnol</a:t>
            </a:r>
          </a:p>
        </p:txBody>
      </p:sp>
      <p:sp>
        <p:nvSpPr>
          <p:cNvPr id="3" name="TextBox 2">
            <a:extLst>
              <a:ext uri="{FF2B5EF4-FFF2-40B4-BE49-F238E27FC236}">
                <a16:creationId xmlns:a16="http://schemas.microsoft.com/office/drawing/2014/main" id="{6A1CF605-5E10-34C6-E3B9-4DF8ED4E8BCE}"/>
              </a:ext>
            </a:extLst>
          </p:cNvPr>
          <p:cNvSpPr txBox="1"/>
          <p:nvPr/>
        </p:nvSpPr>
        <p:spPr>
          <a:xfrm>
            <a:off x="507179" y="4862155"/>
            <a:ext cx="11727262" cy="707886"/>
          </a:xfrm>
          <a:prstGeom prst="rect">
            <a:avLst/>
          </a:prstGeom>
          <a:noFill/>
        </p:spPr>
        <p:txBody>
          <a:bodyPr wrap="square">
            <a:spAutoFit/>
          </a:bodyPr>
          <a:lstStyle/>
          <a:p>
            <a:pPr marR="212090"/>
            <a:r>
              <a:rPr lang="cy-GB" sz="1000" dirty="0">
                <a:effectLst/>
                <a:ea typeface="Times New Roman" panose="02020603050405020304" pitchFamily="18" charset="0"/>
              </a:rPr>
              <a:t>Datganiad gwybodaeth i'r archwilydd</a:t>
            </a:r>
          </a:p>
          <a:p>
            <a:pPr marR="212090"/>
            <a:r>
              <a:rPr lang="cy-GB" sz="1000" dirty="0">
                <a:effectLst/>
                <a:ea typeface="Times New Roman" panose="02020603050405020304" pitchFamily="18" charset="0"/>
              </a:rPr>
              <a:t>O ran pob un o’r aelodau a oedd yn dal swydd ar ddyddiad cymeradwyo’r adroddiad hwn:</a:t>
            </a:r>
          </a:p>
          <a:p>
            <a:pPr marR="212090"/>
            <a:r>
              <a:rPr lang="cy-GB" sz="1000" dirty="0">
                <a:effectLst/>
                <a:ea typeface="Times New Roman" panose="02020603050405020304" pitchFamily="18" charset="0"/>
              </a:rPr>
              <a:t>nid oes unrhyw wybodaeth archwilio berthnasol nad yw archwilydd y Brifysgol yn ymwybodol ohoni; a</a:t>
            </a:r>
          </a:p>
          <a:p>
            <a:pPr marR="212090"/>
            <a:r>
              <a:rPr lang="cy-GB" sz="1000" dirty="0">
                <a:effectLst/>
                <a:ea typeface="Times New Roman" panose="02020603050405020304" pitchFamily="18" charset="0"/>
              </a:rPr>
              <a:t>bod pob aelod wedi cymryd yr holl gamau y dylai ef neu hi fod wedi eu cymryd i fod yn ymwybodol o unrhyw wybodaeth archwilio berthnasol ac i sicrhau bod archwiliwr y Brifysgol yn ymwybodol o’r wybodaeth honno</a:t>
            </a:r>
          </a:p>
        </p:txBody>
      </p:sp>
    </p:spTree>
    <p:extLst>
      <p:ext uri="{BB962C8B-B14F-4D97-AF65-F5344CB8AC3E}">
        <p14:creationId xmlns:p14="http://schemas.microsoft.com/office/powerpoint/2010/main" val="353466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050DD2-675B-34D6-E87C-A734CAF13EAF}"/>
              </a:ext>
            </a:extLst>
          </p:cNvPr>
          <p:cNvSpPr/>
          <p:nvPr/>
        </p:nvSpPr>
        <p:spPr>
          <a:xfrm>
            <a:off x="6148136" y="0"/>
            <a:ext cx="493296" cy="96181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F96887C-6DBC-FA51-7C6E-713D5268B2FA}"/>
              </a:ext>
            </a:extLst>
          </p:cNvPr>
          <p:cNvSpPr/>
          <p:nvPr/>
        </p:nvSpPr>
        <p:spPr>
          <a:xfrm>
            <a:off x="0" y="433138"/>
            <a:ext cx="12801600" cy="9184982"/>
          </a:xfrm>
          <a:prstGeom prst="rect">
            <a:avLst/>
          </a:prstGeom>
          <a:solidFill>
            <a:schemeClr val="bg1">
              <a:lumMod val="85000"/>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386863" y="61555"/>
            <a:ext cx="6747137" cy="584775"/>
          </a:xfrm>
          <a:prstGeom prst="rect">
            <a:avLst/>
          </a:prstGeom>
          <a:noFill/>
        </p:spPr>
        <p:txBody>
          <a:bodyPr wrap="square" rtlCol="0">
            <a:spAutoFit/>
          </a:bodyPr>
          <a:lstStyle/>
          <a:p>
            <a:r>
              <a:rPr lang="cy-GB" sz="3200" b="1" dirty="0">
                <a:solidFill>
                  <a:schemeClr val="bg1"/>
                </a:solidFill>
              </a:rPr>
              <a:t>Adroddiad yr Archwilydd Annibynnol</a:t>
            </a:r>
          </a:p>
        </p:txBody>
      </p:sp>
      <p:sp>
        <p:nvSpPr>
          <p:cNvPr id="3" name="TextBox 2">
            <a:extLst>
              <a:ext uri="{FF2B5EF4-FFF2-40B4-BE49-F238E27FC236}">
                <a16:creationId xmlns:a16="http://schemas.microsoft.com/office/drawing/2014/main" id="{F6046E6C-CEA0-6CF4-1E8B-C02346473F63}"/>
              </a:ext>
            </a:extLst>
          </p:cNvPr>
          <p:cNvSpPr txBox="1"/>
          <p:nvPr/>
        </p:nvSpPr>
        <p:spPr>
          <a:xfrm>
            <a:off x="447847" y="2606102"/>
            <a:ext cx="5517184" cy="2354491"/>
          </a:xfrm>
          <a:prstGeom prst="rect">
            <a:avLst/>
          </a:prstGeom>
          <a:noFill/>
        </p:spPr>
        <p:txBody>
          <a:bodyPr wrap="square" lIns="91440" tIns="45720" rIns="91440" bIns="45720" rtlCol="0" anchor="t">
            <a:spAutoFit/>
          </a:bodyPr>
          <a:lstStyle>
            <a:defPPr>
              <a:defRPr lang="en-US"/>
            </a:defPPr>
            <a:lvl1pPr algn="just">
              <a:defRPr sz="1050"/>
            </a:lvl1pPr>
          </a:lstStyle>
          <a:p>
            <a:r>
              <a:rPr lang="cy-GB" dirty="0"/>
              <a:t>Rydym wedi archwilio datganiadau ariannol Prifysgol Cymru ("y Brifysgol") ar gyfer y flwyddyn hyd at 31 Gorffennaf 2024 sy'n cynnwys Datganiad Cyfunol ac Incwm Cynhwysfawr y Brifysgol,  Datganiad Cyfunol a Datganiad y Brifysgol o’r Sefyllfa Ariannol, Datganiad Cyfunol a Datganiad y Brifysgol o Newidiadau yn y Cronfeydd Wrth Gefn, y Datganiad Llif Arian Cyfunol a nodiadau cysylltiedig, gan gynnwys y polisïau cyfrifyddu yn nodyn 1.</a:t>
            </a:r>
          </a:p>
          <a:p>
            <a:r>
              <a:rPr lang="cy-GB" dirty="0"/>
              <a:t>Yn ein barn, mae’r datganiadau ariannol: </a:t>
            </a:r>
          </a:p>
          <a:p>
            <a:r>
              <a:rPr lang="cy-GB" dirty="0"/>
              <a:t>•	yn rhoi darlun cywir a theg o gyflwr y Grŵp a materion y Brifysgol ar 31 Gorffennaf 2024, ac o incwm a gwariant  y Grŵp ac incwm a gwariant y Brifysgol, ei henillion a’i cholledion a newidiadau yn ei chronfeydd wrth gefn, a llif arian y Grŵp, am y flwyddyn a ddaeth i ben y pryd hynny; </a:t>
            </a:r>
          </a:p>
          <a:p>
            <a:r>
              <a:rPr lang="cy-GB" dirty="0"/>
              <a:t>•	wedi'u paratoi'n briodol yn unol â  safonau cyfrifyddu'r DU, gan gynnwys FRS 102 Y Safon Adrodd Ariannol sy'n gymwys yn y DU a Gweriniaeth Iwerddon, a chyda  Datganiad  Ymarfer a Argymhellir yn 2019 – Cyfrifyddu ar gyfer  Addysg Bellach ac Uwch; ac</a:t>
            </a:r>
          </a:p>
          <a:p>
            <a:r>
              <a:rPr lang="cy-GB" dirty="0"/>
              <a:t>•	wedi eu paratoi yn unol â gofynion y Ddeddf Elusennau 2011.</a:t>
            </a:r>
          </a:p>
        </p:txBody>
      </p:sp>
      <p:sp>
        <p:nvSpPr>
          <p:cNvPr id="6" name="TextBox 5">
            <a:extLst>
              <a:ext uri="{FF2B5EF4-FFF2-40B4-BE49-F238E27FC236}">
                <a16:creationId xmlns:a16="http://schemas.microsoft.com/office/drawing/2014/main" id="{D451A897-A183-E8E7-F555-43355134FD45}"/>
              </a:ext>
            </a:extLst>
          </p:cNvPr>
          <p:cNvSpPr txBox="1"/>
          <p:nvPr/>
        </p:nvSpPr>
        <p:spPr>
          <a:xfrm>
            <a:off x="386863" y="2209498"/>
            <a:ext cx="4462784" cy="400110"/>
          </a:xfrm>
          <a:prstGeom prst="rect">
            <a:avLst/>
          </a:prstGeom>
          <a:noFill/>
        </p:spPr>
        <p:txBody>
          <a:bodyPr wrap="square" rtlCol="0">
            <a:spAutoFit/>
          </a:bodyPr>
          <a:lstStyle/>
          <a:p>
            <a:r>
              <a:rPr lang="en-GB" sz="2000" b="1" dirty="0"/>
              <a:t>Barn</a:t>
            </a:r>
          </a:p>
        </p:txBody>
      </p:sp>
      <p:sp>
        <p:nvSpPr>
          <p:cNvPr id="8" name="TextBox 7">
            <a:extLst>
              <a:ext uri="{FF2B5EF4-FFF2-40B4-BE49-F238E27FC236}">
                <a16:creationId xmlns:a16="http://schemas.microsoft.com/office/drawing/2014/main" id="{8D35ACD9-36C3-25C3-097E-7E8A1DA9FA86}"/>
              </a:ext>
            </a:extLst>
          </p:cNvPr>
          <p:cNvSpPr txBox="1"/>
          <p:nvPr/>
        </p:nvSpPr>
        <p:spPr>
          <a:xfrm>
            <a:off x="447847" y="5455430"/>
            <a:ext cx="5219755" cy="1546577"/>
          </a:xfrm>
          <a:prstGeom prst="rect">
            <a:avLst/>
          </a:prstGeom>
          <a:noFill/>
        </p:spPr>
        <p:txBody>
          <a:bodyPr wrap="square" lIns="91440" tIns="45720" rIns="91440" bIns="45720" rtlCol="0" anchor="t">
            <a:spAutoFit/>
          </a:bodyPr>
          <a:lstStyle/>
          <a:p>
            <a:pPr algn="just"/>
            <a:r>
              <a:rPr lang="cy-GB" sz="1050" dirty="0"/>
              <a:t>Rydym wedi cael ein penodi'n archwilwyr o dan Siarteri a Statudau'r Brifysgol ac yn unol ag adran 144 o Ddeddf Elusennau 2011 (neu ei rhagflaenwyr) ac yn adrodd yn unol â rheoliadau a wnaed o dan adran 154 o'r Ddeddf honno. </a:t>
            </a:r>
          </a:p>
          <a:p>
            <a:pPr algn="just"/>
            <a:endParaRPr lang="cy-GB" sz="1050" dirty="0"/>
          </a:p>
          <a:p>
            <a:pPr algn="just"/>
            <a:r>
              <a:rPr lang="cy-GB" sz="1050" dirty="0"/>
              <a:t>Gwnaethom gynnal ein harchwiliad yn unol â Safonau Archwilio Rhyngwladol (y DU) ("</a:t>
            </a:r>
            <a:r>
              <a:rPr lang="cy-GB" sz="1050" dirty="0" err="1"/>
              <a:t>ISAs</a:t>
            </a:r>
            <a:r>
              <a:rPr lang="cy-GB" sz="1050" dirty="0"/>
              <a:t> (DU)") a’r gyfraith berthnasol. Disgrifir ein cyfrifoldebau isod. Rydym wedi cyflawni ein cyfrifoldebau moesegol o dan y Grŵp ac yn annibynnol ohono,  yn unol â  gofynion moesegol y DU gan gynnwys Safon Foesegol y Cyngor Adrodd Ariannol (FRC). Credwn fod y dystiolaeth archwilio a gawsom yn sail ddigonol a phriodol i'n barn. </a:t>
            </a:r>
          </a:p>
        </p:txBody>
      </p:sp>
      <p:sp>
        <p:nvSpPr>
          <p:cNvPr id="9" name="TextBox 8">
            <a:extLst>
              <a:ext uri="{FF2B5EF4-FFF2-40B4-BE49-F238E27FC236}">
                <a16:creationId xmlns:a16="http://schemas.microsoft.com/office/drawing/2014/main" id="{A717C206-3687-1142-760E-863725EBAEB7}"/>
              </a:ext>
            </a:extLst>
          </p:cNvPr>
          <p:cNvSpPr txBox="1"/>
          <p:nvPr/>
        </p:nvSpPr>
        <p:spPr>
          <a:xfrm>
            <a:off x="386863" y="5058826"/>
            <a:ext cx="4462784" cy="400110"/>
          </a:xfrm>
          <a:prstGeom prst="rect">
            <a:avLst/>
          </a:prstGeom>
          <a:noFill/>
        </p:spPr>
        <p:txBody>
          <a:bodyPr wrap="square" rtlCol="0">
            <a:spAutoFit/>
          </a:bodyPr>
          <a:lstStyle/>
          <a:p>
            <a:r>
              <a:rPr lang="cy-GB" sz="2000" b="1" dirty="0"/>
              <a:t>Sail i’r Farn</a:t>
            </a:r>
          </a:p>
        </p:txBody>
      </p:sp>
      <p:sp>
        <p:nvSpPr>
          <p:cNvPr id="10" name="TextBox 9">
            <a:extLst>
              <a:ext uri="{FF2B5EF4-FFF2-40B4-BE49-F238E27FC236}">
                <a16:creationId xmlns:a16="http://schemas.microsoft.com/office/drawing/2014/main" id="{77687EDC-AB9A-9B0D-F4F4-8EA87D830073}"/>
              </a:ext>
            </a:extLst>
          </p:cNvPr>
          <p:cNvSpPr txBox="1"/>
          <p:nvPr/>
        </p:nvSpPr>
        <p:spPr>
          <a:xfrm>
            <a:off x="7028392" y="2802651"/>
            <a:ext cx="5219755" cy="3808735"/>
          </a:xfrm>
          <a:prstGeom prst="rect">
            <a:avLst/>
          </a:prstGeom>
          <a:noFill/>
        </p:spPr>
        <p:txBody>
          <a:bodyPr wrap="square" lIns="91440" tIns="45720" rIns="91440" bIns="45720" rtlCol="0" anchor="t">
            <a:spAutoFit/>
          </a:bodyPr>
          <a:lstStyle/>
          <a:p>
            <a:pPr algn="just"/>
            <a:r>
              <a:rPr lang="cy-GB" sz="1050" dirty="0"/>
              <a:t>Mae'r Cyngor wedi paratoi'r datganiadau ariannol ar sail barhaus gan nad yw'n bwriadu diddymu'r Grŵp na'r Brifysgol na rhoi'r gorau i'w gweithrediadau, a chan ei fod wedi dod i'r casgliad bod sefyllfa ariannol y Grŵp a'r Brifysgol yn golygu bod hyn yn realistig. Yn ogystal, mae wedi dod i'r casgliad nad oes unrhyw ansicrwydd materol a allai fod wedi bwrw amheuaeth sylweddol ynghylch eu gallu i barhau fel busnes gweithredol am o leiaf flwyddyn o ddyddiad cymeradwyo'r datganiadau ariannol ("y cyfnod busnes gweithredol”).</a:t>
            </a:r>
          </a:p>
          <a:p>
            <a:pPr algn="just"/>
            <a:endParaRPr lang="cy-GB" sz="1050" dirty="0"/>
          </a:p>
          <a:p>
            <a:pPr algn="just"/>
            <a:r>
              <a:rPr lang="cy-GB" sz="1050" dirty="0"/>
              <a:t>Yn ein gwerthusiad o gasgliadau'r Cyngor, gwnaethom ystyried y risgiau cynhenid i fodel busnes y Grŵp a dadansoddi sut y gallai'r risgiau hynny effeithio ar  adnoddau ariannol y Grŵp a'r Brifysgol neu eu gallu i barhau â gweithrediadau dros y cyfnod busnes gweithredol.</a:t>
            </a:r>
          </a:p>
          <a:p>
            <a:pPr algn="just"/>
            <a:endParaRPr lang="cy-GB" sz="1050" dirty="0"/>
          </a:p>
          <a:p>
            <a:pPr algn="just"/>
            <a:r>
              <a:rPr lang="cy-GB" sz="1050" dirty="0"/>
              <a:t>Ein casgliadau ar sail y gwaith hwn:</a:t>
            </a:r>
          </a:p>
          <a:p>
            <a:pPr algn="just"/>
            <a:r>
              <a:rPr lang="cy-GB" sz="1050" dirty="0"/>
              <a:t>rydym o'r farn bod defnydd y Cyngor o'r sail gyfredol o gyfrifo wrth baratoi'r datganiadau ariannol yn briodol; ac</a:t>
            </a:r>
          </a:p>
          <a:p>
            <a:pPr algn="just"/>
            <a:r>
              <a:rPr lang="cy-GB" sz="1050" dirty="0"/>
              <a:t>nid ydym wedi nodi, ac yn cytuno ag asesiad y Cyngor, nad oes ansicrwydd materol yn gysylltiedig â digwyddiadau neu amodau a allai, yn unigol neu gyda'i gilydd, fwrw amheuaeth sylweddol ar allu'r Grŵp neu Brifysgol  i barhau fel busnes gweithredol am y cyfnod busnes gweithredol.</a:t>
            </a:r>
          </a:p>
          <a:p>
            <a:pPr algn="just"/>
            <a:endParaRPr lang="cy-GB" sz="1050" dirty="0"/>
          </a:p>
          <a:p>
            <a:pPr algn="just"/>
            <a:r>
              <a:rPr lang="cy-GB" sz="1050" dirty="0"/>
              <a:t>Fodd bynnag, gan na allwn ragweld holl ddigwyddiadau neu amodau yn y dyfodol ac oherwydd y gall digwyddiadau dilynol arwain at ganlyniadau sy'n anghyson â dyfarniadau a oedd yn rhesymol ar yr adeg y cawsant eu gwneud, nid yw'r casgliadau uchod yn warant y bydd y Grŵp neu'r Brifysgol yn parhau i weithredu. </a:t>
            </a:r>
          </a:p>
        </p:txBody>
      </p:sp>
      <p:sp>
        <p:nvSpPr>
          <p:cNvPr id="11" name="TextBox 10">
            <a:extLst>
              <a:ext uri="{FF2B5EF4-FFF2-40B4-BE49-F238E27FC236}">
                <a16:creationId xmlns:a16="http://schemas.microsoft.com/office/drawing/2014/main" id="{4DA5FD82-2815-B1EF-F734-0BE38B8AE887}"/>
              </a:ext>
            </a:extLst>
          </p:cNvPr>
          <p:cNvSpPr txBox="1"/>
          <p:nvPr/>
        </p:nvSpPr>
        <p:spPr>
          <a:xfrm>
            <a:off x="6967408" y="2406047"/>
            <a:ext cx="4462784" cy="400110"/>
          </a:xfrm>
          <a:prstGeom prst="rect">
            <a:avLst/>
          </a:prstGeom>
          <a:noFill/>
        </p:spPr>
        <p:txBody>
          <a:bodyPr wrap="square" rtlCol="0">
            <a:spAutoFit/>
          </a:bodyPr>
          <a:lstStyle/>
          <a:p>
            <a:r>
              <a:rPr lang="cy-GB" sz="2000" b="1" dirty="0"/>
              <a:t>Busnes Gweithredol </a:t>
            </a:r>
          </a:p>
        </p:txBody>
      </p:sp>
    </p:spTree>
    <p:extLst>
      <p:ext uri="{BB962C8B-B14F-4D97-AF65-F5344CB8AC3E}">
        <p14:creationId xmlns:p14="http://schemas.microsoft.com/office/powerpoint/2010/main" val="3633874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317C31-6C78-830B-5A22-BF96B9C905C9}"/>
              </a:ext>
            </a:extLst>
          </p:cNvPr>
          <p:cNvSpPr/>
          <p:nvPr/>
        </p:nvSpPr>
        <p:spPr>
          <a:xfrm>
            <a:off x="6148136" y="0"/>
            <a:ext cx="493296" cy="96181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9C04B40-6966-F21B-439F-AEC375A97F7A}"/>
              </a:ext>
            </a:extLst>
          </p:cNvPr>
          <p:cNvSpPr/>
          <p:nvPr/>
        </p:nvSpPr>
        <p:spPr>
          <a:xfrm>
            <a:off x="0" y="433138"/>
            <a:ext cx="12801600" cy="9184982"/>
          </a:xfrm>
          <a:prstGeom prst="rect">
            <a:avLst/>
          </a:prstGeom>
          <a:solidFill>
            <a:schemeClr val="bg1">
              <a:lumMod val="85000"/>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386863" y="61555"/>
            <a:ext cx="6747137" cy="584775"/>
          </a:xfrm>
          <a:prstGeom prst="rect">
            <a:avLst/>
          </a:prstGeom>
          <a:noFill/>
        </p:spPr>
        <p:txBody>
          <a:bodyPr wrap="square" rtlCol="0">
            <a:spAutoFit/>
          </a:bodyPr>
          <a:lstStyle/>
          <a:p>
            <a:r>
              <a:rPr lang="cy-GB" sz="3200" b="1" dirty="0">
                <a:solidFill>
                  <a:schemeClr val="bg1"/>
                </a:solidFill>
              </a:rPr>
              <a:t>Adroddiad yr Archwilydd Annibynnol</a:t>
            </a:r>
          </a:p>
        </p:txBody>
      </p:sp>
      <p:sp>
        <p:nvSpPr>
          <p:cNvPr id="3" name="TextBox 2">
            <a:extLst>
              <a:ext uri="{FF2B5EF4-FFF2-40B4-BE49-F238E27FC236}">
                <a16:creationId xmlns:a16="http://schemas.microsoft.com/office/drawing/2014/main" id="{F6046E6C-CEA0-6CF4-1E8B-C02346473F63}"/>
              </a:ext>
            </a:extLst>
          </p:cNvPr>
          <p:cNvSpPr txBox="1"/>
          <p:nvPr/>
        </p:nvSpPr>
        <p:spPr>
          <a:xfrm>
            <a:off x="447848" y="1231107"/>
            <a:ext cx="5533852" cy="4455066"/>
          </a:xfrm>
          <a:prstGeom prst="rect">
            <a:avLst/>
          </a:prstGeom>
          <a:noFill/>
        </p:spPr>
        <p:txBody>
          <a:bodyPr wrap="square" lIns="91440" tIns="45720" rIns="91440" bIns="45720" numCol="2" spcCol="180000" rtlCol="0" anchor="t">
            <a:spAutoFit/>
          </a:bodyPr>
          <a:lstStyle/>
          <a:p>
            <a:pPr algn="just"/>
            <a:r>
              <a:rPr lang="cy-GB" sz="1050" b="1" i="1" dirty="0"/>
              <a:t>Adnabod ac ymateb i risgiau o gamddatganiad materol oherwydd twyll </a:t>
            </a:r>
          </a:p>
          <a:p>
            <a:pPr algn="just"/>
            <a:r>
              <a:rPr lang="cy-GB" sz="1050" dirty="0"/>
              <a:t>Er mwyn nodi risgiau camddatganiad materol oherwydd twyll (“risgiau o dwyll”), aseswyd digwyddiadau neu amodau a allai awgrymu cymhelliant neu bwysau i gyflawni twyll neu ddarparu cyfle i gyflawni twyll.  Roedd ein gweithdrefnau asesu risg yn cynnwys: </a:t>
            </a:r>
          </a:p>
          <a:p>
            <a:pPr algn="just"/>
            <a:endParaRPr lang="cy-GB" sz="1050" dirty="0"/>
          </a:p>
          <a:p>
            <a:pPr algn="just"/>
            <a:r>
              <a:rPr lang="cy-GB" sz="1050" dirty="0"/>
              <a:t>•	Holi’r Cyngor, y Pwyllgor Archwilio a Risg, archwilio mewnol ac arolygu dogfennau polisi ynghylch polisïau a gweithdrefnau lefel uchel y Grŵp i atal a chanfod twyll, gan gynnwys y swyddogaeth archwilio mewnol a sianel y Grŵp ar gyfer “chwythu’r chwiban”, yn ogystal ag a ydynt yn gwybod am unrhyw achosion gwirioneddol, amheus neu honedig o dwyll.</a:t>
            </a:r>
          </a:p>
          <a:p>
            <a:pPr algn="just"/>
            <a:r>
              <a:rPr lang="cy-GB" sz="1050" dirty="0"/>
              <a:t>•	Cofnodion y Cyngor Darllen a’r Pwyllgor Archwilio a Risg.  </a:t>
            </a:r>
          </a:p>
          <a:p>
            <a:pPr algn="just"/>
            <a:r>
              <a:rPr lang="cy-GB" sz="1050" dirty="0"/>
              <a:t>•	Defnyddio gweithdrefnau dadansoddol i nodi unrhyw berthnasoedd anarferol neu annisgwyl.  </a:t>
            </a:r>
          </a:p>
          <a:p>
            <a:pPr algn="just"/>
            <a:r>
              <a:rPr lang="cy-GB" sz="1050" dirty="0"/>
              <a:t>Gwnaethom gyfathrebu risgiau twyll a nodwyd drwy’r tîm archwilio a pharhau i fod yn effro i unrhyw arwyddion o dwyll drwy’r archwiliad.  </a:t>
            </a:r>
          </a:p>
          <a:p>
            <a:pPr algn="just"/>
            <a:r>
              <a:rPr lang="cy-GB" sz="1050" dirty="0"/>
              <a:t>Fel sy’n ofynnol gan archwilio safonol, a chan ystyried pwysau posibl i fodloni cyfamodau benthyciadau, rydym yn cyflawni gweithdrefnau i fynd i’r afael â’r risg o reoli rheolaethau a’r risg y gallai rheolwyr Grŵp fod mewn sefyllfa i wneud ceisiadau cyfrifyddu amhriodol.  Ar yr archwiliad hwn ni wnaethom nodi risg sy’n gysylltiedig â chydnabod refeniw oherwydd y meini prawf cydnabod refeniw anghymhleth, sy’n cyfyngu ar y cyfle i drin refeniw drwy dwyll. </a:t>
            </a:r>
          </a:p>
          <a:p>
            <a:pPr algn="just"/>
            <a:endParaRPr lang="cy-GB" sz="1050" dirty="0"/>
          </a:p>
          <a:p>
            <a:pPr algn="just"/>
            <a:r>
              <a:rPr lang="cy-GB" sz="1050" dirty="0"/>
              <a:t>Ni wnaethom nodi unrhyw risgiau twyll ychwanegol.  </a:t>
            </a:r>
          </a:p>
          <a:p>
            <a:pPr algn="just"/>
            <a:endParaRPr lang="cy-GB" sz="1050" dirty="0"/>
          </a:p>
          <a:p>
            <a:pPr algn="just"/>
            <a:r>
              <a:rPr lang="cy-GB" sz="1050" dirty="0"/>
              <a:t> Rydym wedi cyflawni gweithdrefnau gan gynnwys: </a:t>
            </a:r>
          </a:p>
          <a:p>
            <a:pPr algn="just"/>
            <a:r>
              <a:rPr lang="cy-GB" sz="1050" dirty="0"/>
              <a:t>•	Nodi cofnodion cyfnodolion i’w profi yn seiliedig ar feini prawf risg a chymharu’r cofnodion a nodwyd â dogfennau ategol.  Roedd y rhain yn cynnwys cofnodion cyfnodolion sy’n cynnwys geiriau allweddol penodol, cofnodion cyfnodolion anarferol mewn perthynas ag arian parod a benthyca a chyfnodolion materol a bostiwyd ar ôl dyddiad cau’r cyfriflyfr. </a:t>
            </a:r>
          </a:p>
        </p:txBody>
      </p:sp>
      <p:sp>
        <p:nvSpPr>
          <p:cNvPr id="6" name="TextBox 5">
            <a:extLst>
              <a:ext uri="{FF2B5EF4-FFF2-40B4-BE49-F238E27FC236}">
                <a16:creationId xmlns:a16="http://schemas.microsoft.com/office/drawing/2014/main" id="{D451A897-A183-E8E7-F555-43355134FD45}"/>
              </a:ext>
            </a:extLst>
          </p:cNvPr>
          <p:cNvSpPr txBox="1"/>
          <p:nvPr/>
        </p:nvSpPr>
        <p:spPr>
          <a:xfrm>
            <a:off x="386863" y="769441"/>
            <a:ext cx="7642712" cy="400110"/>
          </a:xfrm>
          <a:prstGeom prst="rect">
            <a:avLst/>
          </a:prstGeom>
          <a:noFill/>
        </p:spPr>
        <p:txBody>
          <a:bodyPr wrap="square" rtlCol="0">
            <a:spAutoFit/>
          </a:bodyPr>
          <a:lstStyle/>
          <a:p>
            <a:r>
              <a:rPr lang="cy-GB" sz="2000" b="1" dirty="0"/>
              <a:t>Twyll a thorri cyfreithiau a rheoliadau – y gallu i ganfod</a:t>
            </a:r>
          </a:p>
        </p:txBody>
      </p:sp>
      <p:sp>
        <p:nvSpPr>
          <p:cNvPr id="2" name="TextBox 1">
            <a:extLst>
              <a:ext uri="{FF2B5EF4-FFF2-40B4-BE49-F238E27FC236}">
                <a16:creationId xmlns:a16="http://schemas.microsoft.com/office/drawing/2014/main" id="{D5460ED0-275C-D15D-3E0E-61E08B1263D0}"/>
              </a:ext>
            </a:extLst>
          </p:cNvPr>
          <p:cNvSpPr txBox="1"/>
          <p:nvPr/>
        </p:nvSpPr>
        <p:spPr>
          <a:xfrm>
            <a:off x="6723292" y="1231106"/>
            <a:ext cx="5544908" cy="6878806"/>
          </a:xfrm>
          <a:prstGeom prst="rect">
            <a:avLst/>
          </a:prstGeom>
          <a:noFill/>
        </p:spPr>
        <p:txBody>
          <a:bodyPr wrap="square" lIns="91440" tIns="45720" rIns="91440" bIns="45720" numCol="2" spcCol="180000" rtlCol="0" anchor="t">
            <a:spAutoFit/>
          </a:bodyPr>
          <a:lstStyle/>
          <a:p>
            <a:pPr algn="just"/>
            <a:r>
              <a:rPr lang="cy-GB" sz="1050" b="1" i="1" dirty="0"/>
              <a:t>Adnabod risgiau o gamddatganiad materol ac ymateb iddynt oherwydd diffyg cydymffurfio â deddfau a rheoliadau</a:t>
            </a:r>
          </a:p>
          <a:p>
            <a:pPr algn="just"/>
            <a:r>
              <a:rPr lang="cy-GB" sz="1050" dirty="0"/>
              <a:t>Gwnaethom nodi meysydd o gyfreithiau a rheoliadau y gellid disgwyl yn rhesymol iddynt gael effaith faterol ar ddatganiadau ariannol ein profiad masnachol a sector cyffredinol, a thrwy drafodaeth gyda’r Cyngor a rheolaeth arall (fel sy’n ofynnol gan safonau archwilio) a thrafodaeth gyda’r Cyngor a rheolaeth arall y polisïau a’r gweithdrefnau ynghylch cydymffurfio â deddfau a rheoliadau.  </a:t>
            </a:r>
          </a:p>
          <a:p>
            <a:pPr algn="just"/>
            <a:endParaRPr lang="cy-GB" sz="1050" dirty="0"/>
          </a:p>
          <a:p>
            <a:pPr algn="just"/>
            <a:r>
              <a:rPr lang="cy-GB" sz="1050" dirty="0"/>
              <a:t>Gwnaethom gyfleu cyfreithiau a rheoliadau a nodwyd ar draws ein tîm a pharhau i fod yn effro i unrhyw arwyddion o ddiffyg cydymffurfio yn ystod  yr archwiliad.   </a:t>
            </a:r>
          </a:p>
          <a:p>
            <a:pPr algn="just"/>
            <a:r>
              <a:rPr lang="cy-GB" sz="1050" dirty="0"/>
              <a:t>Mae effaith bosibl y cyfreithiau a’r rheoliadau hyn ar y datganiadau ariannol yn amrywio’n sylweddol.  </a:t>
            </a:r>
          </a:p>
          <a:p>
            <a:pPr algn="just"/>
            <a:endParaRPr lang="cy-GB" sz="1050" dirty="0"/>
          </a:p>
          <a:p>
            <a:pPr algn="just"/>
            <a:r>
              <a:rPr lang="cy-GB" sz="1050" dirty="0"/>
              <a:t>Yn gyntaf, mae’r Grŵp yn ddarostyngedig i gyfreithiau a rheoliadau sy’n effeithio’n uniongyrchol ar y datganiadau ariannol gan gynnwys deddfwriaeth a rheoleiddio adroddiadau ariannol gan gynnwys deddfwriaeth elusennau cysylltiedig â deddfwriaeth addysg uwch, gan gynnwys y Cyfarwyddyd Cyfrifon a gyhoeddwyd gan Gyngor Cyllido Addysg Uwch Cymru (“CCAUC”), deddfwriaeth drethu a deddfwriaeth bensiynau a gwnaethom asesu i ba raddau y cydymffurfir â’r deddfau a’r rheoliadau hyn fel rhan o’n gweithdrefnau ar eitemau datganiadau ariannol cysylltiedig.   </a:t>
            </a:r>
          </a:p>
          <a:p>
            <a:pPr algn="just"/>
            <a:r>
              <a:rPr lang="cy-GB" sz="1050" dirty="0"/>
              <a:t> </a:t>
            </a:r>
          </a:p>
          <a:p>
            <a:pPr algn="just"/>
            <a:r>
              <a:rPr lang="cy-GB" sz="1050" dirty="0"/>
              <a:t>Yn ail, mae’r Grŵp yn ddarostyngedig i lawer o gyfreithiau a rheoliadau lle y gallai canlyniadau diffyg cydymffurfiaeth gael effaith faterol ar symiau neu ddatgeliadau yn y datganiadau ariannol, er enghraifft, drwy osod dirwyon neu ymgyfreitha neu’r angen i gynnwys darpariaethau sylweddol.   Gwnaethom nodi’r meysydd canlynol fel y rhai sy’n fwyaf tebygol i gael effaith o’r fath: cydymffurfio â gofynion rheoleiddio addysg uwch CCAUC, gan gydnabod natur </a:t>
            </a:r>
            <a:r>
              <a:rPr lang="cy-GB" sz="1050" dirty="0" err="1"/>
              <a:t>reoleiddiedig</a:t>
            </a:r>
            <a:r>
              <a:rPr lang="cy-GB" sz="1050" dirty="0"/>
              <a:t> gweithgareddau’r Grŵp.   Mae safonau archwilio yn cyfyngu’r gweithdrefnau archwilio gofynnol i nodi diffyg cydymffurfio â’r deddfau a’r rheoliadau hyn i ymholi’r cyfarwyddwyr a‘r rheolwyr eraill ac arolygu o ohebiaeth reoleiddiol a chyfreithiol, os o gwbl.  Felly, os na ddatgelir tor-reoliadau gweithredol i ni neu ei fod yn amlwg o ohebiaeth berthnasol, ni fydd archwiliad yn canfod y toriad hwnnw. </a:t>
            </a:r>
          </a:p>
          <a:p>
            <a:pPr algn="just"/>
            <a:endParaRPr lang="cy-GB" sz="1050" dirty="0"/>
          </a:p>
          <a:p>
            <a:pPr algn="just"/>
            <a:r>
              <a:rPr lang="cy-GB" sz="1050" b="1" i="1" dirty="0"/>
              <a:t>Cyd-destun gallu’r archwiliad i ganfod twyll neu dorcyfraith neu reoliad</a:t>
            </a:r>
          </a:p>
          <a:p>
            <a:pPr algn="just"/>
            <a:r>
              <a:rPr lang="cy-GB" sz="1050" dirty="0"/>
              <a:t>Oherwydd cyfyngiadau cynhenid archwiliad, mae risg na ellir ei hosgoi na fyddwn efallai wedi canfod rhai camddatganiadau perthnasol yn y datganiadau ariannol, er ein bod wedi cynllunio a chynnal ein harchwiliad yn unol â safonau archwilio. Er enghraifft, po fwyaf o achosion o ddiffyg cydymffurfio â chyfreithiau a rheoliadau sy'n deillio o'r digwyddiadau a'r trafodion a adlewyrchir yn y datganiadau ariannol, y lleiaf tebygol yw hi y byddai'r gweithdrefnau cynhenid cyfyngedig sy'n ofynnol gan safonau archwilio yn cael eu canfod.  </a:t>
            </a:r>
          </a:p>
          <a:p>
            <a:pPr algn="just"/>
            <a:endParaRPr lang="cy-GB" sz="1050" dirty="0"/>
          </a:p>
          <a:p>
            <a:pPr algn="just"/>
            <a:r>
              <a:rPr lang="cy-GB" sz="1050" dirty="0"/>
              <a:t>Yn ogystal, fel gydag unrhyw archwiliad, roedd risg uwch o beidio â chanfod twyll o hyd, gan y gallai’r rhain gynnwys cydgynllwynio, ffugio, </a:t>
            </a:r>
            <a:r>
              <a:rPr lang="cy-GB" sz="1050" dirty="0" err="1"/>
              <a:t>hepgoriadau</a:t>
            </a:r>
            <a:r>
              <a:rPr lang="cy-GB" sz="1050" dirty="0"/>
              <a:t> bwriadol, camliwiadau, neu ddiystyru rheolaethau mewnol. Mae ein gweithdrefnau archwilio wedi’u cynllunio i ganfod camddatganiadau materol.  Nid ydym yn gyfrifol am atal diffyg cydymffurfio na thwyll ac ni ellir disgwyl i ni ganfod diffyg cydymffurfio â’r holl gyfreithiau a rheoliadau. </a:t>
            </a:r>
          </a:p>
        </p:txBody>
      </p:sp>
      <p:cxnSp>
        <p:nvCxnSpPr>
          <p:cNvPr id="5" name="Straight Connector 4">
            <a:extLst>
              <a:ext uri="{FF2B5EF4-FFF2-40B4-BE49-F238E27FC236}">
                <a16:creationId xmlns:a16="http://schemas.microsoft.com/office/drawing/2014/main" id="{1F2615B6-B3B9-7138-007B-294E9C58C475}"/>
              </a:ext>
            </a:extLst>
          </p:cNvPr>
          <p:cNvCxnSpPr/>
          <p:nvPr/>
        </p:nvCxnSpPr>
        <p:spPr>
          <a:xfrm>
            <a:off x="660400" y="5734050"/>
            <a:ext cx="49403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2886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7E2213-03A2-123D-0140-2EBB04AF03A5}"/>
              </a:ext>
            </a:extLst>
          </p:cNvPr>
          <p:cNvSpPr/>
          <p:nvPr/>
        </p:nvSpPr>
        <p:spPr>
          <a:xfrm>
            <a:off x="6148136" y="0"/>
            <a:ext cx="493296" cy="96181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F9B1F96-37E2-B80F-EF4B-B603F927C324}"/>
              </a:ext>
            </a:extLst>
          </p:cNvPr>
          <p:cNvSpPr/>
          <p:nvPr/>
        </p:nvSpPr>
        <p:spPr>
          <a:xfrm>
            <a:off x="-6016" y="301510"/>
            <a:ext cx="12801600" cy="9184982"/>
          </a:xfrm>
          <a:prstGeom prst="rect">
            <a:avLst/>
          </a:prstGeom>
          <a:solidFill>
            <a:schemeClr val="bg1">
              <a:lumMod val="85000"/>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386863" y="61555"/>
            <a:ext cx="6747137" cy="584775"/>
          </a:xfrm>
          <a:prstGeom prst="rect">
            <a:avLst/>
          </a:prstGeom>
          <a:noFill/>
        </p:spPr>
        <p:txBody>
          <a:bodyPr wrap="square" rtlCol="0">
            <a:spAutoFit/>
          </a:bodyPr>
          <a:lstStyle/>
          <a:p>
            <a:r>
              <a:rPr lang="cy-GB" sz="3200" b="1" dirty="0">
                <a:solidFill>
                  <a:schemeClr val="bg1"/>
                </a:solidFill>
              </a:rPr>
              <a:t>Adroddiad yr Ymchwilydd Annibynnol</a:t>
            </a:r>
          </a:p>
        </p:txBody>
      </p:sp>
      <p:sp>
        <p:nvSpPr>
          <p:cNvPr id="3" name="TextBox 2">
            <a:extLst>
              <a:ext uri="{FF2B5EF4-FFF2-40B4-BE49-F238E27FC236}">
                <a16:creationId xmlns:a16="http://schemas.microsoft.com/office/drawing/2014/main" id="{F6046E6C-CEA0-6CF4-1E8B-C02346473F63}"/>
              </a:ext>
            </a:extLst>
          </p:cNvPr>
          <p:cNvSpPr txBox="1"/>
          <p:nvPr/>
        </p:nvSpPr>
        <p:spPr>
          <a:xfrm>
            <a:off x="472725" y="7800036"/>
            <a:ext cx="5374314" cy="1362168"/>
          </a:xfrm>
          <a:prstGeom prst="rect">
            <a:avLst/>
          </a:prstGeom>
          <a:noFill/>
        </p:spPr>
        <p:txBody>
          <a:bodyPr wrap="square" lIns="91440" tIns="45720" rIns="91440" bIns="45720" numCol="2" spcCol="180000" rtlCol="0" anchor="t">
            <a:spAutoFit/>
          </a:bodyPr>
          <a:lstStyle/>
          <a:p>
            <a:pPr algn="just">
              <a:lnSpc>
                <a:spcPts val="1100"/>
              </a:lnSpc>
            </a:pPr>
            <a:r>
              <a:rPr lang="cy-GB" sz="1050" dirty="0"/>
              <a:t>Ein hamcanion yw cael sicrwydd rhesymol ynghylch a yw'r datganiadau ariannol yn eu cyfanrwydd yn rhydd o gamddatganiadau materol, boed hynny oherwydd twyll neu gamgymeriad, a chyhoeddi ein barn mewn adroddiad archwilydd. Mae sicrwydd rhesymol yn lefel uchel o sicrwydd, ond nid yw'n gwarantu y bydd archwiliad a gynhelir yn unol ag </a:t>
            </a:r>
            <a:r>
              <a:rPr lang="cy-GB" sz="1050" dirty="0" err="1"/>
              <a:t>ISAs</a:t>
            </a:r>
            <a:r>
              <a:rPr lang="cy-GB" sz="1050" dirty="0"/>
              <a:t> (DU) bob amser yn canfod camddatganiad materol pan fydd yn bodoli. Gall camddatganiadau godi o dwyll neu gamgymeriad ac </a:t>
            </a:r>
            <a:r>
              <a:rPr lang="cy-GB" sz="1050" dirty="0" err="1"/>
              <a:t>fe'u</a:t>
            </a:r>
            <a:r>
              <a:rPr lang="cy-GB" sz="1050" dirty="0"/>
              <a:t> hystyrir yn ddeunydd os gellid disgwyl yn rhesymol iddynt ddylanwadu ar benderfyniadau economaidd defnyddwyr a wneir ar sail y datganiadau ariannol. </a:t>
            </a:r>
          </a:p>
          <a:p>
            <a:pPr algn="just">
              <a:lnSpc>
                <a:spcPts val="1100"/>
              </a:lnSpc>
            </a:pPr>
            <a:r>
              <a:rPr lang="cy-GB" sz="1050" dirty="0"/>
              <a:t>Darperir disgrifiad llawnach o'n cyfrifoldebau ar wefan yr FRC yn www.frc.org.uk/auditorsresponsibilities.</a:t>
            </a:r>
          </a:p>
        </p:txBody>
      </p:sp>
      <p:sp>
        <p:nvSpPr>
          <p:cNvPr id="6" name="TextBox 5">
            <a:extLst>
              <a:ext uri="{FF2B5EF4-FFF2-40B4-BE49-F238E27FC236}">
                <a16:creationId xmlns:a16="http://schemas.microsoft.com/office/drawing/2014/main" id="{D451A897-A183-E8E7-F555-43355134FD45}"/>
              </a:ext>
            </a:extLst>
          </p:cNvPr>
          <p:cNvSpPr txBox="1"/>
          <p:nvPr/>
        </p:nvSpPr>
        <p:spPr>
          <a:xfrm>
            <a:off x="411741" y="7399925"/>
            <a:ext cx="5435298" cy="400110"/>
          </a:xfrm>
          <a:prstGeom prst="rect">
            <a:avLst/>
          </a:prstGeom>
          <a:noFill/>
        </p:spPr>
        <p:txBody>
          <a:bodyPr wrap="square" rtlCol="0">
            <a:spAutoFit/>
          </a:bodyPr>
          <a:lstStyle/>
          <a:p>
            <a:r>
              <a:rPr lang="cy-GB" sz="2000" b="1" dirty="0"/>
              <a:t>Cyfrifoldebau’r Archwilydd </a:t>
            </a:r>
          </a:p>
        </p:txBody>
      </p:sp>
      <p:sp>
        <p:nvSpPr>
          <p:cNvPr id="9" name="TextBox 8">
            <a:extLst>
              <a:ext uri="{FF2B5EF4-FFF2-40B4-BE49-F238E27FC236}">
                <a16:creationId xmlns:a16="http://schemas.microsoft.com/office/drawing/2014/main" id="{61AE463A-BDE8-B485-E8A2-97064F5064DE}"/>
              </a:ext>
            </a:extLst>
          </p:cNvPr>
          <p:cNvSpPr txBox="1"/>
          <p:nvPr/>
        </p:nvSpPr>
        <p:spPr>
          <a:xfrm>
            <a:off x="6777209" y="1585660"/>
            <a:ext cx="5435297" cy="2490682"/>
          </a:xfrm>
          <a:prstGeom prst="rect">
            <a:avLst/>
          </a:prstGeom>
          <a:noFill/>
        </p:spPr>
        <p:txBody>
          <a:bodyPr wrap="square" lIns="91440" tIns="45720" rIns="91440" bIns="45720" numCol="2" spcCol="180000" rtlCol="0" anchor="t">
            <a:spAutoFit/>
          </a:bodyPr>
          <a:lstStyle/>
          <a:p>
            <a:pPr algn="just">
              <a:lnSpc>
                <a:spcPts val="1100"/>
              </a:lnSpc>
            </a:pPr>
            <a:r>
              <a:rPr lang="cy-GB" sz="1050" dirty="0"/>
              <a:t>Mae'n ofynnol i ni adrodd ar y materion canlynol a ragnodir yn y Cod Rheoli Ariannol a gyhoeddwyd o dan Ddeddf Addysg Uwch (Cymru) 2015 a'r Cyfarwyddyd Cyfrifon i Sefydliadau Addysg Uwch ar gyfer 2023/24 a gyhoeddwyd gan CCAUC ("y Cyfarwyddyd Cyfrifon”).</a:t>
            </a:r>
          </a:p>
          <a:p>
            <a:pPr algn="just">
              <a:lnSpc>
                <a:spcPts val="1100"/>
              </a:lnSpc>
            </a:pPr>
            <a:r>
              <a:rPr lang="cy-GB" sz="1050" dirty="0"/>
              <a:t>Trosglwyddwyd rheoleiddio sector Addysg Uwch Cymru o CCAUC i Medr, y Comisiwn Addysg Drydyddol ac Ymchwil, ar 1 Awst 2024. Mae'r Cyfarwyddyd Cyfrifon, Cod Rheoli Ariannol a Thelerau ac Amodau Cyllid 2023/24 a gyhoeddwyd gan CCAUC yn parhau i fod ar waith ar ddyddiad ein hadroddiad. O ystyried y trosglwyddiad hwn, dylid darllen unrhyw gyfeiriad at CCAUC yn ein hadroddiad fel un sy'n cyfeirio at Medr hefyd.</a:t>
            </a:r>
          </a:p>
          <a:p>
            <a:pPr algn="just">
              <a:lnSpc>
                <a:spcPts val="1100"/>
              </a:lnSpc>
            </a:pPr>
            <a:r>
              <a:rPr lang="cy-GB" sz="1050" dirty="0"/>
              <a:t>Yn ein barn, ym mhob agwedd faterol:</a:t>
            </a:r>
          </a:p>
          <a:p>
            <a:pPr algn="just">
              <a:lnSpc>
                <a:spcPts val="1100"/>
              </a:lnSpc>
            </a:pPr>
            <a:r>
              <a:rPr lang="cy-GB" sz="1050" dirty="0"/>
              <a:t>•	mae cyllid o ba bynnag ffynhonnell a weinyddir gan y Grŵp neu'r Brifysgol at ddibenion penodol wedi cael eu cymhwyso'n briodol at y dibenion hynny a'u rheoli yn unol â deddfwriaeth berthnasol; </a:t>
            </a:r>
          </a:p>
          <a:p>
            <a:pPr algn="just">
              <a:lnSpc>
                <a:spcPts val="1100"/>
              </a:lnSpc>
            </a:pPr>
            <a:r>
              <a:rPr lang="cy-GB" sz="1050" dirty="0"/>
              <a:t>•	cymhwyswyd incwm, lle y bo'n briodol, gan y Brifysgol yn unol â pharagraff 145 o </a:t>
            </a:r>
            <a:r>
              <a:rPr lang="cy-GB" sz="1050" dirty="0" err="1"/>
              <a:t>God</a:t>
            </a:r>
            <a:r>
              <a:rPr lang="cy-GB" sz="1050" dirty="0"/>
              <a:t> Rheoli Ariannol (“FMC”) CCAUC; </a:t>
            </a:r>
          </a:p>
          <a:p>
            <a:pPr algn="just">
              <a:lnSpc>
                <a:spcPts val="1100"/>
              </a:lnSpc>
            </a:pPr>
            <a:r>
              <a:rPr lang="cy-GB" sz="1050" dirty="0"/>
              <a:t>•	defnyddiwyd grantiau'r Cyngor Cyllido yn unol â'r telerau a'r amodau sydd ynghlwm wrthynt a'u defnyddio at y dibenion y cawsant eu derbyn ar eu cyfer, gan gynnwys y Telerau ac Amodau Cyllido 2023/24 a gyhoeddwyd gan CCAUC; a</a:t>
            </a:r>
          </a:p>
          <a:p>
            <a:pPr algn="just">
              <a:lnSpc>
                <a:spcPts val="1100"/>
              </a:lnSpc>
            </a:pPr>
            <a:r>
              <a:rPr lang="cy-GB" sz="1050" dirty="0"/>
              <a:t>•	bodlonwyd gofynion Cyfarwyddyd Cyfrifon CCAUC.</a:t>
            </a:r>
          </a:p>
        </p:txBody>
      </p:sp>
      <p:sp>
        <p:nvSpPr>
          <p:cNvPr id="14" name="TextBox 13">
            <a:extLst>
              <a:ext uri="{FF2B5EF4-FFF2-40B4-BE49-F238E27FC236}">
                <a16:creationId xmlns:a16="http://schemas.microsoft.com/office/drawing/2014/main" id="{16A818F5-1B8E-6FE7-FF57-435C66F60C40}"/>
              </a:ext>
            </a:extLst>
          </p:cNvPr>
          <p:cNvSpPr txBox="1"/>
          <p:nvPr/>
        </p:nvSpPr>
        <p:spPr>
          <a:xfrm>
            <a:off x="6716225" y="832697"/>
            <a:ext cx="3534276" cy="707886"/>
          </a:xfrm>
          <a:prstGeom prst="rect">
            <a:avLst/>
          </a:prstGeom>
          <a:noFill/>
        </p:spPr>
        <p:txBody>
          <a:bodyPr wrap="square" rtlCol="0">
            <a:spAutoFit/>
          </a:bodyPr>
          <a:lstStyle/>
          <a:p>
            <a:r>
              <a:rPr lang="en-GB" sz="2000" b="1"/>
              <a:t>Adroddiad ar Ofynion Cyfreithiol a Rheoleiddiol Eraill</a:t>
            </a:r>
            <a:endParaRPr lang="en-GB" sz="2000" b="1" dirty="0"/>
          </a:p>
        </p:txBody>
      </p:sp>
      <p:sp>
        <p:nvSpPr>
          <p:cNvPr id="15" name="TextBox 14">
            <a:extLst>
              <a:ext uri="{FF2B5EF4-FFF2-40B4-BE49-F238E27FC236}">
                <a16:creationId xmlns:a16="http://schemas.microsoft.com/office/drawing/2014/main" id="{38C0466F-C4FD-564A-A989-4AF3D91BC358}"/>
              </a:ext>
            </a:extLst>
          </p:cNvPr>
          <p:cNvSpPr txBox="1"/>
          <p:nvPr/>
        </p:nvSpPr>
        <p:spPr>
          <a:xfrm>
            <a:off x="6777209" y="5294724"/>
            <a:ext cx="5435298" cy="1221104"/>
          </a:xfrm>
          <a:prstGeom prst="rect">
            <a:avLst/>
          </a:prstGeom>
          <a:noFill/>
        </p:spPr>
        <p:txBody>
          <a:bodyPr wrap="square" lIns="91440" tIns="45720" rIns="91440" bIns="45720" numCol="2" spcCol="108000" rtlCol="0" anchor="t">
            <a:spAutoFit/>
          </a:bodyPr>
          <a:lstStyle/>
          <a:p>
            <a:pPr algn="just">
              <a:lnSpc>
                <a:spcPts val="1100"/>
              </a:lnSpc>
            </a:pPr>
            <a:r>
              <a:rPr lang="cy-GB" sz="1050" dirty="0"/>
              <a:t>Lluniwyd yr adroddiad hwn ar gyfer y Cyngor yn unig yn unol ag Adran 4 o dan Siarteri a Statudau'r Brifysgol ac yn unol ag adran 144 o Ddeddf Elusennau 2011 (neu ei rhagflaenwyr) a rheoliadau a wnaed o dan adran 154 o'r Ddeddf honno. Mae ein gwaith archwilio wedi'i wneud er mwyn i ni allu datgan i'r Cyngor pa faterion y mae'n ofynnol i ni eu datgan iddynt mewn adroddiad archwilwyr ac at unrhyw ddiben arall. I'r graddau eithaf a ganiateir gan y gyfraith, nid ydym yn derbyn nac yn cymryd cyfrifoldeb i unrhyw un </a:t>
            </a:r>
            <a:r>
              <a:rPr lang="cy-GB" sz="1050" dirty="0" err="1"/>
              <a:t>heblaw'r</a:t>
            </a:r>
            <a:r>
              <a:rPr lang="cy-GB" sz="1050" dirty="0"/>
              <a:t> Brifysgol a'r Cyngor am ein gwaith archwilio, am yr adroddiad hwn, nac am y farn yr ydym wedi'i ffurfio.</a:t>
            </a:r>
          </a:p>
        </p:txBody>
      </p:sp>
      <p:sp>
        <p:nvSpPr>
          <p:cNvPr id="17" name="TextBox 16">
            <a:extLst>
              <a:ext uri="{FF2B5EF4-FFF2-40B4-BE49-F238E27FC236}">
                <a16:creationId xmlns:a16="http://schemas.microsoft.com/office/drawing/2014/main" id="{6551F8E7-67AE-38FE-20E5-9D0184966422}"/>
              </a:ext>
            </a:extLst>
          </p:cNvPr>
          <p:cNvSpPr txBox="1"/>
          <p:nvPr/>
        </p:nvSpPr>
        <p:spPr>
          <a:xfrm>
            <a:off x="6777209" y="4538515"/>
            <a:ext cx="5571075" cy="707886"/>
          </a:xfrm>
          <a:prstGeom prst="rect">
            <a:avLst/>
          </a:prstGeom>
          <a:noFill/>
        </p:spPr>
        <p:txBody>
          <a:bodyPr wrap="square" rtlCol="0">
            <a:spAutoFit/>
          </a:bodyPr>
          <a:lstStyle/>
          <a:p>
            <a:r>
              <a:rPr lang="cy-GB" sz="2000" b="1" dirty="0"/>
              <a:t>Pwrpas Ein Gwaith Archwilio ac i Bwy Y mae Ein Cyfrifoldebau'n Ddyledus</a:t>
            </a:r>
          </a:p>
        </p:txBody>
      </p:sp>
      <p:sp>
        <p:nvSpPr>
          <p:cNvPr id="18" name="TextBox 17">
            <a:extLst>
              <a:ext uri="{FF2B5EF4-FFF2-40B4-BE49-F238E27FC236}">
                <a16:creationId xmlns:a16="http://schemas.microsoft.com/office/drawing/2014/main" id="{BE1D2A76-BD51-9C02-0E30-F57E979A0004}"/>
              </a:ext>
            </a:extLst>
          </p:cNvPr>
          <p:cNvSpPr txBox="1"/>
          <p:nvPr/>
        </p:nvSpPr>
        <p:spPr>
          <a:xfrm>
            <a:off x="6777209" y="7385574"/>
            <a:ext cx="5435298" cy="2123658"/>
          </a:xfrm>
          <a:prstGeom prst="rect">
            <a:avLst/>
          </a:prstGeom>
          <a:noFill/>
        </p:spPr>
        <p:txBody>
          <a:bodyPr wrap="square" rtlCol="0">
            <a:spAutoFit/>
          </a:bodyPr>
          <a:lstStyle/>
          <a:p>
            <a:r>
              <a:rPr lang="cy-GB" sz="2000" b="1" dirty="0"/>
              <a:t>Rees </a:t>
            </a:r>
            <a:r>
              <a:rPr lang="cy-GB" sz="2000" b="1" dirty="0" err="1"/>
              <a:t>Batley</a:t>
            </a:r>
            <a:endParaRPr lang="cy-GB" sz="2000" b="1" dirty="0"/>
          </a:p>
          <a:p>
            <a:r>
              <a:rPr lang="cy-GB" sz="1400" b="1" dirty="0"/>
              <a:t>Ar gyfer ac ar ran KPMG LLP, yr Archwilydd Statudol</a:t>
            </a:r>
          </a:p>
          <a:p>
            <a:r>
              <a:rPr lang="cy-GB" sz="1400" b="1" dirty="0"/>
              <a:t>Cyfrifwyr Siartredig</a:t>
            </a:r>
          </a:p>
          <a:p>
            <a:r>
              <a:rPr lang="cy-GB" sz="1400" dirty="0"/>
              <a:t>Mae KPMG LLP yn gymwys i weithredu fel archwilydd yn nhermau adran 1212 o Ddeddf Cwmnïau 2006</a:t>
            </a:r>
          </a:p>
          <a:p>
            <a:r>
              <a:rPr lang="cy-GB" sz="1400" dirty="0"/>
              <a:t>66 Sgwâr y Frenhines</a:t>
            </a:r>
          </a:p>
          <a:p>
            <a:r>
              <a:rPr lang="cy-GB" sz="1400" dirty="0"/>
              <a:t>Bryste</a:t>
            </a:r>
          </a:p>
          <a:p>
            <a:r>
              <a:rPr lang="cy-GB" sz="1400" dirty="0"/>
              <a:t>BS1 4B</a:t>
            </a:r>
          </a:p>
          <a:p>
            <a:r>
              <a:rPr lang="cy-GB" sz="1400" dirty="0"/>
              <a:t>Rhagfyr 2024</a:t>
            </a:r>
          </a:p>
        </p:txBody>
      </p:sp>
      <p:sp>
        <p:nvSpPr>
          <p:cNvPr id="10" name="TextBox 9">
            <a:extLst>
              <a:ext uri="{FF2B5EF4-FFF2-40B4-BE49-F238E27FC236}">
                <a16:creationId xmlns:a16="http://schemas.microsoft.com/office/drawing/2014/main" id="{77687EDC-AB9A-9B0D-F4F4-8EA87D830073}"/>
              </a:ext>
            </a:extLst>
          </p:cNvPr>
          <p:cNvSpPr txBox="1"/>
          <p:nvPr/>
        </p:nvSpPr>
        <p:spPr>
          <a:xfrm>
            <a:off x="321041" y="1121334"/>
            <a:ext cx="5691318" cy="2503506"/>
          </a:xfrm>
          <a:prstGeom prst="rect">
            <a:avLst/>
          </a:prstGeom>
          <a:noFill/>
        </p:spPr>
        <p:txBody>
          <a:bodyPr wrap="square" lIns="91440" tIns="45720" rIns="91440" bIns="45720" numCol="2" spcCol="180000" rtlCol="0" anchor="t">
            <a:spAutoFit/>
          </a:bodyPr>
          <a:lstStyle/>
          <a:p>
            <a:pPr algn="just">
              <a:lnSpc>
                <a:spcPts val="1100"/>
              </a:lnSpc>
              <a:spcAft>
                <a:spcPts val="600"/>
              </a:spcAft>
            </a:pPr>
            <a:r>
              <a:rPr lang="cy-GB" sz="1050" dirty="0"/>
              <a:t>Mae'r Cyngor (y mae ei aelodau’n Ymddiriedolwyr y Brifysgol at ddibenion cyfraith elusennau) yn gyfrifol am yr wybodaeth arall, sy'n cynnwys yr Adroddiad Blynyddol  ac eithrio’r datganiadau ariannol ac adroddiad ein harchwilydd arnynt.  Nid yw ein barn ar y datganiadau ariannol yn cwmpasu'r wybodaeth arall ac, yn unol â hynny, nid ydym yn mynegi barn archwilio neu unrhyw fath o gasgliad sicrwydd ar hynny ac eithrio fel y nodir yn benodol isod.</a:t>
            </a:r>
          </a:p>
          <a:p>
            <a:pPr algn="just">
              <a:lnSpc>
                <a:spcPts val="1100"/>
              </a:lnSpc>
              <a:spcAft>
                <a:spcPts val="600"/>
              </a:spcAft>
            </a:pPr>
            <a:endParaRPr lang="cy-GB" sz="1050" dirty="0"/>
          </a:p>
          <a:p>
            <a:pPr algn="just">
              <a:lnSpc>
                <a:spcPts val="1100"/>
              </a:lnSpc>
              <a:spcAft>
                <a:spcPts val="600"/>
              </a:spcAft>
            </a:pPr>
            <a:r>
              <a:rPr lang="cy-GB" sz="1050" dirty="0"/>
              <a:t>Ein cyfrifoldeb yw darllen yr wybodaeth arall ac, wrth wneud hynny, ystyried a yw'r wybodaeth, yn seiliedig ar ein gwaith archwilio datganiadau ariannol, yn cael ei cham-ddatgan yn faterol neu'n anghyson â'r datganiadau ariannol neu ein gwybodaeth archwilio. Mae'n ofynnol i ni roi gwybod i chi os: </a:t>
            </a:r>
          </a:p>
          <a:p>
            <a:pPr algn="just">
              <a:lnSpc>
                <a:spcPts val="1100"/>
              </a:lnSpc>
              <a:spcAft>
                <a:spcPts val="600"/>
              </a:spcAft>
            </a:pPr>
            <a:r>
              <a:rPr lang="cy-GB" sz="1050" dirty="0"/>
              <a:t>ar sail y gwaith hwnnw yn unig, ein bod wedi nodi camddatganiadau materol yn yr wybodaeth arall; neu</a:t>
            </a:r>
          </a:p>
          <a:p>
            <a:pPr algn="just">
              <a:lnSpc>
                <a:spcPts val="1100"/>
              </a:lnSpc>
              <a:spcAft>
                <a:spcPts val="600"/>
              </a:spcAft>
            </a:pPr>
            <a:r>
              <a:rPr lang="cy-GB" sz="1050" dirty="0"/>
              <a:t>yn ein barn, mae'r wybodaeth a roddir mewn Adolygiad Gweithredu ac Ariannol, a'r Datganiad o Lywodraethu Corfforaethol (sy’n ffurfio Adroddiad Blynyddol yr Ymddiriedolwyr ar gyfer y flwyddyn ariannol) yn anghyson mewn unrhyw ffordd faterol â'r datganiadau ariannol. Nid oes gennym unrhyw beth i'w adrodd yn hyn o beth.</a:t>
            </a:r>
          </a:p>
          <a:p>
            <a:pPr algn="just">
              <a:lnSpc>
                <a:spcPts val="1100"/>
              </a:lnSpc>
              <a:spcAft>
                <a:spcPts val="600"/>
              </a:spcAft>
            </a:pPr>
            <a:r>
              <a:rPr lang="cy-GB" sz="1050" dirty="0"/>
              <a:t>Nid oes gennym unrhyw beth i'w adrodd yn hyn o beth.</a:t>
            </a:r>
          </a:p>
        </p:txBody>
      </p:sp>
      <p:sp>
        <p:nvSpPr>
          <p:cNvPr id="11" name="TextBox 10">
            <a:extLst>
              <a:ext uri="{FF2B5EF4-FFF2-40B4-BE49-F238E27FC236}">
                <a16:creationId xmlns:a16="http://schemas.microsoft.com/office/drawing/2014/main" id="{4DA5FD82-2815-B1EF-F734-0BE38B8AE887}"/>
              </a:ext>
            </a:extLst>
          </p:cNvPr>
          <p:cNvSpPr txBox="1"/>
          <p:nvPr/>
        </p:nvSpPr>
        <p:spPr>
          <a:xfrm>
            <a:off x="606354" y="735577"/>
            <a:ext cx="4462784" cy="400110"/>
          </a:xfrm>
          <a:prstGeom prst="rect">
            <a:avLst/>
          </a:prstGeom>
          <a:noFill/>
        </p:spPr>
        <p:txBody>
          <a:bodyPr wrap="square" rtlCol="0">
            <a:spAutoFit/>
          </a:bodyPr>
          <a:lstStyle/>
          <a:p>
            <a:r>
              <a:rPr lang="cy-GB" sz="2000" b="1" dirty="0"/>
              <a:t>Gwybodaeth Arall </a:t>
            </a:r>
          </a:p>
        </p:txBody>
      </p:sp>
      <p:sp>
        <p:nvSpPr>
          <p:cNvPr id="2" name="TextBox 1">
            <a:extLst>
              <a:ext uri="{FF2B5EF4-FFF2-40B4-BE49-F238E27FC236}">
                <a16:creationId xmlns:a16="http://schemas.microsoft.com/office/drawing/2014/main" id="{D670110F-568C-3F5B-250F-48D5C56EDAD0}"/>
              </a:ext>
            </a:extLst>
          </p:cNvPr>
          <p:cNvSpPr txBox="1"/>
          <p:nvPr/>
        </p:nvSpPr>
        <p:spPr>
          <a:xfrm>
            <a:off x="556822" y="3979199"/>
            <a:ext cx="5219755" cy="1541448"/>
          </a:xfrm>
          <a:prstGeom prst="rect">
            <a:avLst/>
          </a:prstGeom>
          <a:noFill/>
        </p:spPr>
        <p:txBody>
          <a:bodyPr wrap="square" lIns="91440" tIns="45720" rIns="91440" bIns="45720" rtlCol="0" anchor="t">
            <a:spAutoFit/>
          </a:bodyPr>
          <a:lstStyle/>
          <a:p>
            <a:pPr algn="just">
              <a:spcAft>
                <a:spcPts val="600"/>
              </a:spcAft>
            </a:pPr>
            <a:endParaRPr lang="en-GB" sz="1000" dirty="0"/>
          </a:p>
          <a:p>
            <a:pPr algn="just">
              <a:spcAft>
                <a:spcPts val="600"/>
              </a:spcAft>
            </a:pPr>
            <a:r>
              <a:rPr lang="cy-GB" sz="1000" dirty="0"/>
              <a:t>O dan Ddeddf Elusennau 2011 mae 'n ofynnol i ni roi gwybod i chi os, yn ein barn:</a:t>
            </a:r>
          </a:p>
          <a:p>
            <a:pPr algn="just">
              <a:spcAft>
                <a:spcPts val="600"/>
              </a:spcAft>
            </a:pPr>
            <a:r>
              <a:rPr lang="cy-GB" sz="1000" dirty="0"/>
              <a:t>nad yw'r Brifysgol wedi cadw digon o gofnodion cyfrifyddu; neu</a:t>
            </a:r>
          </a:p>
          <a:p>
            <a:pPr algn="just">
              <a:spcAft>
                <a:spcPts val="600"/>
              </a:spcAft>
            </a:pPr>
            <a:r>
              <a:rPr lang="cy-GB" sz="1000" dirty="0"/>
              <a:t>nad yw'r datganiadau ariannol yn cytuno â'r cofnodion cyfrifo; neu</a:t>
            </a:r>
          </a:p>
          <a:p>
            <a:pPr algn="just">
              <a:spcAft>
                <a:spcPts val="600"/>
              </a:spcAft>
            </a:pPr>
            <a:r>
              <a:rPr lang="cy-GB" sz="1000" dirty="0"/>
              <a:t>nid ydym wedi derbyn yr holl wybodaeth ac esboniadau y mae eu hangen arnom ar gyfer ein harchwiliad.</a:t>
            </a:r>
          </a:p>
          <a:p>
            <a:pPr algn="just">
              <a:spcAft>
                <a:spcPts val="600"/>
              </a:spcAft>
            </a:pPr>
            <a:r>
              <a:rPr lang="cy-GB" sz="1000" dirty="0"/>
              <a:t>Nid oes gennym unrhyw beth i'w adrodd yn hyn o beth.</a:t>
            </a:r>
          </a:p>
        </p:txBody>
      </p:sp>
      <p:sp>
        <p:nvSpPr>
          <p:cNvPr id="8" name="TextBox 7">
            <a:extLst>
              <a:ext uri="{FF2B5EF4-FFF2-40B4-BE49-F238E27FC236}">
                <a16:creationId xmlns:a16="http://schemas.microsoft.com/office/drawing/2014/main" id="{EAF27DC1-8072-BDDE-0313-33F04760344D}"/>
              </a:ext>
            </a:extLst>
          </p:cNvPr>
          <p:cNvSpPr txBox="1"/>
          <p:nvPr/>
        </p:nvSpPr>
        <p:spPr>
          <a:xfrm>
            <a:off x="543988" y="3588423"/>
            <a:ext cx="4925834" cy="707886"/>
          </a:xfrm>
          <a:prstGeom prst="rect">
            <a:avLst/>
          </a:prstGeom>
          <a:noFill/>
        </p:spPr>
        <p:txBody>
          <a:bodyPr wrap="square" rtlCol="0">
            <a:spAutoFit/>
          </a:bodyPr>
          <a:lstStyle/>
          <a:p>
            <a:r>
              <a:rPr lang="cy-GB" sz="2000" b="1" dirty="0"/>
              <a:t>Materion y mae'n ofynnol i ni adrodd arnynt drwy eithriad</a:t>
            </a:r>
          </a:p>
        </p:txBody>
      </p:sp>
      <p:sp>
        <p:nvSpPr>
          <p:cNvPr id="12" name="TextBox 11">
            <a:extLst>
              <a:ext uri="{FF2B5EF4-FFF2-40B4-BE49-F238E27FC236}">
                <a16:creationId xmlns:a16="http://schemas.microsoft.com/office/drawing/2014/main" id="{C421A07B-891A-EDDA-75C7-8A00DF075D88}"/>
              </a:ext>
            </a:extLst>
          </p:cNvPr>
          <p:cNvSpPr txBox="1"/>
          <p:nvPr/>
        </p:nvSpPr>
        <p:spPr>
          <a:xfrm>
            <a:off x="435813" y="6094177"/>
            <a:ext cx="5576546" cy="1221104"/>
          </a:xfrm>
          <a:prstGeom prst="rect">
            <a:avLst/>
          </a:prstGeom>
          <a:noFill/>
        </p:spPr>
        <p:txBody>
          <a:bodyPr wrap="square" lIns="91440" tIns="45720" rIns="91440" bIns="45720" numCol="2" spcCol="180000" rtlCol="0" anchor="t">
            <a:spAutoFit/>
          </a:bodyPr>
          <a:lstStyle/>
          <a:p>
            <a:pPr algn="just">
              <a:lnSpc>
                <a:spcPts val="1100"/>
              </a:lnSpc>
            </a:pPr>
            <a:r>
              <a:rPr lang="cy-GB" sz="1050" dirty="0"/>
              <a:t>Fel yr esboniwyd yn llawnach yn ei ddatganiad a nodir ar dudalen 30, mae'r Cyngor yn gyfrifol am: paratoi'r datganiadau ariannol sy'n rhoi barn wir a theg; mae angen rheolaeth fewnol o'r fath er mwyn galluogi paratoi datganiadau ariannol sy'n rhydd o gamddatganiadau materol, boed hynny oherwydd twyll neu gamgymeriad; asesu gallu’r Grŵp a'r Brifysgol i barhau fel busnes gweithredol, datgelu, fel y bo'n berthnasol, faterion sy'n ymwneud â busnes gweithredol; a defnyddio sail cyfrifyddu sy'n mynd rhagddo oni bai ei fod naill ai'n bwriadu diddymu'r Grŵp neu'r Brifysgol neu roi'r gorau i weithredu, neu os nad oes ganddo ddewis realistig ond gwneud hynny. </a:t>
            </a:r>
          </a:p>
        </p:txBody>
      </p:sp>
      <p:sp>
        <p:nvSpPr>
          <p:cNvPr id="13" name="TextBox 12">
            <a:extLst>
              <a:ext uri="{FF2B5EF4-FFF2-40B4-BE49-F238E27FC236}">
                <a16:creationId xmlns:a16="http://schemas.microsoft.com/office/drawing/2014/main" id="{A67A9F82-1372-B31D-83F1-D5181F335F01}"/>
              </a:ext>
            </a:extLst>
          </p:cNvPr>
          <p:cNvSpPr txBox="1"/>
          <p:nvPr/>
        </p:nvSpPr>
        <p:spPr>
          <a:xfrm>
            <a:off x="374829" y="5661672"/>
            <a:ext cx="4616025" cy="400110"/>
          </a:xfrm>
          <a:prstGeom prst="rect">
            <a:avLst/>
          </a:prstGeom>
          <a:noFill/>
        </p:spPr>
        <p:txBody>
          <a:bodyPr wrap="square" rtlCol="0">
            <a:spAutoFit/>
          </a:bodyPr>
          <a:lstStyle/>
          <a:p>
            <a:r>
              <a:rPr lang="cy-GB" sz="2000" b="1" dirty="0"/>
              <a:t>Cyfrifoldebau’r Cyngor </a:t>
            </a:r>
          </a:p>
        </p:txBody>
      </p:sp>
      <p:cxnSp>
        <p:nvCxnSpPr>
          <p:cNvPr id="22" name="Straight Connector 21">
            <a:extLst>
              <a:ext uri="{FF2B5EF4-FFF2-40B4-BE49-F238E27FC236}">
                <a16:creationId xmlns:a16="http://schemas.microsoft.com/office/drawing/2014/main" id="{388654AF-D510-381C-2019-90CA089EBF65}"/>
              </a:ext>
            </a:extLst>
          </p:cNvPr>
          <p:cNvCxnSpPr/>
          <p:nvPr/>
        </p:nvCxnSpPr>
        <p:spPr>
          <a:xfrm>
            <a:off x="850106" y="3624840"/>
            <a:ext cx="44505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F7684B1-CA14-572F-1732-E094EFC109A5}"/>
              </a:ext>
            </a:extLst>
          </p:cNvPr>
          <p:cNvCxnSpPr/>
          <p:nvPr/>
        </p:nvCxnSpPr>
        <p:spPr>
          <a:xfrm>
            <a:off x="386863" y="5246401"/>
            <a:ext cx="44505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D348504-0962-B37D-6476-2E1F67BF7F3B}"/>
              </a:ext>
            </a:extLst>
          </p:cNvPr>
          <p:cNvCxnSpPr/>
          <p:nvPr/>
        </p:nvCxnSpPr>
        <p:spPr>
          <a:xfrm>
            <a:off x="7134000" y="4424977"/>
            <a:ext cx="44505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3D9C21E-39E4-E9AD-18E8-91B0A188F33F}"/>
              </a:ext>
            </a:extLst>
          </p:cNvPr>
          <p:cNvCxnSpPr/>
          <p:nvPr/>
        </p:nvCxnSpPr>
        <p:spPr>
          <a:xfrm>
            <a:off x="7134000" y="6704729"/>
            <a:ext cx="445055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919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8B733-91DB-2BEA-2140-A56CF1E17FA2}"/>
            </a:ext>
          </a:extLst>
        </p:cNvPr>
        <p:cNvGrpSpPr/>
        <p:nvPr/>
      </p:nvGrpSpPr>
      <p:grpSpPr>
        <a:xfrm>
          <a:off x="0" y="0"/>
          <a:ext cx="0" cy="0"/>
          <a:chOff x="0" y="0"/>
          <a:chExt cx="0" cy="0"/>
        </a:xfrm>
      </p:grpSpPr>
      <p:pic>
        <p:nvPicPr>
          <p:cNvPr id="3" name="Picture 2" descr="A person writing on a book&#10;&#10;Description automatically generated">
            <a:extLst>
              <a:ext uri="{FF2B5EF4-FFF2-40B4-BE49-F238E27FC236}">
                <a16:creationId xmlns:a16="http://schemas.microsoft.com/office/drawing/2014/main" id="{0C717242-7D1B-91AA-06EC-E8FFBA51C034}"/>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a:xfrm>
            <a:off x="1" y="1"/>
            <a:ext cx="12801599" cy="9612736"/>
          </a:xfrm>
          <a:prstGeom prst="rect">
            <a:avLst/>
          </a:prstGeom>
        </p:spPr>
      </p:pic>
      <p:sp>
        <p:nvSpPr>
          <p:cNvPr id="5" name="Rectangle 4">
            <a:extLst>
              <a:ext uri="{FF2B5EF4-FFF2-40B4-BE49-F238E27FC236}">
                <a16:creationId xmlns:a16="http://schemas.microsoft.com/office/drawing/2014/main" id="{D5A984FA-DB8F-5FB5-D4BB-68960B8C2CFA}"/>
              </a:ext>
            </a:extLst>
          </p:cNvPr>
          <p:cNvSpPr/>
          <p:nvPr/>
        </p:nvSpPr>
        <p:spPr>
          <a:xfrm>
            <a:off x="0" y="4446657"/>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78F1833F-30F3-C013-3FD0-D97BE62A04D2}"/>
              </a:ext>
            </a:extLst>
          </p:cNvPr>
          <p:cNvSpPr txBox="1"/>
          <p:nvPr/>
        </p:nvSpPr>
        <p:spPr>
          <a:xfrm>
            <a:off x="386863" y="4508212"/>
            <a:ext cx="9998340" cy="584775"/>
          </a:xfrm>
          <a:prstGeom prst="rect">
            <a:avLst/>
          </a:prstGeom>
          <a:noFill/>
        </p:spPr>
        <p:txBody>
          <a:bodyPr wrap="square" rtlCol="0">
            <a:spAutoFit/>
          </a:bodyPr>
          <a:lstStyle/>
          <a:p>
            <a:r>
              <a:rPr lang="cy-GB" sz="3200" dirty="0">
                <a:solidFill>
                  <a:schemeClr val="bg1"/>
                </a:solidFill>
              </a:rPr>
              <a:t>Datganiad o </a:t>
            </a:r>
            <a:r>
              <a:rPr lang="cy-GB" sz="3200" b="1" dirty="0">
                <a:solidFill>
                  <a:schemeClr val="bg1"/>
                </a:solidFill>
              </a:rPr>
              <a:t>Bolisïau Cyfrifyddu </a:t>
            </a:r>
          </a:p>
        </p:txBody>
      </p:sp>
    </p:spTree>
    <p:extLst>
      <p:ext uri="{BB962C8B-B14F-4D97-AF65-F5344CB8AC3E}">
        <p14:creationId xmlns:p14="http://schemas.microsoft.com/office/powerpoint/2010/main" val="3649616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DC454DA5-A2B2-3BB0-C249-BA9BCEC0C5C0}"/>
              </a:ext>
            </a:extLst>
          </p:cNvPr>
          <p:cNvSpPr txBox="1"/>
          <p:nvPr/>
        </p:nvSpPr>
        <p:spPr>
          <a:xfrm>
            <a:off x="6800023" y="3127779"/>
            <a:ext cx="5739616" cy="369332"/>
          </a:xfrm>
          <a:prstGeom prst="rect">
            <a:avLst/>
          </a:prstGeom>
          <a:noFill/>
        </p:spPr>
        <p:txBody>
          <a:bodyPr wrap="square">
            <a:spAutoFit/>
          </a:bodyPr>
          <a:lstStyle/>
          <a:p>
            <a:r>
              <a:rPr lang="cy-GB" b="1" dirty="0">
                <a:effectLst/>
                <a:ea typeface="Times New Roman" panose="02020603050405020304" pitchFamily="18" charset="0"/>
              </a:rPr>
              <a:t>Sail paratoi</a:t>
            </a:r>
          </a:p>
        </p:txBody>
      </p:sp>
      <p:sp>
        <p:nvSpPr>
          <p:cNvPr id="12" name="TextBox 11">
            <a:extLst>
              <a:ext uri="{FF2B5EF4-FFF2-40B4-BE49-F238E27FC236}">
                <a16:creationId xmlns:a16="http://schemas.microsoft.com/office/drawing/2014/main" id="{98E1E0FF-A54A-5DBE-F83A-269E6C81855F}"/>
              </a:ext>
            </a:extLst>
          </p:cNvPr>
          <p:cNvSpPr txBox="1"/>
          <p:nvPr/>
        </p:nvSpPr>
        <p:spPr>
          <a:xfrm>
            <a:off x="6800023" y="3598896"/>
            <a:ext cx="5481813" cy="1546577"/>
          </a:xfrm>
          <a:prstGeom prst="rect">
            <a:avLst/>
          </a:prstGeom>
          <a:noFill/>
        </p:spPr>
        <p:txBody>
          <a:bodyPr wrap="square">
            <a:spAutoFit/>
          </a:bodyPr>
          <a:lstStyle/>
          <a:p>
            <a:pPr algn="just"/>
            <a:endParaRPr lang="cy-GB" sz="1050" dirty="0"/>
          </a:p>
          <a:p>
            <a:pPr algn="just"/>
            <a:r>
              <a:rPr lang="cy-GB" sz="1050" dirty="0"/>
              <a:t>Mae’r datganiadau ariannol hyn wedi’u paratoi yn unol â’r Datganiad o Arferion Cymeradwy (SORP): Cyfrifeg ar gyfer Addysg Bellach ac Uwch 2019 ac yn unol â Safonau Adroddiadau Ariannol (FRS102).</a:t>
            </a:r>
          </a:p>
          <a:p>
            <a:pPr algn="just"/>
            <a:r>
              <a:rPr lang="cy-GB" sz="1050" dirty="0"/>
              <a:t> </a:t>
            </a:r>
          </a:p>
          <a:p>
            <a:pPr algn="just"/>
            <a:r>
              <a:rPr lang="cy-GB" sz="1050" dirty="0"/>
              <a:t>Mae'r Brifysgol yn endid budd cyhoeddus ac felly mae wedi cymhwyso gofyniad budd cyhoeddus perthnasol FRS102. Mae'r datganiadau ariannol yn cael eu paratoi yn unol â'r confensiwn cost hanesyddol, ac eithrio mewn perthynas ag eiddo buddsoddi, buddsoddiadau asedau cyfredol ac offerynnau ariannol deilliadol a gludir ar werth teg.</a:t>
            </a:r>
          </a:p>
        </p:txBody>
      </p:sp>
      <p:sp>
        <p:nvSpPr>
          <p:cNvPr id="13" name="TextBox 12">
            <a:extLst>
              <a:ext uri="{FF2B5EF4-FFF2-40B4-BE49-F238E27FC236}">
                <a16:creationId xmlns:a16="http://schemas.microsoft.com/office/drawing/2014/main" id="{3E022DB6-6E21-E273-781E-A3CE11719C1B}"/>
              </a:ext>
            </a:extLst>
          </p:cNvPr>
          <p:cNvSpPr txBox="1"/>
          <p:nvPr/>
        </p:nvSpPr>
        <p:spPr>
          <a:xfrm>
            <a:off x="6800023" y="5087953"/>
            <a:ext cx="5739616" cy="369332"/>
          </a:xfrm>
          <a:prstGeom prst="rect">
            <a:avLst/>
          </a:prstGeom>
          <a:noFill/>
        </p:spPr>
        <p:txBody>
          <a:bodyPr wrap="square">
            <a:spAutoFit/>
          </a:bodyPr>
          <a:lstStyle/>
          <a:p>
            <a:r>
              <a:rPr lang="cy-GB" sz="1800" b="1" dirty="0">
                <a:effectLst/>
                <a:ea typeface="Times New Roman" panose="02020603050405020304" pitchFamily="18" charset="0"/>
              </a:rPr>
              <a:t>Sail c</a:t>
            </a:r>
            <a:r>
              <a:rPr lang="cy-GB" b="1" dirty="0">
                <a:ea typeface="Times New Roman" panose="02020603050405020304" pitchFamily="18" charset="0"/>
              </a:rPr>
              <a:t>yfunol</a:t>
            </a:r>
            <a:endParaRPr lang="cy-GB" sz="1800" b="1" dirty="0">
              <a:effectLst/>
              <a:ea typeface="Times New Roman" panose="02020603050405020304" pitchFamily="18" charset="0"/>
            </a:endParaRPr>
          </a:p>
        </p:txBody>
      </p:sp>
      <p:sp>
        <p:nvSpPr>
          <p:cNvPr id="14" name="TextBox 13">
            <a:extLst>
              <a:ext uri="{FF2B5EF4-FFF2-40B4-BE49-F238E27FC236}">
                <a16:creationId xmlns:a16="http://schemas.microsoft.com/office/drawing/2014/main" id="{2D932D76-2146-6B74-76E3-20F8BE10A441}"/>
              </a:ext>
            </a:extLst>
          </p:cNvPr>
          <p:cNvSpPr txBox="1"/>
          <p:nvPr/>
        </p:nvSpPr>
        <p:spPr>
          <a:xfrm>
            <a:off x="6800023" y="5559070"/>
            <a:ext cx="5481813" cy="2677656"/>
          </a:xfrm>
          <a:prstGeom prst="rect">
            <a:avLst/>
          </a:prstGeom>
          <a:noFill/>
        </p:spPr>
        <p:txBody>
          <a:bodyPr wrap="square">
            <a:spAutoFit/>
          </a:bodyPr>
          <a:lstStyle/>
          <a:p>
            <a:pPr algn="just"/>
            <a:r>
              <a:rPr lang="cy-GB" sz="1050" dirty="0">
                <a:effectLst/>
                <a:ea typeface="Times New Roman" panose="02020603050405020304" pitchFamily="18" charset="0"/>
              </a:rPr>
              <a:t>Mae’r datganiadau ariannol cyfunol yn gynnwys y Brifysgol a’i holl is-gwmnïau ar gyfer y flwyddyn ariannol hyd at 31 Gorffennaf 2024, sy’n cynnwys Coleg Sir Gâr a Choleg Ceredigion.  Mae trafodion o fewn endid yn cael eu dileu’n llawn wrth gydgrynhoi.</a:t>
            </a:r>
          </a:p>
          <a:p>
            <a:pPr algn="just"/>
            <a:r>
              <a:rPr lang="cy-GB" sz="1050" dirty="0">
                <a:effectLst/>
                <a:ea typeface="Times New Roman" panose="02020603050405020304" pitchFamily="18" charset="0"/>
              </a:rPr>
              <a:t>Nid yw’r datganiadau ariannol cyfunol yn cynnwys incwm a gwariant Undeb y Myfyrwyr gan nad oes gan y Brifysgol reolaeth neu ddylanwad llywodraethol dros reoli polisi na dylanwad llywodraethol dros benderfyniadau polisi. </a:t>
            </a:r>
          </a:p>
          <a:p>
            <a:pPr algn="just"/>
            <a:r>
              <a:rPr lang="cy-GB" sz="1050" dirty="0">
                <a:effectLst/>
                <a:ea typeface="Times New Roman" panose="02020603050405020304" pitchFamily="18" charset="0"/>
              </a:rPr>
              <a:t>Rhoddir cyfrif am gwmnïau cysylltiedig â chyd-fentrau gan ddefnyddio'r dull ecwiti.</a:t>
            </a:r>
          </a:p>
          <a:p>
            <a:pPr algn="just"/>
            <a:r>
              <a:rPr lang="cy-GB" sz="1050" dirty="0">
                <a:effectLst/>
                <a:ea typeface="Times New Roman" panose="02020603050405020304" pitchFamily="18" charset="0"/>
              </a:rPr>
              <a:t>Mae’r rhiant-gwmni wedi’i gynnwys yn y datganiadau ariannol cyfuno ac fe’i hystyrir yn endid cymwys o dan FRS 102, paragraffau 1.8 i 1.12. Mae’r eithriadau canlynol sydd ar gael o dan FRS192 mewn perthynas â datgeliadau penodol ar gyfer datganiadau ariannol y rhiant-gwmni wedi’u cymhwyso. </a:t>
            </a:r>
          </a:p>
          <a:p>
            <a:pPr algn="just"/>
            <a:r>
              <a:rPr lang="cy-GB" sz="1050" dirty="0">
                <a:effectLst/>
                <a:ea typeface="Times New Roman" panose="02020603050405020304" pitchFamily="18" charset="0"/>
              </a:rPr>
              <a:t>•	Ni chynhwysir Datganiad Llif Arian rhiant-gwmni ar wahân gyda nodiadau cysylltiedig;</a:t>
            </a:r>
          </a:p>
          <a:p>
            <a:pPr algn="just"/>
            <a:r>
              <a:rPr lang="cy-GB" sz="1050" dirty="0">
                <a:effectLst/>
                <a:ea typeface="Times New Roman" panose="02020603050405020304" pitchFamily="18" charset="0"/>
              </a:rPr>
              <a:t>•	Ni chynhwysir iawndal Personél Rheoli Allweddol yr eildro; a’r</a:t>
            </a:r>
          </a:p>
          <a:p>
            <a:pPr algn="just"/>
            <a:r>
              <a:rPr lang="cy-GB" sz="1050" dirty="0">
                <a:effectLst/>
                <a:ea typeface="Times New Roman" panose="02020603050405020304" pitchFamily="18" charset="0"/>
              </a:rPr>
              <a:t>•	Datgeliad sy’n ofynnol gan FRS102.11 Offerynnau Ariannol Sylfaenol ac FRS102.12. Materion Offerynnau Ariannol eraill mewn perthynas ag offerynnau ariannol nad ydynt yn dod o fewn rheolau cyfrifyddu gwerth teg paragraff 36(4) o Atodlen 1.</a:t>
            </a:r>
          </a:p>
        </p:txBody>
      </p:sp>
      <p:sp>
        <p:nvSpPr>
          <p:cNvPr id="8" name="TextBox 7">
            <a:extLst>
              <a:ext uri="{FF2B5EF4-FFF2-40B4-BE49-F238E27FC236}">
                <a16:creationId xmlns:a16="http://schemas.microsoft.com/office/drawing/2014/main" id="{42BC4A0E-EF17-4D22-6079-F2645A6A689C}"/>
              </a:ext>
            </a:extLst>
          </p:cNvPr>
          <p:cNvSpPr txBox="1"/>
          <p:nvPr/>
        </p:nvSpPr>
        <p:spPr>
          <a:xfrm>
            <a:off x="552455" y="1169546"/>
            <a:ext cx="2567063" cy="400110"/>
          </a:xfrm>
          <a:prstGeom prst="rect">
            <a:avLst/>
          </a:prstGeom>
          <a:noFill/>
        </p:spPr>
        <p:txBody>
          <a:bodyPr wrap="square" rtlCol="0">
            <a:spAutoFit/>
          </a:bodyPr>
          <a:lstStyle/>
          <a:p>
            <a:r>
              <a:rPr lang="cy-GB" sz="2000" b="1" dirty="0"/>
              <a:t>Manylion Gweinyddol</a:t>
            </a:r>
          </a:p>
        </p:txBody>
      </p:sp>
      <p:graphicFrame>
        <p:nvGraphicFramePr>
          <p:cNvPr id="10" name="Table 9">
            <a:extLst>
              <a:ext uri="{FF2B5EF4-FFF2-40B4-BE49-F238E27FC236}">
                <a16:creationId xmlns:a16="http://schemas.microsoft.com/office/drawing/2014/main" id="{3B719F01-1A61-AD32-A92C-00E645062CB7}"/>
              </a:ext>
            </a:extLst>
          </p:cNvPr>
          <p:cNvGraphicFramePr>
            <a:graphicFrameLocks noGrp="1"/>
          </p:cNvGraphicFramePr>
          <p:nvPr>
            <p:extLst>
              <p:ext uri="{D42A27DB-BD31-4B8C-83A1-F6EECF244321}">
                <p14:modId xmlns:p14="http://schemas.microsoft.com/office/powerpoint/2010/main" val="2021653095"/>
              </p:ext>
            </p:extLst>
          </p:nvPr>
        </p:nvGraphicFramePr>
        <p:xfrm>
          <a:off x="564163" y="1566083"/>
          <a:ext cx="5458074" cy="912751"/>
        </p:xfrm>
        <a:graphic>
          <a:graphicData uri="http://schemas.openxmlformats.org/drawingml/2006/table">
            <a:tbl>
              <a:tblPr bandRow="1">
                <a:tableStyleId>{9D7B26C5-4107-4FEC-AEDC-1716B250A1EF}</a:tableStyleId>
              </a:tblPr>
              <a:tblGrid>
                <a:gridCol w="1363266">
                  <a:extLst>
                    <a:ext uri="{9D8B030D-6E8A-4147-A177-3AD203B41FA5}">
                      <a16:colId xmlns:a16="http://schemas.microsoft.com/office/drawing/2014/main" val="3370762717"/>
                    </a:ext>
                  </a:extLst>
                </a:gridCol>
                <a:gridCol w="4094808">
                  <a:extLst>
                    <a:ext uri="{9D8B030D-6E8A-4147-A177-3AD203B41FA5}">
                      <a16:colId xmlns:a16="http://schemas.microsoft.com/office/drawing/2014/main" val="615550661"/>
                    </a:ext>
                  </a:extLst>
                </a:gridCol>
              </a:tblGrid>
              <a:tr h="249106">
                <a:tc>
                  <a:txBody>
                    <a:bodyPr/>
                    <a:lstStyle/>
                    <a:p>
                      <a:r>
                        <a:rPr lang="cy-GB" sz="1100" noProof="0" dirty="0"/>
                        <a:t>Rhif Elusen</a:t>
                      </a:r>
                    </a:p>
                  </a:txBody>
                  <a:tcPr/>
                </a:tc>
                <a:tc>
                  <a:txBody>
                    <a:bodyPr/>
                    <a:lstStyle/>
                    <a:p>
                      <a:r>
                        <a:rPr lang="en-GB" sz="1100" b="1" kern="1200">
                          <a:solidFill>
                            <a:schemeClr val="tx1"/>
                          </a:solidFill>
                          <a:effectLst/>
                          <a:latin typeface="+mn-lt"/>
                          <a:ea typeface="+mn-ea"/>
                          <a:cs typeface="+mn-cs"/>
                        </a:rPr>
                        <a:t>1149535</a:t>
                      </a:r>
                      <a:endParaRPr lang="en-GB" sz="1100"/>
                    </a:p>
                  </a:txBody>
                  <a:tcPr/>
                </a:tc>
                <a:extLst>
                  <a:ext uri="{0D108BD9-81ED-4DB2-BD59-A6C34878D82A}">
                    <a16:rowId xmlns:a16="http://schemas.microsoft.com/office/drawing/2014/main" val="4100593273"/>
                  </a:ext>
                </a:extLst>
              </a:tr>
              <a:tr h="228552">
                <a:tc>
                  <a:txBody>
                    <a:bodyPr/>
                    <a:lstStyle/>
                    <a:p>
                      <a:r>
                        <a:rPr lang="cy-GB" sz="1100" noProof="0" dirty="0"/>
                        <a:t>Rhif y Cwmni</a:t>
                      </a:r>
                    </a:p>
                  </a:txBody>
                  <a:tcPr/>
                </a:tc>
                <a:tc>
                  <a:txBody>
                    <a:bodyPr/>
                    <a:lstStyle/>
                    <a:p>
                      <a:r>
                        <a:rPr lang="cy-GB" sz="1100" kern="1200" noProof="0" dirty="0">
                          <a:solidFill>
                            <a:schemeClr val="tx1"/>
                          </a:solidFill>
                          <a:effectLst/>
                          <a:latin typeface="+mn-lt"/>
                          <a:ea typeface="+mn-ea"/>
                          <a:cs typeface="+mn-cs"/>
                        </a:rPr>
                        <a:t>RC000537</a:t>
                      </a:r>
                      <a:endParaRPr lang="cy-GB" sz="1100" noProof="0" dirty="0"/>
                    </a:p>
                  </a:txBody>
                  <a:tcPr/>
                </a:tc>
                <a:extLst>
                  <a:ext uri="{0D108BD9-81ED-4DB2-BD59-A6C34878D82A}">
                    <a16:rowId xmlns:a16="http://schemas.microsoft.com/office/drawing/2014/main" val="3677526825"/>
                  </a:ext>
                </a:extLst>
              </a:tr>
              <a:tr h="394591">
                <a:tc>
                  <a:txBody>
                    <a:bodyPr/>
                    <a:lstStyle/>
                    <a:p>
                      <a:r>
                        <a:rPr lang="cy-GB" sz="1100" noProof="0" dirty="0"/>
                        <a:t>Prif Swyddfa</a:t>
                      </a:r>
                    </a:p>
                  </a:txBody>
                  <a:tcPr/>
                </a:tc>
                <a:tc>
                  <a:txBody>
                    <a:bodyPr/>
                    <a:lstStyle/>
                    <a:p>
                      <a:r>
                        <a:rPr lang="cy-GB" sz="1100" noProof="0" dirty="0">
                          <a:effectLst/>
                          <a:latin typeface="Calibri" panose="020F0502020204030204" pitchFamily="34" charset="0"/>
                          <a:ea typeface="Times New Roman" panose="02020603050405020304" pitchFamily="18" charset="0"/>
                        </a:rPr>
                        <a:t>Campws Caerfyrddin, Ffordd y Coleg, Caerfyrddin, SA31 3EP</a:t>
                      </a:r>
                      <a:endParaRPr lang="cy-GB" sz="11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01173114"/>
                  </a:ext>
                </a:extLst>
              </a:tr>
            </a:tbl>
          </a:graphicData>
        </a:graphic>
      </p:graphicFrame>
      <p:sp>
        <p:nvSpPr>
          <p:cNvPr id="11" name="TextBox 10">
            <a:extLst>
              <a:ext uri="{FF2B5EF4-FFF2-40B4-BE49-F238E27FC236}">
                <a16:creationId xmlns:a16="http://schemas.microsoft.com/office/drawing/2014/main" id="{55BE41EB-A638-BA85-57D5-A5C3BB433807}"/>
              </a:ext>
            </a:extLst>
          </p:cNvPr>
          <p:cNvSpPr txBox="1"/>
          <p:nvPr/>
        </p:nvSpPr>
        <p:spPr>
          <a:xfrm>
            <a:off x="531471" y="2964767"/>
            <a:ext cx="4091329" cy="400110"/>
          </a:xfrm>
          <a:prstGeom prst="rect">
            <a:avLst/>
          </a:prstGeom>
          <a:noFill/>
        </p:spPr>
        <p:txBody>
          <a:bodyPr wrap="square" rtlCol="0">
            <a:spAutoFit/>
          </a:bodyPr>
          <a:lstStyle/>
          <a:p>
            <a:r>
              <a:rPr lang="cy-GB" sz="2000" b="1" dirty="0"/>
              <a:t>Ymgynghorwyr Proffesiynol </a:t>
            </a:r>
          </a:p>
        </p:txBody>
      </p:sp>
      <p:graphicFrame>
        <p:nvGraphicFramePr>
          <p:cNvPr id="15" name="Table 14">
            <a:extLst>
              <a:ext uri="{FF2B5EF4-FFF2-40B4-BE49-F238E27FC236}">
                <a16:creationId xmlns:a16="http://schemas.microsoft.com/office/drawing/2014/main" id="{E4E4BB3C-16B0-19DF-30B9-93593C23DD66}"/>
              </a:ext>
            </a:extLst>
          </p:cNvPr>
          <p:cNvGraphicFramePr>
            <a:graphicFrameLocks noGrp="1"/>
          </p:cNvGraphicFramePr>
          <p:nvPr>
            <p:extLst>
              <p:ext uri="{D42A27DB-BD31-4B8C-83A1-F6EECF244321}">
                <p14:modId xmlns:p14="http://schemas.microsoft.com/office/powerpoint/2010/main" val="4205630249"/>
              </p:ext>
            </p:extLst>
          </p:nvPr>
        </p:nvGraphicFramePr>
        <p:xfrm>
          <a:off x="519764" y="3434121"/>
          <a:ext cx="5480844" cy="1432560"/>
        </p:xfrm>
        <a:graphic>
          <a:graphicData uri="http://schemas.openxmlformats.org/drawingml/2006/table">
            <a:tbl>
              <a:tblPr bandRow="1">
                <a:tableStyleId>{9D7B26C5-4107-4FEC-AEDC-1716B250A1EF}</a:tableStyleId>
              </a:tblPr>
              <a:tblGrid>
                <a:gridCol w="1826948">
                  <a:extLst>
                    <a:ext uri="{9D8B030D-6E8A-4147-A177-3AD203B41FA5}">
                      <a16:colId xmlns:a16="http://schemas.microsoft.com/office/drawing/2014/main" val="640668085"/>
                    </a:ext>
                  </a:extLst>
                </a:gridCol>
                <a:gridCol w="1826948">
                  <a:extLst>
                    <a:ext uri="{9D8B030D-6E8A-4147-A177-3AD203B41FA5}">
                      <a16:colId xmlns:a16="http://schemas.microsoft.com/office/drawing/2014/main" val="2405683838"/>
                    </a:ext>
                  </a:extLst>
                </a:gridCol>
                <a:gridCol w="1826948">
                  <a:extLst>
                    <a:ext uri="{9D8B030D-6E8A-4147-A177-3AD203B41FA5}">
                      <a16:colId xmlns:a16="http://schemas.microsoft.com/office/drawing/2014/main" val="3509065656"/>
                    </a:ext>
                  </a:extLst>
                </a:gridCol>
              </a:tblGrid>
              <a:tr h="301722">
                <a:tc>
                  <a:txBody>
                    <a:bodyPr/>
                    <a:lstStyle/>
                    <a:p>
                      <a:r>
                        <a:rPr lang="cy-GB" sz="1100" noProof="0" dirty="0"/>
                        <a:t>Archwilydd Allanol</a:t>
                      </a:r>
                    </a:p>
                  </a:txBody>
                  <a:tcPr/>
                </a:tc>
                <a:tc>
                  <a:txBody>
                    <a:bodyPr/>
                    <a:lstStyle/>
                    <a:p>
                      <a:r>
                        <a:rPr lang="en-GB" sz="1100"/>
                        <a:t>KPMG LLP</a:t>
                      </a:r>
                    </a:p>
                  </a:txBody>
                  <a:tcPr/>
                </a:tc>
                <a:tc>
                  <a:txBody>
                    <a:bodyPr/>
                    <a:lstStyle/>
                    <a:p>
                      <a:r>
                        <a:rPr lang="cy-GB" sz="1100" noProof="0" dirty="0">
                          <a:effectLst/>
                          <a:latin typeface="Times New Roman" panose="02020603050405020304" pitchFamily="18" charset="0"/>
                          <a:ea typeface="Times New Roman" panose="02020603050405020304" pitchFamily="18" charset="0"/>
                        </a:rPr>
                        <a:t>3 Sgwâr y Cynulliad, Cei Britannia, Caerdydd, CF10 4AX</a:t>
                      </a:r>
                    </a:p>
                  </a:txBody>
                  <a:tcPr marL="68580" marR="68580" marT="0" marB="0"/>
                </a:tc>
                <a:extLst>
                  <a:ext uri="{0D108BD9-81ED-4DB2-BD59-A6C34878D82A}">
                    <a16:rowId xmlns:a16="http://schemas.microsoft.com/office/drawing/2014/main" val="244736507"/>
                  </a:ext>
                </a:extLst>
              </a:tr>
              <a:tr h="301722">
                <a:tc>
                  <a:txBody>
                    <a:bodyPr/>
                    <a:lstStyle/>
                    <a:p>
                      <a:r>
                        <a:rPr lang="cy-GB" sz="1100" noProof="0" dirty="0"/>
                        <a:t>Archwilydd Mewnol</a:t>
                      </a:r>
                    </a:p>
                  </a:txBody>
                  <a:tcPr/>
                </a:tc>
                <a:tc>
                  <a:txBody>
                    <a:bodyPr/>
                    <a:lstStyle/>
                    <a:p>
                      <a:r>
                        <a:rPr lang="en-GB" sz="1100"/>
                        <a:t>Mazars LLP</a:t>
                      </a:r>
                    </a:p>
                  </a:txBody>
                  <a:tcPr/>
                </a:tc>
                <a:tc>
                  <a:txBody>
                    <a:bodyPr/>
                    <a:lstStyle/>
                    <a:p>
                      <a:r>
                        <a:rPr lang="cy-GB" sz="1100" noProof="0" dirty="0">
                          <a:effectLst/>
                        </a:rPr>
                        <a:t>90 Victoria </a:t>
                      </a:r>
                      <a:r>
                        <a:rPr lang="cy-GB" sz="1100" noProof="0" dirty="0" err="1">
                          <a:effectLst/>
                        </a:rPr>
                        <a:t>Square</a:t>
                      </a:r>
                      <a:r>
                        <a:rPr lang="cy-GB" sz="1100" noProof="0" dirty="0">
                          <a:effectLst/>
                        </a:rPr>
                        <a:t>, Bryste, BS1 6DP</a:t>
                      </a:r>
                      <a:endParaRPr lang="cy-GB" sz="11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27389147"/>
                  </a:ext>
                </a:extLst>
              </a:tr>
              <a:tr h="455069">
                <a:tc>
                  <a:txBody>
                    <a:bodyPr/>
                    <a:lstStyle/>
                    <a:p>
                      <a:r>
                        <a:rPr lang="cy-GB" sz="1100" noProof="0" dirty="0"/>
                        <a:t>Bancwyr</a:t>
                      </a:r>
                    </a:p>
                  </a:txBody>
                  <a:tcPr/>
                </a:tc>
                <a:tc>
                  <a:txBody>
                    <a:bodyPr/>
                    <a:lstStyle/>
                    <a:p>
                      <a:r>
                        <a:rPr lang="en-GB" sz="1100"/>
                        <a:t>Barclays Bank Plc</a:t>
                      </a:r>
                    </a:p>
                    <a:p>
                      <a:r>
                        <a:rPr lang="en-GB" sz="1100"/>
                        <a:t>HSBC Plc</a:t>
                      </a:r>
                    </a:p>
                    <a:p>
                      <a:r>
                        <a:rPr lang="en-GB" sz="1100"/>
                        <a:t>Natwest Bank Plc</a:t>
                      </a:r>
                    </a:p>
                  </a:txBody>
                  <a:tcPr/>
                </a:tc>
                <a:tc>
                  <a:txBody>
                    <a:bodyPr/>
                    <a:lstStyle/>
                    <a:p>
                      <a:endParaRPr lang="en-GB" sz="1100" dirty="0"/>
                    </a:p>
                  </a:txBody>
                  <a:tcPr/>
                </a:tc>
                <a:extLst>
                  <a:ext uri="{0D108BD9-81ED-4DB2-BD59-A6C34878D82A}">
                    <a16:rowId xmlns:a16="http://schemas.microsoft.com/office/drawing/2014/main" val="428340035"/>
                  </a:ext>
                </a:extLst>
              </a:tr>
            </a:tbl>
          </a:graphicData>
        </a:graphic>
      </p:graphicFrame>
      <p:sp>
        <p:nvSpPr>
          <p:cNvPr id="16" name="TextBox 15">
            <a:extLst>
              <a:ext uri="{FF2B5EF4-FFF2-40B4-BE49-F238E27FC236}">
                <a16:creationId xmlns:a16="http://schemas.microsoft.com/office/drawing/2014/main" id="{E4C4C5E4-8F31-AAA7-A1B3-07F824FDB776}"/>
              </a:ext>
            </a:extLst>
          </p:cNvPr>
          <p:cNvSpPr txBox="1"/>
          <p:nvPr/>
        </p:nvSpPr>
        <p:spPr>
          <a:xfrm>
            <a:off x="578199" y="5149155"/>
            <a:ext cx="5363975" cy="415498"/>
          </a:xfrm>
          <a:prstGeom prst="rect">
            <a:avLst/>
          </a:prstGeom>
          <a:noFill/>
        </p:spPr>
        <p:txBody>
          <a:bodyPr wrap="square">
            <a:spAutoFit/>
          </a:bodyPr>
          <a:lstStyle/>
          <a:p>
            <a:r>
              <a:rPr lang="cy-GB" sz="1050" dirty="0">
                <a:effectLst/>
                <a:ea typeface="Times New Roman" panose="02020603050405020304" pitchFamily="18" charset="0"/>
              </a:rPr>
              <a:t>Mae datganiadau ariannol cyfunol Prifysgol Cymru: Y Drindod Dewi Sant yn cydgrynhoi’r endidau a ganlyn:</a:t>
            </a:r>
          </a:p>
        </p:txBody>
      </p:sp>
      <p:graphicFrame>
        <p:nvGraphicFramePr>
          <p:cNvPr id="17" name="Table 16">
            <a:extLst>
              <a:ext uri="{FF2B5EF4-FFF2-40B4-BE49-F238E27FC236}">
                <a16:creationId xmlns:a16="http://schemas.microsoft.com/office/drawing/2014/main" id="{6963D1A1-86B1-8822-B052-1212C5C81D0B}"/>
              </a:ext>
            </a:extLst>
          </p:cNvPr>
          <p:cNvGraphicFramePr>
            <a:graphicFrameLocks noGrp="1"/>
          </p:cNvGraphicFramePr>
          <p:nvPr>
            <p:extLst>
              <p:ext uri="{D42A27DB-BD31-4B8C-83A1-F6EECF244321}">
                <p14:modId xmlns:p14="http://schemas.microsoft.com/office/powerpoint/2010/main" val="1394262328"/>
              </p:ext>
            </p:extLst>
          </p:nvPr>
        </p:nvGraphicFramePr>
        <p:xfrm>
          <a:off x="587004" y="5749309"/>
          <a:ext cx="5355170" cy="2691367"/>
        </p:xfrm>
        <a:graphic>
          <a:graphicData uri="http://schemas.openxmlformats.org/drawingml/2006/table">
            <a:tbl>
              <a:tblPr firstCol="1" bandRow="1">
                <a:tableStyleId>{9D7B26C5-4107-4FEC-AEDC-1716B250A1EF}</a:tableStyleId>
              </a:tblPr>
              <a:tblGrid>
                <a:gridCol w="5355170">
                  <a:extLst>
                    <a:ext uri="{9D8B030D-6E8A-4147-A177-3AD203B41FA5}">
                      <a16:colId xmlns:a16="http://schemas.microsoft.com/office/drawing/2014/main" val="3719183439"/>
                    </a:ext>
                  </a:extLst>
                </a:gridCol>
              </a:tblGrid>
              <a:tr h="197417">
                <a:tc>
                  <a:txBody>
                    <a:bodyPr/>
                    <a:lstStyle/>
                    <a:p>
                      <a:r>
                        <a:rPr lang="en-GB" sz="1000" dirty="0" err="1">
                          <a:effectLst/>
                        </a:rPr>
                        <a:t>Prifysgol</a:t>
                      </a:r>
                      <a:r>
                        <a:rPr lang="en-GB" sz="1000" dirty="0">
                          <a:effectLst/>
                        </a:rPr>
                        <a:t> Cymru: Y </a:t>
                      </a:r>
                      <a:r>
                        <a:rPr lang="en-GB" sz="1000" dirty="0" err="1">
                          <a:effectLst/>
                        </a:rPr>
                        <a:t>Drindod</a:t>
                      </a:r>
                      <a:r>
                        <a:rPr lang="en-GB" sz="1000" dirty="0">
                          <a:effectLst/>
                        </a:rPr>
                        <a:t> Dewi Sant</a:t>
                      </a:r>
                      <a:endParaRPr lang="en-GB"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52445244"/>
                  </a:ext>
                </a:extLst>
              </a:tr>
              <a:tr h="197417">
                <a:tc>
                  <a:txBody>
                    <a:bodyPr/>
                    <a:lstStyle/>
                    <a:p>
                      <a:r>
                        <a:rPr lang="cy-GB" sz="1000" noProof="0" dirty="0">
                          <a:effectLst/>
                          <a:latin typeface="+mn-lt"/>
                          <a:ea typeface="Times New Roman" panose="02020603050405020304" pitchFamily="18" charset="0"/>
                        </a:rPr>
                        <a:t>Coleg Prifysgol Y Drindod Cyf</a:t>
                      </a:r>
                      <a:endParaRPr lang="cy-GB" sz="1200" noProof="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4178433274"/>
                  </a:ext>
                </a:extLst>
              </a:tr>
              <a:tr h="197417">
                <a:tc>
                  <a:txBody>
                    <a:bodyPr/>
                    <a:lstStyle/>
                    <a:p>
                      <a:r>
                        <a:rPr lang="en-GB" sz="1000" dirty="0">
                          <a:effectLst/>
                        </a:rPr>
                        <a:t>Coleg Y </a:t>
                      </a:r>
                      <a:r>
                        <a:rPr lang="en-GB" sz="1000" dirty="0" err="1">
                          <a:effectLst/>
                        </a:rPr>
                        <a:t>Drindod</a:t>
                      </a:r>
                      <a:endParaRPr lang="en-GB"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05753896"/>
                  </a:ext>
                </a:extLst>
              </a:tr>
              <a:tr h="197417">
                <a:tc>
                  <a:txBody>
                    <a:bodyPr/>
                    <a:lstStyle/>
                    <a:p>
                      <a:r>
                        <a:rPr lang="en-GB" sz="1000" dirty="0">
                          <a:effectLst/>
                        </a:rPr>
                        <a:t>Eclectica </a:t>
                      </a:r>
                      <a:r>
                        <a:rPr lang="en-GB" sz="1000" dirty="0" err="1">
                          <a:effectLst/>
                        </a:rPr>
                        <a:t>Drindod</a:t>
                      </a:r>
                      <a:r>
                        <a:rPr lang="en-GB" sz="1000" dirty="0">
                          <a:effectLst/>
                        </a:rPr>
                        <a:t> </a:t>
                      </a:r>
                      <a:r>
                        <a:rPr lang="en-GB" sz="1000" dirty="0" err="1">
                          <a:effectLst/>
                        </a:rPr>
                        <a:t>Cyf</a:t>
                      </a:r>
                      <a:endParaRPr lang="en-GB"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92511594"/>
                  </a:ext>
                </a:extLst>
              </a:tr>
              <a:tr h="197417">
                <a:tc>
                  <a:txBody>
                    <a:bodyPr/>
                    <a:lstStyle/>
                    <a:p>
                      <a:r>
                        <a:rPr lang="en-GB" sz="1000" dirty="0">
                          <a:effectLst/>
                        </a:rPr>
                        <a:t>UWTSD Investments Limited</a:t>
                      </a:r>
                      <a:endParaRPr lang="en-GB"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60037767"/>
                  </a:ext>
                </a:extLst>
              </a:tr>
              <a:tr h="197417">
                <a:tc>
                  <a:txBody>
                    <a:bodyPr/>
                    <a:lstStyle/>
                    <a:p>
                      <a:r>
                        <a:rPr lang="en-GB" sz="1000">
                          <a:effectLst/>
                        </a:rPr>
                        <a:t>Y Ganolfan Dysgu Cymraeg Genedlaethol</a:t>
                      </a:r>
                      <a:endParaRPr lang="en-GB"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63631233"/>
                  </a:ext>
                </a:extLst>
              </a:tr>
              <a:tr h="197417">
                <a:tc>
                  <a:txBody>
                    <a:bodyPr/>
                    <a:lstStyle/>
                    <a:p>
                      <a:r>
                        <a:rPr lang="en-GB" sz="1000">
                          <a:effectLst/>
                        </a:rPr>
                        <a:t>Coleg Sir Gâr</a:t>
                      </a:r>
                      <a:endParaRPr lang="en-GB"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66728684"/>
                  </a:ext>
                </a:extLst>
              </a:tr>
              <a:tr h="197417">
                <a:tc>
                  <a:txBody>
                    <a:bodyPr/>
                    <a:lstStyle/>
                    <a:p>
                      <a:r>
                        <a:rPr lang="en-GB" sz="1000">
                          <a:effectLst/>
                        </a:rPr>
                        <a:t>Coleg Ceredigion</a:t>
                      </a:r>
                      <a:endParaRPr lang="en-GB"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87727382"/>
                  </a:ext>
                </a:extLst>
              </a:tr>
              <a:tr h="197417">
                <a:tc>
                  <a:txBody>
                    <a:bodyPr/>
                    <a:lstStyle/>
                    <a:p>
                      <a:r>
                        <a:rPr lang="en-GB" sz="1000">
                          <a:effectLst/>
                        </a:rPr>
                        <a:t>Mentrau Creadigol Cymru</a:t>
                      </a:r>
                      <a:endParaRPr lang="en-GB"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26724221"/>
                  </a:ext>
                </a:extLst>
              </a:tr>
              <a:tr h="197417">
                <a:tc>
                  <a:txBody>
                    <a:bodyPr/>
                    <a:lstStyle/>
                    <a:p>
                      <a:endParaRPr lang="en-GB" sz="1000" dirty="0">
                        <a:effectLst/>
                        <a:latin typeface="+mn-lt"/>
                        <a:ea typeface="Times New Roman" panose="02020603050405020304" pitchFamily="18" charset="0"/>
                      </a:endParaRPr>
                    </a:p>
                    <a:p>
                      <a:r>
                        <a:rPr lang="en-GB" sz="1000" dirty="0" err="1">
                          <a:effectLst/>
                          <a:latin typeface="+mn-lt"/>
                          <a:ea typeface="Times New Roman" panose="02020603050405020304" pitchFamily="18" charset="0"/>
                        </a:rPr>
                        <a:t>Canolfan</a:t>
                      </a:r>
                      <a:r>
                        <a:rPr lang="en-GB" sz="1000" dirty="0">
                          <a:effectLst/>
                          <a:latin typeface="+mn-lt"/>
                          <a:ea typeface="Times New Roman" panose="02020603050405020304" pitchFamily="18" charset="0"/>
                        </a:rPr>
                        <a:t> Cymru </a:t>
                      </a:r>
                      <a:r>
                        <a:rPr lang="en-GB" sz="1000" dirty="0" err="1">
                          <a:effectLst/>
                          <a:latin typeface="+mn-lt"/>
                          <a:ea typeface="Times New Roman" panose="02020603050405020304" pitchFamily="18" charset="0"/>
                        </a:rPr>
                        <a:t>ar</a:t>
                      </a:r>
                      <a:r>
                        <a:rPr lang="en-GB" sz="1000" dirty="0">
                          <a:effectLst/>
                          <a:latin typeface="+mn-lt"/>
                          <a:ea typeface="Times New Roman" panose="02020603050405020304" pitchFamily="18" charset="0"/>
                        </a:rPr>
                        <a:t> </a:t>
                      </a:r>
                      <a:r>
                        <a:rPr lang="en-GB" sz="1000" dirty="0" err="1">
                          <a:effectLst/>
                          <a:latin typeface="+mn-lt"/>
                          <a:ea typeface="Times New Roman" panose="02020603050405020304" pitchFamily="18" charset="0"/>
                        </a:rPr>
                        <a:t>gyfer</a:t>
                      </a:r>
                      <a:r>
                        <a:rPr lang="en-GB" sz="1000" dirty="0">
                          <a:effectLst/>
                          <a:latin typeface="+mn-lt"/>
                          <a:ea typeface="Times New Roman" panose="02020603050405020304" pitchFamily="18" charset="0"/>
                        </a:rPr>
                        <a:t> </a:t>
                      </a:r>
                      <a:r>
                        <a:rPr lang="en-GB" sz="1000" dirty="0" err="1">
                          <a:effectLst/>
                          <a:latin typeface="+mn-lt"/>
                          <a:ea typeface="Times New Roman" panose="02020603050405020304" pitchFamily="18" charset="0"/>
                        </a:rPr>
                        <a:t>Gweithgynhyrchu</a:t>
                      </a:r>
                      <a:r>
                        <a:rPr lang="en-GB" sz="1000" dirty="0">
                          <a:effectLst/>
                          <a:latin typeface="+mn-lt"/>
                          <a:ea typeface="Times New Roman" panose="02020603050405020304" pitchFamily="18" charset="0"/>
                        </a:rPr>
                        <a:t> </a:t>
                      </a:r>
                      <a:r>
                        <a:rPr lang="en-GB" sz="1000" dirty="0" err="1">
                          <a:effectLst/>
                          <a:latin typeface="+mn-lt"/>
                          <a:ea typeface="Times New Roman" panose="02020603050405020304" pitchFamily="18" charset="0"/>
                        </a:rPr>
                        <a:t>Sypiau</a:t>
                      </a:r>
                      <a:r>
                        <a:rPr lang="en-GB" sz="1000" dirty="0">
                          <a:effectLst/>
                          <a:latin typeface="+mn-lt"/>
                          <a:ea typeface="Times New Roman" panose="02020603050405020304" pitchFamily="18" charset="0"/>
                        </a:rPr>
                        <a:t> </a:t>
                      </a:r>
                      <a:r>
                        <a:rPr lang="en-GB" sz="1000" dirty="0" err="1">
                          <a:effectLst/>
                          <a:latin typeface="+mn-lt"/>
                          <a:ea typeface="Times New Roman" panose="02020603050405020304" pitchFamily="18" charset="0"/>
                        </a:rPr>
                        <a:t>Lefel</a:t>
                      </a:r>
                      <a:r>
                        <a:rPr lang="en-GB" sz="1000" dirty="0">
                          <a:effectLst/>
                          <a:latin typeface="+mn-lt"/>
                          <a:ea typeface="Times New Roman" panose="02020603050405020304" pitchFamily="18" charset="0"/>
                        </a:rPr>
                        <a:t> </a:t>
                      </a:r>
                      <a:r>
                        <a:rPr lang="en-GB" sz="1000" dirty="0" err="1">
                          <a:effectLst/>
                          <a:latin typeface="+mn-lt"/>
                          <a:ea typeface="Times New Roman" panose="02020603050405020304" pitchFamily="18" charset="0"/>
                        </a:rPr>
                        <a:t>Uwch</a:t>
                      </a:r>
                      <a:endParaRPr lang="en-GB" sz="10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254074129"/>
                  </a:ext>
                </a:extLst>
              </a:tr>
              <a:tr h="197417">
                <a:tc>
                  <a:txBody>
                    <a:bodyPr/>
                    <a:lstStyle/>
                    <a:p>
                      <a:r>
                        <a:rPr lang="en-GB" sz="1000" dirty="0">
                          <a:effectLst/>
                        </a:rPr>
                        <a:t>OSTC Trinity St David LLP (</a:t>
                      </a:r>
                      <a:r>
                        <a:rPr lang="en-GB" sz="1000" dirty="0" err="1">
                          <a:effectLst/>
                        </a:rPr>
                        <a:t>Menter</a:t>
                      </a:r>
                      <a:r>
                        <a:rPr lang="en-GB" sz="1000" dirty="0">
                          <a:effectLst/>
                        </a:rPr>
                        <a:t> </a:t>
                      </a:r>
                      <a:r>
                        <a:rPr lang="en-GB" sz="1000" dirty="0" err="1">
                          <a:effectLst/>
                        </a:rPr>
                        <a:t>ar</a:t>
                      </a:r>
                      <a:r>
                        <a:rPr lang="en-GB" sz="1000" dirty="0">
                          <a:effectLst/>
                        </a:rPr>
                        <a:t> y Cyd)</a:t>
                      </a:r>
                      <a:endParaRPr lang="en-GB"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50015216"/>
                  </a:ext>
                </a:extLst>
              </a:tr>
              <a:tr h="197417">
                <a:tc>
                  <a:txBody>
                    <a:bodyPr/>
                    <a:lstStyle/>
                    <a:p>
                      <a:r>
                        <a:rPr lang="en-GB" sz="1000" dirty="0" err="1">
                          <a:effectLst/>
                        </a:rPr>
                        <a:t>Canolfannau</a:t>
                      </a:r>
                      <a:r>
                        <a:rPr lang="en-GB" sz="1000" dirty="0">
                          <a:effectLst/>
                        </a:rPr>
                        <a:t> </a:t>
                      </a:r>
                      <a:r>
                        <a:rPr lang="en-GB" sz="1000" dirty="0" err="1">
                          <a:effectLst/>
                        </a:rPr>
                        <a:t>Arloesedd</a:t>
                      </a:r>
                      <a:r>
                        <a:rPr lang="en-GB" sz="1000" dirty="0">
                          <a:effectLst/>
                        </a:rPr>
                        <a:t> PCYDDS </a:t>
                      </a:r>
                      <a:r>
                        <a:rPr lang="en-GB" sz="1000" dirty="0" err="1">
                          <a:effectLst/>
                        </a:rPr>
                        <a:t>Cyf</a:t>
                      </a:r>
                      <a:endParaRPr lang="en-GB"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91399717"/>
                  </a:ext>
                </a:extLst>
              </a:tr>
              <a:tr h="214980">
                <a:tc>
                  <a:txBody>
                    <a:bodyPr/>
                    <a:lstStyle/>
                    <a:p>
                      <a:r>
                        <a:rPr lang="en-GB" sz="1000" dirty="0">
                          <a:effectLst/>
                        </a:rPr>
                        <a:t>Ysgol </a:t>
                      </a:r>
                      <a:r>
                        <a:rPr lang="en-GB" sz="1000" dirty="0" err="1">
                          <a:effectLst/>
                        </a:rPr>
                        <a:t>Fusnes</a:t>
                      </a:r>
                      <a:r>
                        <a:rPr lang="en-GB" sz="1000" dirty="0">
                          <a:effectLst/>
                        </a:rPr>
                        <a:t> Abertawe </a:t>
                      </a:r>
                      <a:r>
                        <a:rPr lang="en-GB" sz="1000" dirty="0" err="1">
                          <a:effectLst/>
                        </a:rPr>
                        <a:t>Cyf</a:t>
                      </a:r>
                      <a:endParaRPr lang="en-GB"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94385348"/>
                  </a:ext>
                </a:extLst>
              </a:tr>
            </a:tbl>
          </a:graphicData>
        </a:graphic>
      </p:graphicFrame>
      <p:sp>
        <p:nvSpPr>
          <p:cNvPr id="19" name="TextBox 18">
            <a:extLst>
              <a:ext uri="{FF2B5EF4-FFF2-40B4-BE49-F238E27FC236}">
                <a16:creationId xmlns:a16="http://schemas.microsoft.com/office/drawing/2014/main" id="{B456DED5-6874-8614-68EF-282639B56047}"/>
              </a:ext>
            </a:extLst>
          </p:cNvPr>
          <p:cNvSpPr txBox="1"/>
          <p:nvPr/>
        </p:nvSpPr>
        <p:spPr>
          <a:xfrm>
            <a:off x="6800023" y="1276228"/>
            <a:ext cx="5584417" cy="1384995"/>
          </a:xfrm>
          <a:prstGeom prst="rect">
            <a:avLst/>
          </a:prstGeom>
          <a:noFill/>
        </p:spPr>
        <p:txBody>
          <a:bodyPr wrap="square">
            <a:spAutoFit/>
          </a:bodyPr>
          <a:lstStyle/>
          <a:p>
            <a:pPr algn="just"/>
            <a:r>
              <a:rPr lang="cy-GB" sz="1050" dirty="0">
                <a:effectLst/>
                <a:ea typeface="Times New Roman" panose="02020603050405020304" pitchFamily="18" charset="0"/>
                <a:cs typeface="Times New Roman" panose="02020603050405020304" pitchFamily="18" charset="0"/>
              </a:rPr>
              <a:t>Mae’r datganiadau ariannol cyfunol ar gyfer y flwyddyn hyd at 31 Gorffennaf 2024 wedi’u paratoi yn unol â’r gyfraith berthnasol a Safonau Cyfrifyddu’r DU, gan gynnwys y Datganiad o Arferion Cymeradwy – Cyfrifyddu ar gyfer Addysg Bellach ac Uwch 2019, y Cyfarwyddyd Cyfrifon ar gyfer 2023/24 a gyhoeddwyd gan yr Uwch Cyngor Cyllido Addysg Cymru, a Safon Adrodd Ariannol 102 – y Safon Adrodd Ariannol sy'n gymwys yn y Deyrnas Unedig a Gweriniaeth Iwerddon (FRS 102).</a:t>
            </a:r>
          </a:p>
          <a:p>
            <a:pPr algn="just"/>
            <a:r>
              <a:rPr lang="cy-GB" sz="1050" dirty="0">
                <a:effectLst/>
                <a:ea typeface="Times New Roman" panose="02020603050405020304" pitchFamily="18" charset="0"/>
                <a:cs typeface="Times New Roman" panose="02020603050405020304" pitchFamily="18" charset="0"/>
              </a:rPr>
              <a:t> </a:t>
            </a:r>
          </a:p>
          <a:p>
            <a:pPr algn="just"/>
            <a:r>
              <a:rPr lang="cy-GB" sz="1050" dirty="0">
                <a:effectLst/>
                <a:ea typeface="Times New Roman" panose="02020603050405020304" pitchFamily="18" charset="0"/>
                <a:cs typeface="Times New Roman" panose="02020603050405020304" pitchFamily="18" charset="0"/>
              </a:rPr>
              <a:t>Mae'r datganiadau ariannol cyfunol ar gyfer y flwyddyn hyd at 31 Gorffennaf 2024 wedi'u paratoi ar sail busnes gweithredol fel y nodir ar dudalen 37.</a:t>
            </a:r>
          </a:p>
        </p:txBody>
      </p:sp>
      <p:sp>
        <p:nvSpPr>
          <p:cNvPr id="22" name="TextBox 21">
            <a:extLst>
              <a:ext uri="{FF2B5EF4-FFF2-40B4-BE49-F238E27FC236}">
                <a16:creationId xmlns:a16="http://schemas.microsoft.com/office/drawing/2014/main" id="{CBC639AE-F752-47EA-FF8D-1C451D04C9DF}"/>
              </a:ext>
            </a:extLst>
          </p:cNvPr>
          <p:cNvSpPr txBox="1"/>
          <p:nvPr/>
        </p:nvSpPr>
        <p:spPr>
          <a:xfrm>
            <a:off x="6743155" y="864559"/>
            <a:ext cx="5582278" cy="369332"/>
          </a:xfrm>
          <a:prstGeom prst="rect">
            <a:avLst/>
          </a:prstGeom>
          <a:noFill/>
        </p:spPr>
        <p:txBody>
          <a:bodyPr wrap="square" rtlCol="0">
            <a:spAutoFit/>
          </a:bodyPr>
          <a:lstStyle/>
          <a:p>
            <a:r>
              <a:rPr lang="cy-GB" b="1" dirty="0">
                <a:latin typeface="Calibri" panose="020F0502020204030204" pitchFamily="34" charset="0"/>
              </a:rPr>
              <a:t>Paratoi'r datganiadau ariannol cyfunol</a:t>
            </a:r>
          </a:p>
        </p:txBody>
      </p:sp>
      <p:sp>
        <p:nvSpPr>
          <p:cNvPr id="3" name="TextBox 2">
            <a:extLst>
              <a:ext uri="{FF2B5EF4-FFF2-40B4-BE49-F238E27FC236}">
                <a16:creationId xmlns:a16="http://schemas.microsoft.com/office/drawing/2014/main" id="{8B5FF85F-292C-6936-094B-7B2B4EC79B72}"/>
              </a:ext>
            </a:extLst>
          </p:cNvPr>
          <p:cNvSpPr txBox="1"/>
          <p:nvPr/>
        </p:nvSpPr>
        <p:spPr>
          <a:xfrm>
            <a:off x="386863" y="123110"/>
            <a:ext cx="12063817" cy="461665"/>
          </a:xfrm>
          <a:prstGeom prst="rect">
            <a:avLst/>
          </a:prstGeom>
          <a:noFill/>
        </p:spPr>
        <p:txBody>
          <a:bodyPr wrap="square" rtlCol="0">
            <a:spAutoFit/>
          </a:bodyPr>
          <a:lstStyle/>
          <a:p>
            <a:r>
              <a:rPr lang="cy-GB" sz="2400" b="1" dirty="0">
                <a:solidFill>
                  <a:schemeClr val="bg1"/>
                </a:solidFill>
              </a:rPr>
              <a:t>DATGANIAD O BOLISÏAU CYFRIFYDDU</a:t>
            </a:r>
          </a:p>
        </p:txBody>
      </p:sp>
    </p:spTree>
    <p:extLst>
      <p:ext uri="{BB962C8B-B14F-4D97-AF65-F5344CB8AC3E}">
        <p14:creationId xmlns:p14="http://schemas.microsoft.com/office/powerpoint/2010/main" val="1025109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8EEB74A2-3238-2564-32CC-AAA4499C2162}"/>
              </a:ext>
            </a:extLst>
          </p:cNvPr>
          <p:cNvSpPr txBox="1"/>
          <p:nvPr/>
        </p:nvSpPr>
        <p:spPr>
          <a:xfrm>
            <a:off x="6810262" y="1371297"/>
            <a:ext cx="5505276" cy="5586145"/>
          </a:xfrm>
          <a:prstGeom prst="rect">
            <a:avLst/>
          </a:prstGeom>
          <a:noFill/>
        </p:spPr>
        <p:txBody>
          <a:bodyPr wrap="square">
            <a:spAutoFit/>
          </a:bodyPr>
          <a:lstStyle/>
          <a:p>
            <a:pPr algn="just"/>
            <a:r>
              <a:rPr lang="cy-GB" sz="1050" dirty="0"/>
              <a:t>Gwnaeth y Brifysgol a’i his-gwmnïau baratoi rhagolygon ariannol pum mlynedd fel rhan o broses gyllideb 2024/2025 sy’n darparu gwargedion a llif arian cadarnhaol ym mhob blwyddyn yn seiliedig ar gyflawni targedau penodol ar gyfer EBITDA rhwng 10% a 15%, cynhyrchu llif arian o £10 m cyn gwariant cyfalaf a gweithgarwch ariannol a chyfradd cyflogau i incwm o dan 55% o fewn cyfnod y rhagolwg.  Yn ogystal, maent wedi ystyried senarios “gostyngiad” os nad yw’r cynlluniau hyn yn cael eu gwireddu a’r camau lliniaru amgen y byddai eu hangen o ganlyniad.  Mae’r perfformiad cynnar yn 2024/2025 yn cyd-fynd â disgwyliadau’r gyllideb gyffredinol ar gyfer y cyfnod.  Cynhaliwyd ymarfer rhagolwg arall yn dilyn cymeriant yr hydref sy’n cynhyrchu cynllun busnes i ddarparu gwarged ar gyfer y flwyddyn.  Mae gan y Brifysgol nifer o gyfleoedd liniaru ac incwm y gellir eu gweithredu pe bai recriwtio a pherfformiad yn gwyro o’r sefyllfa hon yn ystod y flwyddyn. </a:t>
            </a:r>
          </a:p>
          <a:p>
            <a:pPr algn="just"/>
            <a:endParaRPr lang="cy-GB" sz="1050" dirty="0"/>
          </a:p>
          <a:p>
            <a:pPr algn="just"/>
            <a:r>
              <a:rPr lang="cy-GB" sz="1050" dirty="0"/>
              <a:t>Gwneir y rhagolygon gyda rhagdybiaeth sylfaenol o gefnogaeth barhaus gan ei bancwyr wrth ddarparu ei chyfleuster benthyca.  Adnewyddodd y Grŵp ei gyfleuster benthyciad tymor gyda HSBC ar 31 Ionawr 2024 am gyfnod o 5 mlynedd i Ebrill 2029. Fel rhan o’r broses adnewyddu, mae’r Brifysgol wedi cytuno ar gyfamodau wedi’u diweddaru ac yn rhagweld cyflawni rhwymedigaethau’r cyfamod diwygiedig drwy gydol y cyfnod busnes gweithredol, hyd yn oed wrth ystyried y prawf straen a sensitifrwydd. </a:t>
            </a:r>
          </a:p>
          <a:p>
            <a:pPr algn="just"/>
            <a:r>
              <a:rPr lang="cy-GB" sz="1050" dirty="0"/>
              <a:t> </a:t>
            </a:r>
          </a:p>
          <a:p>
            <a:pPr algn="just"/>
            <a:r>
              <a:rPr lang="cy-GB" sz="1050" dirty="0"/>
              <a:t>Mae cyfamodau’r Grŵp i HSBC yn cael eu profi bob chwarter ar 31 Hydref, 31 Ionawr, 31 Ebrill a 31 Gorffennaf.  Mae’r rhagolygon y cyfeirir atynt uchod yn dangos bod y Brifysgol a’i his-gwmnïau’n cydymffurfio a’i chyfamodau yn ystod y cyfnod asesu ar achos sylfaenol a gostyngiad gyda senarios achos lliniaru.  Mae’r cyfleuster gorddrafft ar waith ar gyfer y flwyddyn ariannol bresennol gyda chronfeydd y Grŵp ar gael i gefnogi unrhyw fwlch wrth sefydlu’r cyllid hirdymor.</a:t>
            </a:r>
          </a:p>
          <a:p>
            <a:pPr algn="just"/>
            <a:r>
              <a:rPr lang="cy-GB" sz="1050" dirty="0"/>
              <a:t> </a:t>
            </a:r>
          </a:p>
          <a:p>
            <a:pPr algn="just"/>
            <a:r>
              <a:rPr lang="cy-GB" sz="1050" dirty="0"/>
              <a:t>Mae’r Brifysgol yn gweithio gyda </a:t>
            </a:r>
            <a:r>
              <a:rPr lang="cy-GB" sz="1050" dirty="0" err="1"/>
              <a:t>Barclays</a:t>
            </a:r>
            <a:r>
              <a:rPr lang="cy-GB" sz="1050" dirty="0"/>
              <a:t> a HSBC i nodi model ariannol hirdymor addas sy’n dileu’r angen am orddrafft ac yn darparu cyllid sydd ar gael ar gyfer ehangu a datblygiadau yn y dyfodol. </a:t>
            </a:r>
          </a:p>
          <a:p>
            <a:pPr algn="just"/>
            <a:endParaRPr lang="cy-GB" sz="1050" dirty="0"/>
          </a:p>
          <a:p>
            <a:pPr algn="just"/>
            <a:r>
              <a:rPr lang="cy-GB" sz="1050" dirty="0"/>
              <a:t>O ganlyniad, mae’r Cyngor yn hyderus y bydd gan y Brifysgol a’i his-gwmnïau ddigon o arian i barhau i gwrdd â’u rhwymedigaethau wrth iddynt ddod yn ddyledus am o leiaf 12 mis o ddyddiad cymeradwyo’r datganiadau ariannol ac felly wedi paratoi’r datganiadau ariannol yn barhaus ar sail busnes gweithredol.</a:t>
            </a:r>
          </a:p>
          <a:p>
            <a:pPr algn="just"/>
            <a:endParaRPr lang="en-GB" sz="1050" dirty="0"/>
          </a:p>
        </p:txBody>
      </p:sp>
      <p:sp>
        <p:nvSpPr>
          <p:cNvPr id="10" name="TextBox 9">
            <a:extLst>
              <a:ext uri="{FF2B5EF4-FFF2-40B4-BE49-F238E27FC236}">
                <a16:creationId xmlns:a16="http://schemas.microsoft.com/office/drawing/2014/main" id="{3DE6DE9B-9031-F477-2CAC-112A3CA59F24}"/>
              </a:ext>
            </a:extLst>
          </p:cNvPr>
          <p:cNvSpPr txBox="1"/>
          <p:nvPr/>
        </p:nvSpPr>
        <p:spPr>
          <a:xfrm>
            <a:off x="486060" y="915721"/>
            <a:ext cx="5493245" cy="369332"/>
          </a:xfrm>
          <a:prstGeom prst="rect">
            <a:avLst/>
          </a:prstGeom>
          <a:noFill/>
        </p:spPr>
        <p:txBody>
          <a:bodyPr wrap="square">
            <a:spAutoFit/>
          </a:bodyPr>
          <a:lstStyle/>
          <a:p>
            <a:r>
              <a:rPr lang="cy-GB" b="1" dirty="0">
                <a:latin typeface="Calibri" panose="020F0502020204030204" pitchFamily="34" charset="0"/>
                <a:ea typeface="Times New Roman" panose="02020603050405020304" pitchFamily="18" charset="0"/>
              </a:rPr>
              <a:t>Busnes Gweithredol</a:t>
            </a:r>
            <a:endParaRPr lang="cy-GB" sz="28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EDBF9242-CE24-3DD5-B8E0-6A27BA0C6459}"/>
              </a:ext>
            </a:extLst>
          </p:cNvPr>
          <p:cNvSpPr txBox="1"/>
          <p:nvPr/>
        </p:nvSpPr>
        <p:spPr>
          <a:xfrm>
            <a:off x="486061" y="1371297"/>
            <a:ext cx="5493245" cy="6878806"/>
          </a:xfrm>
          <a:prstGeom prst="rect">
            <a:avLst/>
          </a:prstGeom>
          <a:noFill/>
        </p:spPr>
        <p:txBody>
          <a:bodyPr wrap="square">
            <a:spAutoFit/>
          </a:bodyPr>
          <a:lstStyle/>
          <a:p>
            <a:pPr algn="just"/>
            <a:r>
              <a:rPr lang="cy-GB" sz="1050" dirty="0">
                <a:ea typeface="Times New Roman" panose="02020603050405020304" pitchFamily="18" charset="0"/>
              </a:rPr>
              <a:t>Nodir gweithgareddau'r Brifysgol a'i his-gwmnïau, ynghyd â'r ffactorau sy'n debygol o effeithio ar ei datblygiad a'i pherfformiad yn y dyfodol, yn y Datganiad Ariannol ar y Cyd.  Cyflwynir sefyllfa ariannol y Brifysgol a'i his-gwmnïau, ei llif arian, ei hylifedd a'i benthyciadau yn y Datganiadau Ariannol a'r Nodiadau cysylltiedig.</a:t>
            </a:r>
          </a:p>
          <a:p>
            <a:pPr algn="just"/>
            <a:endParaRPr lang="cy-GB" sz="1050" dirty="0">
              <a:ea typeface="Times New Roman" panose="02020603050405020304" pitchFamily="18" charset="0"/>
            </a:endParaRPr>
          </a:p>
          <a:p>
            <a:pPr algn="just"/>
            <a:r>
              <a:rPr lang="cy-GB" sz="1050" dirty="0">
                <a:ea typeface="Times New Roman" panose="02020603050405020304" pitchFamily="18" charset="0"/>
              </a:rPr>
              <a:t>Mae'r datganiadau ariannol yn cael eu paratoi ar sail busnes gweithredol  y mae'r Brifysgol a'r Cyngor yn credu eu bod yn briodol am y rhesymau canlynol. </a:t>
            </a:r>
          </a:p>
          <a:p>
            <a:pPr algn="just"/>
            <a:endParaRPr lang="cy-GB" sz="1050" dirty="0">
              <a:ea typeface="Times New Roman" panose="02020603050405020304" pitchFamily="18" charset="0"/>
            </a:endParaRPr>
          </a:p>
          <a:p>
            <a:pPr algn="just"/>
            <a:r>
              <a:rPr lang="cy-GB" sz="1050" dirty="0">
                <a:ea typeface="Times New Roman" panose="02020603050405020304" pitchFamily="18" charset="0"/>
              </a:rPr>
              <a:t>Ar ôl addasu ar gyfer addasiadau nad ydynt yn arian parod ar ddarpariaethau pensiwn o £32.9 miliwn ac eitemau eraill nad ydynt yn rhai craidd (fel y nodwyd ar dudalen 48), mae’r Brifysgol wedi cofnodi gwarged o £0.3 miliwn yn ystod y flwyddyn.  Cofnodwyd llif arian negyddol cyn gwariant cyfalaf o £0.6 miliwn hefyd.  Mae’r gyllideb ar gyfer 2024/2025 yn targedu gwarged o £0.5 miliwn cyn gwareiddiadau cyfalaf a mewnlif arian parod o £5.9 miliwn cyn unrhyw weithgarwch cyfalaf.  Nid oes gan y Brifysgol unrhyw wariant cyfalaf sylweddol wedi’i gynllunio ar gyfer y flwyddyn hyd at 31 Gorffennaf.  </a:t>
            </a:r>
          </a:p>
          <a:p>
            <a:pPr algn="just"/>
            <a:endParaRPr lang="cy-GB" sz="1050" dirty="0">
              <a:ea typeface="Times New Roman" panose="02020603050405020304" pitchFamily="18" charset="0"/>
            </a:endParaRPr>
          </a:p>
          <a:p>
            <a:pPr algn="just"/>
            <a:r>
              <a:rPr lang="cy-GB" sz="1050" dirty="0">
                <a:ea typeface="Times New Roman" panose="02020603050405020304" pitchFamily="18" charset="0"/>
              </a:rPr>
              <a:t>Fel y nodwyd ar dudalen 24 yn yr adolygiad Ariannol ar y Cyd, cymerodd y Brifysgol gamau gweithredu yn ystod y flwyddyn hyd at 31 Gorffennaf 2024 i fynd i’r afael â’r diffyg o’r flwyddyn flaenorol a chefnogi cynaliadwyedd y Brifysgol yn y dyfodol.  Bydd yr adolygiad a’r broses o weithredu camau pellach yn parhau drwy’r flynyddoedd nesaf wrth i’r Brifysgol weithredu ei Chynllun Busnes: </a:t>
            </a:r>
          </a:p>
          <a:p>
            <a:pPr algn="just"/>
            <a:endParaRPr lang="cy-GB" sz="1050" dirty="0">
              <a:ea typeface="Times New Roman" panose="02020603050405020304" pitchFamily="18" charset="0"/>
            </a:endParaRPr>
          </a:p>
          <a:p>
            <a:pPr marL="171450" indent="-171450" algn="just">
              <a:buFont typeface="Arial" panose="020B0604020202020204" pitchFamily="34" charset="0"/>
              <a:buChar char="•"/>
            </a:pPr>
            <a:r>
              <a:rPr lang="cy-GB" sz="1050" dirty="0">
                <a:ea typeface="Times New Roman" panose="02020603050405020304" pitchFamily="18" charset="0"/>
              </a:rPr>
              <a:t>adolygu’r portffolio academaidd i sicrhau bod ein cynnig yn ddeniadol, wedi’i gynllunio’n dda, wedi ei strwythuro’n briodol ac wedi’i leoli’n ddaearyddol i ddarparu’r cyfleoedd gorau ar gyfer recriwtio, profiadau a chanlyniadau myfyrwyr;</a:t>
            </a:r>
          </a:p>
          <a:p>
            <a:pPr algn="just"/>
            <a:endParaRPr lang="cy-GB" sz="1050" dirty="0">
              <a:ea typeface="Times New Roman" panose="02020603050405020304" pitchFamily="18" charset="0"/>
            </a:endParaRPr>
          </a:p>
          <a:p>
            <a:pPr marL="171450" indent="-171450" algn="just">
              <a:buFont typeface="Arial" panose="020B0604020202020204" pitchFamily="34" charset="0"/>
              <a:buChar char="•"/>
            </a:pPr>
            <a:r>
              <a:rPr lang="cy-GB" sz="1050" dirty="0">
                <a:ea typeface="Times New Roman" panose="02020603050405020304" pitchFamily="18" charset="0"/>
              </a:rPr>
              <a:t>gwella ein marchnata a chynyddu ein siâr o farchnadoedd presennol a marchnadoedd sy’n datblygu gyda chynnig i ddenu mwy o fyfyrwyr i’n campysau yng Nghymru a thyfu gweithgarwch rhyngwladol. </a:t>
            </a:r>
          </a:p>
          <a:p>
            <a:pPr algn="just"/>
            <a:endParaRPr lang="cy-GB" sz="1050" dirty="0">
              <a:ea typeface="Times New Roman" panose="02020603050405020304" pitchFamily="18" charset="0"/>
            </a:endParaRPr>
          </a:p>
          <a:p>
            <a:pPr marL="171450" indent="-171450" algn="just">
              <a:buFont typeface="Arial" panose="020B0604020202020204" pitchFamily="34" charset="0"/>
              <a:buChar char="•"/>
            </a:pPr>
            <a:r>
              <a:rPr lang="cy-GB" sz="1050" dirty="0">
                <a:ea typeface="Times New Roman" panose="02020603050405020304" pitchFamily="18" charset="0"/>
              </a:rPr>
              <a:t>diffinio strwythurau sefydliadol o siâp, maint a dosbarthiad daearyddol priodol i gyflawni a rhedeg y Brifysgol yn effeithiol. </a:t>
            </a:r>
          </a:p>
          <a:p>
            <a:pPr algn="just"/>
            <a:endParaRPr lang="cy-GB" sz="1050" dirty="0">
              <a:ea typeface="Times New Roman" panose="02020603050405020304" pitchFamily="18" charset="0"/>
            </a:endParaRPr>
          </a:p>
          <a:p>
            <a:pPr marL="171450" indent="-171450" algn="just">
              <a:buFont typeface="Arial" panose="020B0604020202020204" pitchFamily="34" charset="0"/>
              <a:buChar char="•"/>
            </a:pPr>
            <a:r>
              <a:rPr lang="cy-GB" sz="1050" dirty="0">
                <a:ea typeface="Times New Roman" panose="02020603050405020304" pitchFamily="18" charset="0"/>
              </a:rPr>
              <a:t>optimeiddio seilwaith ac ôl troed ein campysau i gefnogi ystâd gynaliadwy effeithlon sy’n addas i’r diben i gyflawni ein gofynion addysgol a sefydliadol ac ymateb i ofynion newidiol ar ddefnydd.  </a:t>
            </a:r>
          </a:p>
          <a:p>
            <a:pPr algn="just"/>
            <a:endParaRPr lang="cy-GB" sz="1050" dirty="0">
              <a:ea typeface="Times New Roman" panose="02020603050405020304" pitchFamily="18" charset="0"/>
            </a:endParaRPr>
          </a:p>
          <a:p>
            <a:pPr marL="171450" indent="-171450" algn="just">
              <a:buFont typeface="Arial" panose="020B0604020202020204" pitchFamily="34" charset="0"/>
              <a:buChar char="•"/>
            </a:pPr>
            <a:r>
              <a:rPr lang="cy-GB" sz="1050" dirty="0">
                <a:ea typeface="Times New Roman" panose="02020603050405020304" pitchFamily="18" charset="0"/>
              </a:rPr>
              <a:t>rheoli llif arian, gan gynnwys casglu derbynebau’n amserol gan y Cwmni Benthyciadau Myfyrwyr, er mwyn sicrhau cydymffurfiaeth â chyfamodau banc; </a:t>
            </a:r>
          </a:p>
          <a:p>
            <a:pPr algn="just"/>
            <a:endParaRPr lang="cy-GB" sz="1050" dirty="0">
              <a:ea typeface="Times New Roman" panose="02020603050405020304" pitchFamily="18" charset="0"/>
            </a:endParaRPr>
          </a:p>
          <a:p>
            <a:pPr marL="171450" indent="-171450" algn="just">
              <a:buFont typeface="Arial" panose="020B0604020202020204" pitchFamily="34" charset="0"/>
              <a:buChar char="•"/>
            </a:pPr>
            <a:r>
              <a:rPr lang="cy-GB" sz="1050" dirty="0">
                <a:ea typeface="Times New Roman" panose="02020603050405020304" pitchFamily="18" charset="0"/>
              </a:rPr>
              <a:t>bod yn weithredol wrth ymateb i’r gostyngiadau mewn cyllid craidd gan Medr a Llywodraeth Cymru; ac ymateb i gyd-destun gwleidyddol newidiol Addysg Uwch yng Nghymru; </a:t>
            </a:r>
          </a:p>
        </p:txBody>
      </p:sp>
      <p:sp>
        <p:nvSpPr>
          <p:cNvPr id="3" name="TextBox 2">
            <a:extLst>
              <a:ext uri="{FF2B5EF4-FFF2-40B4-BE49-F238E27FC236}">
                <a16:creationId xmlns:a16="http://schemas.microsoft.com/office/drawing/2014/main" id="{6CBCD003-963E-697A-C92D-B228EFEAC13A}"/>
              </a:ext>
            </a:extLst>
          </p:cNvPr>
          <p:cNvSpPr txBox="1"/>
          <p:nvPr/>
        </p:nvSpPr>
        <p:spPr>
          <a:xfrm>
            <a:off x="386863" y="123110"/>
            <a:ext cx="12063817" cy="461665"/>
          </a:xfrm>
          <a:prstGeom prst="rect">
            <a:avLst/>
          </a:prstGeom>
          <a:noFill/>
        </p:spPr>
        <p:txBody>
          <a:bodyPr wrap="square" rtlCol="0">
            <a:spAutoFit/>
          </a:bodyPr>
          <a:lstStyle/>
          <a:p>
            <a:r>
              <a:rPr lang="en-GB" sz="2400" b="1" dirty="0">
                <a:solidFill>
                  <a:schemeClr val="bg1"/>
                </a:solidFill>
              </a:rPr>
              <a:t>DATGANIAD O </a:t>
            </a:r>
            <a:r>
              <a:rPr lang="cy-GB" sz="2400" b="1" dirty="0">
                <a:solidFill>
                  <a:schemeClr val="bg1"/>
                </a:solidFill>
              </a:rPr>
              <a:t>BOLISÏAU CYFRIFYDDU</a:t>
            </a:r>
            <a:r>
              <a:rPr lang="en-GB" sz="2400" b="1" dirty="0">
                <a:solidFill>
                  <a:schemeClr val="bg1"/>
                </a:solidFill>
              </a:rPr>
              <a:t> </a:t>
            </a:r>
          </a:p>
        </p:txBody>
      </p:sp>
    </p:spTree>
    <p:extLst>
      <p:ext uri="{BB962C8B-B14F-4D97-AF65-F5344CB8AC3E}">
        <p14:creationId xmlns:p14="http://schemas.microsoft.com/office/powerpoint/2010/main" val="2426780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DC454DA5-A2B2-3BB0-C249-BA9BCEC0C5C0}"/>
              </a:ext>
            </a:extLst>
          </p:cNvPr>
          <p:cNvSpPr txBox="1"/>
          <p:nvPr/>
        </p:nvSpPr>
        <p:spPr>
          <a:xfrm>
            <a:off x="518160" y="1056493"/>
            <a:ext cx="5208472" cy="369332"/>
          </a:xfrm>
          <a:prstGeom prst="rect">
            <a:avLst/>
          </a:prstGeom>
          <a:noFill/>
        </p:spPr>
        <p:txBody>
          <a:bodyPr wrap="square">
            <a:spAutoFit/>
          </a:bodyPr>
          <a:lstStyle/>
          <a:p>
            <a:r>
              <a:rPr lang="cy-GB" b="1" dirty="0">
                <a:latin typeface="Calibri" panose="020F0502020204030204" pitchFamily="34" charset="0"/>
                <a:ea typeface="Times New Roman" panose="02020603050405020304" pitchFamily="18" charset="0"/>
              </a:rPr>
              <a:t>Cydnabod Incwm</a:t>
            </a:r>
            <a:endParaRPr lang="cy-GB" sz="18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98E1E0FF-A54A-5DBE-F83A-269E6C81855F}"/>
              </a:ext>
            </a:extLst>
          </p:cNvPr>
          <p:cNvSpPr txBox="1"/>
          <p:nvPr/>
        </p:nvSpPr>
        <p:spPr>
          <a:xfrm>
            <a:off x="518160" y="1531238"/>
            <a:ext cx="5419700" cy="3970318"/>
          </a:xfrm>
          <a:prstGeom prst="rect">
            <a:avLst/>
          </a:prstGeom>
          <a:noFill/>
        </p:spPr>
        <p:txBody>
          <a:bodyPr wrap="square">
            <a:spAutoFit/>
          </a:bodyPr>
          <a:lstStyle/>
          <a:p>
            <a:pPr algn="just"/>
            <a:r>
              <a:rPr lang="cy-GB" sz="1050" dirty="0">
                <a:effectLst/>
                <a:ea typeface="Times New Roman" panose="02020603050405020304" pitchFamily="18" charset="0"/>
              </a:rPr>
              <a:t>Caiff incwm o werthu nwyddau neu wasanaethau ei gredydu i'r Datganiadau Cyfunol a Chyfrifiannell Incwm Cynhwysfawr y Brifysgol pan gyflenwir y nwyddau neu'r gwasanaethau i'r cwsmeriaid allanol, neu os yw telerau'r contract wedi'u bodloni. </a:t>
            </a:r>
          </a:p>
          <a:p>
            <a:pPr algn="just"/>
            <a:r>
              <a:rPr lang="cy-GB" sz="1050" dirty="0">
                <a:effectLst/>
                <a:ea typeface="Times New Roman" panose="02020603050405020304" pitchFamily="18" charset="0"/>
              </a:rPr>
              <a:t> </a:t>
            </a:r>
          </a:p>
          <a:p>
            <a:pPr algn="just"/>
            <a:r>
              <a:rPr lang="cy-GB" sz="1050" dirty="0">
                <a:effectLst/>
                <a:ea typeface="Times New Roman" panose="02020603050405020304" pitchFamily="18" charset="0"/>
              </a:rPr>
              <a:t>Caiff incwm ffioedd ei ddatgan yn gros o unrhyw wariant nad yw’n ddisgownt a’i gredydu i Ddatganiadau Incwm Cynhwysfawr y Brifysgol a’r Gyfunol dros y cyfnod y mae myfyrwyr yn astudio. Lle mae swm y ffioedd dysgu yn cael ei gostwng, drwy ddisgownt ar gyfer taliad prydlon, dangosir yr incwm a dderbynnir yn net o’r disgownt.  Mae bwrsariaethau ac ysgoloriaethau’n cael eu hystyried yn wariant gros ac nid ydynt yn cael eu didynnu o incwm. </a:t>
            </a:r>
          </a:p>
          <a:p>
            <a:pPr algn="just"/>
            <a:r>
              <a:rPr lang="cy-GB" sz="1050" dirty="0">
                <a:effectLst/>
                <a:ea typeface="Times New Roman" panose="02020603050405020304" pitchFamily="18" charset="0"/>
              </a:rPr>
              <a:t> </a:t>
            </a:r>
          </a:p>
          <a:p>
            <a:pPr algn="just"/>
            <a:r>
              <a:rPr lang="cy-GB" sz="1050" dirty="0">
                <a:effectLst/>
                <a:ea typeface="Times New Roman" panose="02020603050405020304" pitchFamily="18" charset="0"/>
              </a:rPr>
              <a:t>Caiff incwm o ddarpariaeth llety ei gredydu i’r Datganiadau Cyfuno a Chyfrifoldebau’r Brifysgol o Incwm Cynhwysfawr dros hyd contract y llety.  Mae contractau llety yn cael eu dosbarthu bob blwyddyn.  Cedwir bondiau a ddelir ar lety ar </a:t>
            </a:r>
            <a:r>
              <a:rPr lang="cy-GB" sz="1050" dirty="0">
                <a:ea typeface="Times New Roman" panose="02020603050405020304" pitchFamily="18" charset="0"/>
              </a:rPr>
              <a:t>y Da</a:t>
            </a:r>
            <a:r>
              <a:rPr lang="cy-GB" sz="1050" dirty="0">
                <a:effectLst/>
                <a:ea typeface="Times New Roman" panose="02020603050405020304" pitchFamily="18" charset="0"/>
              </a:rPr>
              <a:t>tganiadau Cyfunol a Datganiadau’r Brifysgol a chânt eu had-dalu i fyfyrwyr ar ddiwedd pob blwyddyn academaidd ar yr amod bod telerau'r contract llety wedi'u cynnal. Caiff unrhyw fond a </a:t>
            </a:r>
            <a:r>
              <a:rPr lang="cy-GB" sz="1050" dirty="0" err="1">
                <a:effectLst/>
                <a:ea typeface="Times New Roman" panose="02020603050405020304" pitchFamily="18" charset="0"/>
              </a:rPr>
              <a:t>gedwir</a:t>
            </a:r>
            <a:r>
              <a:rPr lang="cy-GB" sz="1050" dirty="0">
                <a:effectLst/>
                <a:ea typeface="Times New Roman" panose="02020603050405020304" pitchFamily="18" charset="0"/>
              </a:rPr>
              <a:t> gan y Brifysgol ei gredydu i’r Datganiad Cyfunol a </a:t>
            </a:r>
            <a:r>
              <a:rPr lang="cy-GB" sz="1050" dirty="0">
                <a:ea typeface="Times New Roman" panose="02020603050405020304" pitchFamily="18" charset="0"/>
              </a:rPr>
              <a:t>Datganiad y B</a:t>
            </a:r>
            <a:r>
              <a:rPr lang="cy-GB" sz="1050" dirty="0">
                <a:effectLst/>
                <a:ea typeface="Times New Roman" panose="02020603050405020304" pitchFamily="18" charset="0"/>
              </a:rPr>
              <a:t>rifysgol o Incwm Cynhwysfawr ar ddiwedd y cyfnod llety fel eitem incwm. </a:t>
            </a:r>
          </a:p>
          <a:p>
            <a:pPr algn="just"/>
            <a:r>
              <a:rPr lang="cy-GB" sz="1050" dirty="0">
                <a:effectLst/>
                <a:ea typeface="Times New Roman" panose="02020603050405020304" pitchFamily="18" charset="0"/>
              </a:rPr>
              <a:t> </a:t>
            </a:r>
          </a:p>
          <a:p>
            <a:pPr algn="just"/>
            <a:r>
              <a:rPr lang="cy-GB" sz="1050" dirty="0">
                <a:effectLst/>
                <a:ea typeface="Times New Roman" panose="02020603050405020304" pitchFamily="18" charset="0"/>
              </a:rPr>
              <a:t>Caiff incwm buddsoddi ei gredydu i'r Datganiad Cyfunol a </a:t>
            </a:r>
            <a:r>
              <a:rPr lang="cy-GB" sz="1050" dirty="0">
                <a:ea typeface="Times New Roman" panose="02020603050405020304" pitchFamily="18" charset="0"/>
              </a:rPr>
              <a:t>Datganiad y B</a:t>
            </a:r>
            <a:r>
              <a:rPr lang="cy-GB" sz="1050" dirty="0">
                <a:effectLst/>
                <a:ea typeface="Times New Roman" panose="02020603050405020304" pitchFamily="18" charset="0"/>
              </a:rPr>
              <a:t>rifysgol o Incwm Cynhwysfawr ar sail dderbyniadwy.		</a:t>
            </a:r>
          </a:p>
          <a:p>
            <a:pPr algn="just"/>
            <a:r>
              <a:rPr lang="cy-GB" sz="1050" dirty="0">
                <a:effectLst/>
                <a:ea typeface="Times New Roman" panose="02020603050405020304" pitchFamily="18" charset="0"/>
              </a:rPr>
              <a:t> </a:t>
            </a:r>
          </a:p>
          <a:p>
            <a:pPr algn="just"/>
            <a:r>
              <a:rPr lang="cy-GB" sz="1050" dirty="0">
                <a:effectLst/>
                <a:ea typeface="Times New Roman" panose="02020603050405020304" pitchFamily="18" charset="0"/>
              </a:rPr>
              <a:t>Mae’r cyllid y mae’r Brifysgol yn ei dderbyn a’i dalu fel asiant talu ar ran corff cyllido wedi’i eithrio o incwm a gwariant y Brifysgol lle mae’r Brifysgol yn agored i risg isel neu’n mwynhau’r budd economaidd lleiaf posibl sy’n gysylltiedig â’r </a:t>
            </a:r>
            <a:r>
              <a:rPr lang="cy-GB" sz="1050" dirty="0" err="1">
                <a:effectLst/>
                <a:ea typeface="Times New Roman" panose="02020603050405020304" pitchFamily="18" charset="0"/>
              </a:rPr>
              <a:t>trafodiad</a:t>
            </a:r>
            <a:r>
              <a:rPr lang="cy-GB" sz="1050" dirty="0">
                <a:effectLst/>
                <a:ea typeface="Times New Roman" panose="02020603050405020304" pitchFamily="18" charset="0"/>
              </a:rPr>
              <a:t>.</a:t>
            </a:r>
          </a:p>
        </p:txBody>
      </p:sp>
      <p:sp>
        <p:nvSpPr>
          <p:cNvPr id="5" name="TextBox 4">
            <a:extLst>
              <a:ext uri="{FF2B5EF4-FFF2-40B4-BE49-F238E27FC236}">
                <a16:creationId xmlns:a16="http://schemas.microsoft.com/office/drawing/2014/main" id="{CEAFEE1C-BE17-A10A-B714-69AB9DCD9487}"/>
              </a:ext>
            </a:extLst>
          </p:cNvPr>
          <p:cNvSpPr txBox="1"/>
          <p:nvPr/>
        </p:nvSpPr>
        <p:spPr>
          <a:xfrm>
            <a:off x="518161" y="6037031"/>
            <a:ext cx="5474044" cy="1384995"/>
          </a:xfrm>
          <a:prstGeom prst="rect">
            <a:avLst/>
          </a:prstGeom>
          <a:noFill/>
        </p:spPr>
        <p:txBody>
          <a:bodyPr wrap="square">
            <a:spAutoFit/>
          </a:bodyPr>
          <a:lstStyle/>
          <a:p>
            <a:r>
              <a:rPr lang="cy-GB" sz="1050" dirty="0"/>
              <a:t>Mae grantiau’r llywodraeth gan gynnwys grant bloc y Cyngor Cyllido, grantiau ymchwil o ffynonellau’r llywodraeth, a grantiau (gan gynnwys grantiau ymchwil) o ffynonellau anllywodraethol yn cael eu cydnabod fel incwm pan fydd gan y Brifysgol hawl i’r incwm a phan fydd yr amodau sy’n ymwneud â pherfformiad wedi’u bodloni. </a:t>
            </a:r>
          </a:p>
          <a:p>
            <a:endParaRPr lang="cy-GB" sz="1050" dirty="0"/>
          </a:p>
          <a:p>
            <a:r>
              <a:rPr lang="cy-GB" sz="1050" dirty="0"/>
              <a:t>Mae incwm a dderbynnir cyn amodau cysylltiedig â pherfformiad yn cael ei ohirio o fewn credydwyr yn y Datganiad o Berfformiad Ariannol a'i ryddhau i'r Datganiad Incwm Cynhwysfawr yn unol ag amodau o'r fath sy'n cael eu bodloni.</a:t>
            </a:r>
          </a:p>
        </p:txBody>
      </p:sp>
      <p:sp>
        <p:nvSpPr>
          <p:cNvPr id="2" name="TextBox 1">
            <a:extLst>
              <a:ext uri="{FF2B5EF4-FFF2-40B4-BE49-F238E27FC236}">
                <a16:creationId xmlns:a16="http://schemas.microsoft.com/office/drawing/2014/main" id="{43B33D56-8B8B-7A54-F3CC-4191B19E5088}"/>
              </a:ext>
            </a:extLst>
          </p:cNvPr>
          <p:cNvSpPr txBox="1"/>
          <p:nvPr/>
        </p:nvSpPr>
        <p:spPr>
          <a:xfrm>
            <a:off x="518160" y="5667699"/>
            <a:ext cx="5333402" cy="369332"/>
          </a:xfrm>
          <a:prstGeom prst="rect">
            <a:avLst/>
          </a:prstGeom>
          <a:noFill/>
        </p:spPr>
        <p:txBody>
          <a:bodyPr wrap="square">
            <a:spAutoFit/>
          </a:bodyPr>
          <a:lstStyle/>
          <a:p>
            <a:r>
              <a:rPr lang="cy-GB" b="1" dirty="0">
                <a:latin typeface="Calibri" panose="020F0502020204030204" pitchFamily="34" charset="0"/>
                <a:ea typeface="Times New Roman" panose="02020603050405020304" pitchFamily="18" charset="0"/>
              </a:rPr>
              <a:t>Cyllideb Grant</a:t>
            </a:r>
            <a:endParaRPr lang="cy-GB" sz="18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20ED1E17-4E18-3001-83AE-EECA3C9F65FD}"/>
              </a:ext>
            </a:extLst>
          </p:cNvPr>
          <p:cNvSpPr txBox="1"/>
          <p:nvPr/>
        </p:nvSpPr>
        <p:spPr>
          <a:xfrm>
            <a:off x="6966008" y="1047644"/>
            <a:ext cx="5739616" cy="369332"/>
          </a:xfrm>
          <a:prstGeom prst="rect">
            <a:avLst/>
          </a:prstGeom>
          <a:noFill/>
        </p:spPr>
        <p:txBody>
          <a:bodyPr wrap="square">
            <a:spAutoFit/>
          </a:bodyPr>
          <a:lstStyle/>
          <a:p>
            <a:r>
              <a:rPr lang="cy-GB" b="1" dirty="0">
                <a:latin typeface="Calibri" panose="020F0502020204030204" pitchFamily="34" charset="0"/>
                <a:ea typeface="Times New Roman" panose="02020603050405020304" pitchFamily="18" charset="0"/>
              </a:rPr>
              <a:t>Rhoddion a Gwaddolion</a:t>
            </a:r>
            <a:endParaRPr lang="cy-GB" sz="18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E9C786A0-23D6-BEAE-4A58-84286892B0EF}"/>
              </a:ext>
            </a:extLst>
          </p:cNvPr>
          <p:cNvSpPr txBox="1"/>
          <p:nvPr/>
        </p:nvSpPr>
        <p:spPr>
          <a:xfrm>
            <a:off x="6851708" y="1510513"/>
            <a:ext cx="5431732" cy="3647152"/>
          </a:xfrm>
          <a:prstGeom prst="rect">
            <a:avLst/>
          </a:prstGeom>
          <a:noFill/>
        </p:spPr>
        <p:txBody>
          <a:bodyPr wrap="square">
            <a:spAutoFit/>
          </a:bodyPr>
          <a:lstStyle/>
          <a:p>
            <a:r>
              <a:rPr lang="cy-GB" sz="1050" dirty="0">
                <a:effectLst/>
                <a:ea typeface="Times New Roman" panose="02020603050405020304" pitchFamily="18" charset="0"/>
              </a:rPr>
              <a:t>Rhoddion a gwaddolion yw trafodion digyfnewid heb amodau cysylltiedig â pherfformiad.. Mae rhoddion a gwaddolion gyda chyfyngiadau a osodir gan roddwyr yn cael eu cydnabod mewn incwm pan fydd gan y Brifysgol hawl i'r arian. Cedwir incwm o fewn y gronfa dan gyfyngiadau hyd nes y caiff ei ddefnyddio yn unol â'r cyfyngiadau hynny pan fydd yr incwm yn cael ei ryddhau i gronfeydd wrth gefn cyffredinol drwy drosglwyddiad wrth gefn.</a:t>
            </a:r>
          </a:p>
          <a:p>
            <a:endParaRPr lang="cy-GB" sz="1050" dirty="0">
              <a:effectLst/>
              <a:ea typeface="Times New Roman" panose="02020603050405020304" pitchFamily="18" charset="0"/>
            </a:endParaRPr>
          </a:p>
          <a:p>
            <a:r>
              <a:rPr lang="cy-GB" sz="1050" dirty="0">
                <a:effectLst/>
                <a:ea typeface="Times New Roman" panose="02020603050405020304" pitchFamily="18" charset="0"/>
              </a:rPr>
              <a:t>Mae rhoddion heb unrhyw gyfyngiadau yn cael eu cydnabod mewn incwm pan fydd gan y Brifysgol hawl i'r arian.			</a:t>
            </a:r>
          </a:p>
          <a:p>
            <a:r>
              <a:rPr lang="cy-GB" sz="1050" dirty="0">
                <a:effectLst/>
                <a:ea typeface="Times New Roman" panose="02020603050405020304" pitchFamily="18" charset="0"/>
              </a:rPr>
              <a:t>Cofnodir incwm buddsoddi a gwerthfawrogiad o waddol mewn incwm yn y flwyddyn y mae'n codi ac fel naill ai incwm cyfyngedig neu anghyfyngedig yn unol â'r telerau neu’r cyfyngiadau eraill a gymhwysir i'r gronfa waddol unigol.</a:t>
            </a:r>
          </a:p>
          <a:p>
            <a:endParaRPr lang="cy-GB" sz="1050" dirty="0">
              <a:effectLst/>
              <a:ea typeface="Times New Roman" panose="02020603050405020304" pitchFamily="18" charset="0"/>
            </a:endParaRPr>
          </a:p>
          <a:p>
            <a:r>
              <a:rPr lang="cy-GB" sz="1050" dirty="0">
                <a:effectLst/>
                <a:ea typeface="Times New Roman" panose="02020603050405020304" pitchFamily="18" charset="0"/>
              </a:rPr>
              <a:t>Mae pedwar math o roddion a gwaddolion o fewn cronfeydd wrth gefn:</a:t>
            </a:r>
          </a:p>
          <a:p>
            <a:r>
              <a:rPr lang="cy-GB" sz="1050" dirty="0">
                <a:effectLst/>
                <a:ea typeface="Times New Roman" panose="02020603050405020304" pitchFamily="18" charset="0"/>
              </a:rPr>
              <a:t>1.	Rhoddion cyfyngedig – mae’r rhoddwr wedi nodi bod yn rhaid defnyddio rhodd at ddiben penodol. </a:t>
            </a:r>
          </a:p>
          <a:p>
            <a:r>
              <a:rPr lang="cy-GB" sz="1050" dirty="0">
                <a:effectLst/>
                <a:ea typeface="Times New Roman" panose="02020603050405020304" pitchFamily="18" charset="0"/>
              </a:rPr>
              <a:t>2.	Gwaddolion parhaol anghyfyngedig - mae'r rhoddwr wedi nodi bod y gronfa i gael ei buddsoddi'n barhaol i gynhyrchu ffrwd incwm er budd cyffredinol y Brifysgol.</a:t>
            </a:r>
          </a:p>
          <a:p>
            <a:r>
              <a:rPr lang="cy-GB" sz="1050" dirty="0">
                <a:effectLst/>
                <a:ea typeface="Times New Roman" panose="02020603050405020304" pitchFamily="18" charset="0"/>
              </a:rPr>
              <a:t>3.	Gwaddolion </a:t>
            </a:r>
            <a:r>
              <a:rPr lang="cy-GB" sz="1050" dirty="0" err="1">
                <a:effectLst/>
                <a:ea typeface="Times New Roman" panose="02020603050405020304" pitchFamily="18" charset="0"/>
              </a:rPr>
              <a:t>gwariadwy</a:t>
            </a:r>
            <a:r>
              <a:rPr lang="cy-GB" sz="1050" dirty="0">
                <a:effectLst/>
                <a:ea typeface="Times New Roman" panose="02020603050405020304" pitchFamily="18" charset="0"/>
              </a:rPr>
              <a:t> cyfyngedig - mae'r rhoddwr wedi pennu amcan penodol heblaw prynu neu adeiladu asedau sefydlog diriaethol, ac mae gan y Brifysgol y pŵer i ddefnyddio'r cyfalaf.</a:t>
            </a:r>
          </a:p>
          <a:p>
            <a:r>
              <a:rPr lang="cy-GB" sz="1050" dirty="0">
                <a:effectLst/>
                <a:ea typeface="Times New Roman" panose="02020603050405020304" pitchFamily="18" charset="0"/>
              </a:rPr>
              <a:t>4.	Gwaddolion parhaol cyfyngedig - mae'r rhoddwr wedi nodi bod y gronfa i'w buddsoddi'n barhaol i gynhyrchu ffrwd incwm i'w chymhwyso at amcan penodol.</a:t>
            </a:r>
          </a:p>
        </p:txBody>
      </p:sp>
      <p:sp>
        <p:nvSpPr>
          <p:cNvPr id="13" name="TextBox 12">
            <a:extLst>
              <a:ext uri="{FF2B5EF4-FFF2-40B4-BE49-F238E27FC236}">
                <a16:creationId xmlns:a16="http://schemas.microsoft.com/office/drawing/2014/main" id="{593B8BD7-A679-4969-B6D4-68B359316948}"/>
              </a:ext>
            </a:extLst>
          </p:cNvPr>
          <p:cNvSpPr txBox="1"/>
          <p:nvPr/>
        </p:nvSpPr>
        <p:spPr>
          <a:xfrm>
            <a:off x="6876184" y="6011745"/>
            <a:ext cx="5715140" cy="415498"/>
          </a:xfrm>
          <a:prstGeom prst="rect">
            <a:avLst/>
          </a:prstGeom>
          <a:noFill/>
        </p:spPr>
        <p:txBody>
          <a:bodyPr wrap="square">
            <a:spAutoFit/>
          </a:bodyPr>
          <a:lstStyle/>
          <a:p>
            <a:r>
              <a:rPr lang="cy-GB" sz="1050" dirty="0"/>
              <a:t>Cofnodir grantiau cyfalaf mewn incwm pan fo gan y Brifysgol hawl i'r incwm yn amodol ar fodloni unrhyw amodau sy'n ymwneud â pherfformiad.</a:t>
            </a:r>
          </a:p>
        </p:txBody>
      </p:sp>
      <p:sp>
        <p:nvSpPr>
          <p:cNvPr id="14" name="TextBox 13">
            <a:extLst>
              <a:ext uri="{FF2B5EF4-FFF2-40B4-BE49-F238E27FC236}">
                <a16:creationId xmlns:a16="http://schemas.microsoft.com/office/drawing/2014/main" id="{0B85FDCB-61C1-B5D1-6393-050CB853AEBE}"/>
              </a:ext>
            </a:extLst>
          </p:cNvPr>
          <p:cNvSpPr txBox="1"/>
          <p:nvPr/>
        </p:nvSpPr>
        <p:spPr>
          <a:xfrm>
            <a:off x="6851708" y="5642413"/>
            <a:ext cx="5739616" cy="369332"/>
          </a:xfrm>
          <a:prstGeom prst="rect">
            <a:avLst/>
          </a:prstGeom>
          <a:noFill/>
        </p:spPr>
        <p:txBody>
          <a:bodyPr wrap="square">
            <a:spAutoFit/>
          </a:bodyPr>
          <a:lstStyle/>
          <a:p>
            <a:r>
              <a:rPr lang="cy-GB" b="1" dirty="0">
                <a:latin typeface="Calibri" panose="020F0502020204030204" pitchFamily="34" charset="0"/>
                <a:ea typeface="Times New Roman" panose="02020603050405020304" pitchFamily="18" charset="0"/>
              </a:rPr>
              <a:t>Grantiau Cyfalaf</a:t>
            </a:r>
            <a:endParaRPr lang="cy-GB" sz="18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4385EC8A-47F3-B71B-17D9-5C8D80F6DADB}"/>
              </a:ext>
            </a:extLst>
          </p:cNvPr>
          <p:cNvSpPr txBox="1"/>
          <p:nvPr/>
        </p:nvSpPr>
        <p:spPr>
          <a:xfrm>
            <a:off x="386863" y="123110"/>
            <a:ext cx="12063817" cy="830997"/>
          </a:xfrm>
          <a:prstGeom prst="rect">
            <a:avLst/>
          </a:prstGeom>
          <a:noFill/>
        </p:spPr>
        <p:txBody>
          <a:bodyPr wrap="square" rtlCol="0">
            <a:spAutoFit/>
          </a:bodyPr>
          <a:lstStyle/>
          <a:p>
            <a:r>
              <a:rPr lang="en-GB" sz="2400" b="1" dirty="0">
                <a:solidFill>
                  <a:schemeClr val="bg1"/>
                </a:solidFill>
              </a:rPr>
              <a:t>DATGANIAD O </a:t>
            </a:r>
            <a:r>
              <a:rPr lang="cy-GB" sz="2400" b="1" dirty="0">
                <a:solidFill>
                  <a:schemeClr val="bg1"/>
                </a:solidFill>
              </a:rPr>
              <a:t>BOLISÏAU CYFRIFYDDU</a:t>
            </a:r>
            <a:r>
              <a:rPr lang="en-GB" sz="2400" b="1" dirty="0">
                <a:solidFill>
                  <a:schemeClr val="bg1"/>
                </a:solidFill>
              </a:rPr>
              <a:t> </a:t>
            </a:r>
          </a:p>
          <a:p>
            <a:endParaRPr lang="en-GB" sz="2400" b="1" dirty="0">
              <a:solidFill>
                <a:schemeClr val="bg1"/>
              </a:solidFill>
            </a:endParaRPr>
          </a:p>
        </p:txBody>
      </p:sp>
    </p:spTree>
    <p:extLst>
      <p:ext uri="{BB962C8B-B14F-4D97-AF65-F5344CB8AC3E}">
        <p14:creationId xmlns:p14="http://schemas.microsoft.com/office/powerpoint/2010/main" val="2892042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DC454DA5-A2B2-3BB0-C249-BA9BCEC0C5C0}"/>
              </a:ext>
            </a:extLst>
          </p:cNvPr>
          <p:cNvSpPr txBox="1"/>
          <p:nvPr/>
        </p:nvSpPr>
        <p:spPr>
          <a:xfrm>
            <a:off x="487680" y="1077218"/>
            <a:ext cx="5450180" cy="369332"/>
          </a:xfrm>
          <a:prstGeom prst="rect">
            <a:avLst/>
          </a:prstGeom>
          <a:noFill/>
        </p:spPr>
        <p:txBody>
          <a:bodyPr wrap="square">
            <a:spAutoFit/>
          </a:bodyPr>
          <a:lstStyle/>
          <a:p>
            <a:r>
              <a:rPr lang="cy-GB" sz="1800" b="1" dirty="0">
                <a:effectLst/>
                <a:ea typeface="Times New Roman" panose="02020603050405020304" pitchFamily="18" charset="0"/>
              </a:rPr>
              <a:t>Cyfrifo ar gyfer buddion ymddeol</a:t>
            </a:r>
          </a:p>
        </p:txBody>
      </p:sp>
      <p:sp>
        <p:nvSpPr>
          <p:cNvPr id="12" name="TextBox 11">
            <a:extLst>
              <a:ext uri="{FF2B5EF4-FFF2-40B4-BE49-F238E27FC236}">
                <a16:creationId xmlns:a16="http://schemas.microsoft.com/office/drawing/2014/main" id="{98E1E0FF-A54A-5DBE-F83A-269E6C81855F}"/>
              </a:ext>
            </a:extLst>
          </p:cNvPr>
          <p:cNvSpPr txBox="1"/>
          <p:nvPr/>
        </p:nvSpPr>
        <p:spPr>
          <a:xfrm>
            <a:off x="487680" y="1531238"/>
            <a:ext cx="5450180" cy="2031325"/>
          </a:xfrm>
          <a:prstGeom prst="rect">
            <a:avLst/>
          </a:prstGeom>
          <a:noFill/>
        </p:spPr>
        <p:txBody>
          <a:bodyPr wrap="square">
            <a:spAutoFit/>
          </a:bodyPr>
          <a:lstStyle/>
          <a:p>
            <a:r>
              <a:rPr lang="cy-GB" sz="1050" dirty="0">
                <a:effectLst/>
                <a:ea typeface="Times New Roman" panose="02020603050405020304" pitchFamily="18" charset="0"/>
              </a:rPr>
              <a:t>Mae pum prif gynllun pensiwn ar gyfer staff y Brifysgol, y mae un o’r cynlluniau hyn, Cynllun Pensiwn y Prifysgolion (USS), ar agor i aelodau newydd. Y pedwar arall, y Pensiwn Athrawon; dau gynllun awdurdod lleol (Abertawe a Dyfed) a Chynllun Pensiwn a Sicrwydd Prifysgol Cymru Llambed ar gau i aelodau newydd o’r Brifysgol. Mae cynlluniau awdurdodau lleol Coleg Sir Gâr a Choleg Ceredigion yn parhau i fod yn agored i aelodau newydd.  Mae’r cynlluniau yn gynlluniau buddion diffiniedig sy’n cael eu hariannu’n allanol.  Mae pob cronfa yn cael eu prisio bob tair blynedd gan actiwarïaid annibynnol â chymwysterau proffesiynol. </a:t>
            </a:r>
          </a:p>
          <a:p>
            <a:r>
              <a:rPr lang="cy-GB" sz="1050" dirty="0">
                <a:effectLst/>
                <a:ea typeface="Times New Roman" panose="02020603050405020304" pitchFamily="18" charset="0"/>
              </a:rPr>
              <a:t>Mae cynlluniau pensiwn yr USS a’r cynlluniau Pensiwn Athrawon yn gynlluniau aml-gyflogwr nad yw’n bosib nodi’r asedau a’r rhwymedigaethau sy’n berthnasol i aelodau’r Brifysgol oherwydd natur y cynlluniau ar y cyd, ac felly cyfrifir y cynlluniau fel cynlluniau buddion ymddeol gyda chyfraniadau wedi’u diffinio.  Cofnodir rhwymedigaeth o fewn darpariaethau ar gyfer unrhyw ymrwymiad cytundebol i ariannu diffygion yn y gorffennol o fewn y cynllun USS.</a:t>
            </a:r>
          </a:p>
        </p:txBody>
      </p:sp>
      <p:sp>
        <p:nvSpPr>
          <p:cNvPr id="5" name="TextBox 4">
            <a:extLst>
              <a:ext uri="{FF2B5EF4-FFF2-40B4-BE49-F238E27FC236}">
                <a16:creationId xmlns:a16="http://schemas.microsoft.com/office/drawing/2014/main" id="{CEAFEE1C-BE17-A10A-B714-69AB9DCD9487}"/>
              </a:ext>
            </a:extLst>
          </p:cNvPr>
          <p:cNvSpPr txBox="1"/>
          <p:nvPr/>
        </p:nvSpPr>
        <p:spPr>
          <a:xfrm>
            <a:off x="512154" y="4054694"/>
            <a:ext cx="5490413" cy="900246"/>
          </a:xfrm>
          <a:prstGeom prst="rect">
            <a:avLst/>
          </a:prstGeom>
          <a:noFill/>
        </p:spPr>
        <p:txBody>
          <a:bodyPr wrap="square">
            <a:spAutoFit/>
          </a:bodyPr>
          <a:lstStyle/>
          <a:p>
            <a:pPr algn="just"/>
            <a:r>
              <a:rPr lang="cy-GB" sz="1050" dirty="0"/>
              <a:t>Mae cynllun buddion ôl-gyflogaeth yn gynllun cyfraniadau diffiniedig lle mae’r cwmni’n talu cyfraniadau sefydlog i endid ar wahân ac ni fydd ganddo unrhyw rwymedigaeth gyfreithiol nac adeiladol i dalu symiau pellach. Mae rhwymedigaethau ar gyfer cyfraniadau at gynlluniau pensiwn gyda chyfraniadau wedi’u diffinio yn cael eu cydnabod fel cost yn y datganiad incwm yn ystod y cyfnodau y mae gweithwyr yn darparu gwasanaethau. </a:t>
            </a:r>
          </a:p>
        </p:txBody>
      </p:sp>
      <p:sp>
        <p:nvSpPr>
          <p:cNvPr id="2" name="TextBox 1">
            <a:extLst>
              <a:ext uri="{FF2B5EF4-FFF2-40B4-BE49-F238E27FC236}">
                <a16:creationId xmlns:a16="http://schemas.microsoft.com/office/drawing/2014/main" id="{43B33D56-8B8B-7A54-F3CC-4191B19E5088}"/>
              </a:ext>
            </a:extLst>
          </p:cNvPr>
          <p:cNvSpPr txBox="1"/>
          <p:nvPr/>
        </p:nvSpPr>
        <p:spPr>
          <a:xfrm>
            <a:off x="487680" y="3685362"/>
            <a:ext cx="5450180" cy="369332"/>
          </a:xfrm>
          <a:prstGeom prst="rect">
            <a:avLst/>
          </a:prstGeom>
          <a:noFill/>
        </p:spPr>
        <p:txBody>
          <a:bodyPr wrap="square">
            <a:spAutoFit/>
          </a:bodyPr>
          <a:lstStyle/>
          <a:p>
            <a:r>
              <a:rPr lang="cy-GB" sz="1800" b="1" dirty="0">
                <a:effectLst/>
                <a:ea typeface="Times New Roman" panose="02020603050405020304" pitchFamily="18" charset="0"/>
              </a:rPr>
              <a:t>Cynllun Cyfraniad Diffiniedig</a:t>
            </a:r>
          </a:p>
        </p:txBody>
      </p:sp>
      <p:sp>
        <p:nvSpPr>
          <p:cNvPr id="10" name="TextBox 9">
            <a:extLst>
              <a:ext uri="{FF2B5EF4-FFF2-40B4-BE49-F238E27FC236}">
                <a16:creationId xmlns:a16="http://schemas.microsoft.com/office/drawing/2014/main" id="{20ED1E17-4E18-3001-83AE-EECA3C9F65FD}"/>
              </a:ext>
            </a:extLst>
          </p:cNvPr>
          <p:cNvSpPr txBox="1"/>
          <p:nvPr/>
        </p:nvSpPr>
        <p:spPr>
          <a:xfrm>
            <a:off x="6851708" y="1056493"/>
            <a:ext cx="5739616" cy="369332"/>
          </a:xfrm>
          <a:prstGeom prst="rect">
            <a:avLst/>
          </a:prstGeom>
          <a:noFill/>
        </p:spPr>
        <p:txBody>
          <a:bodyPr wrap="square">
            <a:spAutoFit/>
          </a:bodyPr>
          <a:lstStyle/>
          <a:p>
            <a:r>
              <a:rPr lang="cy-GB" b="1" dirty="0">
                <a:latin typeface="Calibri" panose="020F0502020204030204" pitchFamily="34" charset="0"/>
                <a:ea typeface="Times New Roman" panose="02020603050405020304" pitchFamily="18" charset="0"/>
              </a:rPr>
              <a:t>Buddion Cyflogaeth</a:t>
            </a:r>
            <a:endParaRPr lang="cy-GB" sz="18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E9C786A0-23D6-BEAE-4A58-84286892B0EF}"/>
              </a:ext>
            </a:extLst>
          </p:cNvPr>
          <p:cNvSpPr txBox="1"/>
          <p:nvPr/>
        </p:nvSpPr>
        <p:spPr>
          <a:xfrm>
            <a:off x="6851708" y="1510513"/>
            <a:ext cx="5462212" cy="738664"/>
          </a:xfrm>
          <a:prstGeom prst="rect">
            <a:avLst/>
          </a:prstGeom>
          <a:noFill/>
        </p:spPr>
        <p:txBody>
          <a:bodyPr wrap="square">
            <a:spAutoFit/>
          </a:bodyPr>
          <a:lstStyle/>
          <a:p>
            <a:pPr algn="just"/>
            <a:r>
              <a:rPr lang="cy-GB" sz="1050" dirty="0">
                <a:effectLst/>
                <a:ea typeface="Times New Roman" panose="02020603050405020304" pitchFamily="18" charset="0"/>
              </a:rPr>
              <a:t>Mae buddion cyflogaeth tymor byr megis cyflogau ac absenoldebau </a:t>
            </a:r>
            <a:r>
              <a:rPr lang="cy-GB" sz="1050" dirty="0" err="1">
                <a:effectLst/>
                <a:ea typeface="Times New Roman" panose="02020603050405020304" pitchFamily="18" charset="0"/>
              </a:rPr>
              <a:t>digolledig</a:t>
            </a:r>
            <a:r>
              <a:rPr lang="cy-GB" sz="1050" dirty="0">
                <a:effectLst/>
                <a:ea typeface="Times New Roman" panose="02020603050405020304" pitchFamily="18" charset="0"/>
              </a:rPr>
              <a:t> yn cael eu cydnabod fel traul yn y flwyddyn y mae’r gweithwyr yn rhoi gwasanaeth i’r Brifysgol.  Mae unrhyw fuddion nas defnyddiwyd yn cael eu cronni a’u mesur fel y swm ychwanegol y mae’r Brifysgol yn disgwyl eu talu o ganlyniad i’r hawl nas defnyddiwyd. </a:t>
            </a:r>
          </a:p>
        </p:txBody>
      </p:sp>
      <p:sp>
        <p:nvSpPr>
          <p:cNvPr id="3" name="TextBox 2">
            <a:extLst>
              <a:ext uri="{FF2B5EF4-FFF2-40B4-BE49-F238E27FC236}">
                <a16:creationId xmlns:a16="http://schemas.microsoft.com/office/drawing/2014/main" id="{10706929-17EB-844D-D6BF-F89023DE3456}"/>
              </a:ext>
            </a:extLst>
          </p:cNvPr>
          <p:cNvSpPr txBox="1"/>
          <p:nvPr/>
        </p:nvSpPr>
        <p:spPr>
          <a:xfrm>
            <a:off x="512154" y="5355099"/>
            <a:ext cx="5514889" cy="1223412"/>
          </a:xfrm>
          <a:prstGeom prst="rect">
            <a:avLst/>
          </a:prstGeom>
          <a:noFill/>
        </p:spPr>
        <p:txBody>
          <a:bodyPr wrap="square">
            <a:spAutoFit/>
          </a:bodyPr>
          <a:lstStyle/>
          <a:p>
            <a:r>
              <a:rPr lang="cy-GB" sz="1050" dirty="0">
                <a:effectLst/>
                <a:latin typeface="Calibri" panose="020F0502020204030204" pitchFamily="34" charset="0"/>
                <a:ea typeface="Times New Roman" panose="02020603050405020304" pitchFamily="18" charset="0"/>
              </a:rPr>
              <a:t>Lle nad yw’r Sefydliad yn gallu nodi ei gyfran o’r asedau a’r rhwymedigaethau sylfaenol mewn cynllun aml-gyflogwr ar sail resymol a chyson, mae’n cyfrif fel pe bai’r cynllun yn gynllun cyfraniadau diffiniedig. </a:t>
            </a:r>
          </a:p>
          <a:p>
            <a:r>
              <a:rPr lang="cy-GB" sz="1050" dirty="0">
                <a:effectLst/>
                <a:latin typeface="Calibri" panose="020F0502020204030204" pitchFamily="34" charset="0"/>
                <a:ea typeface="Times New Roman" panose="02020603050405020304" pitchFamily="18" charset="0"/>
              </a:rPr>
              <a:t>Pan fo’r Sefydliad wedi ymrwymo i gytundeb gyda chynllun aml-gyflogwr o’r fath sy’n penderfynu sut y bydd y Sefydliad yn cyfrannu at gynllun adfer diffyg, mae’r Sefydliad yn cydnabod atebolrwydd am y cyfraniadau sy’n daladwy sy’n codi o’r cytundeb, i’r graddau eu bod yn ymwneud â diffyg, a chydnabyddir y gost ddilynol mewn gwariant. </a:t>
            </a:r>
          </a:p>
        </p:txBody>
      </p:sp>
      <p:sp>
        <p:nvSpPr>
          <p:cNvPr id="8" name="TextBox 7">
            <a:extLst>
              <a:ext uri="{FF2B5EF4-FFF2-40B4-BE49-F238E27FC236}">
                <a16:creationId xmlns:a16="http://schemas.microsoft.com/office/drawing/2014/main" id="{0BF30241-1BDE-16DA-44E0-283B2A080C28}"/>
              </a:ext>
            </a:extLst>
          </p:cNvPr>
          <p:cNvSpPr txBox="1"/>
          <p:nvPr/>
        </p:nvSpPr>
        <p:spPr>
          <a:xfrm>
            <a:off x="487680" y="4922262"/>
            <a:ext cx="5514888" cy="369332"/>
          </a:xfrm>
          <a:prstGeom prst="rect">
            <a:avLst/>
          </a:prstGeom>
          <a:noFill/>
        </p:spPr>
        <p:txBody>
          <a:bodyPr wrap="square">
            <a:spAutoFit/>
          </a:bodyPr>
          <a:lstStyle/>
          <a:p>
            <a:r>
              <a:rPr lang="cy-GB" sz="1800" b="1" dirty="0">
                <a:effectLst/>
                <a:ea typeface="Times New Roman" panose="02020603050405020304" pitchFamily="18" charset="0"/>
              </a:rPr>
              <a:t>Cynlluniau Aml-gyflogwr</a:t>
            </a:r>
          </a:p>
        </p:txBody>
      </p:sp>
      <p:sp>
        <p:nvSpPr>
          <p:cNvPr id="15" name="TextBox 14">
            <a:extLst>
              <a:ext uri="{FF2B5EF4-FFF2-40B4-BE49-F238E27FC236}">
                <a16:creationId xmlns:a16="http://schemas.microsoft.com/office/drawing/2014/main" id="{24DA5F2A-173A-46D3-E26E-5D7551DA903B}"/>
              </a:ext>
            </a:extLst>
          </p:cNvPr>
          <p:cNvSpPr txBox="1"/>
          <p:nvPr/>
        </p:nvSpPr>
        <p:spPr>
          <a:xfrm>
            <a:off x="512155" y="6701622"/>
            <a:ext cx="5490414" cy="369332"/>
          </a:xfrm>
          <a:prstGeom prst="rect">
            <a:avLst/>
          </a:prstGeom>
          <a:noFill/>
        </p:spPr>
        <p:txBody>
          <a:bodyPr wrap="square">
            <a:spAutoFit/>
          </a:bodyPr>
          <a:lstStyle/>
          <a:p>
            <a:r>
              <a:rPr lang="cy-GB" sz="1800" b="1" dirty="0">
                <a:effectLst/>
                <a:ea typeface="Times New Roman" panose="02020603050405020304" pitchFamily="18" charset="0"/>
              </a:rPr>
              <a:t>Cynllun Budd Diffiniedig</a:t>
            </a:r>
          </a:p>
        </p:txBody>
      </p:sp>
      <p:sp>
        <p:nvSpPr>
          <p:cNvPr id="16" name="TextBox 15">
            <a:extLst>
              <a:ext uri="{FF2B5EF4-FFF2-40B4-BE49-F238E27FC236}">
                <a16:creationId xmlns:a16="http://schemas.microsoft.com/office/drawing/2014/main" id="{C96AECE8-654B-E074-428D-7AC4DBB6C5B5}"/>
              </a:ext>
            </a:extLst>
          </p:cNvPr>
          <p:cNvSpPr txBox="1"/>
          <p:nvPr/>
        </p:nvSpPr>
        <p:spPr>
          <a:xfrm>
            <a:off x="512155" y="7155642"/>
            <a:ext cx="5425706" cy="2192908"/>
          </a:xfrm>
          <a:prstGeom prst="rect">
            <a:avLst/>
          </a:prstGeom>
          <a:noFill/>
        </p:spPr>
        <p:txBody>
          <a:bodyPr wrap="square">
            <a:spAutoFit/>
          </a:bodyPr>
          <a:lstStyle/>
          <a:p>
            <a:pPr algn="just"/>
            <a:r>
              <a:rPr lang="cy-GB" sz="1050" dirty="0">
                <a:effectLst/>
                <a:ea typeface="Times New Roman" panose="02020603050405020304" pitchFamily="18" charset="0"/>
              </a:rPr>
              <a:t>Mae cynlluniau buddion diffiniedig yn gynlluniau buddion ôl-gyflogaeth ac eithrio cynlluniau cyfraniadau diffiniedig. O dan gynlluniau buddion diffiniedig, rhwymedigaeth y Brifysgol yw darparu’r buddion y cytunwyd arnynt i cyflogeion presennol a chyn-weithwyr, a risg actiwarïaid (y bydd buddion yn costio mwy neu lai na’r disgwyl) a risg buddsoddi (y bydd adenillon ar asedau a neilltuwyd i ariannu’r buddion yn amrywio o ddisgwyliadau) yn cael eu dwyn o ran sylwedd, gan y Brifysgol.   Dylai’r Grŵp gydnabod atebolrwydd am ei rwymedigaethau o dan gynlluniau buddion diffiniedig net asedau’r cynllun.  Mae’r rhwymedigaeth buddion diffiniedig net hwn yn cael ei fesur fel swm </a:t>
            </a:r>
            <a:r>
              <a:rPr lang="cy-GB" sz="1050" dirty="0" err="1">
                <a:effectLst/>
                <a:ea typeface="Times New Roman" panose="02020603050405020304" pitchFamily="18" charset="0"/>
              </a:rPr>
              <a:t>amcamgyfrifedig</a:t>
            </a:r>
            <a:r>
              <a:rPr lang="cy-GB" sz="1050" dirty="0">
                <a:effectLst/>
                <a:ea typeface="Times New Roman" panose="02020603050405020304" pitchFamily="18" charset="0"/>
              </a:rPr>
              <a:t> y buddion y mae cyflogeion wedi’i ennill yn gyfnewid am eu gwasanaeth yn y cyfnodau presennol a blaenorol, wedi’i ostwng i bennu ei werth presennol, yn llai gwerth teg (ar bris cynnig) asedau’r cynllun.  Mae’r cyfrifiad yn cael ei wneud gan actiwari cymwys gan ddefnyddio’r dull rhagamcanu uned credyd.  Lle bo’r cyfrifiad yn arwain at ased net, mae’r gydnabyddiaeth o’r ased wedi’i chyfyngu i’r graddau y gall y Brifysgol adennill y gwarged naill ai drwy gyfraniadau gostyngol yn y dyfodol neu drwy ad-daliadau o’r cynllun. </a:t>
            </a:r>
          </a:p>
        </p:txBody>
      </p:sp>
      <p:sp>
        <p:nvSpPr>
          <p:cNvPr id="17" name="TextBox 16">
            <a:extLst>
              <a:ext uri="{FF2B5EF4-FFF2-40B4-BE49-F238E27FC236}">
                <a16:creationId xmlns:a16="http://schemas.microsoft.com/office/drawing/2014/main" id="{BD686899-74A9-82BC-918A-CBD3E7AE4D86}"/>
              </a:ext>
            </a:extLst>
          </p:cNvPr>
          <p:cNvSpPr txBox="1"/>
          <p:nvPr/>
        </p:nvSpPr>
        <p:spPr>
          <a:xfrm>
            <a:off x="6869679" y="2333865"/>
            <a:ext cx="5739616" cy="369332"/>
          </a:xfrm>
          <a:prstGeom prst="rect">
            <a:avLst/>
          </a:prstGeom>
          <a:noFill/>
        </p:spPr>
        <p:txBody>
          <a:bodyPr wrap="square">
            <a:spAutoFit/>
          </a:bodyPr>
          <a:lstStyle/>
          <a:p>
            <a:r>
              <a:rPr lang="cy-GB" b="1" dirty="0">
                <a:latin typeface="Calibri" panose="020F0502020204030204" pitchFamily="34" charset="0"/>
                <a:ea typeface="Times New Roman" panose="02020603050405020304" pitchFamily="18" charset="0"/>
              </a:rPr>
              <a:t>Prydlesi Cyllid</a:t>
            </a:r>
            <a:endParaRPr lang="cy-GB" sz="1800" dirty="0">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2FE8CE4A-6863-995F-C6C7-2E3D9ABB6F73}"/>
              </a:ext>
            </a:extLst>
          </p:cNvPr>
          <p:cNvSpPr txBox="1"/>
          <p:nvPr/>
        </p:nvSpPr>
        <p:spPr>
          <a:xfrm>
            <a:off x="6869679" y="2787885"/>
            <a:ext cx="5444241" cy="1384995"/>
          </a:xfrm>
          <a:prstGeom prst="rect">
            <a:avLst/>
          </a:prstGeom>
          <a:noFill/>
        </p:spPr>
        <p:txBody>
          <a:bodyPr wrap="square">
            <a:spAutoFit/>
          </a:bodyPr>
          <a:lstStyle/>
          <a:p>
            <a:pPr algn="just"/>
            <a:r>
              <a:rPr lang="cy-GB" sz="1050" dirty="0">
                <a:effectLst/>
                <a:ea typeface="Times New Roman" panose="02020603050405020304" pitchFamily="18" charset="0"/>
              </a:rPr>
              <a:t>Mae prydlesi lle mae’r Brifysgol yn cymryd yn ganiataol yn sylweddol yr holl risgiau a gwobrau perchnogaeth yr ased prydles yn cael eu dosbarth fel prydlesi cyllid.  Mae asedau ar brydles a gafaelwyd drwy brydles ariannol a’r rhwymedigaethau prydles cyfatebol yn cael eu cydnabod i ddechrau swm sy’n hafal i’r isaf o’u gwerth teg a gwerth presennol y taliadau prydles lleiaf ar ddechrau’r brydles.</a:t>
            </a:r>
          </a:p>
          <a:p>
            <a:pPr algn="just"/>
            <a:r>
              <a:rPr lang="cy-GB" sz="1050" dirty="0">
                <a:effectLst/>
                <a:ea typeface="Times New Roman" panose="02020603050405020304" pitchFamily="18" charset="0"/>
              </a:rPr>
              <a:t>Mae isafswm taliadau prydles yn cael eu dosrannu rhwng y tâl cyllid a’r gostyngiad yn y rhwymedigaeth sy’n weddill  Dyrennir y tâl cyllid i bob cyfnod yn ystod tymor y brydles er mwyn cynhyrchu cyfradd llog gyfnodol gyson ar weddill y rhwymedigaeth.</a:t>
            </a:r>
          </a:p>
        </p:txBody>
      </p:sp>
      <p:sp>
        <p:nvSpPr>
          <p:cNvPr id="19" name="TextBox 18">
            <a:extLst>
              <a:ext uri="{FF2B5EF4-FFF2-40B4-BE49-F238E27FC236}">
                <a16:creationId xmlns:a16="http://schemas.microsoft.com/office/drawing/2014/main" id="{5B7905F8-E90B-A151-8FEB-61A7AC1A589C}"/>
              </a:ext>
            </a:extLst>
          </p:cNvPr>
          <p:cNvSpPr txBox="1"/>
          <p:nvPr/>
        </p:nvSpPr>
        <p:spPr>
          <a:xfrm>
            <a:off x="6834662" y="4227991"/>
            <a:ext cx="5444241" cy="369332"/>
          </a:xfrm>
          <a:prstGeom prst="rect">
            <a:avLst/>
          </a:prstGeom>
          <a:noFill/>
        </p:spPr>
        <p:txBody>
          <a:bodyPr wrap="square">
            <a:spAutoFit/>
          </a:bodyPr>
          <a:lstStyle/>
          <a:p>
            <a:r>
              <a:rPr lang="cy-GB" b="1" dirty="0">
                <a:latin typeface="Calibri" panose="020F0502020204030204" pitchFamily="34" charset="0"/>
                <a:ea typeface="Times New Roman" panose="02020603050405020304" pitchFamily="18" charset="0"/>
              </a:rPr>
              <a:t>Prydlesi Gweithredu</a:t>
            </a:r>
            <a:endParaRPr lang="cy-GB" sz="1800" dirty="0">
              <a:effectLst/>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F9972C2C-BCD5-5696-5423-65361E876BB8}"/>
              </a:ext>
            </a:extLst>
          </p:cNvPr>
          <p:cNvSpPr txBox="1"/>
          <p:nvPr/>
        </p:nvSpPr>
        <p:spPr>
          <a:xfrm>
            <a:off x="6860693" y="4682011"/>
            <a:ext cx="5444241" cy="577081"/>
          </a:xfrm>
          <a:prstGeom prst="rect">
            <a:avLst/>
          </a:prstGeom>
          <a:noFill/>
        </p:spPr>
        <p:txBody>
          <a:bodyPr wrap="square">
            <a:spAutoFit/>
          </a:bodyPr>
          <a:lstStyle/>
          <a:p>
            <a:pPr algn="just"/>
            <a:endParaRPr lang="en-GB" sz="1050" dirty="0">
              <a:effectLst/>
              <a:ea typeface="Times New Roman" panose="02020603050405020304" pitchFamily="18" charset="0"/>
            </a:endParaRPr>
          </a:p>
          <a:p>
            <a:pPr algn="just"/>
            <a:r>
              <a:rPr lang="cy-GB" sz="1050" dirty="0">
                <a:effectLst/>
                <a:ea typeface="Times New Roman" panose="02020603050405020304" pitchFamily="18" charset="0"/>
              </a:rPr>
              <a:t>Codir costau mewn perthynas â phrydlesi gweithredu ar sail llinell syth dros dymor y brydles.  Mae unrhyw bremiymau neu gymhellion prydles yn cael eu lledaenu dros gyfnod lleiaf y brydles. </a:t>
            </a:r>
          </a:p>
        </p:txBody>
      </p:sp>
      <p:sp>
        <p:nvSpPr>
          <p:cNvPr id="22" name="TextBox 21">
            <a:extLst>
              <a:ext uri="{FF2B5EF4-FFF2-40B4-BE49-F238E27FC236}">
                <a16:creationId xmlns:a16="http://schemas.microsoft.com/office/drawing/2014/main" id="{3DECB11C-01E2-66F4-6AB8-3958F0A8A7F6}"/>
              </a:ext>
            </a:extLst>
          </p:cNvPr>
          <p:cNvSpPr txBox="1"/>
          <p:nvPr/>
        </p:nvSpPr>
        <p:spPr>
          <a:xfrm>
            <a:off x="6851708" y="5197489"/>
            <a:ext cx="5739616" cy="369332"/>
          </a:xfrm>
          <a:prstGeom prst="rect">
            <a:avLst/>
          </a:prstGeom>
          <a:noFill/>
        </p:spPr>
        <p:txBody>
          <a:bodyPr wrap="square">
            <a:spAutoFit/>
          </a:bodyPr>
          <a:lstStyle/>
          <a:p>
            <a:r>
              <a:rPr lang="cy-GB" b="1" dirty="0">
                <a:latin typeface="Calibri" panose="020F0502020204030204" pitchFamily="34" charset="0"/>
                <a:ea typeface="Times New Roman" panose="02020603050405020304" pitchFamily="18" charset="0"/>
              </a:rPr>
              <a:t>Arian Tramor</a:t>
            </a:r>
            <a:endParaRPr lang="cy-GB" sz="1800" dirty="0">
              <a:effectLst/>
              <a:latin typeface="Times New Roman" panose="02020603050405020304" pitchFamily="18" charset="0"/>
              <a:ea typeface="Times New Roman" panose="02020603050405020304" pitchFamily="18" charset="0"/>
            </a:endParaRPr>
          </a:p>
        </p:txBody>
      </p:sp>
      <p:sp>
        <p:nvSpPr>
          <p:cNvPr id="23" name="TextBox 22">
            <a:extLst>
              <a:ext uri="{FF2B5EF4-FFF2-40B4-BE49-F238E27FC236}">
                <a16:creationId xmlns:a16="http://schemas.microsoft.com/office/drawing/2014/main" id="{65B54F47-0D8F-3A2A-4C45-5734BA7F24C8}"/>
              </a:ext>
            </a:extLst>
          </p:cNvPr>
          <p:cNvSpPr txBox="1"/>
          <p:nvPr/>
        </p:nvSpPr>
        <p:spPr>
          <a:xfrm>
            <a:off x="6834662" y="5343780"/>
            <a:ext cx="5409224" cy="2031325"/>
          </a:xfrm>
          <a:prstGeom prst="rect">
            <a:avLst/>
          </a:prstGeom>
          <a:noFill/>
        </p:spPr>
        <p:txBody>
          <a:bodyPr wrap="square">
            <a:spAutoFit/>
          </a:bodyPr>
          <a:lstStyle/>
          <a:p>
            <a:pPr algn="just"/>
            <a:endParaRPr lang="en-GB" sz="1050" dirty="0">
              <a:effectLst/>
              <a:ea typeface="Times New Roman" panose="02020603050405020304" pitchFamily="18" charset="0"/>
            </a:endParaRPr>
          </a:p>
          <a:p>
            <a:pPr algn="just"/>
            <a:endParaRPr lang="cy-GB" sz="1050" dirty="0">
              <a:effectLst/>
              <a:ea typeface="Times New Roman" panose="02020603050405020304" pitchFamily="18" charset="0"/>
            </a:endParaRPr>
          </a:p>
          <a:p>
            <a:pPr algn="just"/>
            <a:r>
              <a:rPr lang="cy-GB" sz="1050" dirty="0">
                <a:effectLst/>
                <a:ea typeface="Times New Roman" panose="02020603050405020304" pitchFamily="18" charset="0"/>
              </a:rPr>
              <a:t>Yr arian cyfred gweithredol yw £ sterling.   Mae trafodion mewn arian tramor yn cael eu trosi i £ sterling ar y gyfradd cyfnewid tramor sydd mewn grym ar ddyddiad y </a:t>
            </a:r>
            <a:r>
              <a:rPr lang="cy-GB" sz="1050" dirty="0" err="1">
                <a:effectLst/>
                <a:ea typeface="Times New Roman" panose="02020603050405020304" pitchFamily="18" charset="0"/>
              </a:rPr>
              <a:t>trafodiad</a:t>
            </a:r>
            <a:r>
              <a:rPr lang="cy-GB" sz="1050" dirty="0">
                <a:effectLst/>
                <a:ea typeface="Times New Roman" panose="02020603050405020304" pitchFamily="18" charset="0"/>
              </a:rPr>
              <a:t>. Mae asedau a rhwymedigaethau mewn arian tramor ar ddyddiad y fantolen yn cael eu trosi i’r arian gweithredol ar y gyfradd gyfnewid tramor sydd mewn grym ar y dyddiad hwnnw.  Cydnabyddir gwahaniaethau cyfnewid tramor sy’n codi ar drosi mewn Gwarged neu Ddiffyg.  Mae asedau a rhwymedigaethau nad ydynt yn ariannol a fesurir yn nhermau cost hanesyddol mewn arian tramor yn cael eu trosi gan ddefnyddio’r gyfradd gyfnewid ar ddyddiad y </a:t>
            </a:r>
            <a:r>
              <a:rPr lang="cy-GB" sz="1050" dirty="0" err="1">
                <a:effectLst/>
                <a:ea typeface="Times New Roman" panose="02020603050405020304" pitchFamily="18" charset="0"/>
              </a:rPr>
              <a:t>trafodiad</a:t>
            </a:r>
            <a:r>
              <a:rPr lang="cy-GB" sz="1050" dirty="0">
                <a:effectLst/>
                <a:ea typeface="Times New Roman" panose="02020603050405020304" pitchFamily="18" charset="0"/>
              </a:rPr>
              <a:t>.  Mae asedau a rhwymedigaethau nad ydynt yn ariannol a ddynodir mewn arian tramor sy’n cael eu datgan ar werth teg yn cael eu hail drosi i’r arian gweithredol ar gyfraddau cyfnewid tramor sydd mewn grym ar y dyddiadau y pennwyd y gwerth teg. </a:t>
            </a:r>
          </a:p>
        </p:txBody>
      </p:sp>
      <p:sp>
        <p:nvSpPr>
          <p:cNvPr id="4" name="TextBox 3">
            <a:extLst>
              <a:ext uri="{FF2B5EF4-FFF2-40B4-BE49-F238E27FC236}">
                <a16:creationId xmlns:a16="http://schemas.microsoft.com/office/drawing/2014/main" id="{6BDCE0B5-15B0-B73C-522B-F6A7A4DA74E6}"/>
              </a:ext>
            </a:extLst>
          </p:cNvPr>
          <p:cNvSpPr txBox="1"/>
          <p:nvPr/>
        </p:nvSpPr>
        <p:spPr>
          <a:xfrm>
            <a:off x="386863" y="123110"/>
            <a:ext cx="12063817" cy="461665"/>
          </a:xfrm>
          <a:prstGeom prst="rect">
            <a:avLst/>
          </a:prstGeom>
          <a:noFill/>
        </p:spPr>
        <p:txBody>
          <a:bodyPr wrap="square" rtlCol="0">
            <a:spAutoFit/>
          </a:bodyPr>
          <a:lstStyle/>
          <a:p>
            <a:r>
              <a:rPr lang="en-GB" sz="2400" b="1">
                <a:solidFill>
                  <a:schemeClr val="bg1"/>
                </a:solidFill>
              </a:rPr>
              <a:t>DATGANIAD O BOLISÏAU CYFRIFYDDU </a:t>
            </a:r>
            <a:endParaRPr lang="en-GB" sz="2400" b="1" dirty="0">
              <a:solidFill>
                <a:schemeClr val="bg1"/>
              </a:solidFill>
            </a:endParaRPr>
          </a:p>
        </p:txBody>
      </p:sp>
    </p:spTree>
    <p:extLst>
      <p:ext uri="{BB962C8B-B14F-4D97-AF65-F5344CB8AC3E}">
        <p14:creationId xmlns:p14="http://schemas.microsoft.com/office/powerpoint/2010/main" val="2100892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5CACA7D-C719-26B0-0C2F-FCFDEE2DE316}"/>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51752358-A879-F814-D6E1-07EEF5064BD7}"/>
              </a:ext>
            </a:extLst>
          </p:cNvPr>
          <p:cNvSpPr txBox="1"/>
          <p:nvPr/>
        </p:nvSpPr>
        <p:spPr>
          <a:xfrm>
            <a:off x="386863" y="61555"/>
            <a:ext cx="9998340" cy="584775"/>
          </a:xfrm>
          <a:prstGeom prst="rect">
            <a:avLst/>
          </a:prstGeom>
          <a:noFill/>
        </p:spPr>
        <p:txBody>
          <a:bodyPr wrap="square" rtlCol="0">
            <a:spAutoFit/>
          </a:bodyPr>
          <a:lstStyle/>
          <a:p>
            <a:r>
              <a:rPr lang="cy-GB" sz="3200" b="1" dirty="0">
                <a:solidFill>
                  <a:schemeClr val="bg1"/>
                </a:solidFill>
              </a:rPr>
              <a:t>Aelodaeth y Cyngor</a:t>
            </a:r>
          </a:p>
        </p:txBody>
      </p:sp>
      <p:sp>
        <p:nvSpPr>
          <p:cNvPr id="6" name="TextBox 5">
            <a:extLst>
              <a:ext uri="{FF2B5EF4-FFF2-40B4-BE49-F238E27FC236}">
                <a16:creationId xmlns:a16="http://schemas.microsoft.com/office/drawing/2014/main" id="{2F0AD908-582E-2555-0DE4-D61D898C02F6}"/>
              </a:ext>
            </a:extLst>
          </p:cNvPr>
          <p:cNvSpPr txBox="1"/>
          <p:nvPr/>
        </p:nvSpPr>
        <p:spPr>
          <a:xfrm>
            <a:off x="6760661" y="730096"/>
            <a:ext cx="5508857" cy="1384995"/>
          </a:xfrm>
          <a:prstGeom prst="rect">
            <a:avLst/>
          </a:prstGeom>
          <a:noFill/>
        </p:spPr>
        <p:txBody>
          <a:bodyPr wrap="square" lIns="91440" tIns="45720" rIns="91440" bIns="45720" rtlCol="0" anchor="t">
            <a:spAutoFit/>
          </a:bodyPr>
          <a:lstStyle/>
          <a:p>
            <a:pPr algn="just"/>
            <a:endParaRPr lang="en-GB" sz="1050" dirty="0"/>
          </a:p>
          <a:p>
            <a:pPr algn="just"/>
            <a:r>
              <a:rPr lang="cy-GB" sz="1050" dirty="0"/>
              <a:t>Mae’r Cyngor wedi mabwysiadu'n ffurfiol diffiniad annibynnol a ddatblygwyd gan y Sector mewn ymateb i Adolygiad Llywodraethu Prifysgolion yng Nghymru. Nid yw aelodau annibynnol yn fyfyrwyr cofrestredig neu staff y Brifysgol ac mae eu penodiad a’u cyfrifoldebau yn gyson â’r diffiniad hwn. Adolygir Cofrestru Buddion yr Aelodau cyhoeddedig yn flynyddol a’i ddiweddaru, a disgwylir i aelodau nodi’n benodol ar ddechrau a diwedd pob cyfarfod unrhyw faterion y gall eu buddiannau fod yn berthnasol iddynt. Mae gwybodaeth bellach ar gael yn y Datganiad Llywodraethu Corfforol. </a:t>
            </a:r>
          </a:p>
        </p:txBody>
      </p:sp>
      <p:graphicFrame>
        <p:nvGraphicFramePr>
          <p:cNvPr id="11" name="Table 10">
            <a:extLst>
              <a:ext uri="{FF2B5EF4-FFF2-40B4-BE49-F238E27FC236}">
                <a16:creationId xmlns:a16="http://schemas.microsoft.com/office/drawing/2014/main" id="{5868ADAB-86FF-6DFE-7E5F-EFDE6D1AA449}"/>
              </a:ext>
            </a:extLst>
          </p:cNvPr>
          <p:cNvGraphicFramePr>
            <a:graphicFrameLocks noGrp="1"/>
          </p:cNvGraphicFramePr>
          <p:nvPr>
            <p:extLst>
              <p:ext uri="{D42A27DB-BD31-4B8C-83A1-F6EECF244321}">
                <p14:modId xmlns:p14="http://schemas.microsoft.com/office/powerpoint/2010/main" val="1277558515"/>
              </p:ext>
            </p:extLst>
          </p:nvPr>
        </p:nvGraphicFramePr>
        <p:xfrm>
          <a:off x="314760" y="3208115"/>
          <a:ext cx="5428904" cy="6078076"/>
        </p:xfrm>
        <a:graphic>
          <a:graphicData uri="http://schemas.openxmlformats.org/drawingml/2006/table">
            <a:tbl>
              <a:tblPr firstRow="1" bandRow="1">
                <a:tableStyleId>{5202B0CA-FC54-4496-8BCA-5EF66A818D29}</a:tableStyleId>
              </a:tblPr>
              <a:tblGrid>
                <a:gridCol w="1357226">
                  <a:extLst>
                    <a:ext uri="{9D8B030D-6E8A-4147-A177-3AD203B41FA5}">
                      <a16:colId xmlns:a16="http://schemas.microsoft.com/office/drawing/2014/main" val="2016727880"/>
                    </a:ext>
                  </a:extLst>
                </a:gridCol>
                <a:gridCol w="1357226">
                  <a:extLst>
                    <a:ext uri="{9D8B030D-6E8A-4147-A177-3AD203B41FA5}">
                      <a16:colId xmlns:a16="http://schemas.microsoft.com/office/drawing/2014/main" val="870396356"/>
                    </a:ext>
                  </a:extLst>
                </a:gridCol>
                <a:gridCol w="1357226">
                  <a:extLst>
                    <a:ext uri="{9D8B030D-6E8A-4147-A177-3AD203B41FA5}">
                      <a16:colId xmlns:a16="http://schemas.microsoft.com/office/drawing/2014/main" val="3926542204"/>
                    </a:ext>
                  </a:extLst>
                </a:gridCol>
                <a:gridCol w="1357226">
                  <a:extLst>
                    <a:ext uri="{9D8B030D-6E8A-4147-A177-3AD203B41FA5}">
                      <a16:colId xmlns:a16="http://schemas.microsoft.com/office/drawing/2014/main" val="2168109010"/>
                    </a:ext>
                  </a:extLst>
                </a:gridCol>
              </a:tblGrid>
              <a:tr h="144058">
                <a:tc>
                  <a:txBody>
                    <a:bodyPr/>
                    <a:lstStyle/>
                    <a:p>
                      <a:pPr algn="ctr" fontAlgn="ctr"/>
                      <a:r>
                        <a:rPr lang="cy-GB" sz="900" b="1" i="0" u="none" strike="noStrike" noProof="0" dirty="0">
                          <a:solidFill>
                            <a:schemeClr val="bg1"/>
                          </a:solidFill>
                          <a:effectLst/>
                          <a:latin typeface="Aptos Narrow" panose="020B0004020202020204" pitchFamily="34" charset="0"/>
                        </a:rPr>
                        <a:t>Aelod Bwrdd </a:t>
                      </a:r>
                    </a:p>
                  </a:txBody>
                  <a:tcPr marL="2917" marR="2917" marT="2917" marB="0" anchor="ctr"/>
                </a:tc>
                <a:tc>
                  <a:txBody>
                    <a:bodyPr/>
                    <a:lstStyle/>
                    <a:p>
                      <a:pPr algn="ctr" fontAlgn="ctr"/>
                      <a:r>
                        <a:rPr lang="cy-GB" sz="900" b="1" u="none" strike="noStrike" noProof="0" dirty="0">
                          <a:effectLst/>
                        </a:rPr>
                        <a:t>Categori</a:t>
                      </a:r>
                      <a:endParaRPr lang="cy-GB" sz="900" b="1"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cy-GB" sz="900" b="1" u="none" strike="noStrike" noProof="0" dirty="0">
                          <a:effectLst/>
                        </a:rPr>
                        <a:t>Statws</a:t>
                      </a:r>
                      <a:endParaRPr lang="cy-GB" sz="900" b="1"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cy-GB" sz="900" b="1" u="none" strike="noStrike" noProof="0" dirty="0">
                          <a:effectLst/>
                        </a:rPr>
                        <a:t>Presenoldeb (%)</a:t>
                      </a:r>
                      <a:endParaRPr lang="cy-GB" sz="900" b="1" i="0" u="none" strike="noStrike" noProof="0" dirty="0">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3453490965"/>
                  </a:ext>
                </a:extLst>
              </a:tr>
              <a:tr h="235348">
                <a:tc>
                  <a:txBody>
                    <a:bodyPr/>
                    <a:lstStyle/>
                    <a:p>
                      <a:pPr algn="l" fontAlgn="ctr"/>
                      <a:r>
                        <a:rPr lang="cy-GB" sz="900" u="none" strike="noStrike" noProof="0" dirty="0">
                          <a:effectLst/>
                        </a:rPr>
                        <a:t>Emlyn </a:t>
                      </a:r>
                      <a:r>
                        <a:rPr lang="cy-GB" sz="900" u="none" strike="noStrike" noProof="0" dirty="0" err="1">
                          <a:effectLst/>
                        </a:rPr>
                        <a:t>Dole</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u="none" strike="noStrike" noProof="0" dirty="0">
                          <a:effectLst/>
                        </a:rPr>
                        <a:t>Cadeirydd</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b="0" i="0" u="none" strike="noStrike" noProof="0" dirty="0">
                          <a:solidFill>
                            <a:srgbClr val="000000"/>
                          </a:solidFill>
                          <a:effectLst/>
                          <a:latin typeface="Aptos Narrow" panose="020B0004020202020204" pitchFamily="34" charset="0"/>
                        </a:rPr>
                        <a:t>Annibynnol</a:t>
                      </a:r>
                    </a:p>
                  </a:txBody>
                  <a:tcPr marL="2917" marR="2917" marT="2917" marB="0" anchor="ctr"/>
                </a:tc>
                <a:tc>
                  <a:txBody>
                    <a:bodyPr/>
                    <a:lstStyle/>
                    <a:p>
                      <a:pPr algn="ctr" fontAlgn="ctr"/>
                      <a:r>
                        <a:rPr lang="en-GB" sz="900" u="none" strike="noStrike" dirty="0">
                          <a:effectLst/>
                        </a:rPr>
                        <a:t>100%</a:t>
                      </a:r>
                      <a:endParaRPr lang="en-GB" sz="900" b="0" i="0" u="none" strike="noStrike" dirty="0">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4104570414"/>
                  </a:ext>
                </a:extLst>
              </a:tr>
              <a:tr h="235348">
                <a:tc>
                  <a:txBody>
                    <a:bodyPr/>
                    <a:lstStyle/>
                    <a:p>
                      <a:pPr algn="l" fontAlgn="ctr"/>
                      <a:r>
                        <a:rPr lang="cy-GB" sz="900" u="none" strike="noStrike" noProof="0" dirty="0">
                          <a:effectLst/>
                        </a:rPr>
                        <a:t>Yr Athro Elwen Evans, CB</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b="0" i="0" u="none" strike="noStrike" noProof="0" dirty="0">
                          <a:solidFill>
                            <a:srgbClr val="000000"/>
                          </a:solidFill>
                          <a:effectLst/>
                          <a:latin typeface="Aptos Narrow" panose="020B0004020202020204" pitchFamily="34" charset="0"/>
                        </a:rPr>
                        <a:t>Is-Ganghellor</a:t>
                      </a:r>
                    </a:p>
                  </a:txBody>
                  <a:tcPr marL="2917" marR="2917" marT="2917" marB="0" anchor="ctr"/>
                </a:tc>
                <a:tc>
                  <a:txBody>
                    <a:bodyPr/>
                    <a:lstStyle/>
                    <a:p>
                      <a:pPr algn="l" fontAlgn="ctr"/>
                      <a:r>
                        <a:rPr lang="cy-GB" sz="900" b="0" i="0" u="none" strike="noStrike" noProof="0" dirty="0">
                          <a:solidFill>
                            <a:srgbClr val="000000"/>
                          </a:solidFill>
                          <a:effectLst/>
                          <a:latin typeface="Aptos Narrow" panose="020B0004020202020204" pitchFamily="34" charset="0"/>
                        </a:rPr>
                        <a:t>Annibynnol</a:t>
                      </a:r>
                    </a:p>
                  </a:txBody>
                  <a:tcPr marL="2917" marR="2917" marT="2917" marB="0" anchor="ctr"/>
                </a:tc>
                <a:tc>
                  <a:txBody>
                    <a:bodyPr/>
                    <a:lstStyle/>
                    <a:p>
                      <a:pPr algn="ctr" fontAlgn="ctr"/>
                      <a:r>
                        <a:rPr lang="en-GB" sz="900" u="none" strike="noStrike">
                          <a:effectLst/>
                        </a:rPr>
                        <a:t>100%</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2140391656"/>
                  </a:ext>
                </a:extLst>
              </a:tr>
              <a:tr h="235348">
                <a:tc>
                  <a:txBody>
                    <a:bodyPr/>
                    <a:lstStyle/>
                    <a:p>
                      <a:pPr algn="l" fontAlgn="ctr"/>
                      <a:r>
                        <a:rPr lang="cy-GB" sz="900" u="none" strike="noStrike" noProof="0" dirty="0" err="1">
                          <a:effectLst/>
                        </a:rPr>
                        <a:t>Justin</a:t>
                      </a:r>
                      <a:r>
                        <a:rPr lang="cy-GB" sz="900" u="none" strike="noStrike" noProof="0" dirty="0">
                          <a:effectLst/>
                        </a:rPr>
                        <a:t> </a:t>
                      </a:r>
                      <a:r>
                        <a:rPr lang="cy-GB" sz="900" u="none" strike="noStrike" noProof="0" dirty="0" err="1">
                          <a:effectLst/>
                        </a:rPr>
                        <a:t>Albert</a:t>
                      </a:r>
                      <a:r>
                        <a:rPr lang="cy-GB" sz="900" u="none" strike="noStrike" noProof="0" dirty="0">
                          <a:effectLst/>
                        </a:rPr>
                        <a:t>, OBE</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b="0" i="0" u="none" strike="noStrike" noProof="0" dirty="0">
                          <a:solidFill>
                            <a:srgbClr val="000000"/>
                          </a:solidFill>
                          <a:effectLst/>
                          <a:latin typeface="Aptos Narrow" panose="020B0004020202020204" pitchFamily="34" charset="0"/>
                        </a:rPr>
                        <a:t>Annibynnol</a:t>
                      </a:r>
                    </a:p>
                  </a:txBody>
                  <a:tcPr marL="2917" marR="2917" marT="2917" marB="0" anchor="ctr"/>
                </a:tc>
                <a:tc>
                  <a:txBody>
                    <a:bodyPr/>
                    <a:lstStyle/>
                    <a:p>
                      <a:pPr algn="l" fontAlgn="ctr"/>
                      <a:r>
                        <a:rPr lang="cy-GB" sz="900" u="none" strike="noStrike" noProof="0" dirty="0">
                          <a:effectLst/>
                        </a:rPr>
                        <a:t>-</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en-GB" sz="900" u="none" strike="noStrike">
                          <a:effectLst/>
                        </a:rPr>
                        <a:t>75%</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2938025902"/>
                  </a:ext>
                </a:extLst>
              </a:tr>
              <a:tr h="235348">
                <a:tc>
                  <a:txBody>
                    <a:bodyPr/>
                    <a:lstStyle/>
                    <a:p>
                      <a:pPr algn="l" fontAlgn="ctr"/>
                      <a:r>
                        <a:rPr lang="cy-GB" sz="900" u="none" strike="noStrike" noProof="0" dirty="0" err="1">
                          <a:effectLst/>
                        </a:rPr>
                        <a:t>Natalie</a:t>
                      </a:r>
                      <a:r>
                        <a:rPr lang="cy-GB" sz="900" u="none" strike="noStrike" noProof="0" dirty="0">
                          <a:effectLst/>
                        </a:rPr>
                        <a:t> </a:t>
                      </a:r>
                      <a:r>
                        <a:rPr lang="cy-GB" sz="900" u="none" strike="noStrike" noProof="0" dirty="0" err="1">
                          <a:effectLst/>
                        </a:rPr>
                        <a:t>Beard</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b="0" i="0" u="none" strike="noStrike" noProof="0" dirty="0">
                          <a:solidFill>
                            <a:srgbClr val="000000"/>
                          </a:solidFill>
                          <a:effectLst/>
                          <a:latin typeface="Aptos Narrow" panose="020B0004020202020204" pitchFamily="34" charset="0"/>
                        </a:rPr>
                        <a:t>Myfyriwr</a:t>
                      </a:r>
                    </a:p>
                  </a:txBody>
                  <a:tcPr marL="2917" marR="2917" marT="2917" marB="0" anchor="ctr"/>
                </a:tc>
                <a:tc>
                  <a:txBody>
                    <a:bodyPr/>
                    <a:lstStyle/>
                    <a:p>
                      <a:pPr algn="l" fontAlgn="ctr"/>
                      <a:r>
                        <a:rPr lang="cy-GB" sz="900" u="none" strike="noStrike" noProof="0" dirty="0">
                          <a:effectLst/>
                        </a:rPr>
                        <a:t>-</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en-GB" sz="900" u="none" strike="noStrike">
                          <a:effectLst/>
                        </a:rPr>
                        <a:t>100%</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3417167351"/>
                  </a:ext>
                </a:extLst>
              </a:tr>
              <a:tr h="235348">
                <a:tc>
                  <a:txBody>
                    <a:bodyPr/>
                    <a:lstStyle/>
                    <a:p>
                      <a:pPr algn="l" fontAlgn="ctr"/>
                      <a:r>
                        <a:rPr lang="cy-GB" sz="900" u="none" strike="noStrike" noProof="0" dirty="0">
                          <a:effectLst/>
                        </a:rPr>
                        <a:t>Dr Tracy </a:t>
                      </a:r>
                      <a:r>
                        <a:rPr lang="cy-GB" sz="900" u="none" strike="noStrike" noProof="0" dirty="0" err="1">
                          <a:effectLst/>
                        </a:rPr>
                        <a:t>Cruikshank</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u="none" strike="noStrike" noProof="0" dirty="0">
                          <a:effectLst/>
                        </a:rPr>
                        <a:t>Staff</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u="none" strike="noStrike" noProof="0" dirty="0">
                          <a:effectLst/>
                        </a:rPr>
                        <a:t>Penodwyd 01.08.2024</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en-GB" sz="900" u="none" strike="noStrike">
                          <a:effectLst/>
                        </a:rPr>
                        <a:t>-</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2204439920"/>
                  </a:ext>
                </a:extLst>
              </a:tr>
              <a:tr h="235348">
                <a:tc>
                  <a:txBody>
                    <a:bodyPr/>
                    <a:lstStyle/>
                    <a:p>
                      <a:pPr algn="l" fontAlgn="ctr"/>
                      <a:r>
                        <a:rPr lang="cy-GB" sz="900" u="none" strike="noStrike" noProof="0" dirty="0">
                          <a:effectLst/>
                        </a:rPr>
                        <a:t>Maria </a:t>
                      </a:r>
                      <a:r>
                        <a:rPr lang="cy-GB" sz="900" u="none" strike="noStrike" noProof="0" dirty="0" err="1">
                          <a:effectLst/>
                        </a:rPr>
                        <a:t>Dinu</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b="0" i="0" u="none" strike="noStrike" noProof="0" dirty="0">
                          <a:solidFill>
                            <a:srgbClr val="000000"/>
                          </a:solidFill>
                          <a:effectLst/>
                          <a:latin typeface="Aptos Narrow" panose="020B0004020202020204" pitchFamily="34" charset="0"/>
                        </a:rPr>
                        <a:t>Myfyriwr</a:t>
                      </a:r>
                    </a:p>
                  </a:txBody>
                  <a:tcPr marL="2917" marR="2917" marT="2917" marB="0" anchor="ctr"/>
                </a:tc>
                <a:tc>
                  <a:txBody>
                    <a:bodyPr/>
                    <a:lstStyle/>
                    <a:p>
                      <a:pPr algn="l" fontAlgn="ctr"/>
                      <a:r>
                        <a:rPr lang="cy-GB" sz="900" u="none" strike="noStrike" noProof="0" dirty="0">
                          <a:effectLst/>
                        </a:rPr>
                        <a:t>Penodwyd 01.07.2024</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en-GB" sz="900" u="none" strike="noStrike">
                          <a:effectLst/>
                        </a:rPr>
                        <a:t>-</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362545207"/>
                  </a:ext>
                </a:extLst>
              </a:tr>
              <a:tr h="235348">
                <a:tc>
                  <a:txBody>
                    <a:bodyPr/>
                    <a:lstStyle/>
                    <a:p>
                      <a:pPr algn="l" fontAlgn="ctr"/>
                      <a:r>
                        <a:rPr lang="cy-GB" sz="900" u="none" strike="noStrike" noProof="0" dirty="0">
                          <a:effectLst/>
                        </a:rPr>
                        <a:t>John </a:t>
                      </a:r>
                      <a:r>
                        <a:rPr lang="cy-GB" sz="900" u="none" strike="noStrike" noProof="0" dirty="0" err="1">
                          <a:effectLst/>
                        </a:rPr>
                        <a:t>Edge</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b="0" i="0" u="none" strike="noStrike" noProof="0" dirty="0">
                          <a:solidFill>
                            <a:srgbClr val="000000"/>
                          </a:solidFill>
                          <a:effectLst/>
                          <a:latin typeface="Aptos Narrow" panose="020B0004020202020204" pitchFamily="34" charset="0"/>
                        </a:rPr>
                        <a:t>Annibynnol</a:t>
                      </a:r>
                    </a:p>
                  </a:txBody>
                  <a:tcPr marL="2917" marR="2917" marT="2917" marB="0" anchor="ctr"/>
                </a:tc>
                <a:tc>
                  <a:txBody>
                    <a:bodyPr/>
                    <a:lstStyle/>
                    <a:p>
                      <a:pPr algn="l" fontAlgn="ctr"/>
                      <a:r>
                        <a:rPr lang="cy-GB" sz="900" u="none" strike="noStrike" noProof="0" dirty="0">
                          <a:effectLst/>
                        </a:rPr>
                        <a:t>Penodwyd 01.01.2024</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en-GB" sz="900" u="none" strike="noStrike">
                          <a:effectLst/>
                        </a:rPr>
                        <a:t>50%</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3710655263"/>
                  </a:ext>
                </a:extLst>
              </a:tr>
              <a:tr h="235348">
                <a:tc>
                  <a:txBody>
                    <a:bodyPr/>
                    <a:lstStyle/>
                    <a:p>
                      <a:pPr algn="l" fontAlgn="ctr"/>
                      <a:r>
                        <a:rPr lang="cy-GB" sz="900" u="none" strike="noStrike" noProof="0" dirty="0">
                          <a:effectLst/>
                        </a:rPr>
                        <a:t>Yr Athro Kyle </a:t>
                      </a:r>
                      <a:r>
                        <a:rPr lang="cy-GB" sz="900" u="none" strike="noStrike" noProof="0" dirty="0" err="1">
                          <a:effectLst/>
                        </a:rPr>
                        <a:t>Erickson</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u="none" strike="noStrike" noProof="0" dirty="0">
                          <a:effectLst/>
                        </a:rPr>
                        <a:t>Staff</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u="none" strike="noStrike" noProof="0" dirty="0">
                          <a:effectLst/>
                        </a:rPr>
                        <a:t>-</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en-GB" sz="900" u="none" strike="noStrike">
                          <a:effectLst/>
                        </a:rPr>
                        <a:t>75%</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3137050283"/>
                  </a:ext>
                </a:extLst>
              </a:tr>
              <a:tr h="235348">
                <a:tc>
                  <a:txBody>
                    <a:bodyPr/>
                    <a:lstStyle/>
                    <a:p>
                      <a:pPr algn="l" fontAlgn="ctr"/>
                      <a:r>
                        <a:rPr lang="cy-GB" sz="900" u="none" strike="noStrike" noProof="0" dirty="0" err="1">
                          <a:effectLst/>
                        </a:rPr>
                        <a:t>Taya</a:t>
                      </a:r>
                      <a:r>
                        <a:rPr lang="cy-GB" sz="900" u="none" strike="noStrike" noProof="0" dirty="0">
                          <a:effectLst/>
                        </a:rPr>
                        <a:t> Gibbons</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b="0" i="0" u="none" strike="noStrike" noProof="0" dirty="0">
                          <a:solidFill>
                            <a:srgbClr val="000000"/>
                          </a:solidFill>
                          <a:effectLst/>
                          <a:latin typeface="Aptos Narrow" panose="020B0004020202020204" pitchFamily="34" charset="0"/>
                        </a:rPr>
                        <a:t>Myfyriwr</a:t>
                      </a:r>
                    </a:p>
                  </a:txBody>
                  <a:tcPr marL="2917" marR="2917" marT="2917" marB="0" anchor="ctr"/>
                </a:tc>
                <a:tc>
                  <a:txBody>
                    <a:bodyPr/>
                    <a:lstStyle/>
                    <a:p>
                      <a:pPr algn="l" fontAlgn="ctr"/>
                      <a:r>
                        <a:rPr lang="cy-GB" sz="900" u="none" strike="noStrike" noProof="0" dirty="0">
                          <a:effectLst/>
                        </a:rPr>
                        <a:t>Ymddiswyddwyd 30.06.2024</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en-GB" sz="900" u="none" strike="noStrike">
                          <a:effectLst/>
                        </a:rPr>
                        <a:t>75%</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2947807464"/>
                  </a:ext>
                </a:extLst>
              </a:tr>
              <a:tr h="235348">
                <a:tc>
                  <a:txBody>
                    <a:bodyPr/>
                    <a:lstStyle/>
                    <a:p>
                      <a:pPr algn="l" fontAlgn="ctr"/>
                      <a:r>
                        <a:rPr lang="cy-GB" sz="900" u="none" strike="noStrike" noProof="0" dirty="0">
                          <a:effectLst/>
                        </a:rPr>
                        <a:t>Dr </a:t>
                      </a:r>
                      <a:r>
                        <a:rPr lang="cy-GB" sz="900" u="none" strike="noStrike" noProof="0" dirty="0" err="1">
                          <a:effectLst/>
                        </a:rPr>
                        <a:t>Deborah</a:t>
                      </a:r>
                      <a:r>
                        <a:rPr lang="cy-GB" sz="900" u="none" strike="noStrike" noProof="0" dirty="0">
                          <a:effectLst/>
                        </a:rPr>
                        <a:t> Hughes</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u="none" strike="noStrike" noProof="0" dirty="0">
                          <a:effectLst/>
                        </a:rPr>
                        <a:t>Staff</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u="none" strike="noStrike" noProof="0" dirty="0">
                          <a:effectLst/>
                        </a:rPr>
                        <a:t>Penodwyd 01.08.2024</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en-GB" sz="900" u="none" strike="noStrike">
                          <a:effectLst/>
                        </a:rPr>
                        <a:t>-</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244052261"/>
                  </a:ext>
                </a:extLst>
              </a:tr>
              <a:tr h="235348">
                <a:tc>
                  <a:txBody>
                    <a:bodyPr/>
                    <a:lstStyle/>
                    <a:p>
                      <a:pPr algn="l" fontAlgn="ctr"/>
                      <a:r>
                        <a:rPr lang="cy-GB" sz="900" u="none" strike="noStrike" noProof="0" dirty="0" err="1">
                          <a:effectLst/>
                        </a:rPr>
                        <a:t>Uzo</a:t>
                      </a:r>
                      <a:r>
                        <a:rPr lang="cy-GB" sz="900" u="none" strike="noStrike" noProof="0" dirty="0">
                          <a:effectLst/>
                        </a:rPr>
                        <a:t> </a:t>
                      </a:r>
                      <a:r>
                        <a:rPr lang="cy-GB" sz="900" u="none" strike="noStrike" noProof="0" dirty="0" err="1">
                          <a:effectLst/>
                        </a:rPr>
                        <a:t>Iwobi</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b="0" i="0" u="none" strike="noStrike" noProof="0" dirty="0">
                          <a:solidFill>
                            <a:srgbClr val="000000"/>
                          </a:solidFill>
                          <a:effectLst/>
                          <a:latin typeface="Aptos Narrow" panose="020B0004020202020204" pitchFamily="34" charset="0"/>
                        </a:rPr>
                        <a:t>Annibynnol</a:t>
                      </a:r>
                    </a:p>
                  </a:txBody>
                  <a:tcPr marL="2917" marR="2917" marT="2917" marB="0" anchor="ctr"/>
                </a:tc>
                <a:tc>
                  <a:txBody>
                    <a:bodyPr/>
                    <a:lstStyle/>
                    <a:p>
                      <a:pPr algn="l" fontAlgn="ctr"/>
                      <a:r>
                        <a:rPr lang="cy-GB" sz="900" u="none" strike="noStrike" noProof="0" dirty="0">
                          <a:effectLst/>
                        </a:rPr>
                        <a:t>-</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en-GB" sz="900" u="none" strike="noStrike">
                          <a:effectLst/>
                        </a:rPr>
                        <a:t>50%</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1822292050"/>
                  </a:ext>
                </a:extLst>
              </a:tr>
              <a:tr h="235348">
                <a:tc>
                  <a:txBody>
                    <a:bodyPr/>
                    <a:lstStyle/>
                    <a:p>
                      <a:pPr algn="l" fontAlgn="ctr"/>
                      <a:r>
                        <a:rPr lang="cy-GB" sz="900" u="none" strike="noStrike" noProof="0" dirty="0">
                          <a:effectLst/>
                        </a:rPr>
                        <a:t>Rowland Jones</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b="0" i="0" u="none" strike="noStrike" noProof="0" dirty="0">
                          <a:solidFill>
                            <a:srgbClr val="000000"/>
                          </a:solidFill>
                          <a:effectLst/>
                          <a:latin typeface="Aptos Narrow" panose="020B0004020202020204" pitchFamily="34" charset="0"/>
                        </a:rPr>
                        <a:t>Annibynnol</a:t>
                      </a:r>
                    </a:p>
                  </a:txBody>
                  <a:tcPr marL="2917" marR="2917" marT="2917" marB="0" anchor="ctr"/>
                </a:tc>
                <a:tc>
                  <a:txBody>
                    <a:bodyPr/>
                    <a:lstStyle/>
                    <a:p>
                      <a:pPr algn="l" fontAlgn="ctr"/>
                      <a:r>
                        <a:rPr lang="cy-GB" sz="900" u="none" strike="noStrike" noProof="0" dirty="0">
                          <a:effectLst/>
                        </a:rPr>
                        <a:t>-</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en-GB" sz="900" u="none" strike="noStrike">
                          <a:effectLst/>
                        </a:rPr>
                        <a:t>100%</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3582129510"/>
                  </a:ext>
                </a:extLst>
              </a:tr>
              <a:tr h="235348">
                <a:tc>
                  <a:txBody>
                    <a:bodyPr/>
                    <a:lstStyle/>
                    <a:p>
                      <a:pPr algn="l" fontAlgn="ctr"/>
                      <a:r>
                        <a:rPr lang="cy-GB" sz="900" u="none" strike="noStrike" noProof="0" dirty="0" err="1">
                          <a:effectLst/>
                        </a:rPr>
                        <a:t>Timothy</a:t>
                      </a:r>
                      <a:r>
                        <a:rPr lang="cy-GB" sz="900" u="none" strike="noStrike" noProof="0" dirty="0">
                          <a:effectLst/>
                        </a:rPr>
                        <a:t> J Llewelyn</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b="0" i="0" u="none" strike="noStrike" noProof="0" dirty="0">
                          <a:solidFill>
                            <a:srgbClr val="000000"/>
                          </a:solidFill>
                          <a:effectLst/>
                          <a:latin typeface="Aptos Narrow" panose="020B0004020202020204" pitchFamily="34" charset="0"/>
                        </a:rPr>
                        <a:t>Annibynnol</a:t>
                      </a:r>
                    </a:p>
                  </a:txBody>
                  <a:tcPr marL="2917" marR="2917" marT="2917" marB="0" anchor="ctr"/>
                </a:tc>
                <a:tc>
                  <a:txBody>
                    <a:bodyPr/>
                    <a:lstStyle/>
                    <a:p>
                      <a:pPr algn="l" fontAlgn="ctr"/>
                      <a:r>
                        <a:rPr lang="cy-GB" sz="900" u="none" strike="noStrike" noProof="0" dirty="0">
                          <a:effectLst/>
                        </a:rPr>
                        <a:t>-</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en-GB" sz="900" u="none" strike="noStrike">
                          <a:effectLst/>
                        </a:rPr>
                        <a:t>100%</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165101555"/>
                  </a:ext>
                </a:extLst>
              </a:tr>
              <a:tr h="285115">
                <a:tc>
                  <a:txBody>
                    <a:bodyPr/>
                    <a:lstStyle/>
                    <a:p>
                      <a:pPr algn="l" fontAlgn="ctr"/>
                      <a:r>
                        <a:rPr lang="en-GB" sz="900" u="none" strike="noStrike" dirty="0">
                          <a:effectLst/>
                        </a:rPr>
                        <a:t>Yr </a:t>
                      </a:r>
                      <a:r>
                        <a:rPr lang="en-GB" sz="900" u="none" strike="noStrike" dirty="0" err="1">
                          <a:effectLst/>
                        </a:rPr>
                        <a:t>Athro</a:t>
                      </a:r>
                      <a:r>
                        <a:rPr lang="en-GB" sz="900" u="none" strike="noStrike" dirty="0">
                          <a:effectLst/>
                        </a:rPr>
                        <a:t> Conny Matera-Rogers</a:t>
                      </a:r>
                      <a:endParaRPr lang="en-GB" sz="900" b="0" i="0" u="none" strike="noStrike"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u="none" strike="noStrike" noProof="0" dirty="0">
                          <a:effectLst/>
                        </a:rPr>
                        <a:t>Staff</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u="none" strike="noStrike" noProof="0" dirty="0">
                          <a:effectLst/>
                        </a:rPr>
                        <a:t>Ymddiswyddwyd 31.07.2024</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en-GB" sz="900" u="none" strike="noStrike">
                          <a:effectLst/>
                        </a:rPr>
                        <a:t>100%</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3296025378"/>
                  </a:ext>
                </a:extLst>
              </a:tr>
              <a:tr h="235348">
                <a:tc>
                  <a:txBody>
                    <a:bodyPr/>
                    <a:lstStyle/>
                    <a:p>
                      <a:pPr algn="l" fontAlgn="ctr"/>
                      <a:r>
                        <a:rPr lang="en-GB" sz="900" u="none" strike="noStrike">
                          <a:effectLst/>
                        </a:rPr>
                        <a:t>Arwel Ellis Owen, OBE</a:t>
                      </a:r>
                      <a:endParaRPr lang="en-GB" sz="900" b="0" i="0" u="none" strike="noStrike">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b="0" i="0" u="none" strike="noStrike" noProof="0" dirty="0">
                          <a:solidFill>
                            <a:srgbClr val="000000"/>
                          </a:solidFill>
                          <a:effectLst/>
                          <a:latin typeface="Aptos Narrow" panose="020B0004020202020204" pitchFamily="34" charset="0"/>
                        </a:rPr>
                        <a:t>Annibynnol</a:t>
                      </a:r>
                    </a:p>
                  </a:txBody>
                  <a:tcPr marL="2917" marR="2917" marT="2917" marB="0" anchor="ctr"/>
                </a:tc>
                <a:tc>
                  <a:txBody>
                    <a:bodyPr/>
                    <a:lstStyle/>
                    <a:p>
                      <a:pPr algn="l" fontAlgn="ctr"/>
                      <a:r>
                        <a:rPr lang="cy-GB" sz="900" u="none" strike="noStrike" noProof="0" dirty="0">
                          <a:effectLst/>
                        </a:rPr>
                        <a:t>Ymddiswyddwyd 31.07.2024</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en-GB" sz="900" u="none" strike="noStrike">
                          <a:effectLst/>
                        </a:rPr>
                        <a:t>75%</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4128383747"/>
                  </a:ext>
                </a:extLst>
              </a:tr>
              <a:tr h="235348">
                <a:tc>
                  <a:txBody>
                    <a:bodyPr/>
                    <a:lstStyle/>
                    <a:p>
                      <a:pPr algn="l" fontAlgn="ctr"/>
                      <a:r>
                        <a:rPr lang="en-GB" sz="900" u="none" strike="noStrike">
                          <a:effectLst/>
                        </a:rPr>
                        <a:t>Geraint Roberts</a:t>
                      </a:r>
                      <a:endParaRPr lang="en-GB" sz="900" b="0" i="0" u="none" strike="noStrike">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b="0" i="0" u="none" strike="noStrike" noProof="0" dirty="0">
                          <a:solidFill>
                            <a:srgbClr val="000000"/>
                          </a:solidFill>
                          <a:effectLst/>
                          <a:latin typeface="Aptos Narrow" panose="020B0004020202020204" pitchFamily="34" charset="0"/>
                        </a:rPr>
                        <a:t>Annibynnol</a:t>
                      </a:r>
                    </a:p>
                  </a:txBody>
                  <a:tcPr marL="2917" marR="2917" marT="2917" marB="0" anchor="ctr"/>
                </a:tc>
                <a:tc>
                  <a:txBody>
                    <a:bodyPr/>
                    <a:lstStyle/>
                    <a:p>
                      <a:pPr algn="l" fontAlgn="ctr"/>
                      <a:r>
                        <a:rPr lang="cy-GB" sz="900" u="none" strike="noStrike" noProof="0" dirty="0">
                          <a:effectLst/>
                        </a:rPr>
                        <a:t>-</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en-GB" sz="900" u="none" strike="noStrike">
                          <a:effectLst/>
                        </a:rPr>
                        <a:t>75%</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374767524"/>
                  </a:ext>
                </a:extLst>
              </a:tr>
              <a:tr h="235348">
                <a:tc>
                  <a:txBody>
                    <a:bodyPr/>
                    <a:lstStyle/>
                    <a:p>
                      <a:pPr algn="l" fontAlgn="ctr"/>
                      <a:r>
                        <a:rPr lang="en-GB" sz="900" u="none" strike="noStrike">
                          <a:effectLst/>
                        </a:rPr>
                        <a:t>Nigel Roberts</a:t>
                      </a:r>
                      <a:endParaRPr lang="en-GB" sz="900" b="0" i="0" u="none" strike="noStrike">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b="0" i="0" u="none" strike="noStrike" noProof="0" dirty="0">
                          <a:solidFill>
                            <a:srgbClr val="000000"/>
                          </a:solidFill>
                          <a:effectLst/>
                          <a:latin typeface="Aptos Narrow" panose="020B0004020202020204" pitchFamily="34" charset="0"/>
                        </a:rPr>
                        <a:t>Annibynnol</a:t>
                      </a:r>
                    </a:p>
                  </a:txBody>
                  <a:tcPr marL="2917" marR="2917" marT="2917" marB="0" anchor="ctr"/>
                </a:tc>
                <a:tc>
                  <a:txBody>
                    <a:bodyPr/>
                    <a:lstStyle/>
                    <a:p>
                      <a:pPr algn="l" fontAlgn="ctr"/>
                      <a:r>
                        <a:rPr lang="cy-GB" sz="900" u="none" strike="noStrike" noProof="0" dirty="0">
                          <a:effectLst/>
                        </a:rPr>
                        <a:t>-</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en-GB" sz="900" u="none" strike="noStrike">
                          <a:effectLst/>
                        </a:rPr>
                        <a:t>100%</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351171402"/>
                  </a:ext>
                </a:extLst>
              </a:tr>
              <a:tr h="235348">
                <a:tc>
                  <a:txBody>
                    <a:bodyPr/>
                    <a:lstStyle/>
                    <a:p>
                      <a:pPr algn="l" fontAlgn="ctr"/>
                      <a:r>
                        <a:rPr lang="en-GB" sz="900" u="none" strike="noStrike">
                          <a:effectLst/>
                        </a:rPr>
                        <a:t>Emlyn Schiavone</a:t>
                      </a:r>
                      <a:endParaRPr lang="en-GB" sz="900" b="0" i="0" u="none" strike="noStrike">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b="0" i="0" u="none" strike="noStrike" noProof="0" dirty="0">
                          <a:solidFill>
                            <a:srgbClr val="000000"/>
                          </a:solidFill>
                          <a:effectLst/>
                          <a:latin typeface="Aptos Narrow" panose="020B0004020202020204" pitchFamily="34" charset="0"/>
                        </a:rPr>
                        <a:t>Annibynnol</a:t>
                      </a:r>
                    </a:p>
                  </a:txBody>
                  <a:tcPr marL="2917" marR="2917" marT="2917" marB="0" anchor="ctr"/>
                </a:tc>
                <a:tc>
                  <a:txBody>
                    <a:bodyPr/>
                    <a:lstStyle/>
                    <a:p>
                      <a:pPr algn="l" fontAlgn="ctr"/>
                      <a:r>
                        <a:rPr lang="cy-GB" sz="900" u="none" strike="noStrike" noProof="0" dirty="0">
                          <a:effectLst/>
                        </a:rPr>
                        <a:t>-</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en-GB" sz="900" u="none" strike="noStrike">
                          <a:effectLst/>
                        </a:rPr>
                        <a:t>75%</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2054446989"/>
                  </a:ext>
                </a:extLst>
              </a:tr>
              <a:tr h="235348">
                <a:tc>
                  <a:txBody>
                    <a:bodyPr/>
                    <a:lstStyle/>
                    <a:p>
                      <a:pPr algn="l" fontAlgn="ctr"/>
                      <a:r>
                        <a:rPr lang="en-GB" sz="900" u="none" strike="noStrike">
                          <a:effectLst/>
                        </a:rPr>
                        <a:t>Dr Liz Siberry, OBE</a:t>
                      </a:r>
                      <a:endParaRPr lang="en-GB" sz="900" b="0" i="0" u="none" strike="noStrike">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b="0" i="0" u="none" strike="noStrike" noProof="0" dirty="0">
                          <a:solidFill>
                            <a:srgbClr val="000000"/>
                          </a:solidFill>
                          <a:effectLst/>
                          <a:latin typeface="Aptos Narrow" panose="020B0004020202020204" pitchFamily="34" charset="0"/>
                        </a:rPr>
                        <a:t>Annibynnol</a:t>
                      </a:r>
                    </a:p>
                  </a:txBody>
                  <a:tcPr marL="2917" marR="2917" marT="2917" marB="0" anchor="ctr"/>
                </a:tc>
                <a:tc>
                  <a:txBody>
                    <a:bodyPr/>
                    <a:lstStyle/>
                    <a:p>
                      <a:pPr algn="l" fontAlgn="ctr"/>
                      <a:r>
                        <a:rPr lang="cy-GB" sz="900" u="none" strike="noStrike" noProof="0" dirty="0">
                          <a:effectLst/>
                        </a:rPr>
                        <a:t>-</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en-GB" sz="900" u="none" strike="noStrike">
                          <a:effectLst/>
                        </a:rPr>
                        <a:t>75%</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3938247227"/>
                  </a:ext>
                </a:extLst>
              </a:tr>
              <a:tr h="235348">
                <a:tc>
                  <a:txBody>
                    <a:bodyPr/>
                    <a:lstStyle/>
                    <a:p>
                      <a:pPr algn="l" fontAlgn="ctr"/>
                      <a:r>
                        <a:rPr lang="en-GB" sz="900" u="none" strike="noStrike">
                          <a:effectLst/>
                        </a:rPr>
                        <a:t>Dr Peter Spring</a:t>
                      </a:r>
                      <a:endParaRPr lang="en-GB" sz="900" b="0" i="0" u="none" strike="noStrike">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u="none" strike="noStrike" noProof="0" dirty="0">
                          <a:effectLst/>
                        </a:rPr>
                        <a:t>Staff</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u="none" strike="noStrike" noProof="0" dirty="0">
                          <a:effectLst/>
                        </a:rPr>
                        <a:t>Ymddiswyddwyd 31.07.2024</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en-GB" sz="900" u="none" strike="noStrike">
                          <a:effectLst/>
                        </a:rPr>
                        <a:t>50%</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3550466382"/>
                  </a:ext>
                </a:extLst>
              </a:tr>
              <a:tr h="235348">
                <a:tc>
                  <a:txBody>
                    <a:bodyPr/>
                    <a:lstStyle/>
                    <a:p>
                      <a:pPr algn="l" fontAlgn="ctr"/>
                      <a:r>
                        <a:rPr lang="en-GB" sz="900" u="none" strike="noStrike">
                          <a:effectLst/>
                        </a:rPr>
                        <a:t>Maria Stedman</a:t>
                      </a:r>
                      <a:endParaRPr lang="en-GB" sz="900" b="0" i="0" u="none" strike="noStrike">
                        <a:solidFill>
                          <a:srgbClr val="000000"/>
                        </a:solidFill>
                        <a:effectLst/>
                        <a:latin typeface="Aptos Narrow" panose="020B0004020202020204" pitchFamily="34" charset="0"/>
                      </a:endParaRPr>
                    </a:p>
                  </a:txBody>
                  <a:tcPr marL="2917" marR="2917" marT="2917" marB="0" anchor="ctr"/>
                </a:tc>
                <a:tc>
                  <a:txBody>
                    <a:bodyPr/>
                    <a:lstStyle/>
                    <a:p>
                      <a:pPr algn="l" fontAlgn="ctr"/>
                      <a:r>
                        <a:rPr lang="en-GB" sz="900" b="0" i="0" u="none" strike="noStrike" noProof="0" dirty="0">
                          <a:solidFill>
                            <a:srgbClr val="000000"/>
                          </a:solidFill>
                          <a:effectLst/>
                          <a:latin typeface="Aptos Narrow" panose="020B0004020202020204" pitchFamily="34" charset="0"/>
                        </a:rPr>
                        <a:t>A</a:t>
                      </a:r>
                      <a:r>
                        <a:rPr lang="cy-GB" sz="900" b="0" i="0" u="none" strike="noStrike" noProof="0" dirty="0" err="1">
                          <a:solidFill>
                            <a:srgbClr val="000000"/>
                          </a:solidFill>
                          <a:effectLst/>
                          <a:latin typeface="Aptos Narrow" panose="020B0004020202020204" pitchFamily="34" charset="0"/>
                        </a:rPr>
                        <a:t>nnibynnol</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u="none" strike="noStrike" noProof="0" dirty="0">
                          <a:effectLst/>
                        </a:rPr>
                        <a:t> 31.12.2023</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en-GB" sz="900" u="none" strike="noStrike">
                          <a:effectLst/>
                        </a:rPr>
                        <a:t>100%</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3864382940"/>
                  </a:ext>
                </a:extLst>
              </a:tr>
              <a:tr h="285115">
                <a:tc>
                  <a:txBody>
                    <a:bodyPr/>
                    <a:lstStyle/>
                    <a:p>
                      <a:pPr algn="l" fontAlgn="ctr"/>
                      <a:r>
                        <a:rPr lang="en-GB" sz="900" u="none" strike="noStrike" dirty="0">
                          <a:effectLst/>
                        </a:rPr>
                        <a:t>Yr </a:t>
                      </a:r>
                      <a:r>
                        <a:rPr lang="en-GB" sz="900" u="none" strike="noStrike" dirty="0" err="1">
                          <a:effectLst/>
                        </a:rPr>
                        <a:t>Hybarch</a:t>
                      </a:r>
                      <a:r>
                        <a:rPr lang="en-GB" sz="900" u="none" strike="noStrike" dirty="0">
                          <a:effectLst/>
                        </a:rPr>
                        <a:t> Randolph Thomas</a:t>
                      </a:r>
                      <a:endParaRPr lang="en-GB" sz="900" b="0" i="0" u="none" strike="noStrike"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en-GB" sz="900" b="0" i="0" u="none" strike="noStrike" noProof="0" dirty="0">
                          <a:solidFill>
                            <a:srgbClr val="000000"/>
                          </a:solidFill>
                          <a:effectLst/>
                          <a:latin typeface="Aptos Narrow" panose="020B0004020202020204" pitchFamily="34" charset="0"/>
                        </a:rPr>
                        <a:t>A</a:t>
                      </a:r>
                      <a:r>
                        <a:rPr lang="cy-GB" sz="900" b="0" i="0" u="none" strike="noStrike" noProof="0" dirty="0" err="1">
                          <a:solidFill>
                            <a:srgbClr val="000000"/>
                          </a:solidFill>
                          <a:effectLst/>
                          <a:latin typeface="Aptos Narrow" panose="020B0004020202020204" pitchFamily="34" charset="0"/>
                        </a:rPr>
                        <a:t>nnibynnol</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u="none" strike="noStrike" noProof="0" dirty="0">
                          <a:effectLst/>
                        </a:rPr>
                        <a:t>Ymddiswyddwyd 31.12.2023</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en-GB" sz="900" u="none" strike="noStrike">
                          <a:effectLst/>
                        </a:rPr>
                        <a:t>100%</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1663675861"/>
                  </a:ext>
                </a:extLst>
              </a:tr>
              <a:tr h="235348">
                <a:tc>
                  <a:txBody>
                    <a:bodyPr/>
                    <a:lstStyle/>
                    <a:p>
                      <a:pPr algn="l" fontAlgn="ctr"/>
                      <a:r>
                        <a:rPr lang="en-GB" sz="900" u="none" strike="noStrike">
                          <a:effectLst/>
                        </a:rPr>
                        <a:t>Dr Kerry Tudor</a:t>
                      </a:r>
                      <a:endParaRPr lang="en-GB" sz="900" b="0" i="0" u="none" strike="noStrike">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u="none" strike="noStrike" noProof="0" dirty="0">
                          <a:effectLst/>
                        </a:rPr>
                        <a:t>Staff</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l" fontAlgn="ctr"/>
                      <a:r>
                        <a:rPr lang="cy-GB" sz="900" u="none" strike="noStrike" noProof="0" dirty="0">
                          <a:effectLst/>
                        </a:rPr>
                        <a:t>Ymddiswyddwyd 31.07.2024</a:t>
                      </a:r>
                      <a:endParaRPr lang="cy-GB" sz="900" b="0" i="0" u="none" strike="noStrike" noProof="0" dirty="0">
                        <a:solidFill>
                          <a:srgbClr val="000000"/>
                        </a:solidFill>
                        <a:effectLst/>
                        <a:latin typeface="Aptos Narrow" panose="020B0004020202020204" pitchFamily="34" charset="0"/>
                      </a:endParaRPr>
                    </a:p>
                  </a:txBody>
                  <a:tcPr marL="2917" marR="2917" marT="2917" marB="0" anchor="ctr"/>
                </a:tc>
                <a:tc>
                  <a:txBody>
                    <a:bodyPr/>
                    <a:lstStyle/>
                    <a:p>
                      <a:pPr algn="ctr" fontAlgn="ctr"/>
                      <a:r>
                        <a:rPr lang="en-GB" sz="900" u="none" strike="noStrike">
                          <a:effectLst/>
                        </a:rPr>
                        <a:t>100%</a:t>
                      </a:r>
                      <a:endParaRPr lang="en-GB" sz="900" b="0" i="0" u="none" strike="noStrike">
                        <a:solidFill>
                          <a:srgbClr val="000000"/>
                        </a:solidFill>
                        <a:effectLst/>
                        <a:latin typeface="Aptos Narrow" panose="020B0004020202020204" pitchFamily="34" charset="0"/>
                      </a:endParaRPr>
                    </a:p>
                  </a:txBody>
                  <a:tcPr marL="2917" marR="2917" marT="2917" marB="0" anchor="ctr"/>
                </a:tc>
                <a:extLst>
                  <a:ext uri="{0D108BD9-81ED-4DB2-BD59-A6C34878D82A}">
                    <a16:rowId xmlns:a16="http://schemas.microsoft.com/office/drawing/2014/main" val="1343416650"/>
                  </a:ext>
                </a:extLst>
              </a:tr>
              <a:tr h="210740">
                <a:tc>
                  <a:txBody>
                    <a:bodyPr/>
                    <a:lstStyle/>
                    <a:p>
                      <a:pPr algn="l" fontAlgn="ctr"/>
                      <a:r>
                        <a:rPr lang="en-GB" sz="900" b="0" i="0" u="none" strike="noStrike">
                          <a:solidFill>
                            <a:srgbClr val="000000"/>
                          </a:solidFill>
                          <a:effectLst/>
                          <a:latin typeface="Aptos Narrow" panose="020B0004020202020204" pitchFamily="34" charset="0"/>
                        </a:rPr>
                        <a:t>Sarah Clark</a:t>
                      </a:r>
                    </a:p>
                  </a:txBody>
                  <a:tcPr marL="2917" marR="2917" marT="2917" marB="0" anchor="ctr">
                    <a:noFill/>
                  </a:tcPr>
                </a:tc>
                <a:tc>
                  <a:txBody>
                    <a:bodyPr/>
                    <a:lstStyle/>
                    <a:p>
                      <a:pPr algn="l" fontAlgn="ctr"/>
                      <a:r>
                        <a:rPr lang="cy-GB" sz="900" b="0" i="0" u="none" strike="noStrike" noProof="0" dirty="0">
                          <a:solidFill>
                            <a:srgbClr val="000000"/>
                          </a:solidFill>
                          <a:effectLst/>
                          <a:latin typeface="Aptos Narrow" panose="020B0004020202020204" pitchFamily="34" charset="0"/>
                        </a:rPr>
                        <a:t>Clerc ac Ysgrifenydd</a:t>
                      </a:r>
                    </a:p>
                  </a:txBody>
                  <a:tcPr marL="2917" marR="2917" marT="2917" marB="0" anchor="ctr">
                    <a:noFill/>
                  </a:tcPr>
                </a:tc>
                <a:tc>
                  <a:txBody>
                    <a:bodyPr/>
                    <a:lstStyle/>
                    <a:p>
                      <a:pPr algn="l" fontAlgn="ctr"/>
                      <a:r>
                        <a:rPr lang="cy-GB" sz="900" b="0" i="0" u="none" strike="noStrike" noProof="0" dirty="0">
                          <a:solidFill>
                            <a:srgbClr val="000000"/>
                          </a:solidFill>
                          <a:effectLst/>
                          <a:latin typeface="Aptos Narrow" panose="020B0004020202020204" pitchFamily="34" charset="0"/>
                        </a:rPr>
                        <a:t>Penodwyd 01.04.2024</a:t>
                      </a:r>
                    </a:p>
                  </a:txBody>
                  <a:tcPr marL="2917" marR="2917" marT="2917" marB="0" anchor="ctr">
                    <a:noFill/>
                  </a:tcPr>
                </a:tc>
                <a:tc>
                  <a:txBody>
                    <a:bodyPr/>
                    <a:lstStyle/>
                    <a:p>
                      <a:pPr algn="ctr" fontAlgn="ctr"/>
                      <a:r>
                        <a:rPr lang="en-GB" sz="900" b="0" i="0" u="none" strike="noStrike">
                          <a:solidFill>
                            <a:srgbClr val="000000"/>
                          </a:solidFill>
                          <a:effectLst/>
                          <a:latin typeface="Aptos Narrow" panose="020B0004020202020204" pitchFamily="34" charset="0"/>
                        </a:rPr>
                        <a:t>100%</a:t>
                      </a:r>
                    </a:p>
                  </a:txBody>
                  <a:tcPr marL="2917" marR="2917" marT="2917" marB="0" anchor="ctr">
                    <a:noFill/>
                  </a:tcPr>
                </a:tc>
                <a:extLst>
                  <a:ext uri="{0D108BD9-81ED-4DB2-BD59-A6C34878D82A}">
                    <a16:rowId xmlns:a16="http://schemas.microsoft.com/office/drawing/2014/main" val="2825995993"/>
                  </a:ext>
                </a:extLst>
              </a:tr>
              <a:tr h="210740">
                <a:tc>
                  <a:txBody>
                    <a:bodyPr/>
                    <a:lstStyle/>
                    <a:p>
                      <a:pPr algn="l" fontAlgn="ctr"/>
                      <a:r>
                        <a:rPr lang="en-GB" sz="900" b="0" i="0" u="none" strike="noStrike">
                          <a:solidFill>
                            <a:srgbClr val="000000"/>
                          </a:solidFill>
                          <a:effectLst/>
                          <a:latin typeface="Aptos Narrow" panose="020B0004020202020204" pitchFamily="34" charset="0"/>
                        </a:rPr>
                        <a:t>Rebecca Doswell</a:t>
                      </a:r>
                    </a:p>
                  </a:txBody>
                  <a:tcPr marL="2917" marR="2917" marT="2917" marB="0" anchor="ctr">
                    <a:noFill/>
                  </a:tcPr>
                </a:tc>
                <a:tc>
                  <a:txBody>
                    <a:bodyPr/>
                    <a:lstStyle/>
                    <a:p>
                      <a:pPr marL="0" marR="0" lvl="0" indent="0" algn="l" defTabSz="1280128" rtl="0" eaLnBrk="1" fontAlgn="ctr" latinLnBrk="0" hangingPunct="1">
                        <a:lnSpc>
                          <a:spcPct val="100000"/>
                        </a:lnSpc>
                        <a:spcBef>
                          <a:spcPts val="0"/>
                        </a:spcBef>
                        <a:spcAft>
                          <a:spcPts val="0"/>
                        </a:spcAft>
                        <a:buClrTx/>
                        <a:buSzTx/>
                        <a:buFontTx/>
                        <a:buNone/>
                        <a:tabLst/>
                        <a:defRPr/>
                      </a:pPr>
                      <a:r>
                        <a:rPr lang="cy-GB" sz="900" b="0" i="0" u="none" strike="noStrike" noProof="0" dirty="0">
                          <a:solidFill>
                            <a:srgbClr val="000000"/>
                          </a:solidFill>
                          <a:effectLst/>
                          <a:latin typeface="Aptos Narrow" panose="020B0004020202020204" pitchFamily="34" charset="0"/>
                        </a:rPr>
                        <a:t>Clerc ac Ysgrifennydd</a:t>
                      </a:r>
                    </a:p>
                  </a:txBody>
                  <a:tcPr marL="2917" marR="2917" marT="2917" marB="0" anchor="ctr">
                    <a:noFill/>
                  </a:tcPr>
                </a:tc>
                <a:tc>
                  <a:txBody>
                    <a:bodyPr/>
                    <a:lstStyle/>
                    <a:p>
                      <a:pPr algn="l" fontAlgn="ctr"/>
                      <a:r>
                        <a:rPr lang="cy-GB" sz="900" b="0" i="0" u="none" strike="noStrike" noProof="0" dirty="0">
                          <a:solidFill>
                            <a:srgbClr val="000000"/>
                          </a:solidFill>
                          <a:effectLst/>
                          <a:latin typeface="Aptos Narrow" panose="020B0004020202020204" pitchFamily="34" charset="0"/>
                        </a:rPr>
                        <a:t>Ymddiswyddwyd 31.03.2024</a:t>
                      </a:r>
                    </a:p>
                  </a:txBody>
                  <a:tcPr marL="2917" marR="2917" marT="2917" marB="0" anchor="ctr">
                    <a:noFill/>
                  </a:tcPr>
                </a:tc>
                <a:tc>
                  <a:txBody>
                    <a:bodyPr/>
                    <a:lstStyle/>
                    <a:p>
                      <a:pPr algn="ctr" fontAlgn="ctr"/>
                      <a:r>
                        <a:rPr lang="en-GB" sz="900" b="0" i="0" u="none" strike="noStrike" dirty="0">
                          <a:solidFill>
                            <a:srgbClr val="000000"/>
                          </a:solidFill>
                          <a:effectLst/>
                          <a:latin typeface="Aptos Narrow" panose="020B0004020202020204" pitchFamily="34" charset="0"/>
                        </a:rPr>
                        <a:t>100%</a:t>
                      </a:r>
                    </a:p>
                  </a:txBody>
                  <a:tcPr marL="2917" marR="2917" marT="2917" marB="0" anchor="ctr">
                    <a:noFill/>
                  </a:tcPr>
                </a:tc>
                <a:extLst>
                  <a:ext uri="{0D108BD9-81ED-4DB2-BD59-A6C34878D82A}">
                    <a16:rowId xmlns:a16="http://schemas.microsoft.com/office/drawing/2014/main" val="4165850347"/>
                  </a:ext>
                </a:extLst>
              </a:tr>
            </a:tbl>
          </a:graphicData>
        </a:graphic>
      </p:graphicFrame>
      <p:sp>
        <p:nvSpPr>
          <p:cNvPr id="32" name="TextBox 31">
            <a:extLst>
              <a:ext uri="{FF2B5EF4-FFF2-40B4-BE49-F238E27FC236}">
                <a16:creationId xmlns:a16="http://schemas.microsoft.com/office/drawing/2014/main" id="{F7BACE67-7F3B-CC80-FD63-82F757DA4618}"/>
              </a:ext>
            </a:extLst>
          </p:cNvPr>
          <p:cNvSpPr txBox="1"/>
          <p:nvPr/>
        </p:nvSpPr>
        <p:spPr>
          <a:xfrm>
            <a:off x="386863" y="781476"/>
            <a:ext cx="2764247" cy="2354491"/>
          </a:xfrm>
          <a:prstGeom prst="rect">
            <a:avLst/>
          </a:prstGeom>
          <a:noFill/>
        </p:spPr>
        <p:txBody>
          <a:bodyPr wrap="square">
            <a:spAutoFit/>
          </a:bodyPr>
          <a:lstStyle/>
          <a:p>
            <a:pPr algn="just"/>
            <a:r>
              <a:rPr lang="cy-GB" sz="1050" dirty="0"/>
              <a:t>Yn unol â Siarter Frenhinol y Brifysgol, y Cyngor yw corff llywodraethu’r Brifysgol ac mae’n gyfrifol drwy Statud, am gymeradwyo’r cynlluniau strategol ar gyfer y Brifysgol ac am lywodraethu a rheoleiddio ei chyllid, ei chyfrifon, ei buddsoddiadau, ei heiddo, ei busnes a’i materion. Nodir ei brif gyfrifoldebau yn ordinhadau’r Brifysgol. </a:t>
            </a:r>
          </a:p>
          <a:p>
            <a:pPr algn="just"/>
            <a:r>
              <a:rPr lang="cy-GB" sz="1050" dirty="0"/>
              <a:t>Mae’r Cyngor yn cynnwys llywodraethwyr annibynnol, staff a myfyrwyr a benodwyd o dan Statudau ac Ordinhadau’r Brifysgol, y mwyafrif ohonynt yn anweithredol. Yn ogystal, mae aelodau’r Cyngor yn ymddiriedolwyr y Brifysgol. </a:t>
            </a:r>
            <a:endParaRPr lang="en-GB" sz="1050" dirty="0"/>
          </a:p>
        </p:txBody>
      </p:sp>
      <p:sp>
        <p:nvSpPr>
          <p:cNvPr id="8" name="TextBox 7">
            <a:extLst>
              <a:ext uri="{FF2B5EF4-FFF2-40B4-BE49-F238E27FC236}">
                <a16:creationId xmlns:a16="http://schemas.microsoft.com/office/drawing/2014/main" id="{E493F48D-1D8F-2D8F-D7E7-39BD433F2F08}"/>
              </a:ext>
            </a:extLst>
          </p:cNvPr>
          <p:cNvSpPr txBox="1"/>
          <p:nvPr/>
        </p:nvSpPr>
        <p:spPr>
          <a:xfrm>
            <a:off x="3249188" y="646330"/>
            <a:ext cx="2764247" cy="1384995"/>
          </a:xfrm>
          <a:prstGeom prst="rect">
            <a:avLst/>
          </a:prstGeom>
          <a:noFill/>
        </p:spPr>
        <p:txBody>
          <a:bodyPr wrap="square">
            <a:spAutoFit/>
          </a:bodyPr>
          <a:lstStyle/>
          <a:p>
            <a:pPr algn="just"/>
            <a:endParaRPr lang="en-GB" sz="1050" dirty="0"/>
          </a:p>
          <a:p>
            <a:pPr algn="just"/>
            <a:r>
              <a:rPr lang="cy-GB" sz="1050" dirty="0"/>
              <a:t>Mae aelodau corff llywodraethu’r Brifysgol, y Cyngor yn ymddiriedolwyr y Brifysgol. Mae’r rheiny a wasanaethodd yn ystod y flwyddyn (hyd at gyfarfod y Cyngor lle llofnodwyd y datganiadau ariannol) wedi’u rhestru isod. Darperir presenoldeb (%) yng nghyfarfodydd y Cyngor yn 2023/24 mewn cromfachau. </a:t>
            </a:r>
            <a:endParaRPr lang="en-GB" sz="1050" dirty="0"/>
          </a:p>
        </p:txBody>
      </p:sp>
      <p:graphicFrame>
        <p:nvGraphicFramePr>
          <p:cNvPr id="21" name="Table 20">
            <a:extLst>
              <a:ext uri="{FF2B5EF4-FFF2-40B4-BE49-F238E27FC236}">
                <a16:creationId xmlns:a16="http://schemas.microsoft.com/office/drawing/2014/main" id="{B3BDDFA5-CFF1-580C-67A3-95BD896C6ADC}"/>
              </a:ext>
            </a:extLst>
          </p:cNvPr>
          <p:cNvGraphicFramePr>
            <a:graphicFrameLocks noGrp="1"/>
          </p:cNvGraphicFramePr>
          <p:nvPr>
            <p:extLst>
              <p:ext uri="{D42A27DB-BD31-4B8C-83A1-F6EECF244321}">
                <p14:modId xmlns:p14="http://schemas.microsoft.com/office/powerpoint/2010/main" val="2341857989"/>
              </p:ext>
            </p:extLst>
          </p:nvPr>
        </p:nvGraphicFramePr>
        <p:xfrm>
          <a:off x="6827125" y="2590360"/>
          <a:ext cx="5447868" cy="6834276"/>
        </p:xfrm>
        <a:graphic>
          <a:graphicData uri="http://schemas.openxmlformats.org/drawingml/2006/table">
            <a:tbl>
              <a:tblPr>
                <a:tableStyleId>{C083E6E3-FA7D-4D7B-A595-EF9225AFEA82}</a:tableStyleId>
              </a:tblPr>
              <a:tblGrid>
                <a:gridCol w="1361967">
                  <a:extLst>
                    <a:ext uri="{9D8B030D-6E8A-4147-A177-3AD203B41FA5}">
                      <a16:colId xmlns:a16="http://schemas.microsoft.com/office/drawing/2014/main" val="2535589770"/>
                    </a:ext>
                  </a:extLst>
                </a:gridCol>
                <a:gridCol w="1361967">
                  <a:extLst>
                    <a:ext uri="{9D8B030D-6E8A-4147-A177-3AD203B41FA5}">
                      <a16:colId xmlns:a16="http://schemas.microsoft.com/office/drawing/2014/main" val="2898044462"/>
                    </a:ext>
                  </a:extLst>
                </a:gridCol>
                <a:gridCol w="1361967">
                  <a:extLst>
                    <a:ext uri="{9D8B030D-6E8A-4147-A177-3AD203B41FA5}">
                      <a16:colId xmlns:a16="http://schemas.microsoft.com/office/drawing/2014/main" val="747330718"/>
                    </a:ext>
                  </a:extLst>
                </a:gridCol>
                <a:gridCol w="1361967">
                  <a:extLst>
                    <a:ext uri="{9D8B030D-6E8A-4147-A177-3AD203B41FA5}">
                      <a16:colId xmlns:a16="http://schemas.microsoft.com/office/drawing/2014/main" val="4263546324"/>
                    </a:ext>
                  </a:extLst>
                </a:gridCol>
              </a:tblGrid>
              <a:tr h="1198029">
                <a:tc>
                  <a:txBody>
                    <a:bodyPr/>
                    <a:lstStyle/>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94078"/>
                  </a:ext>
                </a:extLst>
              </a:tr>
              <a:tr h="411556">
                <a:tc>
                  <a:txBody>
                    <a:bodyPr/>
                    <a:lstStyle/>
                    <a:p>
                      <a:pPr algn="ctr"/>
                      <a:r>
                        <a:rPr lang="en-GB" sz="1100" b="1"/>
                        <a:t>Justin Albert OBE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1"/>
                        <a:t>Natalie Beard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80128" rtl="0" eaLnBrk="1" fontAlgn="auto" latinLnBrk="0" hangingPunct="1">
                        <a:lnSpc>
                          <a:spcPct val="100000"/>
                        </a:lnSpc>
                        <a:spcBef>
                          <a:spcPts val="0"/>
                        </a:spcBef>
                        <a:spcAft>
                          <a:spcPts val="0"/>
                        </a:spcAft>
                        <a:buClrTx/>
                        <a:buSzTx/>
                        <a:buFontTx/>
                        <a:buNone/>
                        <a:tabLst/>
                        <a:defRPr/>
                      </a:pPr>
                      <a:r>
                        <a:rPr lang="en-GB" sz="1100" b="1"/>
                        <a:t>Dr Tracy Cruickshank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80128" rtl="0" eaLnBrk="1" fontAlgn="auto" latinLnBrk="0" hangingPunct="1">
                        <a:lnSpc>
                          <a:spcPct val="100000"/>
                        </a:lnSpc>
                        <a:spcBef>
                          <a:spcPts val="0"/>
                        </a:spcBef>
                        <a:spcAft>
                          <a:spcPts val="0"/>
                        </a:spcAft>
                        <a:buClrTx/>
                        <a:buSzTx/>
                        <a:buFontTx/>
                        <a:buNone/>
                        <a:tabLst/>
                        <a:defRPr/>
                      </a:pPr>
                      <a:r>
                        <a:rPr lang="en-GB" sz="1100" b="1"/>
                        <a:t>Maria Dinu</a:t>
                      </a:r>
                    </a:p>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0242892"/>
                  </a:ext>
                </a:extLst>
              </a:tr>
              <a:tr h="1198029">
                <a:tc>
                  <a:txBody>
                    <a:bodyPr/>
                    <a:lstStyle/>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80128" rtl="0" eaLnBrk="1" fontAlgn="auto" latinLnBrk="0" hangingPunct="1">
                        <a:lnSpc>
                          <a:spcPct val="100000"/>
                        </a:lnSpc>
                        <a:spcBef>
                          <a:spcPts val="0"/>
                        </a:spcBef>
                        <a:spcAft>
                          <a:spcPts val="0"/>
                        </a:spcAft>
                        <a:buClrTx/>
                        <a:buSzTx/>
                        <a:buFontTx/>
                        <a:buNone/>
                        <a:tabLst/>
                        <a:defRPr/>
                      </a:pPr>
                      <a:endParaRPr lang="en-GB" sz="1100" b="1"/>
                    </a:p>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870081"/>
                  </a:ext>
                </a:extLst>
              </a:tr>
              <a:tr h="573239">
                <a:tc>
                  <a:txBody>
                    <a:bodyPr/>
                    <a:lstStyle/>
                    <a:p>
                      <a:pPr marL="0" marR="0" lvl="0" indent="0" algn="ctr" defTabSz="1280128" rtl="0" eaLnBrk="1" fontAlgn="auto" latinLnBrk="0" hangingPunct="1">
                        <a:lnSpc>
                          <a:spcPct val="100000"/>
                        </a:lnSpc>
                        <a:spcBef>
                          <a:spcPts val="0"/>
                        </a:spcBef>
                        <a:spcAft>
                          <a:spcPts val="0"/>
                        </a:spcAft>
                        <a:buClrTx/>
                        <a:buSzTx/>
                        <a:buFontTx/>
                        <a:buNone/>
                        <a:tabLst/>
                        <a:defRPr/>
                      </a:pPr>
                      <a:r>
                        <a:rPr lang="en-GB" sz="1100" b="1"/>
                        <a:t>Emlyn Dole</a:t>
                      </a:r>
                    </a:p>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80128" rtl="0" eaLnBrk="1" fontAlgn="auto" latinLnBrk="0" hangingPunct="1">
                        <a:lnSpc>
                          <a:spcPct val="100000"/>
                        </a:lnSpc>
                        <a:spcBef>
                          <a:spcPts val="0"/>
                        </a:spcBef>
                        <a:spcAft>
                          <a:spcPts val="0"/>
                        </a:spcAft>
                        <a:buClrTx/>
                        <a:buSzTx/>
                        <a:buFontTx/>
                        <a:buNone/>
                        <a:tabLst/>
                        <a:defRPr/>
                      </a:pPr>
                      <a:r>
                        <a:rPr lang="en-GB" sz="1100" b="1"/>
                        <a:t>John Edge</a:t>
                      </a:r>
                    </a:p>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80128" rtl="0" eaLnBrk="1" fontAlgn="auto" latinLnBrk="0" hangingPunct="1">
                        <a:lnSpc>
                          <a:spcPct val="100000"/>
                        </a:lnSpc>
                        <a:spcBef>
                          <a:spcPts val="0"/>
                        </a:spcBef>
                        <a:spcAft>
                          <a:spcPts val="0"/>
                        </a:spcAft>
                        <a:buClrTx/>
                        <a:buSzTx/>
                        <a:buFontTx/>
                        <a:buNone/>
                        <a:tabLst/>
                        <a:defRPr/>
                      </a:pPr>
                      <a:r>
                        <a:rPr lang="cy-GB" sz="1100" b="1" noProof="0" dirty="0"/>
                        <a:t>Yr Athro Elwen Evans CB</a:t>
                      </a:r>
                    </a:p>
                    <a:p>
                      <a:pPr algn="ctr"/>
                      <a:endParaRPr lang="cy-GB" sz="1100" b="1"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80128" rtl="0" eaLnBrk="1" fontAlgn="auto" latinLnBrk="0" hangingPunct="1">
                        <a:lnSpc>
                          <a:spcPct val="100000"/>
                        </a:lnSpc>
                        <a:spcBef>
                          <a:spcPts val="0"/>
                        </a:spcBef>
                        <a:spcAft>
                          <a:spcPts val="0"/>
                        </a:spcAft>
                        <a:buClrTx/>
                        <a:buSzTx/>
                        <a:buFontTx/>
                        <a:buNone/>
                        <a:tabLst/>
                        <a:defRPr/>
                      </a:pPr>
                      <a:r>
                        <a:rPr lang="cy-GB" sz="1100" b="1" noProof="0" dirty="0"/>
                        <a:t>Yr Athro Kyle </a:t>
                      </a:r>
                      <a:r>
                        <a:rPr lang="cy-GB" sz="1100" b="1" noProof="0" dirty="0" err="1"/>
                        <a:t>Erickson</a:t>
                      </a:r>
                      <a:endParaRPr lang="cy-GB" sz="1100" b="1" noProof="0" dirty="0"/>
                    </a:p>
                    <a:p>
                      <a:pPr algn="ctr"/>
                      <a:endParaRPr lang="cy-GB" sz="1100" b="1"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5525864"/>
                  </a:ext>
                </a:extLst>
              </a:tr>
              <a:tr h="1198029">
                <a:tc>
                  <a:txBody>
                    <a:bodyPr/>
                    <a:lstStyle/>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1150400"/>
                  </a:ext>
                </a:extLst>
              </a:tr>
              <a:tr h="411556">
                <a:tc>
                  <a:txBody>
                    <a:bodyPr/>
                    <a:lstStyle/>
                    <a:p>
                      <a:pPr marL="0" marR="0" lvl="0" indent="0" algn="ctr" defTabSz="1280128" rtl="0" eaLnBrk="1" fontAlgn="auto" latinLnBrk="0" hangingPunct="1">
                        <a:lnSpc>
                          <a:spcPct val="100000"/>
                        </a:lnSpc>
                        <a:spcBef>
                          <a:spcPts val="0"/>
                        </a:spcBef>
                        <a:spcAft>
                          <a:spcPts val="0"/>
                        </a:spcAft>
                        <a:buClrTx/>
                        <a:buSzTx/>
                        <a:buFontTx/>
                        <a:buNone/>
                        <a:tabLst/>
                        <a:defRPr/>
                      </a:pPr>
                      <a:r>
                        <a:rPr lang="en-GB" sz="1100" b="1"/>
                        <a:t>Uzo Iwobi CBE</a:t>
                      </a:r>
                    </a:p>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80128" rtl="0" eaLnBrk="1" fontAlgn="auto" latinLnBrk="0" hangingPunct="1">
                        <a:lnSpc>
                          <a:spcPct val="100000"/>
                        </a:lnSpc>
                        <a:spcBef>
                          <a:spcPts val="0"/>
                        </a:spcBef>
                        <a:spcAft>
                          <a:spcPts val="0"/>
                        </a:spcAft>
                        <a:buClrTx/>
                        <a:buSzTx/>
                        <a:buFontTx/>
                        <a:buNone/>
                        <a:tabLst/>
                        <a:defRPr/>
                      </a:pPr>
                      <a:r>
                        <a:rPr lang="en-GB" sz="1100" b="1"/>
                        <a:t>Dr Deborah Hughes</a:t>
                      </a:r>
                    </a:p>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80128" rtl="0" eaLnBrk="1" fontAlgn="auto" latinLnBrk="0" hangingPunct="1">
                        <a:lnSpc>
                          <a:spcPct val="100000"/>
                        </a:lnSpc>
                        <a:spcBef>
                          <a:spcPts val="0"/>
                        </a:spcBef>
                        <a:spcAft>
                          <a:spcPts val="0"/>
                        </a:spcAft>
                        <a:buClrTx/>
                        <a:buSzTx/>
                        <a:buFontTx/>
                        <a:buNone/>
                        <a:tabLst/>
                        <a:defRPr/>
                      </a:pPr>
                      <a:r>
                        <a:rPr lang="en-GB" sz="1100" b="1"/>
                        <a:t>Rowland Jones</a:t>
                      </a:r>
                    </a:p>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80128" rtl="0" eaLnBrk="1" fontAlgn="auto" latinLnBrk="0" hangingPunct="1">
                        <a:lnSpc>
                          <a:spcPct val="100000"/>
                        </a:lnSpc>
                        <a:spcBef>
                          <a:spcPts val="0"/>
                        </a:spcBef>
                        <a:spcAft>
                          <a:spcPts val="0"/>
                        </a:spcAft>
                        <a:buClrTx/>
                        <a:buSzTx/>
                        <a:buFontTx/>
                        <a:buNone/>
                        <a:tabLst/>
                        <a:defRPr/>
                      </a:pPr>
                      <a:r>
                        <a:rPr lang="en-GB" sz="1100" b="1"/>
                        <a:t>Timothy J Llewelyn</a:t>
                      </a:r>
                    </a:p>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4963847"/>
                  </a:ext>
                </a:extLst>
              </a:tr>
              <a:tr h="1198029">
                <a:tc>
                  <a:txBody>
                    <a:bodyPr/>
                    <a:lstStyle/>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8610909"/>
                  </a:ext>
                </a:extLst>
              </a:tr>
              <a:tr h="573239">
                <a:tc>
                  <a:txBody>
                    <a:bodyPr/>
                    <a:lstStyle/>
                    <a:p>
                      <a:pPr algn="ctr"/>
                      <a:r>
                        <a:rPr lang="en-GB" sz="1100" b="1"/>
                        <a:t>Geraint Roberts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1"/>
                        <a:t>Nigel Roberts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80128" rtl="0" eaLnBrk="1" fontAlgn="auto" latinLnBrk="0" hangingPunct="1">
                        <a:lnSpc>
                          <a:spcPct val="100000"/>
                        </a:lnSpc>
                        <a:spcBef>
                          <a:spcPts val="0"/>
                        </a:spcBef>
                        <a:spcAft>
                          <a:spcPts val="0"/>
                        </a:spcAft>
                        <a:buClrTx/>
                        <a:buSzTx/>
                        <a:buFontTx/>
                        <a:buNone/>
                        <a:tabLst/>
                        <a:defRPr/>
                      </a:pPr>
                      <a:r>
                        <a:rPr lang="en-GB" sz="1100" b="1"/>
                        <a:t>Emlyn Schiavone</a:t>
                      </a:r>
                    </a:p>
                    <a:p>
                      <a:pPr algn="ctr"/>
                      <a:endParaRPr lang="en-GB" sz="11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80128" rtl="0" eaLnBrk="1" fontAlgn="auto" latinLnBrk="0" hangingPunct="1">
                        <a:lnSpc>
                          <a:spcPct val="100000"/>
                        </a:lnSpc>
                        <a:spcBef>
                          <a:spcPts val="0"/>
                        </a:spcBef>
                        <a:spcAft>
                          <a:spcPts val="0"/>
                        </a:spcAft>
                        <a:buClrTx/>
                        <a:buSzTx/>
                        <a:buFontTx/>
                        <a:buNone/>
                        <a:tabLst/>
                        <a:defRPr/>
                      </a:pPr>
                      <a:r>
                        <a:rPr lang="en-GB" sz="1100" b="1" dirty="0"/>
                        <a:t>Dr Elizabeth Siberry OBE</a:t>
                      </a:r>
                    </a:p>
                    <a:p>
                      <a:pPr algn="ctr"/>
                      <a:endParaRPr lang="en-GB" sz="11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8910221"/>
                  </a:ext>
                </a:extLst>
              </a:tr>
            </a:tbl>
          </a:graphicData>
        </a:graphic>
      </p:graphicFrame>
      <p:pic>
        <p:nvPicPr>
          <p:cNvPr id="4" name="Picture 2" descr="Image of Natalie Beard">
            <a:extLst>
              <a:ext uri="{FF2B5EF4-FFF2-40B4-BE49-F238E27FC236}">
                <a16:creationId xmlns:a16="http://schemas.microsoft.com/office/drawing/2014/main" id="{DC3EF131-C44E-CC90-CC55-F3EAF54534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1806" y="2668742"/>
            <a:ext cx="1079373" cy="10793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of Maria Dinu">
            <a:extLst>
              <a:ext uri="{FF2B5EF4-FFF2-40B4-BE49-F238E27FC236}">
                <a16:creationId xmlns:a16="http://schemas.microsoft.com/office/drawing/2014/main" id="{A54E74E4-A3AA-2BF2-93FC-DD04C5F06C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8"/>
          <a:stretch/>
        </p:blipFill>
        <p:spPr bwMode="auto">
          <a:xfrm>
            <a:off x="11014653" y="2668115"/>
            <a:ext cx="1079373"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of Emlyn Dole">
            <a:extLst>
              <a:ext uri="{FF2B5EF4-FFF2-40B4-BE49-F238E27FC236}">
                <a16:creationId xmlns:a16="http://schemas.microsoft.com/office/drawing/2014/main" id="{3DE0CC9B-8552-B112-45E5-81B7836843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02"/>
          <a:stretch/>
        </p:blipFill>
        <p:spPr bwMode="auto">
          <a:xfrm>
            <a:off x="7012548" y="4304050"/>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John Edge - Council Member">
            <a:extLst>
              <a:ext uri="{FF2B5EF4-FFF2-40B4-BE49-F238E27FC236}">
                <a16:creationId xmlns:a16="http://schemas.microsoft.com/office/drawing/2014/main" id="{4B1BFBE6-E36E-B43E-004B-80E1DB62D0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806" y="4304050"/>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age of Uzo Iwobi">
            <a:extLst>
              <a:ext uri="{FF2B5EF4-FFF2-40B4-BE49-F238E27FC236}">
                <a16:creationId xmlns:a16="http://schemas.microsoft.com/office/drawing/2014/main" id="{FAC3DBE4-A204-E69E-2342-CFC347B3B5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2548" y="6116288"/>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Image of new vice-chancellor Professor Elwen Evans.">
            <a:extLst>
              <a:ext uri="{FF2B5EF4-FFF2-40B4-BE49-F238E27FC236}">
                <a16:creationId xmlns:a16="http://schemas.microsoft.com/office/drawing/2014/main" id="{B903BA60-6644-8677-942B-745B211FA0F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9662636" y="4304677"/>
            <a:ext cx="1079373" cy="10793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Image of Rowland Jones">
            <a:extLst>
              <a:ext uri="{FF2B5EF4-FFF2-40B4-BE49-F238E27FC236}">
                <a16:creationId xmlns:a16="http://schemas.microsoft.com/office/drawing/2014/main" id="{4C92218C-4355-EA04-C927-CEE1ACCDAF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62636" y="6116288"/>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Image of Tim Llewelyn">
            <a:extLst>
              <a:ext uri="{FF2B5EF4-FFF2-40B4-BE49-F238E27FC236}">
                <a16:creationId xmlns:a16="http://schemas.microsoft.com/office/drawing/2014/main" id="{D5326BB1-09A5-882D-5D9A-DBC6670CB6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14339" y="6116288"/>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Image of Geraint Roberts">
            <a:extLst>
              <a:ext uri="{FF2B5EF4-FFF2-40B4-BE49-F238E27FC236}">
                <a16:creationId xmlns:a16="http://schemas.microsoft.com/office/drawing/2014/main" id="{5D9FCB33-094A-9A5B-43FB-31B6FCA608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2548" y="7738282"/>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Image of Nigel Roberts">
            <a:extLst>
              <a:ext uri="{FF2B5EF4-FFF2-40B4-BE49-F238E27FC236}">
                <a16:creationId xmlns:a16="http://schemas.microsoft.com/office/drawing/2014/main" id="{519E1844-78EC-3066-92C3-F6F322ED0C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41806" y="7738282"/>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2" descr="Emlyn Schiavone - Council Member">
            <a:extLst>
              <a:ext uri="{FF2B5EF4-FFF2-40B4-BE49-F238E27FC236}">
                <a16:creationId xmlns:a16="http://schemas.microsoft.com/office/drawing/2014/main" id="{046012AB-66BB-AE68-02BC-5D2A1AFA5DB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62636" y="7738282"/>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4" descr="Image of Dr Liz Silberry">
            <a:extLst>
              <a:ext uri="{FF2B5EF4-FFF2-40B4-BE49-F238E27FC236}">
                <a16:creationId xmlns:a16="http://schemas.microsoft.com/office/drawing/2014/main" id="{9182543A-FB46-0F45-2E49-FB032E7523D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14339" y="7738282"/>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A731FD1E-CC78-C916-A3AC-37EA3C698CA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14339" y="4304048"/>
            <a:ext cx="1080001" cy="10800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erson with glasses and a green shirt&#10;&#10;Description automatically generated">
            <a:extLst>
              <a:ext uri="{FF2B5EF4-FFF2-40B4-BE49-F238E27FC236}">
                <a16:creationId xmlns:a16="http://schemas.microsoft.com/office/drawing/2014/main" id="{E925200E-DFFF-BBAD-76F7-C79169AA5888}"/>
              </a:ext>
            </a:extLst>
          </p:cNvPr>
          <p:cNvPicPr>
            <a:picLocks noChangeAspect="1"/>
          </p:cNvPicPr>
          <p:nvPr/>
        </p:nvPicPr>
        <p:blipFill>
          <a:blip r:embed="rId15">
            <a:extLst>
              <a:ext uri="{28A0092B-C50C-407E-A947-70E740481C1C}">
                <a14:useLocalDpi xmlns:a14="http://schemas.microsoft.com/office/drawing/2010/main" val="0"/>
              </a:ext>
            </a:extLst>
          </a:blip>
          <a:srcRect t="11941" b="11941"/>
          <a:stretch/>
        </p:blipFill>
        <p:spPr>
          <a:xfrm>
            <a:off x="9662636" y="2668115"/>
            <a:ext cx="1013467" cy="1080000"/>
          </a:xfrm>
          <a:prstGeom prst="rect">
            <a:avLst/>
          </a:prstGeom>
        </p:spPr>
      </p:pic>
      <p:pic>
        <p:nvPicPr>
          <p:cNvPr id="37" name="Picture 36" descr="Image of Justin Albert">
            <a:extLst>
              <a:ext uri="{FF2B5EF4-FFF2-40B4-BE49-F238E27FC236}">
                <a16:creationId xmlns:a16="http://schemas.microsoft.com/office/drawing/2014/main" id="{7E17FE5E-2E1D-2D29-0B46-B5391562B8B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12548" y="2668742"/>
            <a:ext cx="1079373" cy="10793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with long hair&#10;&#10;Description automatically generated">
            <a:extLst>
              <a:ext uri="{FF2B5EF4-FFF2-40B4-BE49-F238E27FC236}">
                <a16:creationId xmlns:a16="http://schemas.microsoft.com/office/drawing/2014/main" id="{C9956404-74D9-13BE-7DB5-A1D468B9A28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58167" y="6102347"/>
            <a:ext cx="838849" cy="1089755"/>
          </a:xfrm>
          <a:prstGeom prst="rect">
            <a:avLst/>
          </a:prstGeom>
        </p:spPr>
      </p:pic>
    </p:spTree>
    <p:extLst>
      <p:ext uri="{BB962C8B-B14F-4D97-AF65-F5344CB8AC3E}">
        <p14:creationId xmlns:p14="http://schemas.microsoft.com/office/powerpoint/2010/main" val="3165458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DC454DA5-A2B2-3BB0-C249-BA9BCEC0C5C0}"/>
              </a:ext>
            </a:extLst>
          </p:cNvPr>
          <p:cNvSpPr txBox="1"/>
          <p:nvPr/>
        </p:nvSpPr>
        <p:spPr>
          <a:xfrm>
            <a:off x="518160" y="1077218"/>
            <a:ext cx="5419700" cy="369332"/>
          </a:xfrm>
          <a:prstGeom prst="rect">
            <a:avLst/>
          </a:prstGeom>
          <a:noFill/>
        </p:spPr>
        <p:txBody>
          <a:bodyPr wrap="square">
            <a:spAutoFit/>
          </a:bodyPr>
          <a:lstStyle/>
          <a:p>
            <a:r>
              <a:rPr lang="cy-GB" b="1" dirty="0">
                <a:latin typeface="Calibri" panose="020F0502020204030204" pitchFamily="34" charset="0"/>
                <a:ea typeface="Times New Roman" panose="02020603050405020304" pitchFamily="18" charset="0"/>
              </a:rPr>
              <a:t>Asedau Sefydlog</a:t>
            </a:r>
            <a:endParaRPr lang="cy-GB" sz="18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98E1E0FF-A54A-5DBE-F83A-269E6C81855F}"/>
              </a:ext>
            </a:extLst>
          </p:cNvPr>
          <p:cNvSpPr txBox="1"/>
          <p:nvPr/>
        </p:nvSpPr>
        <p:spPr>
          <a:xfrm>
            <a:off x="518160" y="1531238"/>
            <a:ext cx="5419700" cy="900246"/>
          </a:xfrm>
          <a:prstGeom prst="rect">
            <a:avLst/>
          </a:prstGeom>
          <a:noFill/>
        </p:spPr>
        <p:txBody>
          <a:bodyPr wrap="square">
            <a:spAutoFit/>
          </a:bodyPr>
          <a:lstStyle/>
          <a:p>
            <a:r>
              <a:rPr lang="cy-GB" sz="1050" dirty="0">
                <a:effectLst/>
                <a:ea typeface="Times New Roman" panose="02020603050405020304" pitchFamily="18" charset="0"/>
              </a:rPr>
              <a:t>Nodir asedau sefydlog ar gost/cost dybiedig llai dibrisiant cronedig a cholledion amhariad cronedig. Mae rhai eitemau o asedau sefydlog sydd wedi’u hailbrisio i werth teg ar y dyddiad trosglwyddo i SORP AB AU 2019 neu cyn hynny, yn cael eu mesur ar sail cost dybiedig, sef y swm wedi’i ailbrisio ar ddyddiad yr ailbrisiad hwnnw. Lle mae gan rannau o ased sefydlog oes ddefnyddiol wahanol, cânt eu cyfrif fel eitemau ar wahân o asedau sefydlog.</a:t>
            </a:r>
          </a:p>
        </p:txBody>
      </p:sp>
      <p:sp>
        <p:nvSpPr>
          <p:cNvPr id="5" name="TextBox 4">
            <a:extLst>
              <a:ext uri="{FF2B5EF4-FFF2-40B4-BE49-F238E27FC236}">
                <a16:creationId xmlns:a16="http://schemas.microsoft.com/office/drawing/2014/main" id="{CEAFEE1C-BE17-A10A-B714-69AB9DCD9487}"/>
              </a:ext>
            </a:extLst>
          </p:cNvPr>
          <p:cNvSpPr txBox="1"/>
          <p:nvPr/>
        </p:nvSpPr>
        <p:spPr>
          <a:xfrm>
            <a:off x="518158" y="2892525"/>
            <a:ext cx="5419701" cy="900246"/>
          </a:xfrm>
          <a:prstGeom prst="rect">
            <a:avLst/>
          </a:prstGeom>
          <a:noFill/>
        </p:spPr>
        <p:txBody>
          <a:bodyPr wrap="square">
            <a:spAutoFit/>
          </a:bodyPr>
          <a:lstStyle/>
          <a:p>
            <a:r>
              <a:rPr lang="cy-GB" sz="1050" dirty="0"/>
              <a:t>Mae costau a dynnir mewn perthynas â thir ac adeiladau ar ôl prynu neu adeiladu cychwynnol, a chyn prisio, yn cael eu cyfalafu i'r graddau eu bod yn cynyddu'r buddion disgwyliedig i'r Brifysgol yn y dyfodol. Nid yw tir rhydd-ddaliadol yn cael ei ddibrisio gan yr ystyrir bod iddo oes ddefnyddiol amhenodol. Mae adeiladau rhydd-ddaliadol yn cael eu dibrisio ar sail llinell syth dros eu hoes ddefnyddiol ddisgwyliedig fel a ganlyn:</a:t>
            </a:r>
          </a:p>
        </p:txBody>
      </p:sp>
      <p:sp>
        <p:nvSpPr>
          <p:cNvPr id="2" name="TextBox 1">
            <a:extLst>
              <a:ext uri="{FF2B5EF4-FFF2-40B4-BE49-F238E27FC236}">
                <a16:creationId xmlns:a16="http://schemas.microsoft.com/office/drawing/2014/main" id="{43B33D56-8B8B-7A54-F3CC-4191B19E5088}"/>
              </a:ext>
            </a:extLst>
          </p:cNvPr>
          <p:cNvSpPr txBox="1"/>
          <p:nvPr/>
        </p:nvSpPr>
        <p:spPr>
          <a:xfrm>
            <a:off x="493678" y="2523193"/>
            <a:ext cx="5419701" cy="369332"/>
          </a:xfrm>
          <a:prstGeom prst="rect">
            <a:avLst/>
          </a:prstGeom>
          <a:noFill/>
        </p:spPr>
        <p:txBody>
          <a:bodyPr wrap="square">
            <a:spAutoFit/>
          </a:bodyPr>
          <a:lstStyle/>
          <a:p>
            <a:r>
              <a:rPr lang="cy-GB" b="1" dirty="0">
                <a:latin typeface="Calibri" panose="020F0502020204030204" pitchFamily="34" charset="0"/>
                <a:ea typeface="Times New Roman" panose="02020603050405020304" pitchFamily="18" charset="0"/>
              </a:rPr>
              <a:t>Tir ac Adeiladau</a:t>
            </a:r>
            <a:endParaRPr lang="cy-GB" sz="18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20ED1E17-4E18-3001-83AE-EECA3C9F65FD}"/>
              </a:ext>
            </a:extLst>
          </p:cNvPr>
          <p:cNvSpPr txBox="1"/>
          <p:nvPr/>
        </p:nvSpPr>
        <p:spPr>
          <a:xfrm>
            <a:off x="6851708" y="1056493"/>
            <a:ext cx="5739616" cy="369332"/>
          </a:xfrm>
          <a:prstGeom prst="rect">
            <a:avLst/>
          </a:prstGeom>
          <a:noFill/>
        </p:spPr>
        <p:txBody>
          <a:bodyPr wrap="square">
            <a:spAutoFit/>
          </a:bodyPr>
          <a:lstStyle/>
          <a:p>
            <a:r>
              <a:rPr lang="cy-GB" b="1" dirty="0">
                <a:latin typeface="Calibri" panose="020F0502020204030204" pitchFamily="34" charset="0"/>
                <a:ea typeface="Times New Roman" panose="02020603050405020304" pitchFamily="18" charset="0"/>
              </a:rPr>
              <a:t>Asedau Treftadaeth</a:t>
            </a:r>
            <a:endParaRPr lang="cy-GB" sz="18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E9C786A0-23D6-BEAE-4A58-84286892B0EF}"/>
              </a:ext>
            </a:extLst>
          </p:cNvPr>
          <p:cNvSpPr txBox="1"/>
          <p:nvPr/>
        </p:nvSpPr>
        <p:spPr>
          <a:xfrm>
            <a:off x="6851708" y="1510513"/>
            <a:ext cx="5413763" cy="1546577"/>
          </a:xfrm>
          <a:prstGeom prst="rect">
            <a:avLst/>
          </a:prstGeom>
          <a:noFill/>
        </p:spPr>
        <p:txBody>
          <a:bodyPr wrap="square">
            <a:spAutoFit/>
          </a:bodyPr>
          <a:lstStyle/>
          <a:p>
            <a:r>
              <a:rPr lang="en-GB" sz="1050">
                <a:effectLst/>
                <a:ea typeface="Times New Roman" panose="02020603050405020304" pitchFamily="18" charset="0"/>
              </a:rPr>
              <a:t>Mae gweithiau celf ac arteffactau gwerthfawr eraill gwerth dros £25,000 wedi'u cyfalafu a'u cydnabod ar gost neu werth y caffaeliad, lle mae'n rhesymol cael y cyfryw gost neu brisiad.</a:t>
            </a:r>
          </a:p>
          <a:p>
            <a:r>
              <a:rPr lang="en-GB" sz="1050">
                <a:effectLst/>
                <a:ea typeface="Times New Roman" panose="02020603050405020304" pitchFamily="18" charset="0"/>
              </a:rPr>
              <a:t>Cynhwysir Gweithiau Celf ar gostau a dynnwyd o 1 Ebrill 1981 neu ailbrisiad dilynol. Roedd y prisiad diweddaraf o asedau treftadaeth ar 31 Gorffennaf 2014, a gynhaliwyd at ddibenion yswiriant. Roedd y prisiad hwn yn dangos bod y gwerth wedi cynyddu, ond ni chydnabuwyd unrhyw enillion at ddibenion cyfrifyddu.</a:t>
            </a:r>
          </a:p>
          <a:p>
            <a:endParaRPr lang="en-GB" sz="1050">
              <a:effectLst/>
              <a:ea typeface="Times New Roman" panose="02020603050405020304" pitchFamily="18" charset="0"/>
            </a:endParaRPr>
          </a:p>
          <a:p>
            <a:r>
              <a:rPr lang="en-GB" sz="1050">
                <a:effectLst/>
                <a:ea typeface="Times New Roman" panose="02020603050405020304" pitchFamily="18" charset="0"/>
              </a:rPr>
              <a:t>Nid yw asedau treftadaeth yn cael eu dibrisio gan fod eu hoes economaidd hir a gwerth gweddilliol uchel yn golygu na fyddai unrhyw ddibrisiant yn sylweddol.</a:t>
            </a:r>
            <a:endParaRPr lang="en-GB" sz="1050" dirty="0">
              <a:effectLst/>
              <a:ea typeface="Times New Roman" panose="02020603050405020304" pitchFamily="18" charset="0"/>
            </a:endParaRPr>
          </a:p>
        </p:txBody>
      </p:sp>
      <p:sp>
        <p:nvSpPr>
          <p:cNvPr id="15" name="TextBox 14">
            <a:extLst>
              <a:ext uri="{FF2B5EF4-FFF2-40B4-BE49-F238E27FC236}">
                <a16:creationId xmlns:a16="http://schemas.microsoft.com/office/drawing/2014/main" id="{24DA5F2A-173A-46D3-E26E-5D7551DA903B}"/>
              </a:ext>
            </a:extLst>
          </p:cNvPr>
          <p:cNvSpPr txBox="1"/>
          <p:nvPr/>
        </p:nvSpPr>
        <p:spPr>
          <a:xfrm>
            <a:off x="545410" y="8119454"/>
            <a:ext cx="5444179" cy="369332"/>
          </a:xfrm>
          <a:prstGeom prst="rect">
            <a:avLst/>
          </a:prstGeom>
          <a:noFill/>
        </p:spPr>
        <p:txBody>
          <a:bodyPr wrap="square">
            <a:spAutoFit/>
          </a:bodyPr>
          <a:lstStyle/>
          <a:p>
            <a:r>
              <a:rPr lang="cy-GB" sz="1800" b="1" dirty="0">
                <a:effectLst/>
                <a:latin typeface="Calibri" panose="020F0502020204030204" pitchFamily="34" charset="0"/>
                <a:ea typeface="Times New Roman" panose="02020603050405020304" pitchFamily="18" charset="0"/>
              </a:rPr>
              <a:t>Costau Benthyca</a:t>
            </a:r>
            <a:endParaRPr lang="cy-GB" sz="1800" dirty="0">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C96AECE8-654B-E074-428D-7AC4DBB6C5B5}"/>
              </a:ext>
            </a:extLst>
          </p:cNvPr>
          <p:cNvSpPr txBox="1"/>
          <p:nvPr/>
        </p:nvSpPr>
        <p:spPr>
          <a:xfrm>
            <a:off x="493678" y="8548216"/>
            <a:ext cx="5444179" cy="415498"/>
          </a:xfrm>
          <a:prstGeom prst="rect">
            <a:avLst/>
          </a:prstGeom>
          <a:noFill/>
        </p:spPr>
        <p:txBody>
          <a:bodyPr wrap="square">
            <a:spAutoFit/>
          </a:bodyPr>
          <a:lstStyle/>
          <a:p>
            <a:r>
              <a:rPr lang="cy-GB" sz="1050" dirty="0">
                <a:effectLst/>
                <a:ea typeface="Times New Roman" panose="02020603050405020304" pitchFamily="18" charset="0"/>
              </a:rPr>
              <a:t>Mae costau benthyca y gellir eu priodoli’n uniongyrchol i gaffael, adeiladu neu gynhyrchu ased cymwys yn cael eu cyfalafu.</a:t>
            </a:r>
          </a:p>
        </p:txBody>
      </p:sp>
      <p:sp>
        <p:nvSpPr>
          <p:cNvPr id="17" name="TextBox 16">
            <a:extLst>
              <a:ext uri="{FF2B5EF4-FFF2-40B4-BE49-F238E27FC236}">
                <a16:creationId xmlns:a16="http://schemas.microsoft.com/office/drawing/2014/main" id="{BD686899-74A9-82BC-918A-CBD3E7AE4D86}"/>
              </a:ext>
            </a:extLst>
          </p:cNvPr>
          <p:cNvSpPr txBox="1"/>
          <p:nvPr/>
        </p:nvSpPr>
        <p:spPr>
          <a:xfrm>
            <a:off x="6869679" y="3374101"/>
            <a:ext cx="5739616" cy="369332"/>
          </a:xfrm>
          <a:prstGeom prst="rect">
            <a:avLst/>
          </a:prstGeom>
          <a:noFill/>
        </p:spPr>
        <p:txBody>
          <a:bodyPr wrap="square">
            <a:spAutoFit/>
          </a:bodyPr>
          <a:lstStyle/>
          <a:p>
            <a:r>
              <a:rPr lang="cy-GB" b="1" dirty="0">
                <a:latin typeface="Calibri" panose="020F0502020204030204" pitchFamily="34" charset="0"/>
                <a:ea typeface="Times New Roman" panose="02020603050405020304" pitchFamily="18" charset="0"/>
              </a:rPr>
              <a:t>Eiddo Buddsoddi</a:t>
            </a:r>
            <a:endParaRPr lang="cy-GB" sz="1800" dirty="0">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2FE8CE4A-6863-995F-C6C7-2E3D9ABB6F73}"/>
              </a:ext>
            </a:extLst>
          </p:cNvPr>
          <p:cNvSpPr txBox="1"/>
          <p:nvPr/>
        </p:nvSpPr>
        <p:spPr>
          <a:xfrm>
            <a:off x="6869679" y="3828121"/>
            <a:ext cx="5413763" cy="1546577"/>
          </a:xfrm>
          <a:prstGeom prst="rect">
            <a:avLst/>
          </a:prstGeom>
          <a:noFill/>
        </p:spPr>
        <p:txBody>
          <a:bodyPr wrap="square">
            <a:spAutoFit/>
          </a:bodyPr>
          <a:lstStyle/>
          <a:p>
            <a:r>
              <a:rPr lang="en-GB" sz="1050">
                <a:effectLst/>
                <a:ea typeface="Times New Roman" panose="02020603050405020304" pitchFamily="18" charset="0"/>
              </a:rPr>
              <a:t>Eiddo buddsoddi yw tir ac adeiladau a ddelir ar gyfer incwm rhent neu arbrisiant cyfalaf yn hytrach nag i'w defnyddio i ddarparu gwasanaethau.</a:t>
            </a:r>
          </a:p>
          <a:p>
            <a:endParaRPr lang="en-GB" sz="1050">
              <a:effectLst/>
              <a:ea typeface="Times New Roman" panose="02020603050405020304" pitchFamily="18" charset="0"/>
            </a:endParaRPr>
          </a:p>
          <a:p>
            <a:r>
              <a:rPr lang="en-GB" sz="1050">
                <a:effectLst/>
                <a:ea typeface="Times New Roman" panose="02020603050405020304" pitchFamily="18" charset="0"/>
              </a:rPr>
              <a:t>Mae eiddo buddsoddi yn cael ei fesur i ddechrau ar gost ac yna ar werth teg gyda symudiadau yn cael eu cydnabod yn Natganiadau Incwm Cynhwysfawr a Chyfunol y Brifysgol. Nid yw eiddo'n cael ei ddibrisio ond mae'n cael ei ailbrisio neu ei adolygu'n flynyddol yn unol ag amodau'r farchnad ar 31 Gorffennaf bob blwyddyn.</a:t>
            </a:r>
          </a:p>
          <a:p>
            <a:endParaRPr lang="en-GB" sz="1050">
              <a:effectLst/>
              <a:ea typeface="Times New Roman" panose="02020603050405020304" pitchFamily="18" charset="0"/>
            </a:endParaRPr>
          </a:p>
          <a:p>
            <a:r>
              <a:rPr lang="en-GB" sz="1050">
                <a:effectLst/>
                <a:ea typeface="Times New Roman" panose="02020603050405020304" pitchFamily="18" charset="0"/>
              </a:rPr>
              <a:t>Mae'r adolygiad o werth teg yr eiddo buddsoddi yn cael ei gynnal gan Savills.</a:t>
            </a:r>
            <a:endParaRPr lang="en-GB" sz="1050" dirty="0">
              <a:effectLst/>
              <a:ea typeface="Times New Roman" panose="02020603050405020304" pitchFamily="18" charset="0"/>
            </a:endParaRPr>
          </a:p>
        </p:txBody>
      </p:sp>
      <p:sp>
        <p:nvSpPr>
          <p:cNvPr id="19" name="TextBox 18">
            <a:extLst>
              <a:ext uri="{FF2B5EF4-FFF2-40B4-BE49-F238E27FC236}">
                <a16:creationId xmlns:a16="http://schemas.microsoft.com/office/drawing/2014/main" id="{5B7905F8-E90B-A151-8FEB-61A7AC1A589C}"/>
              </a:ext>
            </a:extLst>
          </p:cNvPr>
          <p:cNvSpPr txBox="1"/>
          <p:nvPr/>
        </p:nvSpPr>
        <p:spPr>
          <a:xfrm>
            <a:off x="6869679" y="5322039"/>
            <a:ext cx="5739616" cy="369332"/>
          </a:xfrm>
          <a:prstGeom prst="rect">
            <a:avLst/>
          </a:prstGeom>
          <a:noFill/>
        </p:spPr>
        <p:txBody>
          <a:bodyPr wrap="square">
            <a:spAutoFit/>
          </a:bodyPr>
          <a:lstStyle/>
          <a:p>
            <a:r>
              <a:rPr lang="cy-GB" b="1" dirty="0">
                <a:latin typeface="Calibri" panose="020F0502020204030204" pitchFamily="34" charset="0"/>
                <a:ea typeface="Times New Roman" panose="02020603050405020304" pitchFamily="18" charset="0"/>
              </a:rPr>
              <a:t>Buddsoddiadau</a:t>
            </a:r>
            <a:endParaRPr lang="cy-GB" sz="1800" dirty="0">
              <a:effectLst/>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F9972C2C-BCD5-5696-5423-65361E876BB8}"/>
              </a:ext>
            </a:extLst>
          </p:cNvPr>
          <p:cNvSpPr txBox="1"/>
          <p:nvPr/>
        </p:nvSpPr>
        <p:spPr>
          <a:xfrm>
            <a:off x="6869679" y="5776059"/>
            <a:ext cx="5352801" cy="1223412"/>
          </a:xfrm>
          <a:prstGeom prst="rect">
            <a:avLst/>
          </a:prstGeom>
          <a:noFill/>
        </p:spPr>
        <p:txBody>
          <a:bodyPr wrap="square">
            <a:spAutoFit/>
          </a:bodyPr>
          <a:lstStyle/>
          <a:p>
            <a:r>
              <a:rPr lang="cy-GB" sz="1050" dirty="0">
                <a:effectLst/>
                <a:ea typeface="Times New Roman" panose="02020603050405020304" pitchFamily="18" charset="0"/>
              </a:rPr>
              <a:t>Cedwir buddsoddiadau </a:t>
            </a:r>
            <a:r>
              <a:rPr lang="cy-GB" sz="1050" dirty="0" err="1">
                <a:effectLst/>
                <a:ea typeface="Times New Roman" panose="02020603050405020304" pitchFamily="18" charset="0"/>
              </a:rPr>
              <a:t>anghyfredol</a:t>
            </a:r>
            <a:r>
              <a:rPr lang="cy-GB" sz="1050" dirty="0">
                <a:effectLst/>
                <a:ea typeface="Times New Roman" panose="02020603050405020304" pitchFamily="18" charset="0"/>
              </a:rPr>
              <a:t> ar y Fantolen ar gost wedi'i hamorteiddio llai amhariad.</a:t>
            </a:r>
          </a:p>
          <a:p>
            <a:endParaRPr lang="cy-GB" sz="1050" dirty="0">
              <a:effectLst/>
              <a:ea typeface="Times New Roman" panose="02020603050405020304" pitchFamily="18" charset="0"/>
            </a:endParaRPr>
          </a:p>
          <a:p>
            <a:r>
              <a:rPr lang="cy-GB" sz="1050" dirty="0">
                <a:effectLst/>
                <a:ea typeface="Times New Roman" panose="02020603050405020304" pitchFamily="18" charset="0"/>
              </a:rPr>
              <a:t>Mae buddsoddiadau mewn endidau, cymdeithion ac is-gwmnïau a reolir ar y cyd yn cael eu cario ar gost llai Amhariad yng nghyfrifon y Brifysgol.</a:t>
            </a:r>
          </a:p>
          <a:p>
            <a:endParaRPr lang="cy-GB" sz="1050" dirty="0">
              <a:effectLst/>
              <a:ea typeface="Times New Roman" panose="02020603050405020304" pitchFamily="18" charset="0"/>
            </a:endParaRPr>
          </a:p>
          <a:p>
            <a:r>
              <a:rPr lang="cy-GB" sz="1050" dirty="0">
                <a:effectLst/>
                <a:ea typeface="Times New Roman" panose="02020603050405020304" pitchFamily="18" charset="0"/>
              </a:rPr>
              <a:t>Delir buddsoddiadau asedau cyfredol ar werth teg gyda symudiadau yn cael eu cydnabod yn Natganiadau Incwm Cynhwysfawr a Chyfunol y Brifysgol</a:t>
            </a:r>
            <a:r>
              <a:rPr lang="en-GB" sz="1050" dirty="0">
                <a:effectLst/>
                <a:ea typeface="Times New Roman" panose="02020603050405020304" pitchFamily="18" charset="0"/>
              </a:rPr>
              <a:t>.</a:t>
            </a:r>
          </a:p>
        </p:txBody>
      </p:sp>
      <p:sp>
        <p:nvSpPr>
          <p:cNvPr id="22" name="TextBox 21">
            <a:extLst>
              <a:ext uri="{FF2B5EF4-FFF2-40B4-BE49-F238E27FC236}">
                <a16:creationId xmlns:a16="http://schemas.microsoft.com/office/drawing/2014/main" id="{3DECB11C-01E2-66F4-6AB8-3958F0A8A7F6}"/>
              </a:ext>
            </a:extLst>
          </p:cNvPr>
          <p:cNvSpPr txBox="1"/>
          <p:nvPr/>
        </p:nvSpPr>
        <p:spPr>
          <a:xfrm>
            <a:off x="6869679" y="7174031"/>
            <a:ext cx="5739616" cy="369332"/>
          </a:xfrm>
          <a:prstGeom prst="rect">
            <a:avLst/>
          </a:prstGeom>
          <a:noFill/>
        </p:spPr>
        <p:txBody>
          <a:bodyPr wrap="square">
            <a:spAutoFit/>
          </a:bodyPr>
          <a:lstStyle/>
          <a:p>
            <a:r>
              <a:rPr lang="cy-GB" sz="1800" b="1" dirty="0">
                <a:effectLst/>
                <a:latin typeface="Calibri" panose="020F0502020204030204" pitchFamily="34" charset="0"/>
                <a:ea typeface="Times New Roman" panose="02020603050405020304" pitchFamily="18" charset="0"/>
              </a:rPr>
              <a:t>Stoc</a:t>
            </a:r>
            <a:endParaRPr lang="cy-GB" sz="1800" dirty="0">
              <a:effectLst/>
              <a:latin typeface="Times New Roman" panose="02020603050405020304" pitchFamily="18" charset="0"/>
              <a:ea typeface="Times New Roman" panose="02020603050405020304" pitchFamily="18" charset="0"/>
            </a:endParaRPr>
          </a:p>
        </p:txBody>
      </p:sp>
      <p:sp>
        <p:nvSpPr>
          <p:cNvPr id="23" name="TextBox 22">
            <a:extLst>
              <a:ext uri="{FF2B5EF4-FFF2-40B4-BE49-F238E27FC236}">
                <a16:creationId xmlns:a16="http://schemas.microsoft.com/office/drawing/2014/main" id="{65B54F47-0D8F-3A2A-4C45-5734BA7F24C8}"/>
              </a:ext>
            </a:extLst>
          </p:cNvPr>
          <p:cNvSpPr txBox="1"/>
          <p:nvPr/>
        </p:nvSpPr>
        <p:spPr>
          <a:xfrm>
            <a:off x="6869679" y="7543363"/>
            <a:ext cx="5413763" cy="415498"/>
          </a:xfrm>
          <a:prstGeom prst="rect">
            <a:avLst/>
          </a:prstGeom>
          <a:noFill/>
        </p:spPr>
        <p:txBody>
          <a:bodyPr wrap="square">
            <a:spAutoFit/>
          </a:bodyPr>
          <a:lstStyle/>
          <a:p>
            <a:r>
              <a:rPr lang="cy-GB" sz="1050" dirty="0">
                <a:effectLst/>
                <a:ea typeface="Times New Roman" panose="02020603050405020304" pitchFamily="18" charset="0"/>
              </a:rPr>
              <a:t>Cedwir stoc ar yr isaf o gost a gwerth gwireddadwy net. Mae'r gost yn cynrychioli pris anfoneb</a:t>
            </a:r>
            <a:r>
              <a:rPr lang="cy-GB" sz="1050" dirty="0">
                <a:ea typeface="Times New Roman" panose="02020603050405020304" pitchFamily="18" charset="0"/>
              </a:rPr>
              <a:t> </a:t>
            </a:r>
            <a:r>
              <a:rPr lang="cy-GB" sz="1050" dirty="0">
                <a:effectLst/>
                <a:ea typeface="Times New Roman" panose="02020603050405020304" pitchFamily="18" charset="0"/>
              </a:rPr>
              <a:t>y stoc.</a:t>
            </a:r>
          </a:p>
        </p:txBody>
      </p:sp>
      <p:graphicFrame>
        <p:nvGraphicFramePr>
          <p:cNvPr id="13" name="Table 12">
            <a:extLst>
              <a:ext uri="{FF2B5EF4-FFF2-40B4-BE49-F238E27FC236}">
                <a16:creationId xmlns:a16="http://schemas.microsoft.com/office/drawing/2014/main" id="{2F5C4F9A-D9C4-9F07-0929-1518552B42A1}"/>
              </a:ext>
            </a:extLst>
          </p:cNvPr>
          <p:cNvGraphicFramePr>
            <a:graphicFrameLocks noGrp="1"/>
          </p:cNvGraphicFramePr>
          <p:nvPr>
            <p:extLst>
              <p:ext uri="{D42A27DB-BD31-4B8C-83A1-F6EECF244321}">
                <p14:modId xmlns:p14="http://schemas.microsoft.com/office/powerpoint/2010/main" val="2525841097"/>
              </p:ext>
            </p:extLst>
          </p:nvPr>
        </p:nvGraphicFramePr>
        <p:xfrm>
          <a:off x="868967" y="3828121"/>
          <a:ext cx="4410202" cy="1005840"/>
        </p:xfrm>
        <a:graphic>
          <a:graphicData uri="http://schemas.openxmlformats.org/drawingml/2006/table">
            <a:tbl>
              <a:tblPr bandRow="1">
                <a:tableStyleId>{073A0DAA-6AF3-43AB-8588-CEC1D06C72B9}</a:tableStyleId>
              </a:tblPr>
              <a:tblGrid>
                <a:gridCol w="3266805">
                  <a:extLst>
                    <a:ext uri="{9D8B030D-6E8A-4147-A177-3AD203B41FA5}">
                      <a16:colId xmlns:a16="http://schemas.microsoft.com/office/drawing/2014/main" val="3373392311"/>
                    </a:ext>
                  </a:extLst>
                </a:gridCol>
                <a:gridCol w="1143397">
                  <a:extLst>
                    <a:ext uri="{9D8B030D-6E8A-4147-A177-3AD203B41FA5}">
                      <a16:colId xmlns:a16="http://schemas.microsoft.com/office/drawing/2014/main" val="1915411317"/>
                    </a:ext>
                  </a:extLst>
                </a:gridCol>
              </a:tblGrid>
              <a:tr h="211726">
                <a:tc>
                  <a:txBody>
                    <a:bodyPr/>
                    <a:lstStyle/>
                    <a:p>
                      <a:r>
                        <a:rPr lang="cy-GB" sz="1050" noProof="0" dirty="0"/>
                        <a:t>Adeiladau Academaidd</a:t>
                      </a:r>
                    </a:p>
                  </a:txBody>
                  <a:tcPr/>
                </a:tc>
                <a:tc>
                  <a:txBody>
                    <a:bodyPr/>
                    <a:lstStyle/>
                    <a:p>
                      <a:r>
                        <a:rPr lang="en-GB" sz="1050"/>
                        <a:t>50 years</a:t>
                      </a:r>
                    </a:p>
                  </a:txBody>
                  <a:tcPr/>
                </a:tc>
                <a:extLst>
                  <a:ext uri="{0D108BD9-81ED-4DB2-BD59-A6C34878D82A}">
                    <a16:rowId xmlns:a16="http://schemas.microsoft.com/office/drawing/2014/main" val="969962713"/>
                  </a:ext>
                </a:extLst>
              </a:tr>
              <a:tr h="212361">
                <a:tc>
                  <a:txBody>
                    <a:bodyPr/>
                    <a:lstStyle/>
                    <a:p>
                      <a:r>
                        <a:rPr lang="cy-GB" sz="1050" noProof="0" dirty="0"/>
                        <a:t>Llety</a:t>
                      </a:r>
                    </a:p>
                  </a:txBody>
                  <a:tcPr/>
                </a:tc>
                <a:tc>
                  <a:txBody>
                    <a:bodyPr/>
                    <a:lstStyle/>
                    <a:p>
                      <a:r>
                        <a:rPr lang="en-GB" sz="1050"/>
                        <a:t>30 years</a:t>
                      </a:r>
                    </a:p>
                  </a:txBody>
                  <a:tcPr/>
                </a:tc>
                <a:extLst>
                  <a:ext uri="{0D108BD9-81ED-4DB2-BD59-A6C34878D82A}">
                    <a16:rowId xmlns:a16="http://schemas.microsoft.com/office/drawing/2014/main" val="2240703834"/>
                  </a:ext>
                </a:extLst>
              </a:tr>
              <a:tr h="212361">
                <a:tc>
                  <a:txBody>
                    <a:bodyPr/>
                    <a:lstStyle/>
                    <a:p>
                      <a:r>
                        <a:rPr lang="cy-GB" sz="1050" noProof="0" dirty="0"/>
                        <a:t>Labordai a Theatrau Darlithio</a:t>
                      </a:r>
                    </a:p>
                  </a:txBody>
                  <a:tcPr/>
                </a:tc>
                <a:tc>
                  <a:txBody>
                    <a:bodyPr/>
                    <a:lstStyle/>
                    <a:p>
                      <a:r>
                        <a:rPr lang="en-GB" sz="1050"/>
                        <a:t>30 years</a:t>
                      </a:r>
                    </a:p>
                  </a:txBody>
                  <a:tcPr/>
                </a:tc>
                <a:extLst>
                  <a:ext uri="{0D108BD9-81ED-4DB2-BD59-A6C34878D82A}">
                    <a16:rowId xmlns:a16="http://schemas.microsoft.com/office/drawing/2014/main" val="2773868905"/>
                  </a:ext>
                </a:extLst>
              </a:tr>
              <a:tr h="212361">
                <a:tc>
                  <a:txBody>
                    <a:bodyPr/>
                    <a:lstStyle/>
                    <a:p>
                      <a:r>
                        <a:rPr lang="cy-GB" sz="1050" noProof="0" dirty="0"/>
                        <a:t>Adnewyddiadau</a:t>
                      </a:r>
                    </a:p>
                  </a:txBody>
                  <a:tcPr/>
                </a:tc>
                <a:tc>
                  <a:txBody>
                    <a:bodyPr/>
                    <a:lstStyle/>
                    <a:p>
                      <a:r>
                        <a:rPr lang="en-GB" sz="1050" dirty="0"/>
                        <a:t>20 years</a:t>
                      </a:r>
                    </a:p>
                  </a:txBody>
                  <a:tcPr/>
                </a:tc>
                <a:extLst>
                  <a:ext uri="{0D108BD9-81ED-4DB2-BD59-A6C34878D82A}">
                    <a16:rowId xmlns:a16="http://schemas.microsoft.com/office/drawing/2014/main" val="442004266"/>
                  </a:ext>
                </a:extLst>
              </a:tr>
            </a:tbl>
          </a:graphicData>
        </a:graphic>
      </p:graphicFrame>
      <p:sp>
        <p:nvSpPr>
          <p:cNvPr id="24" name="TextBox 23">
            <a:extLst>
              <a:ext uri="{FF2B5EF4-FFF2-40B4-BE49-F238E27FC236}">
                <a16:creationId xmlns:a16="http://schemas.microsoft.com/office/drawing/2014/main" id="{121032AB-17F7-F2F2-E114-92DC0E3277F6}"/>
              </a:ext>
            </a:extLst>
          </p:cNvPr>
          <p:cNvSpPr txBox="1"/>
          <p:nvPr/>
        </p:nvSpPr>
        <p:spPr>
          <a:xfrm>
            <a:off x="500188" y="4917274"/>
            <a:ext cx="5419701" cy="415498"/>
          </a:xfrm>
          <a:prstGeom prst="rect">
            <a:avLst/>
          </a:prstGeom>
          <a:noFill/>
        </p:spPr>
        <p:txBody>
          <a:bodyPr wrap="square">
            <a:spAutoFit/>
          </a:bodyPr>
          <a:lstStyle/>
          <a:p>
            <a:r>
              <a:rPr lang="cy-GB" sz="1050" dirty="0">
                <a:effectLst/>
                <a:latin typeface="Calibri" panose="020F0502020204030204" pitchFamily="34" charset="0"/>
                <a:ea typeface="Times New Roman" panose="02020603050405020304" pitchFamily="18" charset="0"/>
              </a:rPr>
              <a:t>Codir dibrisiant blwyddyn lawn ym mlwyddyn y caffaeliad.</a:t>
            </a:r>
          </a:p>
          <a:p>
            <a:r>
              <a:rPr lang="cy-GB" sz="1050" dirty="0">
                <a:effectLst/>
                <a:latin typeface="Calibri" panose="020F0502020204030204" pitchFamily="34" charset="0"/>
                <a:ea typeface="Times New Roman" panose="02020603050405020304" pitchFamily="18" charset="0"/>
              </a:rPr>
              <a:t>Ni chodir dibrisiant ar asedau yn ystod y cyfnod adeiladu</a:t>
            </a:r>
            <a:endParaRPr lang="cy-GB" sz="1050" dirty="0">
              <a:effectLst/>
              <a:latin typeface="Times New Roman" panose="02020603050405020304" pitchFamily="18" charset="0"/>
              <a:ea typeface="Times New Roman" panose="02020603050405020304" pitchFamily="18" charset="0"/>
            </a:endParaRPr>
          </a:p>
        </p:txBody>
      </p:sp>
      <p:sp>
        <p:nvSpPr>
          <p:cNvPr id="29" name="TextBox 28">
            <a:extLst>
              <a:ext uri="{FF2B5EF4-FFF2-40B4-BE49-F238E27FC236}">
                <a16:creationId xmlns:a16="http://schemas.microsoft.com/office/drawing/2014/main" id="{2B94C6EF-1852-7187-3F5C-AC23FDA86F9E}"/>
              </a:ext>
            </a:extLst>
          </p:cNvPr>
          <p:cNvSpPr txBox="1"/>
          <p:nvPr/>
        </p:nvSpPr>
        <p:spPr>
          <a:xfrm>
            <a:off x="518156" y="5572014"/>
            <a:ext cx="5448011" cy="861774"/>
          </a:xfrm>
          <a:prstGeom prst="rect">
            <a:avLst/>
          </a:prstGeom>
          <a:noFill/>
        </p:spPr>
        <p:txBody>
          <a:bodyPr wrap="square">
            <a:spAutoFit/>
          </a:bodyPr>
          <a:lstStyle/>
          <a:p>
            <a:r>
              <a:rPr lang="cy-GB" sz="1000" dirty="0"/>
              <a:t>Mae offer, gan gynnwys cyfrifiaduron a meddalwedd, sy'n costio llai na de-</a:t>
            </a:r>
            <a:r>
              <a:rPr lang="cy-GB" sz="1000" dirty="0" err="1"/>
              <a:t>minimus</a:t>
            </a:r>
            <a:r>
              <a:rPr lang="cy-GB" sz="1000" dirty="0"/>
              <a:t> o £5,000 fesul eitem unigol neu grŵp o eitemau yn cael ei ddileu ym mlwyddyn eu caffael. Mae pob offer arall yn cael ei gyfalafu.</a:t>
            </a:r>
          </a:p>
          <a:p>
            <a:r>
              <a:rPr lang="cy-GB" sz="1000" dirty="0"/>
              <a:t>Mae offer wedi’i gyfalafu yn cael ei ddatgan ar gost a’i ddibrisio dros ei oes ddefnyddiol ddisgwyliedig fel a ganlyn:</a:t>
            </a:r>
          </a:p>
        </p:txBody>
      </p:sp>
      <p:sp>
        <p:nvSpPr>
          <p:cNvPr id="30" name="TextBox 29">
            <a:extLst>
              <a:ext uri="{FF2B5EF4-FFF2-40B4-BE49-F238E27FC236}">
                <a16:creationId xmlns:a16="http://schemas.microsoft.com/office/drawing/2014/main" id="{3A4133CA-3BF3-C4A7-840B-DD1032A489E3}"/>
              </a:ext>
            </a:extLst>
          </p:cNvPr>
          <p:cNvSpPr txBox="1"/>
          <p:nvPr/>
        </p:nvSpPr>
        <p:spPr>
          <a:xfrm>
            <a:off x="500189" y="5298305"/>
            <a:ext cx="5419700" cy="369332"/>
          </a:xfrm>
          <a:prstGeom prst="rect">
            <a:avLst/>
          </a:prstGeom>
          <a:noFill/>
        </p:spPr>
        <p:txBody>
          <a:bodyPr wrap="square">
            <a:spAutoFit/>
          </a:bodyPr>
          <a:lstStyle/>
          <a:p>
            <a:r>
              <a:rPr lang="cy-GB" b="1" dirty="0">
                <a:latin typeface="Calibri" panose="020F0502020204030204" pitchFamily="34" charset="0"/>
                <a:ea typeface="Times New Roman" panose="02020603050405020304" pitchFamily="18" charset="0"/>
              </a:rPr>
              <a:t>Offer</a:t>
            </a:r>
            <a:endParaRPr lang="cy-GB" sz="1800" dirty="0">
              <a:effectLst/>
              <a:latin typeface="Times New Roman" panose="02020603050405020304" pitchFamily="18" charset="0"/>
              <a:ea typeface="Times New Roman" panose="02020603050405020304" pitchFamily="18" charset="0"/>
            </a:endParaRPr>
          </a:p>
        </p:txBody>
      </p:sp>
      <p:graphicFrame>
        <p:nvGraphicFramePr>
          <p:cNvPr id="31" name="Table 30">
            <a:extLst>
              <a:ext uri="{FF2B5EF4-FFF2-40B4-BE49-F238E27FC236}">
                <a16:creationId xmlns:a16="http://schemas.microsoft.com/office/drawing/2014/main" id="{45E1A75D-9C2E-85DE-393B-CAE3BF08915D}"/>
              </a:ext>
            </a:extLst>
          </p:cNvPr>
          <p:cNvGraphicFramePr>
            <a:graphicFrameLocks noGrp="1"/>
          </p:cNvGraphicFramePr>
          <p:nvPr>
            <p:extLst>
              <p:ext uri="{D42A27DB-BD31-4B8C-83A1-F6EECF244321}">
                <p14:modId xmlns:p14="http://schemas.microsoft.com/office/powerpoint/2010/main" val="2452201787"/>
              </p:ext>
            </p:extLst>
          </p:nvPr>
        </p:nvGraphicFramePr>
        <p:xfrm>
          <a:off x="868967" y="6415412"/>
          <a:ext cx="4410202" cy="1008102"/>
        </p:xfrm>
        <a:graphic>
          <a:graphicData uri="http://schemas.openxmlformats.org/drawingml/2006/table">
            <a:tbl>
              <a:tblPr bandRow="1">
                <a:tableStyleId>{073A0DAA-6AF3-43AB-8588-CEC1D06C72B9}</a:tableStyleId>
              </a:tblPr>
              <a:tblGrid>
                <a:gridCol w="3249338">
                  <a:extLst>
                    <a:ext uri="{9D8B030D-6E8A-4147-A177-3AD203B41FA5}">
                      <a16:colId xmlns:a16="http://schemas.microsoft.com/office/drawing/2014/main" val="3373392311"/>
                    </a:ext>
                  </a:extLst>
                </a:gridCol>
                <a:gridCol w="1160864">
                  <a:extLst>
                    <a:ext uri="{9D8B030D-6E8A-4147-A177-3AD203B41FA5}">
                      <a16:colId xmlns:a16="http://schemas.microsoft.com/office/drawing/2014/main" val="1915411317"/>
                    </a:ext>
                  </a:extLst>
                </a:gridCol>
              </a:tblGrid>
              <a:tr h="222284">
                <a:tc>
                  <a:txBody>
                    <a:bodyPr/>
                    <a:lstStyle/>
                    <a:p>
                      <a:r>
                        <a:rPr lang="cy-GB" sz="1050" noProof="0" dirty="0"/>
                        <a:t>Offer Cyfrifiadurol </a:t>
                      </a:r>
                    </a:p>
                  </a:txBody>
                  <a:tcPr/>
                </a:tc>
                <a:tc>
                  <a:txBody>
                    <a:bodyPr/>
                    <a:lstStyle/>
                    <a:p>
                      <a:r>
                        <a:rPr lang="en-GB" sz="1050"/>
                        <a:t>4 years</a:t>
                      </a:r>
                    </a:p>
                  </a:txBody>
                  <a:tcPr/>
                </a:tc>
                <a:extLst>
                  <a:ext uri="{0D108BD9-81ED-4DB2-BD59-A6C34878D82A}">
                    <a16:rowId xmlns:a16="http://schemas.microsoft.com/office/drawing/2014/main" val="969962713"/>
                  </a:ext>
                </a:extLst>
              </a:tr>
              <a:tr h="252214">
                <a:tc>
                  <a:txBody>
                    <a:bodyPr/>
                    <a:lstStyle/>
                    <a:p>
                      <a:r>
                        <a:rPr lang="cy-GB" sz="1050" noProof="0" dirty="0"/>
                        <a:t>Offer a brynwyd ar gyfer prosiectau ymchwil penodol</a:t>
                      </a:r>
                    </a:p>
                  </a:txBody>
                  <a:tcPr/>
                </a:tc>
                <a:tc>
                  <a:txBody>
                    <a:bodyPr/>
                    <a:lstStyle/>
                    <a:p>
                      <a:r>
                        <a:rPr lang="en-GB" sz="1050"/>
                        <a:t>3-5 years</a:t>
                      </a:r>
                    </a:p>
                  </a:txBody>
                  <a:tcPr/>
                </a:tc>
                <a:extLst>
                  <a:ext uri="{0D108BD9-81ED-4DB2-BD59-A6C34878D82A}">
                    <a16:rowId xmlns:a16="http://schemas.microsoft.com/office/drawing/2014/main" val="2240703834"/>
                  </a:ext>
                </a:extLst>
              </a:tr>
              <a:tr h="252214">
                <a:tc>
                  <a:txBody>
                    <a:bodyPr/>
                    <a:lstStyle/>
                    <a:p>
                      <a:r>
                        <a:rPr lang="cy-GB" sz="1050" noProof="0" dirty="0"/>
                        <a:t>Offer arall</a:t>
                      </a:r>
                    </a:p>
                  </a:txBody>
                  <a:tcPr/>
                </a:tc>
                <a:tc>
                  <a:txBody>
                    <a:bodyPr/>
                    <a:lstStyle/>
                    <a:p>
                      <a:r>
                        <a:rPr lang="en-GB" sz="1050"/>
                        <a:t>10 years</a:t>
                      </a:r>
                    </a:p>
                  </a:txBody>
                  <a:tcPr/>
                </a:tc>
                <a:extLst>
                  <a:ext uri="{0D108BD9-81ED-4DB2-BD59-A6C34878D82A}">
                    <a16:rowId xmlns:a16="http://schemas.microsoft.com/office/drawing/2014/main" val="2773868905"/>
                  </a:ext>
                </a:extLst>
              </a:tr>
              <a:tr h="252214">
                <a:tc>
                  <a:txBody>
                    <a:bodyPr/>
                    <a:lstStyle/>
                    <a:p>
                      <a:r>
                        <a:rPr lang="cy-GB" sz="1050" noProof="0" dirty="0"/>
                        <a:t>Cerbydau </a:t>
                      </a:r>
                    </a:p>
                  </a:txBody>
                  <a:tcPr/>
                </a:tc>
                <a:tc>
                  <a:txBody>
                    <a:bodyPr/>
                    <a:lstStyle/>
                    <a:p>
                      <a:r>
                        <a:rPr lang="en-GB" sz="1050" dirty="0"/>
                        <a:t>4 years</a:t>
                      </a:r>
                    </a:p>
                  </a:txBody>
                  <a:tcPr/>
                </a:tc>
                <a:extLst>
                  <a:ext uri="{0D108BD9-81ED-4DB2-BD59-A6C34878D82A}">
                    <a16:rowId xmlns:a16="http://schemas.microsoft.com/office/drawing/2014/main" val="442004266"/>
                  </a:ext>
                </a:extLst>
              </a:tr>
            </a:tbl>
          </a:graphicData>
        </a:graphic>
      </p:graphicFrame>
      <p:sp>
        <p:nvSpPr>
          <p:cNvPr id="32" name="TextBox 31">
            <a:extLst>
              <a:ext uri="{FF2B5EF4-FFF2-40B4-BE49-F238E27FC236}">
                <a16:creationId xmlns:a16="http://schemas.microsoft.com/office/drawing/2014/main" id="{50E32E63-6C88-09F9-CBD5-A74C735BEB7A}"/>
              </a:ext>
            </a:extLst>
          </p:cNvPr>
          <p:cNvSpPr txBox="1"/>
          <p:nvPr/>
        </p:nvSpPr>
        <p:spPr>
          <a:xfrm>
            <a:off x="493679" y="7482944"/>
            <a:ext cx="5448011" cy="577081"/>
          </a:xfrm>
          <a:prstGeom prst="rect">
            <a:avLst/>
          </a:prstGeom>
          <a:noFill/>
        </p:spPr>
        <p:txBody>
          <a:bodyPr wrap="square">
            <a:spAutoFit/>
          </a:bodyPr>
          <a:lstStyle/>
          <a:p>
            <a:r>
              <a:rPr lang="cy-GB" sz="1050" dirty="0">
                <a:effectLst/>
                <a:latin typeface="Calibri" panose="020F0502020204030204" pitchFamily="34" charset="0"/>
                <a:ea typeface="Times New Roman" panose="02020603050405020304" pitchFamily="18" charset="0"/>
              </a:rPr>
              <a:t>Codir dibrisiant blwyddyn lawn ym mlwyddyn y caffaeliad</a:t>
            </a:r>
          </a:p>
          <a:p>
            <a:r>
              <a:rPr lang="cy-GB" sz="1050" dirty="0">
                <a:effectLst/>
                <a:latin typeface="Calibri" panose="020F0502020204030204" pitchFamily="34" charset="0"/>
                <a:ea typeface="Times New Roman" panose="02020603050405020304" pitchFamily="18" charset="0"/>
              </a:rPr>
              <a:t>Mae dulliau dibrisiant, oes ddefnyddiol a gwerthoedd gweddilliol yn cael eu hadolygu ar ddyddiad paratoi pob Mantolen.</a:t>
            </a:r>
          </a:p>
        </p:txBody>
      </p:sp>
      <p:sp>
        <p:nvSpPr>
          <p:cNvPr id="3" name="TextBox 2">
            <a:extLst>
              <a:ext uri="{FF2B5EF4-FFF2-40B4-BE49-F238E27FC236}">
                <a16:creationId xmlns:a16="http://schemas.microsoft.com/office/drawing/2014/main" id="{C5EC8B53-6D43-A281-CB2B-BBB088A7601D}"/>
              </a:ext>
            </a:extLst>
          </p:cNvPr>
          <p:cNvSpPr txBox="1"/>
          <p:nvPr/>
        </p:nvSpPr>
        <p:spPr>
          <a:xfrm>
            <a:off x="386863" y="123110"/>
            <a:ext cx="12063817" cy="830997"/>
          </a:xfrm>
          <a:prstGeom prst="rect">
            <a:avLst/>
          </a:prstGeom>
          <a:noFill/>
        </p:spPr>
        <p:txBody>
          <a:bodyPr wrap="square" rtlCol="0">
            <a:spAutoFit/>
          </a:bodyPr>
          <a:lstStyle/>
          <a:p>
            <a:r>
              <a:rPr lang="en-GB" sz="2400" b="1" dirty="0">
                <a:solidFill>
                  <a:schemeClr val="bg1"/>
                </a:solidFill>
              </a:rPr>
              <a:t>DATGANIAD O </a:t>
            </a:r>
            <a:r>
              <a:rPr lang="cy-GB" sz="2400" b="1" dirty="0">
                <a:solidFill>
                  <a:schemeClr val="bg1"/>
                </a:solidFill>
              </a:rPr>
              <a:t>BOLISÏAU CYFRIFYDDU</a:t>
            </a:r>
            <a:r>
              <a:rPr lang="en-GB" sz="2400" b="1" dirty="0">
                <a:solidFill>
                  <a:schemeClr val="bg1"/>
                </a:solidFill>
              </a:rPr>
              <a:t> </a:t>
            </a:r>
          </a:p>
          <a:p>
            <a:endParaRPr lang="en-GB" sz="2400" b="1" dirty="0">
              <a:solidFill>
                <a:schemeClr val="bg1"/>
              </a:solidFill>
            </a:endParaRPr>
          </a:p>
        </p:txBody>
      </p:sp>
    </p:spTree>
    <p:extLst>
      <p:ext uri="{BB962C8B-B14F-4D97-AF65-F5344CB8AC3E}">
        <p14:creationId xmlns:p14="http://schemas.microsoft.com/office/powerpoint/2010/main" val="241465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DC454DA5-A2B2-3BB0-C249-BA9BCEC0C5C0}"/>
              </a:ext>
            </a:extLst>
          </p:cNvPr>
          <p:cNvSpPr txBox="1"/>
          <p:nvPr/>
        </p:nvSpPr>
        <p:spPr>
          <a:xfrm>
            <a:off x="525779" y="1733265"/>
            <a:ext cx="3322321" cy="369332"/>
          </a:xfrm>
          <a:prstGeom prst="rect">
            <a:avLst/>
          </a:prstGeom>
          <a:noFill/>
        </p:spPr>
        <p:txBody>
          <a:bodyPr wrap="square">
            <a:spAutoFit/>
          </a:bodyPr>
          <a:lstStyle/>
          <a:p>
            <a:r>
              <a:rPr lang="cy-GB" b="1" dirty="0">
                <a:latin typeface="Calibri" panose="020F0502020204030204" pitchFamily="34" charset="0"/>
                <a:ea typeface="Times New Roman" panose="02020603050405020304" pitchFamily="18" charset="0"/>
              </a:rPr>
              <a:t>Offerynnau Ariannol</a:t>
            </a:r>
            <a:r>
              <a:rPr lang="en-GB" sz="1800" b="1" dirty="0">
                <a:effectLst/>
                <a:latin typeface="Calibri" panose="020F0502020204030204" pitchFamily="34" charset="0"/>
                <a:ea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98E1E0FF-A54A-5DBE-F83A-269E6C81855F}"/>
              </a:ext>
            </a:extLst>
          </p:cNvPr>
          <p:cNvSpPr txBox="1"/>
          <p:nvPr/>
        </p:nvSpPr>
        <p:spPr>
          <a:xfrm>
            <a:off x="850900" y="2493456"/>
            <a:ext cx="4610100" cy="738664"/>
          </a:xfrm>
          <a:prstGeom prst="rect">
            <a:avLst/>
          </a:prstGeom>
          <a:noFill/>
        </p:spPr>
        <p:txBody>
          <a:bodyPr wrap="square">
            <a:spAutoFit/>
          </a:bodyPr>
          <a:lstStyle/>
          <a:p>
            <a:r>
              <a:rPr lang="cy-GB" sz="1050" dirty="0">
                <a:ea typeface="Times New Roman" panose="02020603050405020304" pitchFamily="18" charset="0"/>
              </a:rPr>
              <a:t>Mae dyledwyr a chredydwyr masnach ac eraill yn cael eu cydnabod i ddechrau ar bris y </a:t>
            </a:r>
            <a:r>
              <a:rPr lang="cy-GB" sz="1050" dirty="0" err="1">
                <a:ea typeface="Times New Roman" panose="02020603050405020304" pitchFamily="18" charset="0"/>
              </a:rPr>
              <a:t>trafodyn</a:t>
            </a:r>
            <a:r>
              <a:rPr lang="cy-GB" sz="1050" dirty="0">
                <a:ea typeface="Times New Roman" panose="02020603050405020304" pitchFamily="18" charset="0"/>
              </a:rPr>
              <a:t> net o gostau trafodion </a:t>
            </a:r>
            <a:r>
              <a:rPr lang="cy-GB" sz="1050" dirty="0" err="1">
                <a:ea typeface="Times New Roman" panose="02020603050405020304" pitchFamily="18" charset="0"/>
              </a:rPr>
              <a:t>priodoladwy</a:t>
            </a:r>
            <a:r>
              <a:rPr lang="cy-GB" sz="1050" dirty="0">
                <a:ea typeface="Times New Roman" panose="02020603050405020304" pitchFamily="18" charset="0"/>
              </a:rPr>
              <a:t>. Yn dilyn cydnabyddiaeth gychwynnol cânt eu mesur ar gostau </a:t>
            </a:r>
            <a:r>
              <a:rPr lang="cy-GB" sz="1050" dirty="0" err="1">
                <a:ea typeface="Times New Roman" panose="02020603050405020304" pitchFamily="18" charset="0"/>
              </a:rPr>
              <a:t>amorteiddiedig</a:t>
            </a:r>
            <a:r>
              <a:rPr lang="cy-GB" sz="1050" dirty="0">
                <a:ea typeface="Times New Roman" panose="02020603050405020304" pitchFamily="18" charset="0"/>
              </a:rPr>
              <a:t> llai unrhyw golledion amhariad yn achos dyledwyr masnach.</a:t>
            </a:r>
            <a:endParaRPr lang="cy-GB" sz="1050" dirty="0">
              <a:effectLst/>
              <a:ea typeface="Times New Roman" panose="02020603050405020304" pitchFamily="18" charset="0"/>
            </a:endParaRPr>
          </a:p>
        </p:txBody>
      </p:sp>
      <p:sp>
        <p:nvSpPr>
          <p:cNvPr id="5" name="TextBox 4">
            <a:extLst>
              <a:ext uri="{FF2B5EF4-FFF2-40B4-BE49-F238E27FC236}">
                <a16:creationId xmlns:a16="http://schemas.microsoft.com/office/drawing/2014/main" id="{CEAFEE1C-BE17-A10A-B714-69AB9DCD9487}"/>
              </a:ext>
            </a:extLst>
          </p:cNvPr>
          <p:cNvSpPr txBox="1"/>
          <p:nvPr/>
        </p:nvSpPr>
        <p:spPr>
          <a:xfrm>
            <a:off x="850900" y="3639445"/>
            <a:ext cx="4610100" cy="1477328"/>
          </a:xfrm>
          <a:prstGeom prst="rect">
            <a:avLst/>
          </a:prstGeom>
          <a:noFill/>
        </p:spPr>
        <p:txBody>
          <a:bodyPr wrap="square">
            <a:spAutoFit/>
          </a:bodyPr>
          <a:lstStyle/>
          <a:p>
            <a:r>
              <a:rPr lang="cy-GB" sz="1000" dirty="0">
                <a:effectLst/>
                <a:latin typeface="Calibri" panose="020F0502020204030204" pitchFamily="34" charset="0"/>
                <a:ea typeface="Times New Roman" panose="02020603050405020304" pitchFamily="18" charset="0"/>
              </a:rPr>
              <a:t>Mae benthyciadau sy’n dwyn llog ac eithrio benthyciadau consesiynol endid budd cyhoeddus yn cael eu cydnabod i ddechrau ar werth presennol taliadau yn y dyfodol wedi’u disgowntio ar gyfradd llog y farchnad. Yn dilyn cydnabyddiaeth gychwynnol, caiff benthyciadau sy’n dwyn llog eu datgan ar gost wedi’i hamorteiddio gan ddefnyddio’r dull llog effeithiol, llai unrhyw golledion amhariad.</a:t>
            </a:r>
          </a:p>
          <a:p>
            <a:endParaRPr lang="cy-GB" sz="1000" dirty="0">
              <a:effectLst/>
              <a:latin typeface="Calibri" panose="020F0502020204030204" pitchFamily="34" charset="0"/>
              <a:ea typeface="Times New Roman" panose="02020603050405020304" pitchFamily="18" charset="0"/>
            </a:endParaRPr>
          </a:p>
          <a:p>
            <a:r>
              <a:rPr lang="cy-GB" sz="1000" dirty="0">
                <a:effectLst/>
                <a:latin typeface="Calibri" panose="020F0502020204030204" pitchFamily="34" charset="0"/>
                <a:ea typeface="Times New Roman" panose="02020603050405020304" pitchFamily="18" charset="0"/>
              </a:rPr>
              <a:t>Mae benthyciadau consesiynol yn cael eu cydnabod yn y lle cyntaf ar y swm a dderbyniwyd neu a dalwyd ac yna'n cael eu mesur ar gost ynghyd ag unrhyw log cronedig sy'n daladwy neu'n dderbyniadwy.</a:t>
            </a:r>
            <a:endParaRPr lang="cy-GB" sz="1000" dirty="0"/>
          </a:p>
        </p:txBody>
      </p:sp>
      <p:sp>
        <p:nvSpPr>
          <p:cNvPr id="2" name="TextBox 1">
            <a:extLst>
              <a:ext uri="{FF2B5EF4-FFF2-40B4-BE49-F238E27FC236}">
                <a16:creationId xmlns:a16="http://schemas.microsoft.com/office/drawing/2014/main" id="{43B33D56-8B8B-7A54-F3CC-4191B19E5088}"/>
              </a:ext>
            </a:extLst>
          </p:cNvPr>
          <p:cNvSpPr txBox="1"/>
          <p:nvPr/>
        </p:nvSpPr>
        <p:spPr>
          <a:xfrm>
            <a:off x="576580" y="3393223"/>
            <a:ext cx="4610100" cy="307777"/>
          </a:xfrm>
          <a:prstGeom prst="rect">
            <a:avLst/>
          </a:prstGeom>
          <a:noFill/>
        </p:spPr>
        <p:txBody>
          <a:bodyPr wrap="square">
            <a:spAutoFit/>
          </a:bodyPr>
          <a:lstStyle/>
          <a:p>
            <a:pPr marL="285750" indent="-285750">
              <a:buFont typeface="Arial" panose="020B0604020202020204" pitchFamily="34" charset="0"/>
              <a:buChar char="•"/>
            </a:pPr>
            <a:r>
              <a:rPr lang="cy-GB" sz="1400" b="1" dirty="0">
                <a:latin typeface="Calibri" panose="020F0502020204030204" pitchFamily="34" charset="0"/>
                <a:ea typeface="Times New Roman" panose="02020603050405020304" pitchFamily="18" charset="0"/>
              </a:rPr>
              <a:t>Benthyciadau sy’n dwyn llog</a:t>
            </a:r>
            <a:endParaRPr lang="cy-GB" sz="14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20ED1E17-4E18-3001-83AE-EECA3C9F65FD}"/>
              </a:ext>
            </a:extLst>
          </p:cNvPr>
          <p:cNvSpPr txBox="1"/>
          <p:nvPr/>
        </p:nvSpPr>
        <p:spPr>
          <a:xfrm>
            <a:off x="6851708" y="1410099"/>
            <a:ext cx="5424113" cy="646331"/>
          </a:xfrm>
          <a:prstGeom prst="rect">
            <a:avLst/>
          </a:prstGeom>
          <a:noFill/>
        </p:spPr>
        <p:txBody>
          <a:bodyPr wrap="square">
            <a:spAutoFit/>
          </a:bodyPr>
          <a:lstStyle/>
          <a:p>
            <a:r>
              <a:rPr lang="cy-GB" sz="1800" b="1" dirty="0">
                <a:effectLst/>
                <a:latin typeface="Calibri" panose="020F0502020204030204" pitchFamily="34" charset="0"/>
                <a:ea typeface="Times New Roman" panose="02020603050405020304" pitchFamily="18" charset="0"/>
              </a:rPr>
              <a:t>Darpariaethau, rhwymedigaethau amodol ac asedau wrth gefn </a:t>
            </a:r>
            <a:endParaRPr lang="cy-GB" sz="18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E9C786A0-23D6-BEAE-4A58-84286892B0EF}"/>
              </a:ext>
            </a:extLst>
          </p:cNvPr>
          <p:cNvSpPr txBox="1"/>
          <p:nvPr/>
        </p:nvSpPr>
        <p:spPr>
          <a:xfrm>
            <a:off x="6851708" y="2145513"/>
            <a:ext cx="5424113" cy="3970318"/>
          </a:xfrm>
          <a:prstGeom prst="rect">
            <a:avLst/>
          </a:prstGeom>
          <a:noFill/>
        </p:spPr>
        <p:txBody>
          <a:bodyPr wrap="square">
            <a:spAutoFit/>
          </a:bodyPr>
          <a:lstStyle/>
          <a:p>
            <a:r>
              <a:rPr lang="cy-GB" sz="1050" dirty="0">
                <a:effectLst/>
                <a:ea typeface="Times New Roman" panose="02020603050405020304" pitchFamily="18" charset="0"/>
              </a:rPr>
              <a:t>Cydnabyddir darpariaethau yn y datganiadau ariannol pan:</a:t>
            </a:r>
          </a:p>
          <a:p>
            <a:endParaRPr lang="cy-GB" sz="1050" dirty="0">
              <a:effectLst/>
              <a:ea typeface="Times New Roman" panose="02020603050405020304" pitchFamily="18" charset="0"/>
            </a:endParaRPr>
          </a:p>
          <a:p>
            <a:r>
              <a:rPr lang="cy-GB" sz="1050" dirty="0">
                <a:effectLst/>
                <a:ea typeface="Times New Roman" panose="02020603050405020304" pitchFamily="18" charset="0"/>
              </a:rPr>
              <a:t>a) mae gan y Brifysgol rwymedigaeth bresennol (cyfreithiol neu ddeongliadol) o ganlyniad i ddigwyddiad yn y gorffennol;</a:t>
            </a:r>
          </a:p>
          <a:p>
            <a:r>
              <a:rPr lang="cy-GB" sz="1050" dirty="0">
                <a:effectLst/>
                <a:ea typeface="Times New Roman" panose="02020603050405020304" pitchFamily="18" charset="0"/>
              </a:rPr>
              <a:t>b) mae'n debygol y bydd angen all-lif o fuddion economaidd i setlo'r rhwymedigaeth; a</a:t>
            </a:r>
          </a:p>
          <a:p>
            <a:r>
              <a:rPr lang="cy-GB" sz="1050" dirty="0">
                <a:effectLst/>
                <a:ea typeface="Times New Roman" panose="02020603050405020304" pitchFamily="18" charset="0"/>
              </a:rPr>
              <a:t>c) gellir gwneud amcangyfrif dibynadwy o swm y rhwymedigaeth.</a:t>
            </a:r>
          </a:p>
          <a:p>
            <a:endParaRPr lang="cy-GB" sz="1050" dirty="0">
              <a:effectLst/>
              <a:ea typeface="Times New Roman" panose="02020603050405020304" pitchFamily="18" charset="0"/>
            </a:endParaRPr>
          </a:p>
          <a:p>
            <a:r>
              <a:rPr lang="cy-GB" sz="1050" dirty="0">
                <a:effectLst/>
                <a:ea typeface="Times New Roman" panose="02020603050405020304" pitchFamily="18" charset="0"/>
              </a:rPr>
              <a:t>Pennir y swm a gydnabyddir fel darpariaeth drwy ddisgowntio’r llif arian disgwyliedig yn y dyfodol ar gyfradd cyn treth sy’n adlewyrchu risgiau penodol i’r rhwymedigaeth.</a:t>
            </a:r>
          </a:p>
          <a:p>
            <a:endParaRPr lang="cy-GB" sz="1050" dirty="0">
              <a:effectLst/>
              <a:ea typeface="Times New Roman" panose="02020603050405020304" pitchFamily="18" charset="0"/>
            </a:endParaRPr>
          </a:p>
          <a:p>
            <a:r>
              <a:rPr lang="cy-GB" sz="1050" dirty="0">
                <a:effectLst/>
                <a:ea typeface="Times New Roman" panose="02020603050405020304" pitchFamily="18" charset="0"/>
              </a:rPr>
              <a:t>Mae rhwymedigaeth wrth gefn yn codi o ddigwyddiad yn y gorffennol sy’n rhoi rhwymedigaeth bosibl i’r Brifysgol y bydd ei bodolaeth ond yn cael ei chadarnhau gan ddigwyddiad neu fel arall o ddigwyddiadau ansicr yn y dyfodol nad ydynt yn gyfan gwbl o fewn rheolaeth y Brifysgol.</a:t>
            </a:r>
          </a:p>
          <a:p>
            <a:endParaRPr lang="cy-GB" sz="1050" dirty="0">
              <a:effectLst/>
              <a:ea typeface="Times New Roman" panose="02020603050405020304" pitchFamily="18" charset="0"/>
            </a:endParaRPr>
          </a:p>
          <a:p>
            <a:r>
              <a:rPr lang="cy-GB" sz="1050" dirty="0">
                <a:effectLst/>
                <a:ea typeface="Times New Roman" panose="02020603050405020304" pitchFamily="18" charset="0"/>
              </a:rPr>
              <a:t>Mae rhwymedigaethau wrth gefn hefyd yn codi mewn amgylchiadau lle byddai darpariaeth yn cael ei gwneud fel arall ond naill ai nid yw'n debygol y bydd angen all-lif o adnoddau, neu ni ellir mesur swm y rhwymedigaeth yn ddibynadwy.</a:t>
            </a:r>
          </a:p>
          <a:p>
            <a:endParaRPr lang="cy-GB" sz="1050" dirty="0">
              <a:effectLst/>
              <a:ea typeface="Times New Roman" panose="02020603050405020304" pitchFamily="18" charset="0"/>
            </a:endParaRPr>
          </a:p>
          <a:p>
            <a:r>
              <a:rPr lang="cy-GB" sz="1050" dirty="0">
                <a:effectLst/>
                <a:ea typeface="Times New Roman" panose="02020603050405020304" pitchFamily="18" charset="0"/>
              </a:rPr>
              <a:t>Mae ased wrth gefn yn codi pan fo digwyddiad wedi digwydd sy’n rhoi ased tebygol i’r Brifysgol y bydd ei fodolaeth ond yn cael ei gadarnhau gan ddigwyddiad neu fel arall o ddigwyddiadau ansicr yn y dyfodol nad ydynt yn gyfan gwbl o fewn rheolaeth y Brifysgol.</a:t>
            </a:r>
          </a:p>
          <a:p>
            <a:endParaRPr lang="cy-GB" sz="1050" dirty="0">
              <a:effectLst/>
              <a:ea typeface="Times New Roman" panose="02020603050405020304" pitchFamily="18" charset="0"/>
            </a:endParaRPr>
          </a:p>
          <a:p>
            <a:r>
              <a:rPr lang="cy-GB" sz="1050" dirty="0">
                <a:effectLst/>
                <a:ea typeface="Times New Roman" panose="02020603050405020304" pitchFamily="18" charset="0"/>
              </a:rPr>
              <a:t>Nid yw asedau a rhwymedigaethau amodol yn cael eu cydnabod yn y Fantolen ond yn cael eu datgelu yn y nodiadau.</a:t>
            </a:r>
          </a:p>
        </p:txBody>
      </p:sp>
      <p:sp>
        <p:nvSpPr>
          <p:cNvPr id="19" name="TextBox 18">
            <a:extLst>
              <a:ext uri="{FF2B5EF4-FFF2-40B4-BE49-F238E27FC236}">
                <a16:creationId xmlns:a16="http://schemas.microsoft.com/office/drawing/2014/main" id="{5B7905F8-E90B-A151-8FEB-61A7AC1A589C}"/>
              </a:ext>
            </a:extLst>
          </p:cNvPr>
          <p:cNvSpPr txBox="1"/>
          <p:nvPr/>
        </p:nvSpPr>
        <p:spPr>
          <a:xfrm>
            <a:off x="6869679" y="6199090"/>
            <a:ext cx="5739616" cy="369332"/>
          </a:xfrm>
          <a:prstGeom prst="rect">
            <a:avLst/>
          </a:prstGeom>
          <a:noFill/>
        </p:spPr>
        <p:txBody>
          <a:bodyPr wrap="square">
            <a:spAutoFit/>
          </a:bodyPr>
          <a:lstStyle/>
          <a:p>
            <a:r>
              <a:rPr lang="cy-GB" sz="1800" b="1" dirty="0">
                <a:effectLst/>
                <a:ea typeface="Times New Roman" panose="02020603050405020304" pitchFamily="18" charset="0"/>
              </a:rPr>
              <a:t>Cyfrifo ar gyfer cyd-fentrau a chymdeithion</a:t>
            </a:r>
          </a:p>
        </p:txBody>
      </p:sp>
      <p:sp>
        <p:nvSpPr>
          <p:cNvPr id="21" name="TextBox 20">
            <a:extLst>
              <a:ext uri="{FF2B5EF4-FFF2-40B4-BE49-F238E27FC236}">
                <a16:creationId xmlns:a16="http://schemas.microsoft.com/office/drawing/2014/main" id="{F9972C2C-BCD5-5696-5423-65361E876BB8}"/>
              </a:ext>
            </a:extLst>
          </p:cNvPr>
          <p:cNvSpPr txBox="1"/>
          <p:nvPr/>
        </p:nvSpPr>
        <p:spPr>
          <a:xfrm>
            <a:off x="6869679" y="6653109"/>
            <a:ext cx="5406142" cy="900246"/>
          </a:xfrm>
          <a:prstGeom prst="rect">
            <a:avLst/>
          </a:prstGeom>
          <a:noFill/>
        </p:spPr>
        <p:txBody>
          <a:bodyPr wrap="square">
            <a:spAutoFit/>
          </a:bodyPr>
          <a:lstStyle/>
          <a:p>
            <a:r>
              <a:rPr lang="cy-GB" sz="1050" dirty="0">
                <a:effectLst/>
                <a:ea typeface="Times New Roman" panose="02020603050405020304" pitchFamily="18" charset="0"/>
              </a:rPr>
              <a:t>Mae'r Brifysgol yn cyfrif am ei chyfran o gyd-fentrau a chymdeithion gan ddefnyddio'r dull ecwiti.</a:t>
            </a:r>
          </a:p>
          <a:p>
            <a:endParaRPr lang="cy-GB" sz="1050" dirty="0">
              <a:effectLst/>
              <a:ea typeface="Times New Roman" panose="02020603050405020304" pitchFamily="18" charset="0"/>
            </a:endParaRPr>
          </a:p>
          <a:p>
            <a:r>
              <a:rPr lang="cy-GB" sz="1050" dirty="0">
                <a:effectLst/>
                <a:ea typeface="Times New Roman" panose="02020603050405020304" pitchFamily="18" charset="0"/>
              </a:rPr>
              <a:t>Mae'r Brifysgol yn rhoi cyfrif am ei chyfran o drafodion o weithrediadau ar y cyd ac asedau a reolir ar y cyd o fewn y Datganiadau Cyfunol a'r Brifysgol o Incwm Cynhwysfawr.</a:t>
            </a:r>
          </a:p>
        </p:txBody>
      </p:sp>
      <p:sp>
        <p:nvSpPr>
          <p:cNvPr id="8" name="TextBox 7">
            <a:extLst>
              <a:ext uri="{FF2B5EF4-FFF2-40B4-BE49-F238E27FC236}">
                <a16:creationId xmlns:a16="http://schemas.microsoft.com/office/drawing/2014/main" id="{E8209430-B8C7-C202-BFC9-47F9403D61B1}"/>
              </a:ext>
            </a:extLst>
          </p:cNvPr>
          <p:cNvSpPr txBox="1"/>
          <p:nvPr/>
        </p:nvSpPr>
        <p:spPr>
          <a:xfrm>
            <a:off x="849820" y="5389337"/>
            <a:ext cx="4594792" cy="900246"/>
          </a:xfrm>
          <a:prstGeom prst="rect">
            <a:avLst/>
          </a:prstGeom>
          <a:noFill/>
        </p:spPr>
        <p:txBody>
          <a:bodyPr wrap="square">
            <a:spAutoFit/>
          </a:bodyPr>
          <a:lstStyle/>
          <a:p>
            <a:r>
              <a:rPr lang="cy-GB" sz="1050" dirty="0"/>
              <a:t>Mae arian parod yn cynnwys arian mewn llaw ac adneuon sy'n ad-daladwy ar gais. Mae blaendaliadau yn ad-daladwy ar gais os ydynt ar gael yn ymarferol o fewn 24 awr heb gosb. Mae symiau cyfwerth ag arian parod yn fuddsoddiadau hynod hylifol tymor byr y gellir eu trosi’n hawdd i symiau hysbys o arian parod gyda risg ansylweddol o newid mewn gwerth.</a:t>
            </a:r>
          </a:p>
        </p:txBody>
      </p:sp>
      <p:sp>
        <p:nvSpPr>
          <p:cNvPr id="14" name="TextBox 13">
            <a:extLst>
              <a:ext uri="{FF2B5EF4-FFF2-40B4-BE49-F238E27FC236}">
                <a16:creationId xmlns:a16="http://schemas.microsoft.com/office/drawing/2014/main" id="{8B7A9CD5-0F15-2935-C159-396C4905D583}"/>
              </a:ext>
            </a:extLst>
          </p:cNvPr>
          <p:cNvSpPr txBox="1"/>
          <p:nvPr/>
        </p:nvSpPr>
        <p:spPr>
          <a:xfrm>
            <a:off x="576579" y="5124466"/>
            <a:ext cx="4610101" cy="307777"/>
          </a:xfrm>
          <a:prstGeom prst="rect">
            <a:avLst/>
          </a:prstGeom>
          <a:noFill/>
        </p:spPr>
        <p:txBody>
          <a:bodyPr wrap="square">
            <a:spAutoFit/>
          </a:bodyPr>
          <a:lstStyle/>
          <a:p>
            <a:pPr marL="285750" indent="-285750">
              <a:buFont typeface="Arial" panose="020B0604020202020204" pitchFamily="34" charset="0"/>
              <a:buChar char="•"/>
            </a:pPr>
            <a:r>
              <a:rPr lang="cy-GB" sz="1400" b="1" dirty="0">
                <a:latin typeface="Calibri" panose="020F0502020204030204" pitchFamily="34" charset="0"/>
                <a:ea typeface="Times New Roman" panose="02020603050405020304" pitchFamily="18" charset="0"/>
              </a:rPr>
              <a:t>Arian parod a chyfwerth ag arian parod </a:t>
            </a:r>
            <a:endParaRPr lang="cy-GB" sz="1400" dirty="0">
              <a:effectLst/>
              <a:latin typeface="Times New Roman" panose="02020603050405020304" pitchFamily="18" charset="0"/>
              <a:ea typeface="Times New Roman" panose="02020603050405020304" pitchFamily="18" charset="0"/>
            </a:endParaRPr>
          </a:p>
        </p:txBody>
      </p:sp>
      <p:sp>
        <p:nvSpPr>
          <p:cNvPr id="25" name="TextBox 24">
            <a:extLst>
              <a:ext uri="{FF2B5EF4-FFF2-40B4-BE49-F238E27FC236}">
                <a16:creationId xmlns:a16="http://schemas.microsoft.com/office/drawing/2014/main" id="{9B202AAD-37C6-B945-9D17-93F16999E895}"/>
              </a:ext>
            </a:extLst>
          </p:cNvPr>
          <p:cNvSpPr txBox="1"/>
          <p:nvPr/>
        </p:nvSpPr>
        <p:spPr>
          <a:xfrm>
            <a:off x="850900" y="6722869"/>
            <a:ext cx="4610100" cy="577081"/>
          </a:xfrm>
          <a:prstGeom prst="rect">
            <a:avLst/>
          </a:prstGeom>
          <a:noFill/>
        </p:spPr>
        <p:txBody>
          <a:bodyPr wrap="square">
            <a:spAutoFit/>
          </a:bodyPr>
          <a:lstStyle/>
          <a:p>
            <a:r>
              <a:rPr lang="cy-GB" sz="1050" dirty="0"/>
              <a:t>Mae offerynnau ariannol deilliadol yn cael eu cydnabod ar werth teg. Mae’r enillion neu’r golled ar ail fesur i werth teg yn cael ei gydnabod ar unwaith mewn incwm neu wariant.</a:t>
            </a:r>
          </a:p>
        </p:txBody>
      </p:sp>
      <p:sp>
        <p:nvSpPr>
          <p:cNvPr id="26" name="TextBox 25">
            <a:extLst>
              <a:ext uri="{FF2B5EF4-FFF2-40B4-BE49-F238E27FC236}">
                <a16:creationId xmlns:a16="http://schemas.microsoft.com/office/drawing/2014/main" id="{13500780-71AB-58C3-27ED-9905E3FE962E}"/>
              </a:ext>
            </a:extLst>
          </p:cNvPr>
          <p:cNvSpPr txBox="1"/>
          <p:nvPr/>
        </p:nvSpPr>
        <p:spPr>
          <a:xfrm>
            <a:off x="576580" y="6468443"/>
            <a:ext cx="4610100" cy="307777"/>
          </a:xfrm>
          <a:prstGeom prst="rect">
            <a:avLst/>
          </a:prstGeom>
          <a:noFill/>
        </p:spPr>
        <p:txBody>
          <a:bodyPr wrap="square">
            <a:spAutoFit/>
          </a:bodyPr>
          <a:lstStyle/>
          <a:p>
            <a:pPr marL="285750" indent="-285750">
              <a:buFont typeface="Arial" panose="020B0604020202020204" pitchFamily="34" charset="0"/>
              <a:buChar char="•"/>
            </a:pPr>
            <a:r>
              <a:rPr lang="cy-GB" sz="1400" b="1" dirty="0">
                <a:latin typeface="Calibri" panose="020F0502020204030204" pitchFamily="34" charset="0"/>
                <a:ea typeface="Times New Roman" panose="02020603050405020304" pitchFamily="18" charset="0"/>
              </a:rPr>
              <a:t>Offerynnau ariannol deilliadol</a:t>
            </a:r>
            <a:endParaRPr lang="cy-GB" sz="14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85CF3F48-99D3-CA42-0FD0-19ED3CD9ABB3}"/>
              </a:ext>
            </a:extLst>
          </p:cNvPr>
          <p:cNvSpPr txBox="1"/>
          <p:nvPr/>
        </p:nvSpPr>
        <p:spPr>
          <a:xfrm>
            <a:off x="386863" y="123110"/>
            <a:ext cx="12063817" cy="830997"/>
          </a:xfrm>
          <a:prstGeom prst="rect">
            <a:avLst/>
          </a:prstGeom>
          <a:noFill/>
        </p:spPr>
        <p:txBody>
          <a:bodyPr wrap="square" rtlCol="0">
            <a:spAutoFit/>
          </a:bodyPr>
          <a:lstStyle/>
          <a:p>
            <a:r>
              <a:rPr lang="en-GB" sz="2400" b="1" dirty="0">
                <a:solidFill>
                  <a:schemeClr val="bg1"/>
                </a:solidFill>
              </a:rPr>
              <a:t>DATGANIAD O </a:t>
            </a:r>
            <a:r>
              <a:rPr lang="cy-GB" sz="2400" b="1" dirty="0">
                <a:solidFill>
                  <a:schemeClr val="bg1"/>
                </a:solidFill>
              </a:rPr>
              <a:t>BOLISÏAU CYFRIFYDDU</a:t>
            </a:r>
            <a:r>
              <a:rPr lang="en-GB" sz="2400" b="1" dirty="0">
                <a:solidFill>
                  <a:schemeClr val="bg1"/>
                </a:solidFill>
              </a:rPr>
              <a:t> </a:t>
            </a:r>
          </a:p>
          <a:p>
            <a:endParaRPr lang="en-GB" sz="2400" b="1" dirty="0">
              <a:solidFill>
                <a:schemeClr val="bg1"/>
              </a:solidFill>
            </a:endParaRPr>
          </a:p>
        </p:txBody>
      </p:sp>
      <p:sp>
        <p:nvSpPr>
          <p:cNvPr id="7" name="Blwch Testun 6">
            <a:extLst>
              <a:ext uri="{FF2B5EF4-FFF2-40B4-BE49-F238E27FC236}">
                <a16:creationId xmlns:a16="http://schemas.microsoft.com/office/drawing/2014/main" id="{3F3E331D-DE20-5275-879B-B40188C1F337}"/>
              </a:ext>
            </a:extLst>
          </p:cNvPr>
          <p:cNvSpPr txBox="1"/>
          <p:nvPr/>
        </p:nvSpPr>
        <p:spPr>
          <a:xfrm>
            <a:off x="849820" y="2192907"/>
            <a:ext cx="6400800" cy="307777"/>
          </a:xfrm>
          <a:prstGeom prst="rect">
            <a:avLst/>
          </a:prstGeom>
          <a:noFill/>
        </p:spPr>
        <p:txBody>
          <a:bodyPr wrap="square">
            <a:spAutoFit/>
          </a:bodyPr>
          <a:lstStyle/>
          <a:p>
            <a:r>
              <a:rPr lang="cy-GB" sz="1400" b="1" dirty="0"/>
              <a:t>Masnach a dyledwyr/credydwyr eraill</a:t>
            </a:r>
          </a:p>
        </p:txBody>
      </p:sp>
    </p:spTree>
    <p:extLst>
      <p:ext uri="{BB962C8B-B14F-4D97-AF65-F5344CB8AC3E}">
        <p14:creationId xmlns:p14="http://schemas.microsoft.com/office/powerpoint/2010/main" val="808857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386863" y="123110"/>
            <a:ext cx="12063817" cy="461665"/>
          </a:xfrm>
          <a:prstGeom prst="rect">
            <a:avLst/>
          </a:prstGeom>
          <a:noFill/>
        </p:spPr>
        <p:txBody>
          <a:bodyPr wrap="square" rtlCol="0">
            <a:spAutoFit/>
          </a:bodyPr>
          <a:lstStyle/>
          <a:p>
            <a:r>
              <a:rPr lang="en-GB" sz="2400" b="1">
                <a:solidFill>
                  <a:schemeClr val="bg1"/>
                </a:solidFill>
              </a:rPr>
              <a:t>DATGANIAD O BOLISÏAU CYFRIFYDDU </a:t>
            </a:r>
            <a:endParaRPr lang="en-GB" sz="2400" b="1" dirty="0">
              <a:solidFill>
                <a:schemeClr val="bg1"/>
              </a:solidFill>
            </a:endParaRPr>
          </a:p>
        </p:txBody>
      </p:sp>
      <p:sp>
        <p:nvSpPr>
          <p:cNvPr id="12" name="TextBox 11">
            <a:extLst>
              <a:ext uri="{FF2B5EF4-FFF2-40B4-BE49-F238E27FC236}">
                <a16:creationId xmlns:a16="http://schemas.microsoft.com/office/drawing/2014/main" id="{98E1E0FF-A54A-5DBE-F83A-269E6C81855F}"/>
              </a:ext>
            </a:extLst>
          </p:cNvPr>
          <p:cNvSpPr txBox="1"/>
          <p:nvPr/>
        </p:nvSpPr>
        <p:spPr>
          <a:xfrm>
            <a:off x="533399" y="2102837"/>
            <a:ext cx="5404461" cy="3162404"/>
          </a:xfrm>
          <a:prstGeom prst="rect">
            <a:avLst/>
          </a:prstGeom>
          <a:noFill/>
        </p:spPr>
        <p:txBody>
          <a:bodyPr wrap="square">
            <a:spAutoFit/>
          </a:bodyPr>
          <a:lstStyle/>
          <a:p>
            <a:r>
              <a:rPr lang="cy-GB" sz="1050" dirty="0">
                <a:effectLst/>
                <a:ea typeface="Times New Roman" panose="02020603050405020304" pitchFamily="18" charset="0"/>
              </a:rPr>
              <a:t>Mae'r Brifysgol yn elusen eithriedig o fewn ystyr Rhan 3 o Ddeddf Elusennau 2011. Felly mae'n elusen o fewn ystyr Paragraff 1 o Atodlen 6 i Ddeddf Cyllid 2010 ac yn unol â hynny, mae'n bosibl y bydd y Brifysgol wedi'i heithrio rhag trethiant mewn perthynas ag incwm neu enillion cyfalaf a dderbynnir o fewn categorïau a gwmpesir gan adran 478-488 o Ddeddf Treth Gorfforaeth 2010 (CTA 2010) neu adran 256 o Ddeddf Trethiant Enillion Trethadwy 1992, i'r graddau bod incwm neu enillion o'r fath yn cael eu cymhwyso at ddibenion elusennol yn unig.</a:t>
            </a:r>
          </a:p>
          <a:p>
            <a:r>
              <a:rPr lang="cy-GB" sz="1050" dirty="0">
                <a:effectLst/>
                <a:ea typeface="Times New Roman" panose="02020603050405020304" pitchFamily="18" charset="0"/>
              </a:rPr>
              <a:t>Nid yw'r Brifysgol yn derbyn eithriad tebyg mewn perthynas â Threth ar Werth. Mae TAW anadferadwy ar fewnbynnau wedi'i gynnwys yng nghostau mewnbynnau o'r fath. Mae unrhyw TAW anadferadwy a </a:t>
            </a:r>
            <a:r>
              <a:rPr lang="cy-GB" sz="1050" dirty="0" err="1">
                <a:effectLst/>
                <a:ea typeface="Times New Roman" panose="02020603050405020304" pitchFamily="18" charset="0"/>
              </a:rPr>
              <a:t>ddyrennir</a:t>
            </a:r>
            <a:r>
              <a:rPr lang="cy-GB" sz="1050" dirty="0">
                <a:effectLst/>
                <a:ea typeface="Times New Roman" panose="02020603050405020304" pitchFamily="18" charset="0"/>
              </a:rPr>
              <a:t> i asedau sefydlog wedi'i gynnwys yn eu cost.</a:t>
            </a:r>
          </a:p>
          <a:p>
            <a:r>
              <a:rPr lang="cy-GB" sz="1050" dirty="0">
                <a:effectLst/>
                <a:ea typeface="Times New Roman" panose="02020603050405020304" pitchFamily="18" charset="0"/>
              </a:rPr>
              <a:t>Mae nifer o is-gwmnïau'r Brifysgol yn atebol i Dreth Gorfforaeth yn yr un modd ag unrhyw sefydliad masnachol arall. Darperir treth ohiriedig yn llawn ar wahaniaethau amseru sy’n arwain at rwymedigaeth ar ddyddiad y fantolen i dalu mwy o dreth, neu hawl i dalu llai o dreth, ar ddyddiad yn y dyfodol, ar gyfraddau y disgwylir iddynt fod yn berthnasol pan fyddant yn cael eu gwerthu ar sail cyfraddau a chyfraith gyfredol.  Mae gwahaniaethau amseru yn deillio o gynnwys eitemau incwm a gwariant mewn cyfrifiannau trethiant mewn cyfnodau gwahanol i’r rhai y maent wedi’u cynnwys mewn datganiadau ariannol.  Cydnabyddir asedau treth ohiriedig dim ond i’r graddau y mae’n debygol y byddant yn cael eu hadennill yn erbyn gwrthdroi rhwymedigaethau treth ohiriedig neu elw trethadwy arall yn y dyfodol.  Nid yw asedau treth ohiriedig a rhwymedigaethau’n cael eu diystyru. </a:t>
            </a:r>
          </a:p>
        </p:txBody>
      </p:sp>
      <p:sp>
        <p:nvSpPr>
          <p:cNvPr id="10" name="TextBox 9">
            <a:extLst>
              <a:ext uri="{FF2B5EF4-FFF2-40B4-BE49-F238E27FC236}">
                <a16:creationId xmlns:a16="http://schemas.microsoft.com/office/drawing/2014/main" id="{20ED1E17-4E18-3001-83AE-EECA3C9F65FD}"/>
              </a:ext>
            </a:extLst>
          </p:cNvPr>
          <p:cNvSpPr txBox="1"/>
          <p:nvPr/>
        </p:nvSpPr>
        <p:spPr>
          <a:xfrm>
            <a:off x="6866272" y="1669135"/>
            <a:ext cx="5431732" cy="523220"/>
          </a:xfrm>
          <a:prstGeom prst="rect">
            <a:avLst/>
          </a:prstGeom>
          <a:noFill/>
        </p:spPr>
        <p:txBody>
          <a:bodyPr wrap="square">
            <a:spAutoFit/>
          </a:bodyPr>
          <a:lstStyle/>
          <a:p>
            <a:r>
              <a:rPr lang="cy-GB" sz="1400" b="1" dirty="0">
                <a:effectLst/>
                <a:ea typeface="Times New Roman" panose="02020603050405020304" pitchFamily="18" charset="0"/>
              </a:rPr>
              <a:t>Amcangyfrifon a dyfarniadau cyfrifo – ffynonellau allweddol o ansicrwydd amcangyfrifo</a:t>
            </a:r>
          </a:p>
        </p:txBody>
      </p:sp>
      <p:sp>
        <p:nvSpPr>
          <p:cNvPr id="11" name="TextBox 10">
            <a:extLst>
              <a:ext uri="{FF2B5EF4-FFF2-40B4-BE49-F238E27FC236}">
                <a16:creationId xmlns:a16="http://schemas.microsoft.com/office/drawing/2014/main" id="{E9C786A0-23D6-BEAE-4A58-84286892B0EF}"/>
              </a:ext>
            </a:extLst>
          </p:cNvPr>
          <p:cNvSpPr txBox="1"/>
          <p:nvPr/>
        </p:nvSpPr>
        <p:spPr>
          <a:xfrm>
            <a:off x="6866272" y="2259154"/>
            <a:ext cx="5431732" cy="253916"/>
          </a:xfrm>
          <a:prstGeom prst="rect">
            <a:avLst/>
          </a:prstGeom>
          <a:noFill/>
        </p:spPr>
        <p:txBody>
          <a:bodyPr wrap="square">
            <a:spAutoFit/>
          </a:bodyPr>
          <a:lstStyle/>
          <a:p>
            <a:r>
              <a:rPr lang="cy-GB" sz="1050" dirty="0">
                <a:effectLst/>
                <a:ea typeface="Times New Roman" panose="02020603050405020304" pitchFamily="18" charset="0"/>
              </a:rPr>
              <a:t>Wrth baratoi’r datganiadau ariannol mae’r rheolwyr wedi arfer barn yn y meysydd canlynol</a:t>
            </a:r>
            <a:r>
              <a:rPr lang="en-GB" sz="1050" dirty="0">
                <a:effectLst/>
                <a:latin typeface="Times New Roman" panose="02020603050405020304" pitchFamily="18" charset="0"/>
                <a:ea typeface="Times New Roman" panose="02020603050405020304" pitchFamily="18" charset="0"/>
              </a:rPr>
              <a:t>:</a:t>
            </a:r>
          </a:p>
        </p:txBody>
      </p:sp>
      <p:sp>
        <p:nvSpPr>
          <p:cNvPr id="19" name="TextBox 18">
            <a:extLst>
              <a:ext uri="{FF2B5EF4-FFF2-40B4-BE49-F238E27FC236}">
                <a16:creationId xmlns:a16="http://schemas.microsoft.com/office/drawing/2014/main" id="{5B7905F8-E90B-A151-8FEB-61A7AC1A589C}"/>
              </a:ext>
            </a:extLst>
          </p:cNvPr>
          <p:cNvSpPr txBox="1"/>
          <p:nvPr/>
        </p:nvSpPr>
        <p:spPr>
          <a:xfrm>
            <a:off x="7157191" y="2698161"/>
            <a:ext cx="5140813" cy="307777"/>
          </a:xfrm>
          <a:prstGeom prst="rect">
            <a:avLst/>
          </a:prstGeom>
          <a:noFill/>
        </p:spPr>
        <p:txBody>
          <a:bodyPr wrap="square">
            <a:spAutoFit/>
          </a:bodyPr>
          <a:lstStyle/>
          <a:p>
            <a:pPr marL="285750" indent="-285750">
              <a:buFont typeface="Arial" panose="020B0604020202020204" pitchFamily="34" charset="0"/>
              <a:buChar char="•"/>
            </a:pPr>
            <a:r>
              <a:rPr lang="cy-GB" sz="1400" b="1" dirty="0">
                <a:effectLst/>
                <a:ea typeface="Times New Roman" panose="02020603050405020304" pitchFamily="18" charset="0"/>
              </a:rPr>
              <a:t>Rhagdybiaethau cynllun pensiwn buddion diffiniedig</a:t>
            </a:r>
          </a:p>
        </p:txBody>
      </p:sp>
      <p:sp>
        <p:nvSpPr>
          <p:cNvPr id="21" name="TextBox 20">
            <a:extLst>
              <a:ext uri="{FF2B5EF4-FFF2-40B4-BE49-F238E27FC236}">
                <a16:creationId xmlns:a16="http://schemas.microsoft.com/office/drawing/2014/main" id="{F9972C2C-BCD5-5696-5423-65361E876BB8}"/>
              </a:ext>
            </a:extLst>
          </p:cNvPr>
          <p:cNvSpPr txBox="1"/>
          <p:nvPr/>
        </p:nvSpPr>
        <p:spPr>
          <a:xfrm>
            <a:off x="7416800" y="3005938"/>
            <a:ext cx="4851401" cy="1061829"/>
          </a:xfrm>
          <a:prstGeom prst="rect">
            <a:avLst/>
          </a:prstGeom>
          <a:noFill/>
        </p:spPr>
        <p:txBody>
          <a:bodyPr wrap="square">
            <a:spAutoFit/>
          </a:bodyPr>
          <a:lstStyle/>
          <a:p>
            <a:r>
              <a:rPr lang="cy-GB" sz="1050" dirty="0">
                <a:effectLst/>
                <a:ea typeface="Times New Roman" panose="02020603050405020304" pitchFamily="18" charset="0"/>
              </a:rPr>
              <a:t>Mae gan y Brifysgol nifer o gynlluniau pensiwn buddion diffiniedig. Cyfrifir prisiad y rhwymedigaethau ar bob cynllun buddion diffiniedig gan ddefnyddio model ariannol a demograffig i gyflwyno senario sengl o ystod eang o bosibiliadau. Mae’n anochel y bydd profiad gwirioneddol y cynlluniau yn wahanol i’r tybiaethau sy’n sail i’r model ariannol a demograffig. Gall y gwahaniaethau fod yn berthnasol oherwydd bod y prisiad yn sensitif iawn i'r rhagdybiaethau a wnaed dros gyfnod hir o amser.</a:t>
            </a:r>
          </a:p>
        </p:txBody>
      </p:sp>
      <p:sp>
        <p:nvSpPr>
          <p:cNvPr id="3" name="TextBox 2">
            <a:extLst>
              <a:ext uri="{FF2B5EF4-FFF2-40B4-BE49-F238E27FC236}">
                <a16:creationId xmlns:a16="http://schemas.microsoft.com/office/drawing/2014/main" id="{0370DE41-F16A-F0BD-33FA-D597289AFD6C}"/>
              </a:ext>
            </a:extLst>
          </p:cNvPr>
          <p:cNvSpPr txBox="1"/>
          <p:nvPr/>
        </p:nvSpPr>
        <p:spPr>
          <a:xfrm>
            <a:off x="533398" y="1671333"/>
            <a:ext cx="5404461" cy="369332"/>
          </a:xfrm>
          <a:prstGeom prst="rect">
            <a:avLst/>
          </a:prstGeom>
          <a:noFill/>
        </p:spPr>
        <p:txBody>
          <a:bodyPr wrap="square">
            <a:spAutoFit/>
          </a:bodyPr>
          <a:lstStyle/>
          <a:p>
            <a:r>
              <a:rPr lang="cy-GB" sz="1800" b="1" dirty="0">
                <a:effectLst/>
                <a:latin typeface="Calibri" panose="020F0502020204030204" pitchFamily="34" charset="0"/>
                <a:ea typeface="Times New Roman" panose="02020603050405020304" pitchFamily="18" charset="0"/>
              </a:rPr>
              <a:t>Trethiant</a:t>
            </a:r>
            <a:endParaRPr lang="cy-GB" sz="1800" dirty="0">
              <a:effectLst/>
              <a:latin typeface="Times New Roman" panose="02020603050405020304" pitchFamily="18" charset="0"/>
              <a:ea typeface="Times New Roman" panose="02020603050405020304" pitchFamily="18" charset="0"/>
            </a:endParaRPr>
          </a:p>
        </p:txBody>
      </p:sp>
      <p:sp>
        <p:nvSpPr>
          <p:cNvPr id="25" name="TextBox 24">
            <a:extLst>
              <a:ext uri="{FF2B5EF4-FFF2-40B4-BE49-F238E27FC236}">
                <a16:creationId xmlns:a16="http://schemas.microsoft.com/office/drawing/2014/main" id="{9B202AAD-37C6-B945-9D17-93F16999E895}"/>
              </a:ext>
            </a:extLst>
          </p:cNvPr>
          <p:cNvSpPr txBox="1"/>
          <p:nvPr/>
        </p:nvSpPr>
        <p:spPr>
          <a:xfrm>
            <a:off x="533399" y="6387441"/>
            <a:ext cx="5404461" cy="1223412"/>
          </a:xfrm>
          <a:prstGeom prst="rect">
            <a:avLst/>
          </a:prstGeom>
          <a:noFill/>
        </p:spPr>
        <p:txBody>
          <a:bodyPr wrap="square">
            <a:spAutoFit/>
          </a:bodyPr>
          <a:lstStyle/>
          <a:p>
            <a:endParaRPr lang="cy-GB" sz="1050" dirty="0">
              <a:effectLst/>
              <a:latin typeface="Calibri" panose="020F0502020204030204" pitchFamily="34" charset="0"/>
              <a:ea typeface="Times New Roman" panose="02020603050405020304" pitchFamily="18" charset="0"/>
            </a:endParaRPr>
          </a:p>
          <a:p>
            <a:r>
              <a:rPr lang="cy-GB" sz="1050" dirty="0">
                <a:effectLst/>
                <a:latin typeface="Calibri" panose="020F0502020204030204" pitchFamily="34" charset="0"/>
                <a:ea typeface="Times New Roman" panose="02020603050405020304" pitchFamily="18" charset="0"/>
              </a:rPr>
              <a:t>Mae cronfeydd wrth gefn yn cael eu dosbarthu’n gronfeydd wrth gefn cyfyngedig ac anghyfyngedig. Mae cronfeydd gwaddol cyfyngedig yn cynnwys </a:t>
            </a:r>
            <a:r>
              <a:rPr lang="cy-GB" sz="1050" dirty="0" err="1">
                <a:effectLst/>
                <a:latin typeface="Calibri" panose="020F0502020204030204" pitchFamily="34" charset="0"/>
                <a:ea typeface="Times New Roman" panose="02020603050405020304" pitchFamily="18" charset="0"/>
              </a:rPr>
              <a:t>balansau</a:t>
            </a:r>
            <a:r>
              <a:rPr lang="cy-GB" sz="1050" dirty="0">
                <a:effectLst/>
                <a:latin typeface="Calibri" panose="020F0502020204030204" pitchFamily="34" charset="0"/>
                <a:ea typeface="Times New Roman" panose="02020603050405020304" pitchFamily="18" charset="0"/>
              </a:rPr>
              <a:t> sydd, trwy waddol i'r Brifysgol, yn cael eu cadw fel cronfa sydd â chyfyngiad parhaol y mae'n rhaid i'r Brifysgol ei dal am byth.</a:t>
            </a:r>
          </a:p>
          <a:p>
            <a:r>
              <a:rPr lang="cy-GB" sz="1050" dirty="0">
                <a:effectLst/>
                <a:latin typeface="Calibri" panose="020F0502020204030204" pitchFamily="34" charset="0"/>
                <a:ea typeface="Times New Roman" panose="02020603050405020304" pitchFamily="18" charset="0"/>
              </a:rPr>
              <a:t>Mae cronfeydd cyfyngedig eraill yn cynnwys </a:t>
            </a:r>
            <a:r>
              <a:rPr lang="cy-GB" sz="1050" dirty="0" err="1">
                <a:effectLst/>
                <a:latin typeface="Calibri" panose="020F0502020204030204" pitchFamily="34" charset="0"/>
                <a:ea typeface="Times New Roman" panose="02020603050405020304" pitchFamily="18" charset="0"/>
              </a:rPr>
              <a:t>balansau</a:t>
            </a:r>
            <a:r>
              <a:rPr lang="cy-GB" sz="1050" dirty="0">
                <a:effectLst/>
                <a:latin typeface="Calibri" panose="020F0502020204030204" pitchFamily="34" charset="0"/>
                <a:ea typeface="Times New Roman" panose="02020603050405020304" pitchFamily="18" charset="0"/>
              </a:rPr>
              <a:t> lle mae'r rhoddwr wedi dynodi diben penodol ac felly mae'r Brifysgol wedi'i chyfyngu wrth ddefnyddio'r cronfeydd hyn.</a:t>
            </a:r>
          </a:p>
        </p:txBody>
      </p:sp>
      <p:sp>
        <p:nvSpPr>
          <p:cNvPr id="26" name="TextBox 25">
            <a:extLst>
              <a:ext uri="{FF2B5EF4-FFF2-40B4-BE49-F238E27FC236}">
                <a16:creationId xmlns:a16="http://schemas.microsoft.com/office/drawing/2014/main" id="{13500780-71AB-58C3-27ED-9905E3FE962E}"/>
              </a:ext>
            </a:extLst>
          </p:cNvPr>
          <p:cNvSpPr txBox="1"/>
          <p:nvPr/>
        </p:nvSpPr>
        <p:spPr>
          <a:xfrm>
            <a:off x="533399" y="6018109"/>
            <a:ext cx="5463541" cy="369332"/>
          </a:xfrm>
          <a:prstGeom prst="rect">
            <a:avLst/>
          </a:prstGeom>
          <a:noFill/>
        </p:spPr>
        <p:txBody>
          <a:bodyPr wrap="square">
            <a:spAutoFit/>
          </a:bodyPr>
          <a:lstStyle/>
          <a:p>
            <a:r>
              <a:rPr lang="cy-GB" b="1" dirty="0">
                <a:latin typeface="Calibri" panose="020F0502020204030204" pitchFamily="34" charset="0"/>
                <a:ea typeface="Times New Roman" panose="02020603050405020304" pitchFamily="18" charset="0"/>
              </a:rPr>
              <a:t>Cronfeydd wrth gefn </a:t>
            </a:r>
            <a:endParaRPr lang="cy-GB" sz="1800"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C18DED19-58B0-333A-31D9-BFB273139D2A}"/>
              </a:ext>
            </a:extLst>
          </p:cNvPr>
          <p:cNvSpPr txBox="1"/>
          <p:nvPr/>
        </p:nvSpPr>
        <p:spPr>
          <a:xfrm>
            <a:off x="7141952" y="4091276"/>
            <a:ext cx="5140813" cy="307777"/>
          </a:xfrm>
          <a:prstGeom prst="rect">
            <a:avLst/>
          </a:prstGeom>
          <a:noFill/>
        </p:spPr>
        <p:txBody>
          <a:bodyPr wrap="square">
            <a:spAutoFit/>
          </a:bodyPr>
          <a:lstStyle/>
          <a:p>
            <a:pPr marL="285750" indent="-285750">
              <a:buFont typeface="Arial" panose="020B0604020202020204" pitchFamily="34" charset="0"/>
              <a:buChar char="•"/>
            </a:pPr>
            <a:r>
              <a:rPr lang="cy-GB" sz="1400" b="1" dirty="0">
                <a:latin typeface="Calibri" panose="020F0502020204030204" pitchFamily="34" charset="0"/>
                <a:ea typeface="Times New Roman" panose="02020603050405020304" pitchFamily="18" charset="0"/>
              </a:rPr>
              <a:t>Rhagdybiaethau cynllun pensiwn USS</a:t>
            </a:r>
            <a:endParaRPr lang="cy-GB" sz="14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8A4649EF-C30B-3DA8-B082-2577C58C6BA2}"/>
              </a:ext>
            </a:extLst>
          </p:cNvPr>
          <p:cNvSpPr txBox="1"/>
          <p:nvPr/>
        </p:nvSpPr>
        <p:spPr>
          <a:xfrm>
            <a:off x="7416800" y="4399053"/>
            <a:ext cx="4851401" cy="3323987"/>
          </a:xfrm>
          <a:prstGeom prst="rect">
            <a:avLst/>
          </a:prstGeom>
          <a:noFill/>
        </p:spPr>
        <p:txBody>
          <a:bodyPr wrap="square">
            <a:spAutoFit/>
          </a:bodyPr>
          <a:lstStyle/>
          <a:p>
            <a:r>
              <a:rPr lang="cy-GB" sz="1050" dirty="0">
                <a:effectLst/>
                <a:ea typeface="Times New Roman" panose="02020603050405020304" pitchFamily="18" charset="0"/>
              </a:rPr>
              <a:t>Mae FRS 102 yn gwahaniaethu rhwng cynllun grŵp a chynllun aml-gyflogwr. Mae cynllun grŵp yn cynnwys casgliad o endidau o dan reolaeth gyffredin fel arfer gyda chyflogwr sy'n noddi. Mae cynllun aml-gyflogwr yn gynllun ar gyfer endidau nad ydynt o dan reolaeth gyffredin ac mae'n cynrychioli (yn nodweddiadol) gynllun ar gyfer y diwydiant cyfan fel Cynllun Blwydd-dal y Prifysgolion. Mae cyfrifo ar gyfer cynllun aml-gyflogwr lle mae’r cyflogwr wedi ymrwymo i gytundeb gyda’r cynllun sy’n pennu sut y bydd y cyflogwr yn ariannu diffyg, yn arwain at gydnabod rhwymedigaeth am y cyfraniadau sy’n daladwy sy’n codi o’r cytundeb (i’r graddau y maent yn ymwneud â’r diffyg) gyda’r gost o ganlyniad wedi’i chodi drwy’r cyfrif elw neu golled yn unol ag adran 28 o FRS 102.</a:t>
            </a:r>
            <a:endParaRPr lang="cy-GB" sz="1050" dirty="0">
              <a:ea typeface="Times New Roman" panose="02020603050405020304" pitchFamily="18" charset="0"/>
            </a:endParaRPr>
          </a:p>
          <a:p>
            <a:endParaRPr lang="en-GB" sz="1050" dirty="0">
              <a:effectLst/>
              <a:ea typeface="Times New Roman" panose="02020603050405020304" pitchFamily="18" charset="0"/>
            </a:endParaRPr>
          </a:p>
          <a:p>
            <a:r>
              <a:rPr lang="cy-GB" sz="1050" dirty="0">
                <a:effectLst/>
                <a:ea typeface="Times New Roman" panose="02020603050405020304" pitchFamily="18" charset="0"/>
              </a:rPr>
              <a:t> Ar 31 Gorffennaf 2023, roedd mantolen y sefydliad yn cynnwys rhwymedigaeth o £33.2 miliwn ar gyfer cyfraniadau yn y dyfodol sy’n daladwy o dan y cytundeb adennill diffyg a ddaeth i ben ar 30 Medi 2021, yn dilyn prisiad 2020 pan oedd diffyg yn y cynllun. Nid oedd angen cynllun adfer diffyg o brisiad 2023, oherwydd bod y cynllun mewn gwarged. Gweithredwyd newidiadau i gyfraddau cyfraniadau o 1 Ionawr 2024 ac o'r dyddiad hwnnw nid oedd yn ofynnol i'r sefydliad wneud cyfraniadau adennill diffyg mwyach.</a:t>
            </a:r>
          </a:p>
          <a:p>
            <a:endParaRPr lang="cy-GB" sz="1050" dirty="0">
              <a:effectLst/>
              <a:ea typeface="Times New Roman" panose="02020603050405020304" pitchFamily="18" charset="0"/>
            </a:endParaRPr>
          </a:p>
          <a:p>
            <a:r>
              <a:rPr lang="cy-GB" sz="1050" dirty="0">
                <a:effectLst/>
                <a:ea typeface="Times New Roman" panose="02020603050405020304" pitchFamily="18" charset="0"/>
              </a:rPr>
              <a:t>Rhyddhawyd y rhwymedigaeth oedd yn weddill o £33.2 miliwn i'r cyfrif elw a cholled.</a:t>
            </a:r>
          </a:p>
        </p:txBody>
      </p:sp>
    </p:spTree>
    <p:extLst>
      <p:ext uri="{BB962C8B-B14F-4D97-AF65-F5344CB8AC3E}">
        <p14:creationId xmlns:p14="http://schemas.microsoft.com/office/powerpoint/2010/main" val="3324218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D0237-8548-75F8-8536-364A6EC819EF}"/>
            </a:ext>
          </a:extLst>
        </p:cNvPr>
        <p:cNvGrpSpPr/>
        <p:nvPr/>
      </p:nvGrpSpPr>
      <p:grpSpPr>
        <a:xfrm>
          <a:off x="0" y="0"/>
          <a:ext cx="0" cy="0"/>
          <a:chOff x="0" y="0"/>
          <a:chExt cx="0" cy="0"/>
        </a:xfrm>
      </p:grpSpPr>
      <p:pic>
        <p:nvPicPr>
          <p:cNvPr id="3" name="Picture 2" descr="A group of people looking at each other&#10;&#10;Description automatically generated">
            <a:extLst>
              <a:ext uri="{FF2B5EF4-FFF2-40B4-BE49-F238E27FC236}">
                <a16:creationId xmlns:a16="http://schemas.microsoft.com/office/drawing/2014/main" id="{F6469C2B-F6D1-51C6-2BB1-A751A1554B3C}"/>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a:xfrm>
            <a:off x="0" y="0"/>
            <a:ext cx="12801600" cy="9601199"/>
          </a:xfrm>
          <a:prstGeom prst="rect">
            <a:avLst/>
          </a:prstGeom>
        </p:spPr>
      </p:pic>
      <p:sp>
        <p:nvSpPr>
          <p:cNvPr id="5" name="Rectangle 4">
            <a:extLst>
              <a:ext uri="{FF2B5EF4-FFF2-40B4-BE49-F238E27FC236}">
                <a16:creationId xmlns:a16="http://schemas.microsoft.com/office/drawing/2014/main" id="{E419997E-B810-2EF5-9C9D-EA9926001F90}"/>
              </a:ext>
            </a:extLst>
          </p:cNvPr>
          <p:cNvSpPr/>
          <p:nvPr/>
        </p:nvSpPr>
        <p:spPr>
          <a:xfrm>
            <a:off x="0" y="4446657"/>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2CDFEB8B-1851-554A-9022-08E26D5546F1}"/>
              </a:ext>
            </a:extLst>
          </p:cNvPr>
          <p:cNvSpPr txBox="1"/>
          <p:nvPr/>
        </p:nvSpPr>
        <p:spPr>
          <a:xfrm>
            <a:off x="386863" y="4508212"/>
            <a:ext cx="9998340" cy="584775"/>
          </a:xfrm>
          <a:prstGeom prst="rect">
            <a:avLst/>
          </a:prstGeom>
          <a:noFill/>
        </p:spPr>
        <p:txBody>
          <a:bodyPr wrap="square" rtlCol="0">
            <a:spAutoFit/>
          </a:bodyPr>
          <a:lstStyle/>
          <a:p>
            <a:r>
              <a:rPr lang="cy-GB" sz="3200" b="1" dirty="0">
                <a:solidFill>
                  <a:schemeClr val="bg1"/>
                </a:solidFill>
              </a:rPr>
              <a:t>Datganiad o Incwm Cynhwysfawr</a:t>
            </a:r>
          </a:p>
        </p:txBody>
      </p:sp>
    </p:spTree>
    <p:extLst>
      <p:ext uri="{BB962C8B-B14F-4D97-AF65-F5344CB8AC3E}">
        <p14:creationId xmlns:p14="http://schemas.microsoft.com/office/powerpoint/2010/main" val="3827971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4C8475-A6DB-DDB2-6155-CDEB15017AF4}"/>
              </a:ext>
            </a:extLst>
          </p:cNvPr>
          <p:cNvSpPr/>
          <p:nvPr/>
        </p:nvSpPr>
        <p:spPr>
          <a:xfrm>
            <a:off x="0" y="707886"/>
            <a:ext cx="12801600" cy="85171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386863" y="61555"/>
            <a:ext cx="12063817" cy="523220"/>
          </a:xfrm>
          <a:prstGeom prst="rect">
            <a:avLst/>
          </a:prstGeom>
          <a:noFill/>
        </p:spPr>
        <p:txBody>
          <a:bodyPr wrap="square" rtlCol="0">
            <a:spAutoFit/>
          </a:bodyPr>
          <a:lstStyle/>
          <a:p>
            <a:r>
              <a:rPr lang="cy-GB" sz="2800" b="1" dirty="0">
                <a:solidFill>
                  <a:schemeClr val="bg1"/>
                </a:solidFill>
              </a:rPr>
              <a:t>DATGANIAD O INCWM CYNHWYSFAWR</a:t>
            </a:r>
          </a:p>
        </p:txBody>
      </p:sp>
      <p:graphicFrame>
        <p:nvGraphicFramePr>
          <p:cNvPr id="8" name="Table 7">
            <a:extLst>
              <a:ext uri="{FF2B5EF4-FFF2-40B4-BE49-F238E27FC236}">
                <a16:creationId xmlns:a16="http://schemas.microsoft.com/office/drawing/2014/main" id="{AD462D56-44C2-AA87-1CA1-B2C9BF49C771}"/>
              </a:ext>
            </a:extLst>
          </p:cNvPr>
          <p:cNvGraphicFramePr>
            <a:graphicFrameLocks noGrp="1"/>
          </p:cNvGraphicFramePr>
          <p:nvPr>
            <p:extLst>
              <p:ext uri="{D42A27DB-BD31-4B8C-83A1-F6EECF244321}">
                <p14:modId xmlns:p14="http://schemas.microsoft.com/office/powerpoint/2010/main" val="2245686541"/>
              </p:ext>
            </p:extLst>
          </p:nvPr>
        </p:nvGraphicFramePr>
        <p:xfrm>
          <a:off x="726309" y="769441"/>
          <a:ext cx="11724371" cy="7937988"/>
        </p:xfrm>
        <a:graphic>
          <a:graphicData uri="http://schemas.openxmlformats.org/drawingml/2006/table">
            <a:tbl>
              <a:tblPr firstRow="1" firstCol="1" bandRow="1"/>
              <a:tblGrid>
                <a:gridCol w="4032820">
                  <a:extLst>
                    <a:ext uri="{9D8B030D-6E8A-4147-A177-3AD203B41FA5}">
                      <a16:colId xmlns:a16="http://schemas.microsoft.com/office/drawing/2014/main" val="3257010263"/>
                    </a:ext>
                  </a:extLst>
                </a:gridCol>
                <a:gridCol w="1007556">
                  <a:extLst>
                    <a:ext uri="{9D8B030D-6E8A-4147-A177-3AD203B41FA5}">
                      <a16:colId xmlns:a16="http://schemas.microsoft.com/office/drawing/2014/main" val="161621514"/>
                    </a:ext>
                  </a:extLst>
                </a:gridCol>
                <a:gridCol w="1859996">
                  <a:extLst>
                    <a:ext uri="{9D8B030D-6E8A-4147-A177-3AD203B41FA5}">
                      <a16:colId xmlns:a16="http://schemas.microsoft.com/office/drawing/2014/main" val="1600877177"/>
                    </a:ext>
                  </a:extLst>
                </a:gridCol>
                <a:gridCol w="1515892">
                  <a:extLst>
                    <a:ext uri="{9D8B030D-6E8A-4147-A177-3AD203B41FA5}">
                      <a16:colId xmlns:a16="http://schemas.microsoft.com/office/drawing/2014/main" val="2034931985"/>
                    </a:ext>
                  </a:extLst>
                </a:gridCol>
                <a:gridCol w="1824802">
                  <a:extLst>
                    <a:ext uri="{9D8B030D-6E8A-4147-A177-3AD203B41FA5}">
                      <a16:colId xmlns:a16="http://schemas.microsoft.com/office/drawing/2014/main" val="3766765395"/>
                    </a:ext>
                  </a:extLst>
                </a:gridCol>
                <a:gridCol w="1483305">
                  <a:extLst>
                    <a:ext uri="{9D8B030D-6E8A-4147-A177-3AD203B41FA5}">
                      <a16:colId xmlns:a16="http://schemas.microsoft.com/office/drawing/2014/main" val="2621738425"/>
                    </a:ext>
                  </a:extLst>
                </a:gridCol>
              </a:tblGrid>
              <a:tr h="321064">
                <a:tc>
                  <a:txBody>
                    <a:bodyPr/>
                    <a:lstStyle/>
                    <a:p>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gridSpan="2">
                  <a:txBody>
                    <a:bodyPr/>
                    <a:lstStyle/>
                    <a:p>
                      <a:pPr algn="ctr"/>
                      <a:r>
                        <a:rPr lang="cy-GB" sz="1000" b="1" noProof="0" dirty="0">
                          <a:effectLst/>
                          <a:latin typeface="+mn-lt"/>
                          <a:ea typeface="Times New Roman" panose="02020603050405020304" pitchFamily="18" charset="0"/>
                        </a:rPr>
                        <a:t>Blwyddyn hyd at 31 Gorffennaf 2024</a:t>
                      </a:r>
                      <a:endParaRPr lang="cy-GB" sz="1000" noProof="0" dirty="0">
                        <a:effectLst/>
                        <a:latin typeface="+mn-lt"/>
                        <a:ea typeface="Times New Roman" panose="02020603050405020304" pitchFamily="18" charset="0"/>
                      </a:endParaRPr>
                    </a:p>
                    <a:p>
                      <a:pPr algn="ctr"/>
                      <a:r>
                        <a:rPr lang="cy-GB" sz="1000" b="1" noProof="0" dirty="0">
                          <a:effectLst/>
                          <a:latin typeface="+mn-lt"/>
                          <a:ea typeface="Times New Roman" panose="02020603050405020304" pitchFamily="18" charset="0"/>
                        </a:rPr>
                        <a:t> </a:t>
                      </a:r>
                      <a:endParaRPr lang="cy-GB" sz="1000" noProof="0" dirty="0">
                        <a:effectLst/>
                        <a:latin typeface="+mn-lt"/>
                        <a:ea typeface="Times New Roman" panose="02020603050405020304" pitchFamily="18" charset="0"/>
                      </a:endParaRPr>
                    </a:p>
                  </a:txBody>
                  <a:tcPr marL="52611" marR="52611" marT="0" marB="0" anchor="ctr">
                    <a:lnL>
                      <a:noFill/>
                    </a:lnL>
                    <a:lnR>
                      <a:noFill/>
                    </a:lnR>
                    <a:lnT>
                      <a:noFill/>
                    </a:lnT>
                    <a:lnB>
                      <a:noFill/>
                    </a:lnB>
                    <a:noFill/>
                  </a:tcPr>
                </a:tc>
                <a:tc hMerge="1">
                  <a:txBody>
                    <a:bodyPr/>
                    <a:lstStyle/>
                    <a:p>
                      <a:endParaRPr lang="en-GB"/>
                    </a:p>
                  </a:txBody>
                  <a:tcPr/>
                </a:tc>
                <a:tc gridSpan="2">
                  <a:txBody>
                    <a:bodyPr/>
                    <a:lstStyle/>
                    <a:p>
                      <a:pPr algn="ctr"/>
                      <a:r>
                        <a:rPr lang="cy-GB" sz="1000" noProof="0" dirty="0">
                          <a:effectLst/>
                          <a:latin typeface="+mn-lt"/>
                          <a:ea typeface="Times New Roman" panose="02020603050405020304" pitchFamily="18" charset="0"/>
                        </a:rPr>
                        <a:t>Blwyddyn hyd at 31 Gorffennaf 2023</a:t>
                      </a:r>
                    </a:p>
                    <a:p>
                      <a:pPr algn="ctr"/>
                      <a:r>
                        <a:rPr lang="cy-GB" sz="1000" noProof="0" dirty="0">
                          <a:effectLst/>
                          <a:latin typeface="+mn-lt"/>
                          <a:ea typeface="Times New Roman" panose="02020603050405020304" pitchFamily="18" charset="0"/>
                        </a:rPr>
                        <a:t> </a:t>
                      </a:r>
                    </a:p>
                  </a:txBody>
                  <a:tcPr marL="52611" marR="52611" marT="0" marB="0" anchor="ctr">
                    <a:lnL>
                      <a:noFill/>
                    </a:lnL>
                    <a:lnR>
                      <a:noFill/>
                    </a:lnR>
                    <a:lnT>
                      <a:noFill/>
                    </a:lnT>
                    <a:lnB>
                      <a:noFill/>
                    </a:lnB>
                    <a:noFill/>
                  </a:tcPr>
                </a:tc>
                <a:tc hMerge="1">
                  <a:txBody>
                    <a:bodyPr/>
                    <a:lstStyle/>
                    <a:p>
                      <a:endParaRPr lang="en-GB"/>
                    </a:p>
                  </a:txBody>
                  <a:tcPr/>
                </a:tc>
                <a:extLst>
                  <a:ext uri="{0D108BD9-81ED-4DB2-BD59-A6C34878D82A}">
                    <a16:rowId xmlns:a16="http://schemas.microsoft.com/office/drawing/2014/main" val="15042135"/>
                  </a:ext>
                </a:extLst>
              </a:tr>
              <a:tr h="141162">
                <a:tc>
                  <a:txBody>
                    <a:bodyPr/>
                    <a:lstStyle/>
                    <a:p>
                      <a:r>
                        <a:rPr lang="en-GB" sz="1000">
                          <a:effectLst/>
                          <a:latin typeface="+mn-lt"/>
                          <a:ea typeface="Times New Roman" panose="02020603050405020304" pitchFamily="18" charset="0"/>
                        </a:rPr>
                        <a:t> </a:t>
                      </a:r>
                    </a:p>
                  </a:txBody>
                  <a:tcPr marL="52611" marR="52611" marT="0" marB="0">
                    <a:lnL>
                      <a:noFill/>
                    </a:lnL>
                    <a:lnR>
                      <a:noFill/>
                    </a:lnR>
                    <a:lnT>
                      <a:noFill/>
                    </a:lnT>
                    <a:lnB>
                      <a:noFill/>
                    </a:lnB>
                    <a:noFill/>
                  </a:tcPr>
                </a:tc>
                <a:tc>
                  <a:txBody>
                    <a:bodyPr/>
                    <a:lstStyle/>
                    <a:p>
                      <a:r>
                        <a:rPr lang="cy-GB" sz="1000" b="1" noProof="0" dirty="0">
                          <a:effectLst/>
                          <a:latin typeface="+mn-lt"/>
                          <a:ea typeface="Times New Roman" panose="02020603050405020304" pitchFamily="18" charset="0"/>
                        </a:rPr>
                        <a:t>Nodiadau</a:t>
                      </a:r>
                      <a:endParaRPr lang="cy-GB" sz="1000" noProof="0" dirty="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cy-GB" sz="1000" b="1" noProof="0" dirty="0">
                          <a:effectLst/>
                          <a:latin typeface="+mn-lt"/>
                          <a:ea typeface="Times New Roman" panose="02020603050405020304" pitchFamily="18" charset="0"/>
                        </a:rPr>
                        <a:t>Cyfunol</a:t>
                      </a:r>
                      <a:endParaRPr lang="cy-GB" sz="1000" noProof="0" dirty="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cy-GB" sz="1000" b="1" noProof="0" dirty="0">
                          <a:effectLst/>
                          <a:latin typeface="+mn-lt"/>
                          <a:ea typeface="Times New Roman" panose="02020603050405020304" pitchFamily="18" charset="0"/>
                        </a:rPr>
                        <a:t>Y Brifysgol</a:t>
                      </a:r>
                      <a:endParaRPr lang="cy-GB" sz="1000" noProof="0" dirty="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cy-GB" sz="1000" noProof="0" dirty="0">
                          <a:effectLst/>
                          <a:latin typeface="+mn-lt"/>
                          <a:ea typeface="Times New Roman" panose="02020603050405020304" pitchFamily="18" charset="0"/>
                        </a:rPr>
                        <a:t>Cyfunol</a:t>
                      </a:r>
                    </a:p>
                  </a:txBody>
                  <a:tcPr marL="52611" marR="52611" marT="0" marB="0">
                    <a:lnL>
                      <a:noFill/>
                    </a:lnL>
                    <a:lnR>
                      <a:noFill/>
                    </a:lnR>
                    <a:lnT>
                      <a:noFill/>
                    </a:lnT>
                    <a:lnB>
                      <a:noFill/>
                    </a:lnB>
                    <a:noFill/>
                  </a:tcPr>
                </a:tc>
                <a:tc>
                  <a:txBody>
                    <a:bodyPr/>
                    <a:lstStyle/>
                    <a:p>
                      <a:pPr algn="ctr"/>
                      <a:r>
                        <a:rPr lang="cy-GB" sz="1000" noProof="0" dirty="0">
                          <a:effectLst/>
                          <a:latin typeface="+mn-lt"/>
                          <a:ea typeface="Times New Roman" panose="02020603050405020304" pitchFamily="18" charset="0"/>
                        </a:rPr>
                        <a:t>Y Brifysgol</a:t>
                      </a:r>
                    </a:p>
                  </a:txBody>
                  <a:tcPr marL="52611" marR="52611" marT="0" marB="0">
                    <a:lnL>
                      <a:noFill/>
                    </a:lnL>
                    <a:lnR>
                      <a:noFill/>
                    </a:lnR>
                    <a:lnT>
                      <a:noFill/>
                    </a:lnT>
                    <a:lnB>
                      <a:noFill/>
                    </a:lnB>
                    <a:noFill/>
                  </a:tcPr>
                </a:tc>
                <a:extLst>
                  <a:ext uri="{0D108BD9-81ED-4DB2-BD59-A6C34878D82A}">
                    <a16:rowId xmlns:a16="http://schemas.microsoft.com/office/drawing/2014/main" val="1226550321"/>
                  </a:ext>
                </a:extLst>
              </a:tr>
              <a:tr h="160533">
                <a:tc>
                  <a:txBody>
                    <a:bodyPr/>
                    <a:lstStyle/>
                    <a:p>
                      <a:r>
                        <a:rPr lang="cy-GB" sz="1000" noProof="0" dirty="0">
                          <a:effectLst/>
                          <a:latin typeface="+mn-lt"/>
                          <a:ea typeface="Times New Roman" panose="02020603050405020304" pitchFamily="18" charset="0"/>
                        </a:rPr>
                        <a:t> </a:t>
                      </a:r>
                    </a:p>
                  </a:txBody>
                  <a:tcPr marL="52611" marR="52611" marT="0" marB="0">
                    <a:lnL>
                      <a:noFill/>
                    </a:lnL>
                    <a:lnR>
                      <a:noFill/>
                    </a:lnR>
                    <a:lnT>
                      <a:noFill/>
                    </a:lnT>
                    <a:lnB>
                      <a:noFill/>
                    </a:lnB>
                    <a:noFill/>
                  </a:tcPr>
                </a:tc>
                <a:tc>
                  <a:txBody>
                    <a:bodyPr/>
                    <a:lstStyle/>
                    <a:p>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£’000</a:t>
                      </a:r>
                      <a:endParaRPr lang="en-GB" sz="1000">
                        <a:effectLst/>
                        <a:latin typeface="+mn-lt"/>
                        <a:ea typeface="Times New Roman" panose="02020603050405020304" pitchFamily="18" charset="0"/>
                      </a:endParaRPr>
                    </a:p>
                  </a:txBody>
                  <a:tcPr marL="52611" marR="52611" marT="0" marB="0" anchor="ctr">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£’000</a:t>
                      </a:r>
                      <a:endParaRPr lang="en-GB" sz="1000">
                        <a:effectLst/>
                        <a:latin typeface="+mn-lt"/>
                        <a:ea typeface="Times New Roman" panose="02020603050405020304" pitchFamily="18" charset="0"/>
                      </a:endParaRPr>
                    </a:p>
                  </a:txBody>
                  <a:tcPr marL="52611" marR="52611" marT="0" marB="0" anchor="ctr">
                    <a:lnL>
                      <a:noFill/>
                    </a:lnL>
                    <a:lnR>
                      <a:noFill/>
                    </a:lnR>
                    <a:lnT>
                      <a:noFill/>
                    </a:lnT>
                    <a:lnB>
                      <a:noFill/>
                    </a:lnB>
                    <a:noFill/>
                  </a:tcPr>
                </a:tc>
                <a:tc>
                  <a:txBody>
                    <a:bodyPr/>
                    <a:lstStyle/>
                    <a:p>
                      <a:pPr algn="ctr"/>
                      <a:r>
                        <a:rPr lang="en-GB" sz="1000" dirty="0">
                          <a:effectLst/>
                          <a:latin typeface="+mn-lt"/>
                          <a:ea typeface="Times New Roman" panose="02020603050405020304" pitchFamily="18" charset="0"/>
                        </a:rPr>
                        <a:t>£’000</a:t>
                      </a:r>
                    </a:p>
                  </a:txBody>
                  <a:tcPr marL="52611" marR="52611" marT="0" marB="0" anchor="ctr">
                    <a:lnL>
                      <a:noFill/>
                    </a:lnL>
                    <a:lnR>
                      <a:noFill/>
                    </a:lnR>
                    <a:lnT>
                      <a:noFill/>
                    </a:lnT>
                    <a:lnB>
                      <a:noFill/>
                    </a:lnB>
                    <a:noFill/>
                  </a:tcPr>
                </a:tc>
                <a:tc>
                  <a:txBody>
                    <a:bodyPr/>
                    <a:lstStyle/>
                    <a:p>
                      <a:pPr algn="ctr"/>
                      <a:r>
                        <a:rPr lang="en-GB" sz="1000">
                          <a:effectLst/>
                          <a:latin typeface="+mn-lt"/>
                          <a:ea typeface="Times New Roman" panose="02020603050405020304" pitchFamily="18" charset="0"/>
                        </a:rPr>
                        <a:t>£’000</a:t>
                      </a:r>
                    </a:p>
                  </a:txBody>
                  <a:tcPr marL="52611" marR="52611" marT="0" marB="0" anchor="ctr">
                    <a:lnL>
                      <a:noFill/>
                    </a:lnL>
                    <a:lnR>
                      <a:noFill/>
                    </a:lnR>
                    <a:lnT>
                      <a:noFill/>
                    </a:lnT>
                    <a:lnB>
                      <a:noFill/>
                    </a:lnB>
                    <a:noFill/>
                  </a:tcPr>
                </a:tc>
                <a:extLst>
                  <a:ext uri="{0D108BD9-81ED-4DB2-BD59-A6C34878D82A}">
                    <a16:rowId xmlns:a16="http://schemas.microsoft.com/office/drawing/2014/main" val="4143214877"/>
                  </a:ext>
                </a:extLst>
              </a:tr>
              <a:tr h="160533">
                <a:tc>
                  <a:txBody>
                    <a:bodyPr/>
                    <a:lstStyle/>
                    <a:p>
                      <a:r>
                        <a:rPr lang="cy-GB" sz="1000" b="1" noProof="0" dirty="0">
                          <a:effectLst/>
                          <a:latin typeface="+mn-lt"/>
                          <a:ea typeface="Times New Roman" panose="02020603050405020304" pitchFamily="18" charset="0"/>
                        </a:rPr>
                        <a:t>Incwm</a:t>
                      </a:r>
                      <a:endParaRPr lang="cy-GB" sz="1000" noProof="0" dirty="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nchor="ctr">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nchor="ctr">
                    <a:lnL>
                      <a:noFill/>
                    </a:lnL>
                    <a:lnR>
                      <a:noFill/>
                    </a:lnR>
                    <a:lnT>
                      <a:noFill/>
                    </a:lnT>
                    <a:lnB>
                      <a:noFill/>
                    </a:lnB>
                    <a:noFill/>
                  </a:tcPr>
                </a:tc>
                <a:tc>
                  <a:txBody>
                    <a:bodyPr/>
                    <a:lstStyle/>
                    <a:p>
                      <a:pPr algn="ctr"/>
                      <a:r>
                        <a:rPr lang="en-GB" sz="1000" dirty="0">
                          <a:effectLst/>
                          <a:latin typeface="+mn-lt"/>
                          <a:ea typeface="Times New Roman" panose="02020603050405020304" pitchFamily="18" charset="0"/>
                        </a:rPr>
                        <a:t> </a:t>
                      </a:r>
                    </a:p>
                  </a:txBody>
                  <a:tcPr marL="52611" marR="52611" marT="0" marB="0" anchor="ctr">
                    <a:lnL>
                      <a:noFill/>
                    </a:lnL>
                    <a:lnR>
                      <a:noFill/>
                    </a:lnR>
                    <a:lnT>
                      <a:noFill/>
                    </a:lnT>
                    <a:lnB>
                      <a:noFill/>
                    </a:lnB>
                    <a:noFill/>
                  </a:tcPr>
                </a:tc>
                <a:tc>
                  <a:txBody>
                    <a:bodyPr/>
                    <a:lstStyle/>
                    <a:p>
                      <a:pPr algn="ctr"/>
                      <a:r>
                        <a:rPr lang="en-GB" sz="1000">
                          <a:effectLst/>
                          <a:latin typeface="+mn-lt"/>
                          <a:ea typeface="Times New Roman" panose="02020603050405020304" pitchFamily="18" charset="0"/>
                        </a:rPr>
                        <a:t> </a:t>
                      </a:r>
                    </a:p>
                  </a:txBody>
                  <a:tcPr marL="52611" marR="52611" marT="0" marB="0" anchor="ctr">
                    <a:lnL>
                      <a:noFill/>
                    </a:lnL>
                    <a:lnR>
                      <a:noFill/>
                    </a:lnR>
                    <a:lnT>
                      <a:noFill/>
                    </a:lnT>
                    <a:lnB>
                      <a:noFill/>
                    </a:lnB>
                    <a:noFill/>
                  </a:tcPr>
                </a:tc>
                <a:extLst>
                  <a:ext uri="{0D108BD9-81ED-4DB2-BD59-A6C34878D82A}">
                    <a16:rowId xmlns:a16="http://schemas.microsoft.com/office/drawing/2014/main" val="1719179612"/>
                  </a:ext>
                </a:extLst>
              </a:tr>
              <a:tr h="234777">
                <a:tc>
                  <a:txBody>
                    <a:bodyPr/>
                    <a:lstStyle/>
                    <a:p>
                      <a:r>
                        <a:rPr lang="cy-GB" sz="1000" noProof="0" dirty="0">
                          <a:effectLst/>
                          <a:latin typeface="+mn-lt"/>
                          <a:ea typeface="Times New Roman" panose="02020603050405020304" pitchFamily="18" charset="0"/>
                        </a:rPr>
                        <a:t>Ffioedd dysgu a chontractau addysg </a:t>
                      </a: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2</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100,735</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solidFill>
                            <a:srgbClr val="000000"/>
                          </a:solidFill>
                          <a:effectLst/>
                          <a:latin typeface="+mn-lt"/>
                          <a:ea typeface="Times New Roman" panose="02020603050405020304" pitchFamily="18" charset="0"/>
                        </a:rPr>
                        <a:t>95,932</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dirty="0">
                          <a:effectLst/>
                          <a:latin typeface="+mn-lt"/>
                          <a:ea typeface="Times New Roman" panose="02020603050405020304" pitchFamily="18" charset="0"/>
                        </a:rPr>
                        <a:t>92,735</a:t>
                      </a: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87,759</a:t>
                      </a:r>
                    </a:p>
                  </a:txBody>
                  <a:tcPr marL="52611" marR="52611" marT="0" marB="0">
                    <a:lnL>
                      <a:noFill/>
                    </a:lnL>
                    <a:lnR>
                      <a:noFill/>
                    </a:lnR>
                    <a:lnT>
                      <a:noFill/>
                    </a:lnT>
                    <a:lnB>
                      <a:noFill/>
                    </a:lnB>
                    <a:noFill/>
                  </a:tcPr>
                </a:tc>
                <a:extLst>
                  <a:ext uri="{0D108BD9-81ED-4DB2-BD59-A6C34878D82A}">
                    <a16:rowId xmlns:a16="http://schemas.microsoft.com/office/drawing/2014/main" val="3855125637"/>
                  </a:ext>
                </a:extLst>
              </a:tr>
              <a:tr h="160533">
                <a:tc>
                  <a:txBody>
                    <a:bodyPr/>
                    <a:lstStyle/>
                    <a:p>
                      <a:r>
                        <a:rPr lang="cy-GB" sz="1000" noProof="0" dirty="0">
                          <a:effectLst/>
                          <a:latin typeface="+mn-lt"/>
                          <a:ea typeface="Times New Roman" panose="02020603050405020304" pitchFamily="18" charset="0"/>
                        </a:rPr>
                        <a:t>Grantiau cyrff cyllido</a:t>
                      </a: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3</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57,928</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solidFill>
                            <a:srgbClr val="000000"/>
                          </a:solidFill>
                          <a:effectLst/>
                          <a:latin typeface="+mn-lt"/>
                          <a:ea typeface="Times New Roman" panose="02020603050405020304" pitchFamily="18" charset="0"/>
                        </a:rPr>
                        <a:t>8,570</a:t>
                      </a:r>
                      <a:endParaRPr lang="en-GB" sz="1000">
                        <a:effectLst/>
                        <a:latin typeface="+mn-lt"/>
                        <a:ea typeface="Times New Roman" panose="02020603050405020304" pitchFamily="18" charset="0"/>
                      </a:endParaRPr>
                    </a:p>
                  </a:txBody>
                  <a:tcPr marL="52611" marR="52611" marT="0" marB="0" anchor="b">
                    <a:lnL>
                      <a:noFill/>
                    </a:lnL>
                    <a:lnR>
                      <a:noFill/>
                    </a:lnR>
                    <a:lnT>
                      <a:noFill/>
                    </a:lnT>
                    <a:lnB>
                      <a:noFill/>
                    </a:lnB>
                    <a:noFill/>
                  </a:tcPr>
                </a:tc>
                <a:tc>
                  <a:txBody>
                    <a:bodyPr/>
                    <a:lstStyle/>
                    <a:p>
                      <a:pPr algn="ctr"/>
                      <a:r>
                        <a:rPr lang="en-GB" sz="1000" dirty="0">
                          <a:effectLst/>
                          <a:latin typeface="+mn-lt"/>
                          <a:ea typeface="Times New Roman" panose="02020603050405020304" pitchFamily="18" charset="0"/>
                        </a:rPr>
                        <a:t>60,594</a:t>
                      </a: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9,743</a:t>
                      </a:r>
                    </a:p>
                  </a:txBody>
                  <a:tcPr marL="52611" marR="52611" marT="0" marB="0">
                    <a:lnL>
                      <a:noFill/>
                    </a:lnL>
                    <a:lnR>
                      <a:noFill/>
                    </a:lnR>
                    <a:lnT>
                      <a:noFill/>
                    </a:lnT>
                    <a:lnB>
                      <a:noFill/>
                    </a:lnB>
                    <a:noFill/>
                  </a:tcPr>
                </a:tc>
                <a:extLst>
                  <a:ext uri="{0D108BD9-81ED-4DB2-BD59-A6C34878D82A}">
                    <a16:rowId xmlns:a16="http://schemas.microsoft.com/office/drawing/2014/main" val="4067856659"/>
                  </a:ext>
                </a:extLst>
              </a:tr>
              <a:tr h="160533">
                <a:tc>
                  <a:txBody>
                    <a:bodyPr/>
                    <a:lstStyle/>
                    <a:p>
                      <a:r>
                        <a:rPr lang="cy-GB" sz="1000" noProof="0" dirty="0">
                          <a:effectLst/>
                          <a:latin typeface="+mn-lt"/>
                          <a:ea typeface="Times New Roman" panose="02020603050405020304" pitchFamily="18" charset="0"/>
                        </a:rPr>
                        <a:t>Grantiau ymchwil a chontractau</a:t>
                      </a:r>
                    </a:p>
                  </a:txBody>
                  <a:tcPr marL="52611" marR="52611" marT="0" marB="0">
                    <a:lnL>
                      <a:noFill/>
                    </a:lnL>
                    <a:lnR>
                      <a:noFill/>
                    </a:lnR>
                    <a:lnT>
                      <a:noFill/>
                    </a:lnT>
                    <a:lnB>
                      <a:noFill/>
                    </a:lnB>
                    <a:noFill/>
                  </a:tcPr>
                </a:tc>
                <a:tc>
                  <a:txBody>
                    <a:bodyPr/>
                    <a:lstStyle/>
                    <a:p>
                      <a:pPr algn="ctr"/>
                      <a:r>
                        <a:rPr lang="en-GB" sz="1000" b="1" dirty="0">
                          <a:effectLst/>
                          <a:latin typeface="+mn-lt"/>
                          <a:ea typeface="Times New Roman" panose="02020603050405020304" pitchFamily="18" charset="0"/>
                        </a:rPr>
                        <a:t>4</a:t>
                      </a:r>
                      <a:endParaRPr lang="en-GB" sz="1000" dirty="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2,429</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solidFill>
                            <a:srgbClr val="000000"/>
                          </a:solidFill>
                          <a:effectLst/>
                          <a:latin typeface="+mn-lt"/>
                          <a:ea typeface="Times New Roman" panose="02020603050405020304" pitchFamily="18" charset="0"/>
                        </a:rPr>
                        <a:t>2,429</a:t>
                      </a:r>
                      <a:endParaRPr lang="en-GB" sz="1000">
                        <a:effectLst/>
                        <a:latin typeface="+mn-lt"/>
                        <a:ea typeface="Times New Roman" panose="02020603050405020304" pitchFamily="18" charset="0"/>
                      </a:endParaRPr>
                    </a:p>
                  </a:txBody>
                  <a:tcPr marL="52611" marR="52611" marT="0" marB="0" anchor="b">
                    <a:lnL>
                      <a:noFill/>
                    </a:lnL>
                    <a:lnR>
                      <a:noFill/>
                    </a:lnR>
                    <a:lnT>
                      <a:noFill/>
                    </a:lnT>
                    <a:lnB>
                      <a:noFill/>
                    </a:lnB>
                    <a:noFill/>
                  </a:tcPr>
                </a:tc>
                <a:tc>
                  <a:txBody>
                    <a:bodyPr/>
                    <a:lstStyle/>
                    <a:p>
                      <a:pPr algn="ctr"/>
                      <a:r>
                        <a:rPr lang="en-GB" sz="1000" dirty="0">
                          <a:effectLst/>
                          <a:latin typeface="+mn-lt"/>
                          <a:ea typeface="Times New Roman" panose="02020603050405020304" pitchFamily="18" charset="0"/>
                        </a:rPr>
                        <a:t>2,327</a:t>
                      </a: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2,357</a:t>
                      </a:r>
                    </a:p>
                  </a:txBody>
                  <a:tcPr marL="52611" marR="52611" marT="0" marB="0">
                    <a:lnL>
                      <a:noFill/>
                    </a:lnL>
                    <a:lnR>
                      <a:noFill/>
                    </a:lnR>
                    <a:lnT>
                      <a:noFill/>
                    </a:lnT>
                    <a:lnB>
                      <a:noFill/>
                    </a:lnB>
                    <a:noFill/>
                  </a:tcPr>
                </a:tc>
                <a:extLst>
                  <a:ext uri="{0D108BD9-81ED-4DB2-BD59-A6C34878D82A}">
                    <a16:rowId xmlns:a16="http://schemas.microsoft.com/office/drawing/2014/main" val="3312254493"/>
                  </a:ext>
                </a:extLst>
              </a:tr>
              <a:tr h="160533">
                <a:tc>
                  <a:txBody>
                    <a:bodyPr/>
                    <a:lstStyle/>
                    <a:p>
                      <a:r>
                        <a:rPr lang="cy-GB" sz="1000" noProof="0" dirty="0">
                          <a:effectLst/>
                          <a:latin typeface="+mn-lt"/>
                          <a:ea typeface="Times New Roman" panose="02020603050405020304" pitchFamily="18" charset="0"/>
                        </a:rPr>
                        <a:t>Incwm arall</a:t>
                      </a: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5</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39,533</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solidFill>
                            <a:srgbClr val="000000"/>
                          </a:solidFill>
                          <a:effectLst/>
                          <a:latin typeface="+mn-lt"/>
                          <a:ea typeface="Times New Roman" panose="02020603050405020304" pitchFamily="18" charset="0"/>
                        </a:rPr>
                        <a:t>27,342</a:t>
                      </a:r>
                      <a:endParaRPr lang="en-GB" sz="1000">
                        <a:effectLst/>
                        <a:latin typeface="+mn-lt"/>
                        <a:ea typeface="Times New Roman" panose="02020603050405020304" pitchFamily="18" charset="0"/>
                      </a:endParaRPr>
                    </a:p>
                  </a:txBody>
                  <a:tcPr marL="52611" marR="52611" marT="0" marB="0" anchor="b">
                    <a:lnL>
                      <a:noFill/>
                    </a:lnL>
                    <a:lnR>
                      <a:noFill/>
                    </a:lnR>
                    <a:lnT>
                      <a:noFill/>
                    </a:lnT>
                    <a:lnB>
                      <a:noFill/>
                    </a:lnB>
                    <a:noFill/>
                  </a:tcPr>
                </a:tc>
                <a:tc>
                  <a:txBody>
                    <a:bodyPr/>
                    <a:lstStyle/>
                    <a:p>
                      <a:pPr algn="ctr"/>
                      <a:r>
                        <a:rPr lang="en-GB" sz="1000" dirty="0">
                          <a:effectLst/>
                          <a:latin typeface="+mn-lt"/>
                          <a:ea typeface="Times New Roman" panose="02020603050405020304" pitchFamily="18" charset="0"/>
                        </a:rPr>
                        <a:t>26,067</a:t>
                      </a: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15,821</a:t>
                      </a:r>
                    </a:p>
                  </a:txBody>
                  <a:tcPr marL="52611" marR="52611" marT="0" marB="0">
                    <a:lnL>
                      <a:noFill/>
                    </a:lnL>
                    <a:lnR>
                      <a:noFill/>
                    </a:lnR>
                    <a:lnT>
                      <a:noFill/>
                    </a:lnT>
                    <a:lnB>
                      <a:noFill/>
                    </a:lnB>
                    <a:noFill/>
                  </a:tcPr>
                </a:tc>
                <a:extLst>
                  <a:ext uri="{0D108BD9-81ED-4DB2-BD59-A6C34878D82A}">
                    <a16:rowId xmlns:a16="http://schemas.microsoft.com/office/drawing/2014/main" val="3676402781"/>
                  </a:ext>
                </a:extLst>
              </a:tr>
              <a:tr h="160533">
                <a:tc>
                  <a:txBody>
                    <a:bodyPr/>
                    <a:lstStyle/>
                    <a:p>
                      <a:r>
                        <a:rPr lang="cy-GB" sz="1000" noProof="0" dirty="0">
                          <a:effectLst/>
                          <a:latin typeface="+mn-lt"/>
                          <a:ea typeface="Times New Roman" panose="02020603050405020304" pitchFamily="18" charset="0"/>
                        </a:rPr>
                        <a:t>Incwm buddsoddi</a:t>
                      </a:r>
                    </a:p>
                  </a:txBody>
                  <a:tcPr marL="52611" marR="52611" marT="0" marB="0">
                    <a:lnL>
                      <a:noFill/>
                    </a:lnL>
                    <a:lnR>
                      <a:noFill/>
                    </a:lnR>
                    <a:lnT>
                      <a:noFill/>
                    </a:lnT>
                    <a:lnB>
                      <a:noFill/>
                    </a:lnB>
                    <a:noFill/>
                  </a:tcPr>
                </a:tc>
                <a:tc>
                  <a:txBody>
                    <a:bodyPr/>
                    <a:lstStyle/>
                    <a:p>
                      <a:pPr algn="ctr" rtl="1"/>
                      <a:r>
                        <a:rPr lang="en-GB" sz="1000" b="1" dirty="0">
                          <a:effectLst/>
                          <a:latin typeface="+mn-lt"/>
                          <a:ea typeface="Times New Roman" panose="02020603050405020304" pitchFamily="18" charset="0"/>
                        </a:rPr>
                        <a:t>6</a:t>
                      </a:r>
                      <a:endParaRPr lang="en-GB" sz="1000" dirty="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2,076</a:t>
                      </a:r>
                      <a:endParaRPr lang="en-GB" sz="1000">
                        <a:effectLst/>
                        <a:latin typeface="+mn-lt"/>
                        <a:ea typeface="Times New Roman" panose="02020603050405020304" pitchFamily="18" charset="0"/>
                      </a:endParaRPr>
                    </a:p>
                  </a:txBody>
                  <a:tcPr marL="52611" marR="52611"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1">
                          <a:effectLst/>
                          <a:latin typeface="+mn-lt"/>
                          <a:ea typeface="Times New Roman" panose="02020603050405020304" pitchFamily="18" charset="0"/>
                        </a:rPr>
                        <a:t>1,279</a:t>
                      </a:r>
                      <a:endParaRPr lang="en-GB" sz="1000">
                        <a:effectLst/>
                        <a:latin typeface="+mn-lt"/>
                        <a:ea typeface="Times New Roman" panose="02020603050405020304" pitchFamily="18" charset="0"/>
                      </a:endParaRPr>
                    </a:p>
                  </a:txBody>
                  <a:tcPr marL="52611" marR="52611"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dirty="0">
                          <a:effectLst/>
                          <a:latin typeface="+mn-lt"/>
                          <a:ea typeface="Times New Roman" panose="02020603050405020304" pitchFamily="18" charset="0"/>
                        </a:rPr>
                        <a:t>1,393</a:t>
                      </a:r>
                    </a:p>
                  </a:txBody>
                  <a:tcPr marL="52611" marR="52611"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892</a:t>
                      </a:r>
                    </a:p>
                  </a:txBody>
                  <a:tcPr marL="52611" marR="52611"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7443549"/>
                  </a:ext>
                </a:extLst>
              </a:tr>
              <a:tr h="240764">
                <a:tc>
                  <a:txBody>
                    <a:bodyPr/>
                    <a:lstStyle/>
                    <a:p>
                      <a:r>
                        <a:rPr lang="cy-GB" sz="1000" b="1" noProof="0" dirty="0">
                          <a:effectLst/>
                          <a:latin typeface="+mn-lt"/>
                          <a:ea typeface="Times New Roman" panose="02020603050405020304" pitchFamily="18" charset="0"/>
                        </a:rPr>
                        <a:t>Cyfanswm incwm</a:t>
                      </a:r>
                      <a:endParaRPr lang="cy-GB" sz="1000" noProof="0" dirty="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202,701</a:t>
                      </a:r>
                      <a:endParaRPr lang="en-GB" sz="1000">
                        <a:effectLst/>
                        <a:latin typeface="+mn-lt"/>
                        <a:ea typeface="Times New Roman" panose="02020603050405020304" pitchFamily="18" charset="0"/>
                      </a:endParaRPr>
                    </a:p>
                  </a:txBody>
                  <a:tcPr marL="52611" marR="52611"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b="1" dirty="0">
                          <a:solidFill>
                            <a:srgbClr val="000000"/>
                          </a:solidFill>
                          <a:effectLst/>
                          <a:latin typeface="+mn-lt"/>
                          <a:ea typeface="Times New Roman" panose="02020603050405020304" pitchFamily="18" charset="0"/>
                        </a:rPr>
                        <a:t>135,552</a:t>
                      </a:r>
                      <a:endParaRPr lang="en-GB" sz="1000" dirty="0">
                        <a:effectLst/>
                        <a:latin typeface="+mn-lt"/>
                        <a:ea typeface="Times New Roman" panose="02020603050405020304" pitchFamily="18" charset="0"/>
                      </a:endParaRPr>
                    </a:p>
                  </a:txBody>
                  <a:tcPr marL="52611" marR="52611" marT="0" marB="0" anchor="b">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dirty="0">
                          <a:effectLst/>
                          <a:latin typeface="+mn-lt"/>
                          <a:ea typeface="Times New Roman" panose="02020603050405020304" pitchFamily="18" charset="0"/>
                        </a:rPr>
                        <a:t>183,116</a:t>
                      </a:r>
                    </a:p>
                  </a:txBody>
                  <a:tcPr marL="52611" marR="52611"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116,572</a:t>
                      </a:r>
                    </a:p>
                  </a:txBody>
                  <a:tcPr marL="52611" marR="52611"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3350013115"/>
                  </a:ext>
                </a:extLst>
              </a:tr>
              <a:tr h="160533">
                <a:tc>
                  <a:txBody>
                    <a:bodyPr/>
                    <a:lstStyle/>
                    <a:p>
                      <a:r>
                        <a:rPr lang="en-GB" sz="1000">
                          <a:effectLst/>
                          <a:latin typeface="+mn-lt"/>
                          <a:ea typeface="Times New Roman" panose="02020603050405020304" pitchFamily="18" charset="0"/>
                        </a:rPr>
                        <a:t> </a:t>
                      </a: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en-GB" sz="1000" dirty="0">
                          <a:effectLst/>
                          <a:latin typeface="+mn-lt"/>
                          <a:ea typeface="Times New Roman" panose="02020603050405020304" pitchFamily="18" charset="0"/>
                        </a:rPr>
                        <a:t> </a:t>
                      </a:r>
                    </a:p>
                  </a:txBody>
                  <a:tcPr marL="52611" marR="52611" marT="0" marB="0">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en-GB" sz="1000">
                          <a:effectLst/>
                          <a:latin typeface="+mn-lt"/>
                          <a:ea typeface="Times New Roman" panose="02020603050405020304" pitchFamily="18" charset="0"/>
                        </a:rPr>
                        <a:t> </a:t>
                      </a:r>
                    </a:p>
                  </a:txBody>
                  <a:tcPr marL="52611" marR="52611" marT="0" marB="0">
                    <a:lnL>
                      <a:noFill/>
                    </a:lnL>
                    <a:lnR>
                      <a:noFill/>
                    </a:lnR>
                    <a:lnT w="19050" cap="flat" cmpd="dbl"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977372140"/>
                  </a:ext>
                </a:extLst>
              </a:tr>
              <a:tr h="160533">
                <a:tc>
                  <a:txBody>
                    <a:bodyPr/>
                    <a:lstStyle/>
                    <a:p>
                      <a:r>
                        <a:rPr lang="cy-GB" sz="1000" b="1" noProof="0" dirty="0">
                          <a:effectLst/>
                          <a:latin typeface="+mn-lt"/>
                          <a:ea typeface="Times New Roman" panose="02020603050405020304" pitchFamily="18" charset="0"/>
                        </a:rPr>
                        <a:t>Gwariant</a:t>
                      </a:r>
                      <a:endParaRPr lang="cy-GB" sz="1000" noProof="0" dirty="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dirty="0">
                          <a:effectLst/>
                          <a:latin typeface="+mn-lt"/>
                          <a:ea typeface="Times New Roman" panose="02020603050405020304" pitchFamily="18" charset="0"/>
                        </a:rPr>
                        <a:t> </a:t>
                      </a: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 </a:t>
                      </a:r>
                    </a:p>
                  </a:txBody>
                  <a:tcPr marL="52611" marR="52611" marT="0" marB="0">
                    <a:lnL>
                      <a:noFill/>
                    </a:lnL>
                    <a:lnR>
                      <a:noFill/>
                    </a:lnR>
                    <a:lnT>
                      <a:noFill/>
                    </a:lnT>
                    <a:lnB>
                      <a:noFill/>
                    </a:lnB>
                    <a:noFill/>
                  </a:tcPr>
                </a:tc>
                <a:extLst>
                  <a:ext uri="{0D108BD9-81ED-4DB2-BD59-A6C34878D82A}">
                    <a16:rowId xmlns:a16="http://schemas.microsoft.com/office/drawing/2014/main" val="490139421"/>
                  </a:ext>
                </a:extLst>
              </a:tr>
              <a:tr h="160533">
                <a:tc>
                  <a:txBody>
                    <a:bodyPr/>
                    <a:lstStyle/>
                    <a:p>
                      <a:r>
                        <a:rPr lang="cy-GB" sz="1000" noProof="0" dirty="0">
                          <a:effectLst/>
                          <a:latin typeface="+mn-lt"/>
                          <a:ea typeface="Times New Roman" panose="02020603050405020304" pitchFamily="18" charset="0"/>
                        </a:rPr>
                        <a:t>Costau staff</a:t>
                      </a: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7</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102,477</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71,353</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96,085</a:t>
                      </a: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64,048</a:t>
                      </a:r>
                    </a:p>
                  </a:txBody>
                  <a:tcPr marL="52611" marR="52611" marT="0" marB="0">
                    <a:lnL>
                      <a:noFill/>
                    </a:lnL>
                    <a:lnR>
                      <a:noFill/>
                    </a:lnR>
                    <a:lnT>
                      <a:noFill/>
                    </a:lnT>
                    <a:lnB>
                      <a:noFill/>
                    </a:lnB>
                    <a:noFill/>
                  </a:tcPr>
                </a:tc>
                <a:extLst>
                  <a:ext uri="{0D108BD9-81ED-4DB2-BD59-A6C34878D82A}">
                    <a16:rowId xmlns:a16="http://schemas.microsoft.com/office/drawing/2014/main" val="4100603747"/>
                  </a:ext>
                </a:extLst>
              </a:tr>
              <a:tr h="160533">
                <a:tc>
                  <a:txBody>
                    <a:bodyPr/>
                    <a:lstStyle/>
                    <a:p>
                      <a:r>
                        <a:rPr lang="cy-GB" sz="1000" noProof="0" dirty="0">
                          <a:effectLst/>
                          <a:latin typeface="+mn-lt"/>
                          <a:ea typeface="Times New Roman" panose="02020603050405020304" pitchFamily="18" charset="0"/>
                        </a:rPr>
                        <a:t>Symudiad ar ddarpariaeth USS</a:t>
                      </a: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7</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(32,925)</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(32,925)</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(2,273)</a:t>
                      </a: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(2,273)</a:t>
                      </a:r>
                    </a:p>
                  </a:txBody>
                  <a:tcPr marL="52611" marR="52611" marT="0" marB="0">
                    <a:lnL>
                      <a:noFill/>
                    </a:lnL>
                    <a:lnR>
                      <a:noFill/>
                    </a:lnR>
                    <a:lnT>
                      <a:noFill/>
                    </a:lnT>
                    <a:lnB>
                      <a:noFill/>
                    </a:lnB>
                    <a:noFill/>
                  </a:tcPr>
                </a:tc>
                <a:extLst>
                  <a:ext uri="{0D108BD9-81ED-4DB2-BD59-A6C34878D82A}">
                    <a16:rowId xmlns:a16="http://schemas.microsoft.com/office/drawing/2014/main" val="3665632729"/>
                  </a:ext>
                </a:extLst>
              </a:tr>
              <a:tr h="160533">
                <a:tc>
                  <a:txBody>
                    <a:bodyPr/>
                    <a:lstStyle/>
                    <a:p>
                      <a:r>
                        <a:rPr lang="cy-GB" sz="1000" noProof="0" dirty="0">
                          <a:effectLst/>
                          <a:latin typeface="+mn-lt"/>
                          <a:ea typeface="Times New Roman" panose="02020603050405020304" pitchFamily="18" charset="0"/>
                        </a:rPr>
                        <a:t>Costau gweithredu eraill</a:t>
                      </a: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9</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87,504</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52,653</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86,116</a:t>
                      </a: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53,563</a:t>
                      </a:r>
                    </a:p>
                  </a:txBody>
                  <a:tcPr marL="52611" marR="52611" marT="0" marB="0">
                    <a:lnL>
                      <a:noFill/>
                    </a:lnL>
                    <a:lnR>
                      <a:noFill/>
                    </a:lnR>
                    <a:lnT>
                      <a:noFill/>
                    </a:lnT>
                    <a:lnB>
                      <a:noFill/>
                    </a:lnB>
                    <a:noFill/>
                  </a:tcPr>
                </a:tc>
                <a:extLst>
                  <a:ext uri="{0D108BD9-81ED-4DB2-BD59-A6C34878D82A}">
                    <a16:rowId xmlns:a16="http://schemas.microsoft.com/office/drawing/2014/main" val="2494751298"/>
                  </a:ext>
                </a:extLst>
              </a:tr>
              <a:tr h="160533">
                <a:tc>
                  <a:txBody>
                    <a:bodyPr/>
                    <a:lstStyle/>
                    <a:p>
                      <a:r>
                        <a:rPr lang="cy-GB" sz="1000" noProof="0" dirty="0">
                          <a:effectLst/>
                          <a:latin typeface="+mn-lt"/>
                          <a:ea typeface="Times New Roman" panose="02020603050405020304" pitchFamily="18" charset="0"/>
                        </a:rPr>
                        <a:t>Dibrisiant a namau </a:t>
                      </a: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11</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12,493</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9,213</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11,033</a:t>
                      </a: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7,541</a:t>
                      </a:r>
                    </a:p>
                  </a:txBody>
                  <a:tcPr marL="52611" marR="52611" marT="0" marB="0">
                    <a:lnL>
                      <a:noFill/>
                    </a:lnL>
                    <a:lnR>
                      <a:noFill/>
                    </a:lnR>
                    <a:lnT>
                      <a:noFill/>
                    </a:lnT>
                    <a:lnB>
                      <a:noFill/>
                    </a:lnB>
                    <a:noFill/>
                  </a:tcPr>
                </a:tc>
                <a:extLst>
                  <a:ext uri="{0D108BD9-81ED-4DB2-BD59-A6C34878D82A}">
                    <a16:rowId xmlns:a16="http://schemas.microsoft.com/office/drawing/2014/main" val="1173815292"/>
                  </a:ext>
                </a:extLst>
              </a:tr>
              <a:tr h="160533">
                <a:tc>
                  <a:txBody>
                    <a:bodyPr/>
                    <a:lstStyle/>
                    <a:p>
                      <a:r>
                        <a:rPr lang="cy-GB" sz="1000" noProof="0" dirty="0">
                          <a:effectLst/>
                          <a:latin typeface="+mn-lt"/>
                          <a:ea typeface="Times New Roman" panose="02020603050405020304" pitchFamily="18" charset="0"/>
                        </a:rPr>
                        <a:t>Llog a chostau ariannol eraill</a:t>
                      </a: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8</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2,556</a:t>
                      </a:r>
                      <a:endParaRPr lang="en-GB" sz="1000">
                        <a:effectLst/>
                        <a:latin typeface="+mn-lt"/>
                        <a:ea typeface="Times New Roman" panose="02020603050405020304" pitchFamily="18" charset="0"/>
                      </a:endParaRPr>
                    </a:p>
                  </a:txBody>
                  <a:tcPr marL="52611" marR="52611"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1">
                          <a:effectLst/>
                          <a:latin typeface="+mn-lt"/>
                          <a:ea typeface="Times New Roman" panose="02020603050405020304" pitchFamily="18" charset="0"/>
                        </a:rPr>
                        <a:t>3,011</a:t>
                      </a:r>
                      <a:endParaRPr lang="en-GB" sz="1000">
                        <a:effectLst/>
                        <a:latin typeface="+mn-lt"/>
                        <a:ea typeface="Times New Roman" panose="02020603050405020304" pitchFamily="18" charset="0"/>
                      </a:endParaRPr>
                    </a:p>
                  </a:txBody>
                  <a:tcPr marL="52611" marR="52611"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3,024</a:t>
                      </a:r>
                    </a:p>
                  </a:txBody>
                  <a:tcPr marL="52611" marR="52611"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2,709</a:t>
                      </a:r>
                    </a:p>
                  </a:txBody>
                  <a:tcPr marL="52611" marR="52611"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3374411"/>
                  </a:ext>
                </a:extLst>
              </a:tr>
              <a:tr h="160533">
                <a:tc>
                  <a:txBody>
                    <a:bodyPr/>
                    <a:lstStyle/>
                    <a:p>
                      <a:r>
                        <a:rPr lang="cy-GB" sz="1000" b="1" noProof="0" dirty="0">
                          <a:effectLst/>
                          <a:latin typeface="+mn-lt"/>
                          <a:ea typeface="Times New Roman" panose="02020603050405020304" pitchFamily="18" charset="0"/>
                        </a:rPr>
                        <a:t>Cyfanswm Gwariant </a:t>
                      </a:r>
                      <a:endParaRPr lang="cy-GB" sz="1000" noProof="0" dirty="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172,105</a:t>
                      </a:r>
                      <a:endParaRPr lang="en-GB" sz="1000">
                        <a:effectLst/>
                        <a:latin typeface="+mn-lt"/>
                        <a:ea typeface="Times New Roman" panose="02020603050405020304" pitchFamily="18" charset="0"/>
                      </a:endParaRPr>
                    </a:p>
                  </a:txBody>
                  <a:tcPr marL="52611" marR="52611"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b="1">
                          <a:effectLst/>
                          <a:latin typeface="+mn-lt"/>
                          <a:ea typeface="Times New Roman" panose="02020603050405020304" pitchFamily="18" charset="0"/>
                        </a:rPr>
                        <a:t>103,305</a:t>
                      </a:r>
                      <a:endParaRPr lang="en-GB" sz="1000">
                        <a:effectLst/>
                        <a:latin typeface="+mn-lt"/>
                        <a:ea typeface="Times New Roman" panose="02020603050405020304" pitchFamily="18" charset="0"/>
                      </a:endParaRPr>
                    </a:p>
                  </a:txBody>
                  <a:tcPr marL="52611" marR="52611"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193,985</a:t>
                      </a:r>
                    </a:p>
                  </a:txBody>
                  <a:tcPr marL="52611" marR="52611"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125,588</a:t>
                      </a:r>
                    </a:p>
                  </a:txBody>
                  <a:tcPr marL="52611" marR="52611"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900049872"/>
                  </a:ext>
                </a:extLst>
              </a:tr>
              <a:tr h="160533">
                <a:tc>
                  <a:txBody>
                    <a:bodyPr/>
                    <a:lstStyle/>
                    <a:p>
                      <a:r>
                        <a:rPr lang="cy-GB" sz="1000" noProof="0" dirty="0">
                          <a:effectLst/>
                          <a:latin typeface="+mn-lt"/>
                          <a:ea typeface="Times New Roman" panose="02020603050405020304" pitchFamily="18" charset="0"/>
                        </a:rPr>
                        <a:t> </a:t>
                      </a:r>
                    </a:p>
                  </a:txBody>
                  <a:tcPr marL="52611" marR="52611" marT="0" marB="0">
                    <a:lnL>
                      <a:noFill/>
                    </a:lnL>
                    <a:lnR>
                      <a:noFill/>
                    </a:lnR>
                    <a:lnT>
                      <a:noFill/>
                    </a:lnT>
                    <a:lnB>
                      <a:noFill/>
                    </a:lnB>
                    <a:noFill/>
                  </a:tcPr>
                </a:tc>
                <a:tc>
                  <a:txBody>
                    <a:bodyPr/>
                    <a:lstStyle/>
                    <a:p>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en-GB" sz="1000">
                          <a:effectLst/>
                          <a:latin typeface="+mn-lt"/>
                          <a:ea typeface="Times New Roman" panose="02020603050405020304" pitchFamily="18" charset="0"/>
                        </a:rPr>
                        <a:t> </a:t>
                      </a:r>
                    </a:p>
                  </a:txBody>
                  <a:tcPr marL="52611" marR="52611" marT="0" marB="0">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en-GB" sz="1000">
                          <a:effectLst/>
                          <a:latin typeface="+mn-lt"/>
                          <a:ea typeface="Times New Roman" panose="02020603050405020304" pitchFamily="18" charset="0"/>
                        </a:rPr>
                        <a:t> </a:t>
                      </a:r>
                    </a:p>
                  </a:txBody>
                  <a:tcPr marL="52611" marR="52611" marT="0" marB="0">
                    <a:lnL>
                      <a:noFill/>
                    </a:lnL>
                    <a:lnR>
                      <a:noFill/>
                    </a:lnR>
                    <a:lnT w="19050" cap="flat" cmpd="dbl"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559447474"/>
                  </a:ext>
                </a:extLst>
              </a:tr>
              <a:tr h="352164">
                <a:tc gridSpan="2">
                  <a:txBody>
                    <a:bodyPr/>
                    <a:lstStyle/>
                    <a:p>
                      <a:r>
                        <a:rPr lang="cy-GB" sz="1000" b="1" noProof="0" dirty="0">
                          <a:effectLst/>
                          <a:latin typeface="+mn-lt"/>
                          <a:ea typeface="Times New Roman" panose="02020603050405020304" pitchFamily="18" charset="0"/>
                        </a:rPr>
                        <a:t>Gwarged/(diffyg) cyn colledion enillion eraill a chyfran o warged/(diffyg) gweithredu cyd-fentrau a chymdeithion.</a:t>
                      </a:r>
                    </a:p>
                  </a:txBody>
                  <a:tcPr marL="52611" marR="52611" marT="0" marB="0">
                    <a:lnL>
                      <a:noFill/>
                    </a:lnL>
                    <a:lnR>
                      <a:noFill/>
                    </a:lnR>
                    <a:lnT>
                      <a:noFill/>
                    </a:lnT>
                    <a:lnB>
                      <a:noFill/>
                    </a:lnB>
                    <a:noFill/>
                  </a:tcPr>
                </a:tc>
                <a:tc hMerge="1">
                  <a:txBody>
                    <a:bodyPr/>
                    <a:lstStyle/>
                    <a:p>
                      <a:endParaRPr lang="en-GB"/>
                    </a:p>
                  </a:txBody>
                  <a:tcPr/>
                </a:tc>
                <a:tc>
                  <a:txBody>
                    <a:bodyPr/>
                    <a:lstStyle/>
                    <a:p>
                      <a:pPr algn="ctr"/>
                      <a:r>
                        <a:rPr lang="en-GB" sz="1000" b="1">
                          <a:effectLst/>
                          <a:latin typeface="+mn-lt"/>
                          <a:ea typeface="Times New Roman" panose="02020603050405020304" pitchFamily="18" charset="0"/>
                        </a:rPr>
                        <a:t>30,596</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dirty="0">
                          <a:effectLst/>
                          <a:latin typeface="+mn-lt"/>
                          <a:ea typeface="Times New Roman" panose="02020603050405020304" pitchFamily="18" charset="0"/>
                        </a:rPr>
                        <a:t>32,247</a:t>
                      </a:r>
                      <a:endParaRPr lang="en-GB" sz="1000" dirty="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(10,869)</a:t>
                      </a: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(9,016)</a:t>
                      </a:r>
                    </a:p>
                  </a:txBody>
                  <a:tcPr marL="52611" marR="52611" marT="0" marB="0">
                    <a:lnL>
                      <a:noFill/>
                    </a:lnL>
                    <a:lnR>
                      <a:noFill/>
                    </a:lnR>
                    <a:lnT>
                      <a:noFill/>
                    </a:lnT>
                    <a:lnB>
                      <a:noFill/>
                    </a:lnB>
                    <a:noFill/>
                  </a:tcPr>
                </a:tc>
                <a:extLst>
                  <a:ext uri="{0D108BD9-81ED-4DB2-BD59-A6C34878D82A}">
                    <a16:rowId xmlns:a16="http://schemas.microsoft.com/office/drawing/2014/main" val="282320754"/>
                  </a:ext>
                </a:extLst>
              </a:tr>
              <a:tr h="160533">
                <a:tc>
                  <a:txBody>
                    <a:bodyPr/>
                    <a:lstStyle/>
                    <a:p>
                      <a:r>
                        <a:rPr lang="cy-GB" sz="1000" noProof="0" dirty="0">
                          <a:effectLst/>
                          <a:latin typeface="+mn-lt"/>
                          <a:ea typeface="Times New Roman" panose="02020603050405020304" pitchFamily="18" charset="0"/>
                        </a:rPr>
                        <a:t> </a:t>
                      </a:r>
                    </a:p>
                  </a:txBody>
                  <a:tcPr marL="52611" marR="52611" marT="0" marB="0">
                    <a:lnL>
                      <a:noFill/>
                    </a:lnL>
                    <a:lnR>
                      <a:noFill/>
                    </a:lnR>
                    <a:lnT>
                      <a:noFill/>
                    </a:lnT>
                    <a:lnB>
                      <a:noFill/>
                    </a:lnB>
                    <a:noFill/>
                  </a:tcPr>
                </a:tc>
                <a:tc>
                  <a:txBody>
                    <a:bodyPr/>
                    <a:lstStyle/>
                    <a:p>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 </a:t>
                      </a: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 </a:t>
                      </a:r>
                    </a:p>
                  </a:txBody>
                  <a:tcPr marL="52611" marR="52611" marT="0" marB="0">
                    <a:lnL>
                      <a:noFill/>
                    </a:lnL>
                    <a:lnR>
                      <a:noFill/>
                    </a:lnR>
                    <a:lnT>
                      <a:noFill/>
                    </a:lnT>
                    <a:lnB>
                      <a:noFill/>
                    </a:lnB>
                    <a:noFill/>
                  </a:tcPr>
                </a:tc>
                <a:extLst>
                  <a:ext uri="{0D108BD9-81ED-4DB2-BD59-A6C34878D82A}">
                    <a16:rowId xmlns:a16="http://schemas.microsoft.com/office/drawing/2014/main" val="420051295"/>
                  </a:ext>
                </a:extLst>
              </a:tr>
              <a:tr h="160533">
                <a:tc>
                  <a:txBody>
                    <a:bodyPr/>
                    <a:lstStyle/>
                    <a:p>
                      <a:r>
                        <a:rPr lang="cy-GB" sz="1000" noProof="0" dirty="0">
                          <a:effectLst/>
                          <a:latin typeface="+mn-lt"/>
                          <a:ea typeface="Times New Roman" panose="02020603050405020304" pitchFamily="18" charset="0"/>
                        </a:rPr>
                        <a:t>Enillion ar waredu asedau sefydlog</a:t>
                      </a:r>
                    </a:p>
                  </a:txBody>
                  <a:tcPr marL="52611" marR="52611" marT="0" marB="0">
                    <a:lnL>
                      <a:noFill/>
                    </a:lnL>
                    <a:lnR>
                      <a:noFill/>
                    </a:lnR>
                    <a:lnT>
                      <a:noFill/>
                    </a:lnT>
                    <a:lnB>
                      <a:noFill/>
                    </a:lnB>
                    <a:noFill/>
                  </a:tcPr>
                </a:tc>
                <a:tc>
                  <a:txBody>
                    <a:bodyPr/>
                    <a:lstStyle/>
                    <a:p>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1,408</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1,403</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41</a:t>
                      </a: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16</a:t>
                      </a:r>
                    </a:p>
                  </a:txBody>
                  <a:tcPr marL="52611" marR="52611" marT="0" marB="0">
                    <a:lnL>
                      <a:noFill/>
                    </a:lnL>
                    <a:lnR>
                      <a:noFill/>
                    </a:lnR>
                    <a:lnT>
                      <a:noFill/>
                    </a:lnT>
                    <a:lnB>
                      <a:noFill/>
                    </a:lnB>
                    <a:noFill/>
                  </a:tcPr>
                </a:tc>
                <a:extLst>
                  <a:ext uri="{0D108BD9-81ED-4DB2-BD59-A6C34878D82A}">
                    <a16:rowId xmlns:a16="http://schemas.microsoft.com/office/drawing/2014/main" val="722990887"/>
                  </a:ext>
                </a:extLst>
              </a:tr>
              <a:tr h="234777">
                <a:tc>
                  <a:txBody>
                    <a:bodyPr/>
                    <a:lstStyle/>
                    <a:p>
                      <a:r>
                        <a:rPr lang="cy-GB" sz="1000" noProof="0" dirty="0">
                          <a:effectLst/>
                          <a:latin typeface="+mn-lt"/>
                          <a:ea typeface="Times New Roman" panose="02020603050405020304" pitchFamily="18" charset="0"/>
                        </a:rPr>
                        <a:t>Gostyngiad yng ngwerth teg eiddo Buddsoddi </a:t>
                      </a: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13</a:t>
                      </a:r>
                      <a:endParaRPr lang="en-GB" sz="1000">
                        <a:effectLst/>
                        <a:latin typeface="+mn-lt"/>
                        <a:ea typeface="Times New Roman" panose="02020603050405020304" pitchFamily="18" charset="0"/>
                      </a:endParaRPr>
                    </a:p>
                  </a:txBody>
                  <a:tcPr marL="52611" marR="52611" marT="0" marB="0" anchor="ctr">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(655)</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(565)</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(300)</a:t>
                      </a: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(75)</a:t>
                      </a:r>
                    </a:p>
                  </a:txBody>
                  <a:tcPr marL="52611" marR="52611" marT="0" marB="0">
                    <a:lnL>
                      <a:noFill/>
                    </a:lnL>
                    <a:lnR>
                      <a:noFill/>
                    </a:lnR>
                    <a:lnT>
                      <a:noFill/>
                    </a:lnT>
                    <a:lnB>
                      <a:noFill/>
                    </a:lnB>
                    <a:noFill/>
                  </a:tcPr>
                </a:tc>
                <a:extLst>
                  <a:ext uri="{0D108BD9-81ED-4DB2-BD59-A6C34878D82A}">
                    <a16:rowId xmlns:a16="http://schemas.microsoft.com/office/drawing/2014/main" val="2598715640"/>
                  </a:ext>
                </a:extLst>
              </a:tr>
              <a:tr h="259767">
                <a:tc>
                  <a:txBody>
                    <a:bodyPr/>
                    <a:lstStyle/>
                    <a:p>
                      <a:r>
                        <a:rPr lang="cy-GB" sz="1000" noProof="0" dirty="0">
                          <a:effectLst/>
                          <a:latin typeface="+mn-lt"/>
                          <a:ea typeface="Times New Roman" panose="02020603050405020304" pitchFamily="18" charset="0"/>
                        </a:rPr>
                        <a:t>Enillion/(colledion) ar fuddsoddiadau</a:t>
                      </a:r>
                    </a:p>
                  </a:txBody>
                  <a:tcPr marL="52611" marR="52611" marT="0" marB="0">
                    <a:lnL>
                      <a:noFill/>
                    </a:lnL>
                    <a:lnR>
                      <a:noFill/>
                    </a:lnR>
                    <a:lnT>
                      <a:noFill/>
                    </a:lnT>
                    <a:lnB>
                      <a:noFill/>
                    </a:lnB>
                    <a:noFill/>
                  </a:tcPr>
                </a:tc>
                <a:tc>
                  <a:txBody>
                    <a:bodyPr/>
                    <a:lstStyle/>
                    <a:p>
                      <a:r>
                        <a:rPr lang="en-GB" sz="1000" dirty="0">
                          <a:effectLst/>
                          <a:latin typeface="+mn-lt"/>
                          <a:ea typeface="Times New Roman" panose="02020603050405020304" pitchFamily="18" charset="0"/>
                        </a:rPr>
                        <a:t> </a:t>
                      </a: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(758)</a:t>
                      </a:r>
                      <a:endParaRPr lang="en-GB" sz="1000">
                        <a:effectLst/>
                        <a:latin typeface="+mn-lt"/>
                        <a:ea typeface="Times New Roman" panose="02020603050405020304" pitchFamily="18" charset="0"/>
                      </a:endParaRPr>
                    </a:p>
                  </a:txBody>
                  <a:tcPr marL="52611" marR="52611"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1">
                          <a:effectLst/>
                          <a:latin typeface="+mn-lt"/>
                          <a:ea typeface="Times New Roman" panose="02020603050405020304" pitchFamily="18" charset="0"/>
                        </a:rPr>
                        <a:t>(746)</a:t>
                      </a:r>
                      <a:endParaRPr lang="en-GB" sz="1000">
                        <a:effectLst/>
                        <a:latin typeface="+mn-lt"/>
                        <a:ea typeface="Times New Roman" panose="02020603050405020304" pitchFamily="18" charset="0"/>
                      </a:endParaRPr>
                    </a:p>
                  </a:txBody>
                  <a:tcPr marL="52611" marR="52611"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(155)</a:t>
                      </a:r>
                    </a:p>
                  </a:txBody>
                  <a:tcPr marL="52611" marR="52611"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(148)</a:t>
                      </a:r>
                    </a:p>
                  </a:txBody>
                  <a:tcPr marL="52611" marR="52611"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9447104"/>
                  </a:ext>
                </a:extLst>
              </a:tr>
              <a:tr h="160533">
                <a:tc>
                  <a:txBody>
                    <a:bodyPr/>
                    <a:lstStyle/>
                    <a:p>
                      <a:r>
                        <a:rPr lang="cy-GB" sz="1000" noProof="0" dirty="0">
                          <a:effectLst/>
                          <a:latin typeface="+mn-lt"/>
                          <a:ea typeface="Times New Roman" panose="02020603050405020304" pitchFamily="18" charset="0"/>
                        </a:rPr>
                        <a:t> </a:t>
                      </a:r>
                    </a:p>
                  </a:txBody>
                  <a:tcPr marL="52611" marR="52611" marT="0" marB="0">
                    <a:lnL>
                      <a:noFill/>
                    </a:lnL>
                    <a:lnR>
                      <a:noFill/>
                    </a:lnR>
                    <a:lnT>
                      <a:noFill/>
                    </a:lnT>
                    <a:lnB>
                      <a:noFill/>
                    </a:lnB>
                    <a:noFill/>
                  </a:tcPr>
                </a:tc>
                <a:tc>
                  <a:txBody>
                    <a:bodyPr/>
                    <a:lstStyle/>
                    <a:p>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30,591</a:t>
                      </a:r>
                      <a:endParaRPr lang="en-GB" sz="1000">
                        <a:effectLst/>
                        <a:latin typeface="+mn-lt"/>
                        <a:ea typeface="Times New Roman" panose="02020603050405020304" pitchFamily="18" charset="0"/>
                      </a:endParaRPr>
                    </a:p>
                  </a:txBody>
                  <a:tcPr marL="52611" marR="52611"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en-GB" sz="1000" b="1">
                          <a:effectLst/>
                          <a:latin typeface="+mn-lt"/>
                          <a:ea typeface="Times New Roman" panose="02020603050405020304" pitchFamily="18" charset="0"/>
                        </a:rPr>
                        <a:t>32,339</a:t>
                      </a:r>
                      <a:endParaRPr lang="en-GB" sz="1000">
                        <a:effectLst/>
                        <a:latin typeface="+mn-lt"/>
                        <a:ea typeface="Times New Roman" panose="02020603050405020304" pitchFamily="18" charset="0"/>
                      </a:endParaRPr>
                    </a:p>
                  </a:txBody>
                  <a:tcPr marL="52611" marR="52611"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en-GB" sz="1000">
                          <a:effectLst/>
                          <a:latin typeface="+mn-lt"/>
                          <a:ea typeface="Times New Roman" panose="02020603050405020304" pitchFamily="18" charset="0"/>
                        </a:rPr>
                        <a:t>(11,283)</a:t>
                      </a:r>
                    </a:p>
                  </a:txBody>
                  <a:tcPr marL="52611" marR="52611"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en-GB" sz="1000">
                          <a:effectLst/>
                          <a:latin typeface="+mn-lt"/>
                          <a:ea typeface="Times New Roman" panose="02020603050405020304" pitchFamily="18" charset="0"/>
                        </a:rPr>
                        <a:t>(9,223)</a:t>
                      </a:r>
                    </a:p>
                  </a:txBody>
                  <a:tcPr marL="52611" marR="52611" marT="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489281848"/>
                  </a:ext>
                </a:extLst>
              </a:tr>
              <a:tr h="160533">
                <a:tc>
                  <a:txBody>
                    <a:bodyPr/>
                    <a:lstStyle/>
                    <a:p>
                      <a:r>
                        <a:rPr lang="cy-GB" sz="1000" noProof="0" dirty="0">
                          <a:effectLst/>
                          <a:latin typeface="+mn-lt"/>
                          <a:ea typeface="Times New Roman" panose="02020603050405020304" pitchFamily="18" charset="0"/>
                        </a:rPr>
                        <a:t> </a:t>
                      </a:r>
                    </a:p>
                  </a:txBody>
                  <a:tcPr marL="52611" marR="52611" marT="0" marB="0">
                    <a:lnL>
                      <a:noFill/>
                    </a:lnL>
                    <a:lnR>
                      <a:noFill/>
                    </a:lnR>
                    <a:lnT>
                      <a:noFill/>
                    </a:lnT>
                    <a:lnB>
                      <a:noFill/>
                    </a:lnB>
                    <a:noFill/>
                  </a:tcPr>
                </a:tc>
                <a:tc>
                  <a:txBody>
                    <a:bodyPr/>
                    <a:lstStyle/>
                    <a:p>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 </a:t>
                      </a:r>
                    </a:p>
                  </a:txBody>
                  <a:tcPr marL="52611" marR="52611"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 </a:t>
                      </a:r>
                    </a:p>
                  </a:txBody>
                  <a:tcPr marL="52611" marR="52611" marT="0" marB="0">
                    <a:lnL>
                      <a:noFill/>
                    </a:lnL>
                    <a:lnR>
                      <a:noFill/>
                    </a:lnR>
                    <a:lnT>
                      <a:noFill/>
                    </a:lnT>
                    <a:lnB>
                      <a:noFill/>
                    </a:lnB>
                    <a:noFill/>
                  </a:tcPr>
                </a:tc>
                <a:extLst>
                  <a:ext uri="{0D108BD9-81ED-4DB2-BD59-A6C34878D82A}">
                    <a16:rowId xmlns:a16="http://schemas.microsoft.com/office/drawing/2014/main" val="4070771210"/>
                  </a:ext>
                </a:extLst>
              </a:tr>
              <a:tr h="160533">
                <a:tc>
                  <a:txBody>
                    <a:bodyPr/>
                    <a:lstStyle/>
                    <a:p>
                      <a:r>
                        <a:rPr lang="cy-GB" sz="1000" noProof="0" dirty="0">
                          <a:effectLst/>
                          <a:latin typeface="+mn-lt"/>
                          <a:ea typeface="Times New Roman" panose="02020603050405020304" pitchFamily="18" charset="0"/>
                        </a:rPr>
                        <a:t>Trethiant </a:t>
                      </a: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10</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(4)</a:t>
                      </a:r>
                      <a:endParaRPr lang="en-GB" sz="1000">
                        <a:effectLst/>
                        <a:latin typeface="+mn-lt"/>
                        <a:ea typeface="Times New Roman" panose="02020603050405020304" pitchFamily="18" charset="0"/>
                      </a:endParaRPr>
                    </a:p>
                  </a:txBody>
                  <a:tcPr marL="52611" marR="52611"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1">
                          <a:effectLst/>
                          <a:latin typeface="+mn-lt"/>
                          <a:ea typeface="Times New Roman" panose="02020603050405020304" pitchFamily="18" charset="0"/>
                        </a:rPr>
                        <a:t>-</a:t>
                      </a:r>
                      <a:endParaRPr lang="en-GB" sz="1000">
                        <a:effectLst/>
                        <a:latin typeface="+mn-lt"/>
                        <a:ea typeface="Times New Roman" panose="02020603050405020304" pitchFamily="18" charset="0"/>
                      </a:endParaRPr>
                    </a:p>
                  </a:txBody>
                  <a:tcPr marL="52611" marR="52611"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5</a:t>
                      </a:r>
                    </a:p>
                  </a:txBody>
                  <a:tcPr marL="52611" marR="52611"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a:t>
                      </a:r>
                    </a:p>
                  </a:txBody>
                  <a:tcPr marL="52611" marR="52611"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3330569"/>
                  </a:ext>
                </a:extLst>
              </a:tr>
              <a:tr h="160533">
                <a:tc>
                  <a:txBody>
                    <a:bodyPr/>
                    <a:lstStyle/>
                    <a:p>
                      <a:r>
                        <a:rPr lang="cy-GB" sz="1000" b="1" noProof="0" dirty="0">
                          <a:effectLst/>
                          <a:latin typeface="+mn-lt"/>
                          <a:ea typeface="Times New Roman" panose="02020603050405020304" pitchFamily="18" charset="0"/>
                        </a:rPr>
                        <a:t>Gwarged/(diffyg) ar gyfer y flwyddyn</a:t>
                      </a:r>
                      <a:endParaRPr lang="cy-GB" sz="1000" noProof="0" dirty="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30,587</a:t>
                      </a:r>
                      <a:endParaRPr lang="en-GB" sz="1000">
                        <a:effectLst/>
                        <a:latin typeface="+mn-lt"/>
                        <a:ea typeface="Times New Roman" panose="02020603050405020304" pitchFamily="18" charset="0"/>
                      </a:endParaRPr>
                    </a:p>
                  </a:txBody>
                  <a:tcPr marL="52611" marR="52611"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b="1">
                          <a:effectLst/>
                          <a:latin typeface="+mn-lt"/>
                          <a:ea typeface="Times New Roman" panose="02020603050405020304" pitchFamily="18" charset="0"/>
                        </a:rPr>
                        <a:t>32,339</a:t>
                      </a:r>
                      <a:endParaRPr lang="en-GB" sz="1000">
                        <a:effectLst/>
                        <a:latin typeface="+mn-lt"/>
                        <a:ea typeface="Times New Roman" panose="02020603050405020304" pitchFamily="18" charset="0"/>
                      </a:endParaRPr>
                    </a:p>
                  </a:txBody>
                  <a:tcPr marL="52611" marR="52611"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(11,278)</a:t>
                      </a:r>
                    </a:p>
                  </a:txBody>
                  <a:tcPr marL="52611" marR="52611"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(9,223)</a:t>
                      </a:r>
                    </a:p>
                  </a:txBody>
                  <a:tcPr marL="52611" marR="52611"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4138338101"/>
                  </a:ext>
                </a:extLst>
              </a:tr>
              <a:tr h="160533">
                <a:tc>
                  <a:txBody>
                    <a:bodyPr/>
                    <a:lstStyle/>
                    <a:p>
                      <a:r>
                        <a:rPr lang="cy-GB" sz="1000" noProof="0" dirty="0">
                          <a:effectLst/>
                          <a:latin typeface="+mn-lt"/>
                          <a:ea typeface="Times New Roman" panose="02020603050405020304" pitchFamily="18" charset="0"/>
                        </a:rPr>
                        <a:t> </a:t>
                      </a:r>
                    </a:p>
                  </a:txBody>
                  <a:tcPr marL="52611" marR="52611" marT="0" marB="0">
                    <a:lnL>
                      <a:noFill/>
                    </a:lnL>
                    <a:lnR>
                      <a:noFill/>
                    </a:lnR>
                    <a:lnT>
                      <a:noFill/>
                    </a:lnT>
                    <a:lnB>
                      <a:noFill/>
                    </a:lnB>
                    <a:noFill/>
                  </a:tcPr>
                </a:tc>
                <a:tc>
                  <a:txBody>
                    <a:bodyPr/>
                    <a:lstStyle/>
                    <a:p>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nchor="ctr">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nchor="ctr">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en-GB" sz="1000" dirty="0">
                          <a:effectLst/>
                          <a:latin typeface="+mn-lt"/>
                          <a:ea typeface="Times New Roman" panose="02020603050405020304" pitchFamily="18" charset="0"/>
                        </a:rPr>
                        <a:t> </a:t>
                      </a:r>
                    </a:p>
                  </a:txBody>
                  <a:tcPr marL="52611" marR="52611" marT="0" marB="0" anchor="ctr">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en-GB" sz="1000">
                          <a:effectLst/>
                          <a:latin typeface="+mn-lt"/>
                          <a:ea typeface="Times New Roman" panose="02020603050405020304" pitchFamily="18" charset="0"/>
                        </a:rPr>
                        <a:t> </a:t>
                      </a:r>
                    </a:p>
                  </a:txBody>
                  <a:tcPr marL="52611" marR="52611" marT="0" marB="0" anchor="ctr">
                    <a:lnL>
                      <a:noFill/>
                    </a:lnL>
                    <a:lnR>
                      <a:noFill/>
                    </a:lnR>
                    <a:lnT w="19050" cap="flat" cmpd="dbl"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510389485"/>
                  </a:ext>
                </a:extLst>
              </a:tr>
              <a:tr h="234777">
                <a:tc>
                  <a:txBody>
                    <a:bodyPr/>
                    <a:lstStyle/>
                    <a:p>
                      <a:r>
                        <a:rPr lang="cy-GB" sz="1000" noProof="0" dirty="0">
                          <a:effectLst/>
                          <a:latin typeface="+mn-lt"/>
                          <a:ea typeface="Times New Roman" panose="02020603050405020304" pitchFamily="18" charset="0"/>
                        </a:rPr>
                        <a:t>Enillion/(colledion) </a:t>
                      </a:r>
                      <a:r>
                        <a:rPr lang="cy-GB" sz="1000" noProof="0" dirty="0" err="1">
                          <a:effectLst/>
                          <a:latin typeface="+mn-lt"/>
                          <a:ea typeface="Times New Roman" panose="02020603050405020304" pitchFamily="18" charset="0"/>
                        </a:rPr>
                        <a:t>actiwaraidd</a:t>
                      </a:r>
                      <a:r>
                        <a:rPr lang="cy-GB" sz="1000" noProof="0" dirty="0">
                          <a:effectLst/>
                          <a:latin typeface="+mn-lt"/>
                          <a:ea typeface="Times New Roman" panose="02020603050405020304" pitchFamily="18" charset="0"/>
                        </a:rPr>
                        <a:t> mewn perthynas â chynlluniau pensiwn </a:t>
                      </a: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27</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(2,679)</a:t>
                      </a:r>
                      <a:endParaRPr lang="en-GB" sz="1000">
                        <a:effectLst/>
                        <a:latin typeface="+mn-lt"/>
                        <a:ea typeface="Times New Roman" panose="02020603050405020304" pitchFamily="18" charset="0"/>
                      </a:endParaRPr>
                    </a:p>
                  </a:txBody>
                  <a:tcPr marL="52611" marR="5261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1">
                          <a:effectLst/>
                          <a:latin typeface="+mn-lt"/>
                          <a:ea typeface="Times New Roman" panose="02020603050405020304" pitchFamily="18" charset="0"/>
                        </a:rPr>
                        <a:t>(1,915)</a:t>
                      </a:r>
                      <a:endParaRPr lang="en-GB" sz="1000">
                        <a:effectLst/>
                        <a:latin typeface="+mn-lt"/>
                        <a:ea typeface="Times New Roman" panose="02020603050405020304" pitchFamily="18" charset="0"/>
                      </a:endParaRPr>
                    </a:p>
                  </a:txBody>
                  <a:tcPr marL="52611" marR="5261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11,177</a:t>
                      </a:r>
                    </a:p>
                  </a:txBody>
                  <a:tcPr marL="52611" marR="5261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1,164</a:t>
                      </a:r>
                    </a:p>
                  </a:txBody>
                  <a:tcPr marL="52611" marR="52611"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0514283"/>
                  </a:ext>
                </a:extLst>
              </a:tr>
              <a:tr h="234777">
                <a:tc>
                  <a:txBody>
                    <a:bodyPr/>
                    <a:lstStyle/>
                    <a:p>
                      <a:r>
                        <a:rPr lang="cy-GB" sz="1000" b="1" noProof="0" dirty="0">
                          <a:effectLst/>
                          <a:latin typeface="+mn-lt"/>
                          <a:ea typeface="Times New Roman" panose="02020603050405020304" pitchFamily="18" charset="0"/>
                        </a:rPr>
                        <a:t>Cyfanswm incwm cynhwysfawr ar gyfer y flwyddyn</a:t>
                      </a:r>
                      <a:endParaRPr lang="cy-GB" sz="1000" noProof="0" dirty="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27,908</a:t>
                      </a:r>
                      <a:endParaRPr lang="en-GB" sz="1000">
                        <a:effectLst/>
                        <a:latin typeface="+mn-lt"/>
                        <a:ea typeface="Times New Roman" panose="02020603050405020304" pitchFamily="18" charset="0"/>
                      </a:endParaRPr>
                    </a:p>
                  </a:txBody>
                  <a:tcPr marL="52611" marR="526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b="1">
                          <a:effectLst/>
                          <a:latin typeface="+mn-lt"/>
                          <a:ea typeface="Times New Roman" panose="02020603050405020304" pitchFamily="18" charset="0"/>
                        </a:rPr>
                        <a:t>30,424</a:t>
                      </a:r>
                      <a:endParaRPr lang="en-GB" sz="1000">
                        <a:effectLst/>
                        <a:latin typeface="+mn-lt"/>
                        <a:ea typeface="Times New Roman" panose="02020603050405020304" pitchFamily="18" charset="0"/>
                      </a:endParaRPr>
                    </a:p>
                  </a:txBody>
                  <a:tcPr marL="52611" marR="526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(101)</a:t>
                      </a:r>
                    </a:p>
                  </a:txBody>
                  <a:tcPr marL="52611" marR="526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(8,059)</a:t>
                      </a:r>
                    </a:p>
                  </a:txBody>
                  <a:tcPr marL="52611" marR="526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641918464"/>
                  </a:ext>
                </a:extLst>
              </a:tr>
              <a:tr h="160533">
                <a:tc>
                  <a:txBody>
                    <a:bodyPr/>
                    <a:lstStyle/>
                    <a:p>
                      <a:r>
                        <a:rPr lang="cy-GB" sz="1000" noProof="0" dirty="0">
                          <a:effectLst/>
                          <a:latin typeface="+mn-lt"/>
                          <a:ea typeface="Times New Roman" panose="02020603050405020304" pitchFamily="18" charset="0"/>
                        </a:rPr>
                        <a:t>Cynrychiolwyd gan:</a:t>
                      </a: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nchor="ctr">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nchor="ctr">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en-GB" sz="1000">
                          <a:effectLst/>
                          <a:latin typeface="+mn-lt"/>
                          <a:ea typeface="Times New Roman" panose="02020603050405020304" pitchFamily="18" charset="0"/>
                        </a:rPr>
                        <a:t> </a:t>
                      </a:r>
                    </a:p>
                  </a:txBody>
                  <a:tcPr marL="52611" marR="52611" marT="0" marB="0" anchor="ctr">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en-GB" sz="1000">
                          <a:effectLst/>
                          <a:latin typeface="+mn-lt"/>
                          <a:ea typeface="Times New Roman" panose="02020603050405020304" pitchFamily="18" charset="0"/>
                        </a:rPr>
                        <a:t> </a:t>
                      </a:r>
                    </a:p>
                  </a:txBody>
                  <a:tcPr marL="52611" marR="52611" marT="0" marB="0" anchor="ctr">
                    <a:lnL>
                      <a:noFill/>
                    </a:lnL>
                    <a:lnR>
                      <a:noFill/>
                    </a:lnR>
                    <a:lnT w="19050" cap="flat" cmpd="dbl"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853245272"/>
                  </a:ext>
                </a:extLst>
              </a:tr>
              <a:tr h="234777">
                <a:tc>
                  <a:txBody>
                    <a:bodyPr/>
                    <a:lstStyle/>
                    <a:p>
                      <a:r>
                        <a:rPr lang="cy-GB" sz="1000" noProof="0" dirty="0">
                          <a:effectLst/>
                          <a:latin typeface="+mn-lt"/>
                          <a:ea typeface="Times New Roman" panose="02020603050405020304" pitchFamily="18" charset="0"/>
                        </a:rPr>
                        <a:t>Cyfanswm incwm gwaddol ar gyfer y flwyddyn</a:t>
                      </a: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22</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15</a:t>
                      </a:r>
                      <a:endParaRPr lang="en-GB" sz="1000">
                        <a:effectLst/>
                        <a:latin typeface="+mn-lt"/>
                        <a:ea typeface="Times New Roman" panose="02020603050405020304" pitchFamily="18" charset="0"/>
                      </a:endParaRPr>
                    </a:p>
                  </a:txBody>
                  <a:tcPr marL="52611" marR="52611" marT="0" marB="0" anchor="ctr">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19</a:t>
                      </a:r>
                      <a:endParaRPr lang="en-GB" sz="1000">
                        <a:effectLst/>
                        <a:latin typeface="+mn-lt"/>
                        <a:ea typeface="Times New Roman" panose="02020603050405020304" pitchFamily="18" charset="0"/>
                      </a:endParaRPr>
                    </a:p>
                  </a:txBody>
                  <a:tcPr marL="52611" marR="52611" marT="0" marB="0" anchor="ctr">
                    <a:lnL>
                      <a:noFill/>
                    </a:lnL>
                    <a:lnR>
                      <a:noFill/>
                    </a:lnR>
                    <a:lnT>
                      <a:noFill/>
                    </a:lnT>
                    <a:lnB>
                      <a:noFill/>
                    </a:lnB>
                    <a:noFill/>
                  </a:tcPr>
                </a:tc>
                <a:tc>
                  <a:txBody>
                    <a:bodyPr/>
                    <a:lstStyle/>
                    <a:p>
                      <a:pPr algn="ctr"/>
                      <a:r>
                        <a:rPr lang="en-GB" sz="1000">
                          <a:effectLst/>
                          <a:latin typeface="+mn-lt"/>
                          <a:ea typeface="Times New Roman" panose="02020603050405020304" pitchFamily="18" charset="0"/>
                        </a:rPr>
                        <a:t>(176)</a:t>
                      </a:r>
                    </a:p>
                  </a:txBody>
                  <a:tcPr marL="52611" marR="52611" marT="0" marB="0" anchor="ctr">
                    <a:lnL>
                      <a:noFill/>
                    </a:lnL>
                    <a:lnR>
                      <a:noFill/>
                    </a:lnR>
                    <a:lnT>
                      <a:noFill/>
                    </a:lnT>
                    <a:lnB>
                      <a:noFill/>
                    </a:lnB>
                    <a:noFill/>
                  </a:tcPr>
                </a:tc>
                <a:tc>
                  <a:txBody>
                    <a:bodyPr/>
                    <a:lstStyle/>
                    <a:p>
                      <a:pPr algn="ctr"/>
                      <a:r>
                        <a:rPr lang="en-GB" sz="1000">
                          <a:effectLst/>
                          <a:latin typeface="+mn-lt"/>
                          <a:ea typeface="Times New Roman" panose="02020603050405020304" pitchFamily="18" charset="0"/>
                        </a:rPr>
                        <a:t>(179)</a:t>
                      </a:r>
                    </a:p>
                  </a:txBody>
                  <a:tcPr marL="52611" marR="52611" marT="0" marB="0" anchor="ctr">
                    <a:lnL>
                      <a:noFill/>
                    </a:lnL>
                    <a:lnR>
                      <a:noFill/>
                    </a:lnR>
                    <a:lnT>
                      <a:noFill/>
                    </a:lnT>
                    <a:lnB>
                      <a:noFill/>
                    </a:lnB>
                    <a:noFill/>
                  </a:tcPr>
                </a:tc>
                <a:extLst>
                  <a:ext uri="{0D108BD9-81ED-4DB2-BD59-A6C34878D82A}">
                    <a16:rowId xmlns:a16="http://schemas.microsoft.com/office/drawing/2014/main" val="1740447536"/>
                  </a:ext>
                </a:extLst>
              </a:tr>
              <a:tr h="234777">
                <a:tc>
                  <a:txBody>
                    <a:bodyPr/>
                    <a:lstStyle/>
                    <a:p>
                      <a:r>
                        <a:rPr lang="cy-GB" sz="1000" noProof="0" dirty="0">
                          <a:effectLst/>
                          <a:latin typeface="+mn-lt"/>
                          <a:ea typeface="Times New Roman" panose="02020603050405020304" pitchFamily="18" charset="0"/>
                        </a:rPr>
                        <a:t>Incwm cynhwysfawr anghyfyngedig am y flwyddyn</a:t>
                      </a: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27,893</a:t>
                      </a:r>
                      <a:endParaRPr lang="en-GB" sz="1000">
                        <a:effectLst/>
                        <a:latin typeface="+mn-lt"/>
                        <a:ea typeface="Times New Roman" panose="02020603050405020304" pitchFamily="18" charset="0"/>
                      </a:endParaRPr>
                    </a:p>
                  </a:txBody>
                  <a:tcPr marL="52611" marR="52611" marT="0" marB="0" anchor="ctr">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30,405</a:t>
                      </a:r>
                      <a:endParaRPr lang="en-GB" sz="1000">
                        <a:effectLst/>
                        <a:latin typeface="+mn-lt"/>
                        <a:ea typeface="Times New Roman" panose="02020603050405020304" pitchFamily="18" charset="0"/>
                      </a:endParaRPr>
                    </a:p>
                  </a:txBody>
                  <a:tcPr marL="52611" marR="52611" marT="0" marB="0" anchor="ctr">
                    <a:lnL>
                      <a:noFill/>
                    </a:lnL>
                    <a:lnR>
                      <a:noFill/>
                    </a:lnR>
                    <a:lnT>
                      <a:noFill/>
                    </a:lnT>
                    <a:lnB>
                      <a:noFill/>
                    </a:lnB>
                    <a:noFill/>
                  </a:tcPr>
                </a:tc>
                <a:tc>
                  <a:txBody>
                    <a:bodyPr/>
                    <a:lstStyle/>
                    <a:p>
                      <a:pPr algn="ctr"/>
                      <a:r>
                        <a:rPr lang="en-GB" sz="1000">
                          <a:effectLst/>
                          <a:latin typeface="+mn-lt"/>
                          <a:ea typeface="Times New Roman" panose="02020603050405020304" pitchFamily="18" charset="0"/>
                        </a:rPr>
                        <a:t>75</a:t>
                      </a:r>
                    </a:p>
                  </a:txBody>
                  <a:tcPr marL="52611" marR="52611" marT="0" marB="0" anchor="ctr">
                    <a:lnL>
                      <a:noFill/>
                    </a:lnL>
                    <a:lnR>
                      <a:noFill/>
                    </a:lnR>
                    <a:lnT>
                      <a:noFill/>
                    </a:lnT>
                    <a:lnB>
                      <a:noFill/>
                    </a:lnB>
                    <a:noFill/>
                  </a:tcPr>
                </a:tc>
                <a:tc>
                  <a:txBody>
                    <a:bodyPr/>
                    <a:lstStyle/>
                    <a:p>
                      <a:pPr algn="ctr"/>
                      <a:r>
                        <a:rPr lang="en-GB" sz="1000">
                          <a:effectLst/>
                          <a:latin typeface="+mn-lt"/>
                          <a:ea typeface="Times New Roman" panose="02020603050405020304" pitchFamily="18" charset="0"/>
                        </a:rPr>
                        <a:t>(7,880)</a:t>
                      </a:r>
                    </a:p>
                  </a:txBody>
                  <a:tcPr marL="52611" marR="52611" marT="0" marB="0" anchor="ctr">
                    <a:lnL>
                      <a:noFill/>
                    </a:lnL>
                    <a:lnR>
                      <a:noFill/>
                    </a:lnR>
                    <a:lnT>
                      <a:noFill/>
                    </a:lnT>
                    <a:lnB>
                      <a:noFill/>
                    </a:lnB>
                    <a:noFill/>
                  </a:tcPr>
                </a:tc>
                <a:extLst>
                  <a:ext uri="{0D108BD9-81ED-4DB2-BD59-A6C34878D82A}">
                    <a16:rowId xmlns:a16="http://schemas.microsoft.com/office/drawing/2014/main" val="156595162"/>
                  </a:ext>
                </a:extLst>
              </a:tr>
              <a:tr h="160533">
                <a:tc gridSpan="2">
                  <a:txBody>
                    <a:bodyPr/>
                    <a:lstStyle/>
                    <a:p>
                      <a:r>
                        <a:rPr lang="cy-GB" sz="1000" b="1" noProof="0" dirty="0">
                          <a:effectLst/>
                          <a:latin typeface="+mn-lt"/>
                          <a:ea typeface="Times New Roman" panose="02020603050405020304" pitchFamily="18" charset="0"/>
                        </a:rPr>
                        <a:t> </a:t>
                      </a:r>
                      <a:endParaRPr lang="cy-GB" sz="1000" noProof="0" dirty="0">
                        <a:effectLst/>
                        <a:latin typeface="+mn-lt"/>
                        <a:ea typeface="Times New Roman" panose="02020603050405020304" pitchFamily="18" charset="0"/>
                      </a:endParaRPr>
                    </a:p>
                  </a:txBody>
                  <a:tcPr marL="52611" marR="52611" marT="0" marB="0">
                    <a:lnL>
                      <a:noFill/>
                    </a:lnL>
                    <a:lnR>
                      <a:noFill/>
                    </a:lnR>
                    <a:lnT>
                      <a:noFill/>
                    </a:lnT>
                    <a:lnB>
                      <a:noFill/>
                    </a:lnB>
                    <a:noFill/>
                  </a:tcPr>
                </a:tc>
                <a:tc hMerge="1">
                  <a:txBody>
                    <a:bodyPr/>
                    <a:lstStyle/>
                    <a:p>
                      <a:endParaRPr lang="en-GB"/>
                    </a:p>
                  </a:txBody>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nchor="ctr">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nchor="ctr">
                    <a:lnL>
                      <a:noFill/>
                    </a:lnL>
                    <a:lnR>
                      <a:noFill/>
                    </a:lnR>
                    <a:lnT>
                      <a:noFill/>
                    </a:lnT>
                    <a:lnB>
                      <a:noFill/>
                    </a:lnB>
                    <a:noFill/>
                  </a:tcPr>
                </a:tc>
                <a:tc>
                  <a:txBody>
                    <a:bodyPr/>
                    <a:lstStyle/>
                    <a:p>
                      <a:pPr algn="ctr"/>
                      <a:r>
                        <a:rPr lang="en-GB" sz="1000">
                          <a:effectLst/>
                          <a:latin typeface="+mn-lt"/>
                          <a:ea typeface="Times New Roman" panose="02020603050405020304" pitchFamily="18" charset="0"/>
                        </a:rPr>
                        <a:t> </a:t>
                      </a:r>
                    </a:p>
                  </a:txBody>
                  <a:tcPr marL="52611" marR="52611" marT="0" marB="0" anchor="ctr">
                    <a:lnL>
                      <a:noFill/>
                    </a:lnL>
                    <a:lnR>
                      <a:noFill/>
                    </a:lnR>
                    <a:lnT>
                      <a:noFill/>
                    </a:lnT>
                    <a:lnB>
                      <a:noFill/>
                    </a:lnB>
                    <a:noFill/>
                  </a:tcPr>
                </a:tc>
                <a:tc>
                  <a:txBody>
                    <a:bodyPr/>
                    <a:lstStyle/>
                    <a:p>
                      <a:pPr algn="ctr"/>
                      <a:r>
                        <a:rPr lang="en-GB" sz="1000">
                          <a:effectLst/>
                          <a:latin typeface="+mn-lt"/>
                          <a:ea typeface="Times New Roman" panose="02020603050405020304" pitchFamily="18" charset="0"/>
                        </a:rPr>
                        <a:t> </a:t>
                      </a:r>
                    </a:p>
                  </a:txBody>
                  <a:tcPr marL="52611" marR="52611" marT="0" marB="0" anchor="ctr">
                    <a:lnL>
                      <a:noFill/>
                    </a:lnL>
                    <a:lnR>
                      <a:noFill/>
                    </a:lnR>
                    <a:lnT>
                      <a:noFill/>
                    </a:lnT>
                    <a:lnB>
                      <a:noFill/>
                    </a:lnB>
                    <a:noFill/>
                  </a:tcPr>
                </a:tc>
                <a:extLst>
                  <a:ext uri="{0D108BD9-81ED-4DB2-BD59-A6C34878D82A}">
                    <a16:rowId xmlns:a16="http://schemas.microsoft.com/office/drawing/2014/main" val="3221816088"/>
                  </a:ext>
                </a:extLst>
              </a:tr>
              <a:tr h="160533">
                <a:tc gridSpan="2">
                  <a:txBody>
                    <a:bodyPr/>
                    <a:lstStyle/>
                    <a:p>
                      <a:r>
                        <a:rPr lang="cy-GB" sz="1000" b="1" noProof="0" dirty="0">
                          <a:effectLst/>
                          <a:latin typeface="+mn-lt"/>
                          <a:ea typeface="Times New Roman" panose="02020603050405020304" pitchFamily="18" charset="0"/>
                        </a:rPr>
                        <a:t>Gwarged am y flwyddyn i’w briodoli i</a:t>
                      </a:r>
                      <a:endParaRPr lang="cy-GB" sz="1000" noProof="0" dirty="0">
                        <a:effectLst/>
                        <a:latin typeface="+mn-lt"/>
                        <a:ea typeface="Times New Roman" panose="02020603050405020304" pitchFamily="18" charset="0"/>
                      </a:endParaRPr>
                    </a:p>
                  </a:txBody>
                  <a:tcPr marL="52611" marR="52611" marT="0" marB="0">
                    <a:lnL>
                      <a:noFill/>
                    </a:lnL>
                    <a:lnR>
                      <a:noFill/>
                    </a:lnR>
                    <a:lnT>
                      <a:noFill/>
                    </a:lnT>
                    <a:lnB>
                      <a:noFill/>
                    </a:lnB>
                    <a:noFill/>
                  </a:tcPr>
                </a:tc>
                <a:tc hMerge="1">
                  <a:txBody>
                    <a:bodyPr/>
                    <a:lstStyle/>
                    <a:p>
                      <a:endParaRPr lang="en-GB"/>
                    </a:p>
                  </a:txBody>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nchor="ctr">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nchor="ctr">
                    <a:lnL>
                      <a:noFill/>
                    </a:lnL>
                    <a:lnR>
                      <a:noFill/>
                    </a:lnR>
                    <a:lnT>
                      <a:noFill/>
                    </a:lnT>
                    <a:lnB>
                      <a:noFill/>
                    </a:lnB>
                    <a:noFill/>
                  </a:tcPr>
                </a:tc>
                <a:tc>
                  <a:txBody>
                    <a:bodyPr/>
                    <a:lstStyle/>
                    <a:p>
                      <a:pPr algn="ctr"/>
                      <a:r>
                        <a:rPr lang="en-GB" sz="1000">
                          <a:effectLst/>
                          <a:latin typeface="+mn-lt"/>
                          <a:ea typeface="Times New Roman" panose="02020603050405020304" pitchFamily="18" charset="0"/>
                        </a:rPr>
                        <a:t> </a:t>
                      </a:r>
                    </a:p>
                  </a:txBody>
                  <a:tcPr marL="52611" marR="52611" marT="0" marB="0" anchor="ctr">
                    <a:lnL>
                      <a:noFill/>
                    </a:lnL>
                    <a:lnR>
                      <a:noFill/>
                    </a:lnR>
                    <a:lnT>
                      <a:noFill/>
                    </a:lnT>
                    <a:lnB>
                      <a:noFill/>
                    </a:lnB>
                    <a:noFill/>
                  </a:tcPr>
                </a:tc>
                <a:tc>
                  <a:txBody>
                    <a:bodyPr/>
                    <a:lstStyle/>
                    <a:p>
                      <a:pPr algn="ctr"/>
                      <a:r>
                        <a:rPr lang="en-GB" sz="1000">
                          <a:effectLst/>
                          <a:latin typeface="+mn-lt"/>
                          <a:ea typeface="Times New Roman" panose="02020603050405020304" pitchFamily="18" charset="0"/>
                        </a:rPr>
                        <a:t> </a:t>
                      </a:r>
                    </a:p>
                  </a:txBody>
                  <a:tcPr marL="52611" marR="52611" marT="0" marB="0" anchor="ctr">
                    <a:lnL>
                      <a:noFill/>
                    </a:lnL>
                    <a:lnR>
                      <a:noFill/>
                    </a:lnR>
                    <a:lnT>
                      <a:noFill/>
                    </a:lnT>
                    <a:lnB>
                      <a:noFill/>
                    </a:lnB>
                    <a:noFill/>
                  </a:tcPr>
                </a:tc>
                <a:extLst>
                  <a:ext uri="{0D108BD9-81ED-4DB2-BD59-A6C34878D82A}">
                    <a16:rowId xmlns:a16="http://schemas.microsoft.com/office/drawing/2014/main" val="3934638816"/>
                  </a:ext>
                </a:extLst>
              </a:tr>
              <a:tr h="0">
                <a:tc>
                  <a:txBody>
                    <a:bodyPr/>
                    <a:lstStyle/>
                    <a:p>
                      <a:r>
                        <a:rPr lang="cy-GB" sz="1000" noProof="0" dirty="0">
                          <a:effectLst/>
                          <a:latin typeface="+mn-lt"/>
                          <a:ea typeface="Times New Roman" panose="02020603050405020304" pitchFamily="18" charset="0"/>
                        </a:rPr>
                        <a:t>Y Brifysgol </a:t>
                      </a:r>
                    </a:p>
                  </a:txBody>
                  <a:tcPr marL="52611" marR="52611" marT="0" marB="0">
                    <a:lnL>
                      <a:noFill/>
                    </a:lnL>
                    <a:lnR>
                      <a:noFill/>
                    </a:lnR>
                    <a:lnT>
                      <a:noFill/>
                    </a:lnT>
                    <a:lnB>
                      <a:noFill/>
                    </a:lnB>
                    <a:noFill/>
                  </a:tcPr>
                </a:tc>
                <a:tc>
                  <a:txBody>
                    <a:bodyPr/>
                    <a:lstStyle/>
                    <a:p>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30,684</a:t>
                      </a:r>
                      <a:endParaRPr lang="en-GB" sz="1000">
                        <a:effectLst/>
                        <a:latin typeface="+mn-lt"/>
                        <a:ea typeface="Times New Roman" panose="02020603050405020304" pitchFamily="18" charset="0"/>
                      </a:endParaRPr>
                    </a:p>
                  </a:txBody>
                  <a:tcPr marL="52611" marR="52611" marT="0" marB="0" anchor="ctr">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32,339</a:t>
                      </a:r>
                      <a:endParaRPr lang="en-GB" sz="1000">
                        <a:effectLst/>
                        <a:latin typeface="+mn-lt"/>
                        <a:ea typeface="Times New Roman" panose="02020603050405020304" pitchFamily="18" charset="0"/>
                      </a:endParaRPr>
                    </a:p>
                  </a:txBody>
                  <a:tcPr marL="52611" marR="52611" marT="0" marB="0" anchor="ctr">
                    <a:lnL>
                      <a:noFill/>
                    </a:lnL>
                    <a:lnR>
                      <a:noFill/>
                    </a:lnR>
                    <a:lnT>
                      <a:noFill/>
                    </a:lnT>
                    <a:lnB>
                      <a:noFill/>
                    </a:lnB>
                    <a:noFill/>
                  </a:tcPr>
                </a:tc>
                <a:tc>
                  <a:txBody>
                    <a:bodyPr/>
                    <a:lstStyle/>
                    <a:p>
                      <a:pPr algn="ctr"/>
                      <a:r>
                        <a:rPr lang="en-GB" sz="1000">
                          <a:effectLst/>
                          <a:latin typeface="+mn-lt"/>
                          <a:ea typeface="Times New Roman" panose="02020603050405020304" pitchFamily="18" charset="0"/>
                        </a:rPr>
                        <a:t>(11,147)</a:t>
                      </a:r>
                    </a:p>
                  </a:txBody>
                  <a:tcPr marL="52611" marR="52611" marT="0" marB="0" anchor="ctr">
                    <a:lnL>
                      <a:noFill/>
                    </a:lnL>
                    <a:lnR>
                      <a:noFill/>
                    </a:lnR>
                    <a:lnT>
                      <a:noFill/>
                    </a:lnT>
                    <a:lnB>
                      <a:noFill/>
                    </a:lnB>
                    <a:noFill/>
                  </a:tcPr>
                </a:tc>
                <a:tc>
                  <a:txBody>
                    <a:bodyPr/>
                    <a:lstStyle/>
                    <a:p>
                      <a:pPr algn="ctr"/>
                      <a:r>
                        <a:rPr lang="en-GB" sz="1000">
                          <a:effectLst/>
                          <a:latin typeface="+mn-lt"/>
                          <a:ea typeface="Times New Roman" panose="02020603050405020304" pitchFamily="18" charset="0"/>
                        </a:rPr>
                        <a:t>(9,223)</a:t>
                      </a:r>
                    </a:p>
                  </a:txBody>
                  <a:tcPr marL="52611" marR="52611" marT="0" marB="0" anchor="ctr">
                    <a:lnL>
                      <a:noFill/>
                    </a:lnL>
                    <a:lnR>
                      <a:noFill/>
                    </a:lnR>
                    <a:lnT>
                      <a:noFill/>
                    </a:lnT>
                    <a:lnB>
                      <a:noFill/>
                    </a:lnB>
                    <a:noFill/>
                  </a:tcPr>
                </a:tc>
                <a:extLst>
                  <a:ext uri="{0D108BD9-81ED-4DB2-BD59-A6C34878D82A}">
                    <a16:rowId xmlns:a16="http://schemas.microsoft.com/office/drawing/2014/main" val="4266322907"/>
                  </a:ext>
                </a:extLst>
              </a:tr>
              <a:tr h="160533">
                <a:tc>
                  <a:txBody>
                    <a:bodyPr/>
                    <a:lstStyle/>
                    <a:p>
                      <a:r>
                        <a:rPr lang="cy-GB" sz="1000" noProof="0" dirty="0">
                          <a:effectLst/>
                          <a:latin typeface="+mn-lt"/>
                          <a:ea typeface="Times New Roman" panose="02020603050405020304" pitchFamily="18" charset="0"/>
                        </a:rPr>
                        <a:t>Buddiant nad yw’n rheoli</a:t>
                      </a:r>
                    </a:p>
                  </a:txBody>
                  <a:tcPr marL="52611" marR="52611" marT="0" marB="0">
                    <a:lnL>
                      <a:noFill/>
                    </a:lnL>
                    <a:lnR>
                      <a:noFill/>
                    </a:lnR>
                    <a:lnT>
                      <a:noFill/>
                    </a:lnT>
                    <a:lnB>
                      <a:noFill/>
                    </a:lnB>
                    <a:noFill/>
                  </a:tcPr>
                </a:tc>
                <a:tc>
                  <a:txBody>
                    <a:bodyPr/>
                    <a:lstStyle/>
                    <a:p>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(97)</a:t>
                      </a:r>
                      <a:endParaRPr lang="en-GB" sz="1000">
                        <a:effectLst/>
                        <a:latin typeface="+mn-lt"/>
                        <a:ea typeface="Times New Roman" panose="02020603050405020304" pitchFamily="18" charset="0"/>
                      </a:endParaRPr>
                    </a:p>
                  </a:txBody>
                  <a:tcPr marL="52611" marR="5261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1">
                          <a:effectLst/>
                          <a:latin typeface="+mn-lt"/>
                          <a:ea typeface="Times New Roman" panose="02020603050405020304" pitchFamily="18" charset="0"/>
                        </a:rPr>
                        <a:t>-</a:t>
                      </a:r>
                      <a:endParaRPr lang="en-GB" sz="1000">
                        <a:effectLst/>
                        <a:latin typeface="+mn-lt"/>
                        <a:ea typeface="Times New Roman" panose="02020603050405020304" pitchFamily="18" charset="0"/>
                      </a:endParaRPr>
                    </a:p>
                  </a:txBody>
                  <a:tcPr marL="52611" marR="5261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(131)</a:t>
                      </a:r>
                    </a:p>
                  </a:txBody>
                  <a:tcPr marL="52611" marR="5261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a:t>
                      </a:r>
                    </a:p>
                  </a:txBody>
                  <a:tcPr marL="52611" marR="52611"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0956184"/>
                  </a:ext>
                </a:extLst>
              </a:tr>
              <a:tr h="160533">
                <a:tc>
                  <a:txBody>
                    <a:bodyPr/>
                    <a:lstStyle/>
                    <a:p>
                      <a:r>
                        <a:rPr lang="cy-GB" sz="1000" b="1" noProof="0" dirty="0">
                          <a:effectLst/>
                          <a:latin typeface="+mn-lt"/>
                          <a:ea typeface="Times New Roman" panose="02020603050405020304" pitchFamily="18" charset="0"/>
                        </a:rPr>
                        <a:t> </a:t>
                      </a:r>
                      <a:endParaRPr lang="cy-GB" sz="1000" noProof="0" dirty="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dirty="0">
                          <a:effectLst/>
                          <a:latin typeface="+mn-lt"/>
                          <a:ea typeface="Times New Roman" panose="02020603050405020304" pitchFamily="18" charset="0"/>
                        </a:rPr>
                        <a:t>30,587</a:t>
                      </a:r>
                      <a:endParaRPr lang="en-GB" sz="1000" dirty="0">
                        <a:effectLst/>
                        <a:latin typeface="+mn-lt"/>
                        <a:ea typeface="Times New Roman" panose="02020603050405020304" pitchFamily="18" charset="0"/>
                      </a:endParaRPr>
                    </a:p>
                  </a:txBody>
                  <a:tcPr marL="52611" marR="52611"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en-GB" sz="1000" b="1">
                          <a:effectLst/>
                          <a:latin typeface="+mn-lt"/>
                          <a:ea typeface="Times New Roman" panose="02020603050405020304" pitchFamily="18" charset="0"/>
                        </a:rPr>
                        <a:t>32,339</a:t>
                      </a:r>
                      <a:endParaRPr lang="en-GB" sz="1000">
                        <a:effectLst/>
                        <a:latin typeface="+mn-lt"/>
                        <a:ea typeface="Times New Roman" panose="02020603050405020304" pitchFamily="18" charset="0"/>
                      </a:endParaRPr>
                    </a:p>
                  </a:txBody>
                  <a:tcPr marL="52611" marR="52611"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en-GB" sz="1000">
                          <a:effectLst/>
                          <a:latin typeface="+mn-lt"/>
                          <a:ea typeface="Times New Roman" panose="02020603050405020304" pitchFamily="18" charset="0"/>
                        </a:rPr>
                        <a:t>(11,278)</a:t>
                      </a:r>
                    </a:p>
                  </a:txBody>
                  <a:tcPr marL="52611" marR="52611"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en-GB" sz="1000">
                          <a:effectLst/>
                          <a:latin typeface="+mn-lt"/>
                          <a:ea typeface="Times New Roman" panose="02020603050405020304" pitchFamily="18" charset="0"/>
                        </a:rPr>
                        <a:t>(9,223)</a:t>
                      </a:r>
                    </a:p>
                  </a:txBody>
                  <a:tcPr marL="52611" marR="52611" marT="0" marB="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563330565"/>
                  </a:ext>
                </a:extLst>
              </a:tr>
              <a:tr h="234777">
                <a:tc gridSpan="2">
                  <a:txBody>
                    <a:bodyPr/>
                    <a:lstStyle/>
                    <a:p>
                      <a:r>
                        <a:rPr lang="cy-GB" sz="1000" b="1" noProof="0" dirty="0">
                          <a:effectLst/>
                          <a:latin typeface="+mn-lt"/>
                          <a:ea typeface="Times New Roman" panose="02020603050405020304" pitchFamily="18" charset="0"/>
                        </a:rPr>
                        <a:t>Cyfanswm incwm cynhwysfawr I’w briodoli I</a:t>
                      </a:r>
                      <a:endParaRPr lang="cy-GB" sz="1000" noProof="0" dirty="0">
                        <a:effectLst/>
                        <a:latin typeface="+mn-lt"/>
                        <a:ea typeface="Times New Roman" panose="02020603050405020304" pitchFamily="18" charset="0"/>
                      </a:endParaRPr>
                    </a:p>
                  </a:txBody>
                  <a:tcPr marL="52611" marR="52611" marT="0" marB="0">
                    <a:lnL>
                      <a:noFill/>
                    </a:lnL>
                    <a:lnR>
                      <a:noFill/>
                    </a:lnR>
                    <a:lnT>
                      <a:noFill/>
                    </a:lnT>
                    <a:lnB>
                      <a:noFill/>
                    </a:lnB>
                    <a:noFill/>
                  </a:tcPr>
                </a:tc>
                <a:tc hMerge="1">
                  <a:txBody>
                    <a:bodyPr/>
                    <a:lstStyle/>
                    <a:p>
                      <a:endParaRPr lang="en-GB"/>
                    </a:p>
                  </a:txBody>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nchor="ctr">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nchor="ctr">
                    <a:lnL>
                      <a:noFill/>
                    </a:lnL>
                    <a:lnR>
                      <a:noFill/>
                    </a:lnR>
                    <a:lnT>
                      <a:noFill/>
                    </a:lnT>
                    <a:lnB>
                      <a:noFill/>
                    </a:lnB>
                    <a:noFill/>
                  </a:tcPr>
                </a:tc>
                <a:tc>
                  <a:txBody>
                    <a:bodyPr/>
                    <a:lstStyle/>
                    <a:p>
                      <a:pPr algn="ctr"/>
                      <a:r>
                        <a:rPr lang="en-GB" sz="1000">
                          <a:effectLst/>
                          <a:latin typeface="+mn-lt"/>
                          <a:ea typeface="Times New Roman" panose="02020603050405020304" pitchFamily="18" charset="0"/>
                        </a:rPr>
                        <a:t> </a:t>
                      </a:r>
                    </a:p>
                  </a:txBody>
                  <a:tcPr marL="52611" marR="52611" marT="0" marB="0" anchor="ctr">
                    <a:lnL>
                      <a:noFill/>
                    </a:lnL>
                    <a:lnR>
                      <a:noFill/>
                    </a:lnR>
                    <a:lnT>
                      <a:noFill/>
                    </a:lnT>
                    <a:lnB>
                      <a:noFill/>
                    </a:lnB>
                    <a:noFill/>
                  </a:tcPr>
                </a:tc>
                <a:tc>
                  <a:txBody>
                    <a:bodyPr/>
                    <a:lstStyle/>
                    <a:p>
                      <a:pPr algn="ctr"/>
                      <a:r>
                        <a:rPr lang="en-GB" sz="1000">
                          <a:effectLst/>
                          <a:latin typeface="+mn-lt"/>
                          <a:ea typeface="Times New Roman" panose="02020603050405020304" pitchFamily="18" charset="0"/>
                        </a:rPr>
                        <a:t> </a:t>
                      </a:r>
                    </a:p>
                  </a:txBody>
                  <a:tcPr marL="52611" marR="52611" marT="0" marB="0" anchor="ctr">
                    <a:lnL>
                      <a:noFill/>
                    </a:lnL>
                    <a:lnR>
                      <a:noFill/>
                    </a:lnR>
                    <a:lnT>
                      <a:noFill/>
                    </a:lnT>
                    <a:lnB>
                      <a:noFill/>
                    </a:lnB>
                    <a:noFill/>
                  </a:tcPr>
                </a:tc>
                <a:extLst>
                  <a:ext uri="{0D108BD9-81ED-4DB2-BD59-A6C34878D82A}">
                    <a16:rowId xmlns:a16="http://schemas.microsoft.com/office/drawing/2014/main" val="2519077323"/>
                  </a:ext>
                </a:extLst>
              </a:tr>
              <a:tr h="160533">
                <a:tc>
                  <a:txBody>
                    <a:bodyPr/>
                    <a:lstStyle/>
                    <a:p>
                      <a:r>
                        <a:rPr lang="cy-GB" sz="1000" noProof="0" dirty="0">
                          <a:effectLst/>
                          <a:latin typeface="+mn-lt"/>
                          <a:ea typeface="Times New Roman" panose="02020603050405020304" pitchFamily="18" charset="0"/>
                        </a:rPr>
                        <a:t>Y Brifysgol</a:t>
                      </a:r>
                    </a:p>
                  </a:txBody>
                  <a:tcPr marL="52611" marR="52611" marT="0" marB="0">
                    <a:lnL>
                      <a:noFill/>
                    </a:lnL>
                    <a:lnR>
                      <a:noFill/>
                    </a:lnR>
                    <a:lnT>
                      <a:noFill/>
                    </a:lnT>
                    <a:lnB>
                      <a:noFill/>
                    </a:lnB>
                    <a:noFill/>
                  </a:tcPr>
                </a:tc>
                <a:tc>
                  <a:txBody>
                    <a:bodyPr/>
                    <a:lstStyle/>
                    <a:p>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28,005</a:t>
                      </a:r>
                      <a:endParaRPr lang="en-GB" sz="1000">
                        <a:effectLst/>
                        <a:latin typeface="+mn-lt"/>
                        <a:ea typeface="Times New Roman" panose="02020603050405020304" pitchFamily="18" charset="0"/>
                      </a:endParaRPr>
                    </a:p>
                  </a:txBody>
                  <a:tcPr marL="52611" marR="52611" marT="0" marB="0" anchor="ctr">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30,424</a:t>
                      </a:r>
                      <a:endParaRPr lang="en-GB" sz="1000">
                        <a:effectLst/>
                        <a:latin typeface="+mn-lt"/>
                        <a:ea typeface="Times New Roman" panose="02020603050405020304" pitchFamily="18" charset="0"/>
                      </a:endParaRPr>
                    </a:p>
                  </a:txBody>
                  <a:tcPr marL="52611" marR="52611" marT="0" marB="0" anchor="ctr">
                    <a:lnL>
                      <a:noFill/>
                    </a:lnL>
                    <a:lnR>
                      <a:noFill/>
                    </a:lnR>
                    <a:lnT>
                      <a:noFill/>
                    </a:lnT>
                    <a:lnB>
                      <a:noFill/>
                    </a:lnB>
                    <a:noFill/>
                  </a:tcPr>
                </a:tc>
                <a:tc>
                  <a:txBody>
                    <a:bodyPr/>
                    <a:lstStyle/>
                    <a:p>
                      <a:pPr algn="ctr"/>
                      <a:r>
                        <a:rPr lang="en-GB" sz="1000">
                          <a:effectLst/>
                          <a:latin typeface="+mn-lt"/>
                          <a:ea typeface="Times New Roman" panose="02020603050405020304" pitchFamily="18" charset="0"/>
                        </a:rPr>
                        <a:t>30</a:t>
                      </a:r>
                    </a:p>
                  </a:txBody>
                  <a:tcPr marL="52611" marR="52611" marT="0" marB="0" anchor="ctr">
                    <a:lnL>
                      <a:noFill/>
                    </a:lnL>
                    <a:lnR>
                      <a:noFill/>
                    </a:lnR>
                    <a:lnT>
                      <a:noFill/>
                    </a:lnT>
                    <a:lnB>
                      <a:noFill/>
                    </a:lnB>
                    <a:noFill/>
                  </a:tcPr>
                </a:tc>
                <a:tc>
                  <a:txBody>
                    <a:bodyPr/>
                    <a:lstStyle/>
                    <a:p>
                      <a:pPr algn="ctr"/>
                      <a:r>
                        <a:rPr lang="en-GB" sz="1000">
                          <a:effectLst/>
                          <a:latin typeface="+mn-lt"/>
                          <a:ea typeface="Times New Roman" panose="02020603050405020304" pitchFamily="18" charset="0"/>
                        </a:rPr>
                        <a:t>(8,059)</a:t>
                      </a:r>
                    </a:p>
                  </a:txBody>
                  <a:tcPr marL="52611" marR="52611" marT="0" marB="0" anchor="ctr">
                    <a:lnL>
                      <a:noFill/>
                    </a:lnL>
                    <a:lnR>
                      <a:noFill/>
                    </a:lnR>
                    <a:lnT>
                      <a:noFill/>
                    </a:lnT>
                    <a:lnB>
                      <a:noFill/>
                    </a:lnB>
                    <a:noFill/>
                  </a:tcPr>
                </a:tc>
                <a:extLst>
                  <a:ext uri="{0D108BD9-81ED-4DB2-BD59-A6C34878D82A}">
                    <a16:rowId xmlns:a16="http://schemas.microsoft.com/office/drawing/2014/main" val="4080655297"/>
                  </a:ext>
                </a:extLst>
              </a:tr>
              <a:tr h="160533">
                <a:tc>
                  <a:txBody>
                    <a:bodyPr/>
                    <a:lstStyle/>
                    <a:p>
                      <a:r>
                        <a:rPr lang="cy-GB" sz="1000" noProof="0" dirty="0">
                          <a:effectLst/>
                          <a:latin typeface="+mn-lt"/>
                          <a:ea typeface="Times New Roman" panose="02020603050405020304" pitchFamily="18" charset="0"/>
                        </a:rPr>
                        <a:t>Buddiant nad yw’n rheoli</a:t>
                      </a:r>
                    </a:p>
                  </a:txBody>
                  <a:tcPr marL="52611" marR="52611" marT="0" marB="0">
                    <a:lnL>
                      <a:noFill/>
                    </a:lnL>
                    <a:lnR>
                      <a:noFill/>
                    </a:lnR>
                    <a:lnT>
                      <a:noFill/>
                    </a:lnT>
                    <a:lnB>
                      <a:noFill/>
                    </a:lnB>
                    <a:noFill/>
                  </a:tcPr>
                </a:tc>
                <a:tc>
                  <a:txBody>
                    <a:bodyPr/>
                    <a:lstStyle/>
                    <a:p>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(97)</a:t>
                      </a:r>
                      <a:endParaRPr lang="en-GB" sz="1000">
                        <a:effectLst/>
                        <a:latin typeface="+mn-lt"/>
                        <a:ea typeface="Times New Roman" panose="02020603050405020304" pitchFamily="18" charset="0"/>
                      </a:endParaRPr>
                    </a:p>
                  </a:txBody>
                  <a:tcPr marL="52611" marR="5261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1">
                          <a:effectLst/>
                          <a:latin typeface="+mn-lt"/>
                          <a:ea typeface="Times New Roman" panose="02020603050405020304" pitchFamily="18" charset="0"/>
                        </a:rPr>
                        <a:t>-</a:t>
                      </a:r>
                      <a:endParaRPr lang="en-GB" sz="1000">
                        <a:effectLst/>
                        <a:latin typeface="+mn-lt"/>
                        <a:ea typeface="Times New Roman" panose="02020603050405020304" pitchFamily="18" charset="0"/>
                      </a:endParaRPr>
                    </a:p>
                  </a:txBody>
                  <a:tcPr marL="52611" marR="5261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(131)</a:t>
                      </a:r>
                    </a:p>
                  </a:txBody>
                  <a:tcPr marL="52611" marR="52611"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a:t>
                      </a:r>
                    </a:p>
                  </a:txBody>
                  <a:tcPr marL="52611" marR="52611"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9662220"/>
                  </a:ext>
                </a:extLst>
              </a:tr>
              <a:tr h="160533">
                <a:tc>
                  <a:txBody>
                    <a:bodyPr/>
                    <a:lstStyle/>
                    <a:p>
                      <a:r>
                        <a:rPr lang="cy-GB" sz="1000" b="1" noProof="0" dirty="0">
                          <a:effectLst/>
                          <a:latin typeface="+mn-lt"/>
                          <a:ea typeface="Times New Roman" panose="02020603050405020304" pitchFamily="18" charset="0"/>
                        </a:rPr>
                        <a:t> </a:t>
                      </a:r>
                      <a:endParaRPr lang="cy-GB" sz="1000" noProof="0" dirty="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2611" marR="52611"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27,908</a:t>
                      </a:r>
                      <a:endParaRPr lang="en-GB" sz="1000">
                        <a:effectLst/>
                        <a:latin typeface="+mn-lt"/>
                        <a:ea typeface="Times New Roman" panose="02020603050405020304" pitchFamily="18" charset="0"/>
                      </a:endParaRPr>
                    </a:p>
                  </a:txBody>
                  <a:tcPr marL="52611" marR="52611"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en-GB" sz="1000" b="1">
                          <a:effectLst/>
                          <a:latin typeface="+mn-lt"/>
                          <a:ea typeface="Times New Roman" panose="02020603050405020304" pitchFamily="18" charset="0"/>
                        </a:rPr>
                        <a:t>30,424</a:t>
                      </a:r>
                      <a:endParaRPr lang="en-GB" sz="1000">
                        <a:effectLst/>
                        <a:latin typeface="+mn-lt"/>
                        <a:ea typeface="Times New Roman" panose="02020603050405020304" pitchFamily="18" charset="0"/>
                      </a:endParaRPr>
                    </a:p>
                  </a:txBody>
                  <a:tcPr marL="52611" marR="52611"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en-GB" sz="1000">
                          <a:effectLst/>
                          <a:latin typeface="+mn-lt"/>
                          <a:ea typeface="Times New Roman" panose="02020603050405020304" pitchFamily="18" charset="0"/>
                        </a:rPr>
                        <a:t>(101)</a:t>
                      </a:r>
                    </a:p>
                  </a:txBody>
                  <a:tcPr marL="52611" marR="52611"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en-GB" sz="1000" dirty="0">
                          <a:effectLst/>
                          <a:latin typeface="+mn-lt"/>
                          <a:ea typeface="Times New Roman" panose="02020603050405020304" pitchFamily="18" charset="0"/>
                        </a:rPr>
                        <a:t>(8,059)</a:t>
                      </a:r>
                    </a:p>
                  </a:txBody>
                  <a:tcPr marL="52611" marR="52611" marT="0" marB="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407701027"/>
                  </a:ext>
                </a:extLst>
              </a:tr>
            </a:tbl>
          </a:graphicData>
        </a:graphic>
      </p:graphicFrame>
      <p:sp>
        <p:nvSpPr>
          <p:cNvPr id="3" name="TextBox 2">
            <a:extLst>
              <a:ext uri="{FF2B5EF4-FFF2-40B4-BE49-F238E27FC236}">
                <a16:creationId xmlns:a16="http://schemas.microsoft.com/office/drawing/2014/main" id="{E117B2AB-03CF-766D-69CE-508BA70497AB}"/>
              </a:ext>
            </a:extLst>
          </p:cNvPr>
          <p:cNvSpPr txBox="1"/>
          <p:nvPr/>
        </p:nvSpPr>
        <p:spPr>
          <a:xfrm>
            <a:off x="104400" y="8677686"/>
            <a:ext cx="6484094" cy="577081"/>
          </a:xfrm>
          <a:prstGeom prst="rect">
            <a:avLst/>
          </a:prstGeom>
          <a:noFill/>
        </p:spPr>
        <p:txBody>
          <a:bodyPr wrap="square" rtlCol="0">
            <a:spAutoFit/>
          </a:bodyPr>
          <a:lstStyle/>
          <a:p>
            <a:r>
              <a:rPr lang="cy-GB" sz="1050" dirty="0">
                <a:effectLst/>
                <a:ea typeface="Times New Roman" panose="02020603050405020304" pitchFamily="18" charset="0"/>
              </a:rPr>
              <a:t>Mae pob eitem o incwm a gwariant yn ymwneud â gweithgareddau parhaus</a:t>
            </a:r>
          </a:p>
          <a:p>
            <a:r>
              <a:rPr lang="cy-GB" sz="1050" dirty="0">
                <a:effectLst/>
                <a:ea typeface="Times New Roman" panose="02020603050405020304" pitchFamily="18" charset="0"/>
              </a:rPr>
              <a:t>Mae’r polisïau cysylltiedig ar dudalennau nodiadau 35 – 42 a nodiadau ar dudalennau 49 i 74 yn rhan o’r datganiadau ariannol hyn.</a:t>
            </a:r>
            <a:endParaRPr lang="cy-GB" sz="1050" dirty="0"/>
          </a:p>
        </p:txBody>
      </p:sp>
    </p:spTree>
    <p:extLst>
      <p:ext uri="{BB962C8B-B14F-4D97-AF65-F5344CB8AC3E}">
        <p14:creationId xmlns:p14="http://schemas.microsoft.com/office/powerpoint/2010/main" val="14408944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8D79D-2943-41D9-97A7-3EB9F82FA526}"/>
            </a:ext>
          </a:extLst>
        </p:cNvPr>
        <p:cNvGrpSpPr/>
        <p:nvPr/>
      </p:nvGrpSpPr>
      <p:grpSpPr>
        <a:xfrm>
          <a:off x="0" y="0"/>
          <a:ext cx="0" cy="0"/>
          <a:chOff x="0" y="0"/>
          <a:chExt cx="0" cy="0"/>
        </a:xfrm>
      </p:grpSpPr>
      <p:pic>
        <p:nvPicPr>
          <p:cNvPr id="2" name="Picture 1" descr="A person sitting at a desk&#10;&#10;Description automatically generated">
            <a:extLst>
              <a:ext uri="{FF2B5EF4-FFF2-40B4-BE49-F238E27FC236}">
                <a16:creationId xmlns:a16="http://schemas.microsoft.com/office/drawing/2014/main" id="{1C8C38C4-4089-CAC6-B4FD-05BBCB0FE778}"/>
              </a:ext>
            </a:extLst>
          </p:cNvPr>
          <p:cNvPicPr>
            <a:picLocks noChangeAspect="1"/>
          </p:cNvPicPr>
          <p:nvPr/>
        </p:nvPicPr>
        <p:blipFill rotWithShape="1">
          <a:blip r:embed="rId2">
            <a:alphaModFix/>
            <a:duotone>
              <a:schemeClr val="bg2">
                <a:shade val="45000"/>
                <a:satMod val="135000"/>
              </a:schemeClr>
              <a:prstClr val="white"/>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a:xfrm>
            <a:off x="-1" y="0"/>
            <a:ext cx="12801601" cy="9618119"/>
          </a:xfrm>
          <a:prstGeom prst="rect">
            <a:avLst/>
          </a:prstGeom>
        </p:spPr>
      </p:pic>
      <p:sp>
        <p:nvSpPr>
          <p:cNvPr id="5" name="Rectangle 4">
            <a:extLst>
              <a:ext uri="{FF2B5EF4-FFF2-40B4-BE49-F238E27FC236}">
                <a16:creationId xmlns:a16="http://schemas.microsoft.com/office/drawing/2014/main" id="{6EDCFC6D-8B60-133E-F655-D728018E57A8}"/>
              </a:ext>
            </a:extLst>
          </p:cNvPr>
          <p:cNvSpPr/>
          <p:nvPr/>
        </p:nvSpPr>
        <p:spPr>
          <a:xfrm>
            <a:off x="0" y="4446657"/>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FEC95F9C-1D37-DC22-5CE8-CF805F12E768}"/>
              </a:ext>
            </a:extLst>
          </p:cNvPr>
          <p:cNvSpPr txBox="1"/>
          <p:nvPr/>
        </p:nvSpPr>
        <p:spPr>
          <a:xfrm>
            <a:off x="386863" y="4508212"/>
            <a:ext cx="9998340" cy="584775"/>
          </a:xfrm>
          <a:prstGeom prst="rect">
            <a:avLst/>
          </a:prstGeom>
          <a:noFill/>
        </p:spPr>
        <p:txBody>
          <a:bodyPr wrap="square" rtlCol="0">
            <a:spAutoFit/>
          </a:bodyPr>
          <a:lstStyle/>
          <a:p>
            <a:r>
              <a:rPr lang="cy-GB" sz="3200" dirty="0">
                <a:solidFill>
                  <a:schemeClr val="bg1"/>
                </a:solidFill>
              </a:rPr>
              <a:t>Datganiad o Newidiadau yn y </a:t>
            </a:r>
            <a:r>
              <a:rPr lang="cy-GB" sz="3200" b="1" dirty="0">
                <a:solidFill>
                  <a:schemeClr val="bg1"/>
                </a:solidFill>
              </a:rPr>
              <a:t>Cronfeydd Wrth Gefn</a:t>
            </a:r>
          </a:p>
        </p:txBody>
      </p:sp>
    </p:spTree>
    <p:extLst>
      <p:ext uri="{BB962C8B-B14F-4D97-AF65-F5344CB8AC3E}">
        <p14:creationId xmlns:p14="http://schemas.microsoft.com/office/powerpoint/2010/main" val="8400021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9698FD-CB5A-B4CA-E886-867F814C7849}"/>
              </a:ext>
            </a:extLst>
          </p:cNvPr>
          <p:cNvSpPr/>
          <p:nvPr/>
        </p:nvSpPr>
        <p:spPr>
          <a:xfrm>
            <a:off x="0" y="707886"/>
            <a:ext cx="12801600" cy="85171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386863" y="104559"/>
            <a:ext cx="12063817" cy="523220"/>
          </a:xfrm>
          <a:prstGeom prst="rect">
            <a:avLst/>
          </a:prstGeom>
          <a:noFill/>
        </p:spPr>
        <p:txBody>
          <a:bodyPr wrap="square" rtlCol="0">
            <a:spAutoFit/>
          </a:bodyPr>
          <a:lstStyle/>
          <a:p>
            <a:r>
              <a:rPr lang="en-GB" sz="2800" b="1">
                <a:solidFill>
                  <a:schemeClr val="bg1"/>
                </a:solidFill>
              </a:rPr>
              <a:t>Datganiad o Newidiadau yn y Cronfeydd Wrth Gefn</a:t>
            </a:r>
            <a:endParaRPr lang="en-GB" sz="2800" b="1" dirty="0">
              <a:solidFill>
                <a:schemeClr val="bg1"/>
              </a:solidFill>
            </a:endParaRPr>
          </a:p>
        </p:txBody>
      </p:sp>
      <p:graphicFrame>
        <p:nvGraphicFramePr>
          <p:cNvPr id="10" name="Table 9">
            <a:extLst>
              <a:ext uri="{FF2B5EF4-FFF2-40B4-BE49-F238E27FC236}">
                <a16:creationId xmlns:a16="http://schemas.microsoft.com/office/drawing/2014/main" id="{3343E01C-E336-201F-504E-9BE85F5D74CC}"/>
              </a:ext>
            </a:extLst>
          </p:cNvPr>
          <p:cNvGraphicFramePr>
            <a:graphicFrameLocks noGrp="1"/>
          </p:cNvGraphicFramePr>
          <p:nvPr>
            <p:extLst>
              <p:ext uri="{D42A27DB-BD31-4B8C-83A1-F6EECF244321}">
                <p14:modId xmlns:p14="http://schemas.microsoft.com/office/powerpoint/2010/main" val="3240194202"/>
              </p:ext>
            </p:extLst>
          </p:nvPr>
        </p:nvGraphicFramePr>
        <p:xfrm>
          <a:off x="386863" y="2080716"/>
          <a:ext cx="11834519" cy="2257731"/>
        </p:xfrm>
        <a:graphic>
          <a:graphicData uri="http://schemas.openxmlformats.org/drawingml/2006/table">
            <a:tbl>
              <a:tblPr firstRow="1" firstCol="1" bandRow="1"/>
              <a:tblGrid>
                <a:gridCol w="4518509">
                  <a:extLst>
                    <a:ext uri="{9D8B030D-6E8A-4147-A177-3AD203B41FA5}">
                      <a16:colId xmlns:a16="http://schemas.microsoft.com/office/drawing/2014/main" val="2734196925"/>
                    </a:ext>
                  </a:extLst>
                </a:gridCol>
                <a:gridCol w="1219335">
                  <a:extLst>
                    <a:ext uri="{9D8B030D-6E8A-4147-A177-3AD203B41FA5}">
                      <a16:colId xmlns:a16="http://schemas.microsoft.com/office/drawing/2014/main" val="2527795672"/>
                    </a:ext>
                  </a:extLst>
                </a:gridCol>
                <a:gridCol w="1219335">
                  <a:extLst>
                    <a:ext uri="{9D8B030D-6E8A-4147-A177-3AD203B41FA5}">
                      <a16:colId xmlns:a16="http://schemas.microsoft.com/office/drawing/2014/main" val="4061019927"/>
                    </a:ext>
                  </a:extLst>
                </a:gridCol>
                <a:gridCol w="1219335">
                  <a:extLst>
                    <a:ext uri="{9D8B030D-6E8A-4147-A177-3AD203B41FA5}">
                      <a16:colId xmlns:a16="http://schemas.microsoft.com/office/drawing/2014/main" val="1583374246"/>
                    </a:ext>
                  </a:extLst>
                </a:gridCol>
                <a:gridCol w="1219335">
                  <a:extLst>
                    <a:ext uri="{9D8B030D-6E8A-4147-A177-3AD203B41FA5}">
                      <a16:colId xmlns:a16="http://schemas.microsoft.com/office/drawing/2014/main" val="927780981"/>
                    </a:ext>
                  </a:extLst>
                </a:gridCol>
                <a:gridCol w="1219335">
                  <a:extLst>
                    <a:ext uri="{9D8B030D-6E8A-4147-A177-3AD203B41FA5}">
                      <a16:colId xmlns:a16="http://schemas.microsoft.com/office/drawing/2014/main" val="836365060"/>
                    </a:ext>
                  </a:extLst>
                </a:gridCol>
                <a:gridCol w="1219335">
                  <a:extLst>
                    <a:ext uri="{9D8B030D-6E8A-4147-A177-3AD203B41FA5}">
                      <a16:colId xmlns:a16="http://schemas.microsoft.com/office/drawing/2014/main" val="5421895"/>
                    </a:ext>
                  </a:extLst>
                </a:gridCol>
              </a:tblGrid>
              <a:tr h="346281">
                <a:tc>
                  <a:txBody>
                    <a:bodyPr/>
                    <a:lstStyle/>
                    <a:p>
                      <a:r>
                        <a:rPr lang="cy-GB" sz="1000" b="1" noProof="0" dirty="0">
                          <a:effectLst/>
                          <a:latin typeface="+mn-lt"/>
                          <a:ea typeface="Times New Roman" panose="02020603050405020304" pitchFamily="18" charset="0"/>
                        </a:rPr>
                        <a:t> </a:t>
                      </a:r>
                      <a:endParaRPr lang="cy-GB" sz="10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b="1" noProof="0" dirty="0">
                          <a:effectLst/>
                          <a:latin typeface="+mn-lt"/>
                          <a:ea typeface="Times New Roman" panose="02020603050405020304" pitchFamily="18" charset="0"/>
                        </a:rPr>
                        <a:t>Gwaddol</a:t>
                      </a:r>
                      <a:endParaRPr lang="cy-GB" sz="10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b="1" noProof="0" dirty="0">
                          <a:effectLst/>
                          <a:latin typeface="+mn-lt"/>
                          <a:ea typeface="Times New Roman" panose="02020603050405020304" pitchFamily="18" charset="0"/>
                        </a:rPr>
                        <a:t>Anghyfyngedig</a:t>
                      </a:r>
                      <a:endParaRPr lang="cy-GB" sz="10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b="1" noProof="0" dirty="0">
                          <a:effectLst/>
                          <a:latin typeface="+mn-lt"/>
                          <a:ea typeface="Times New Roman" panose="02020603050405020304" pitchFamily="18" charset="0"/>
                        </a:rPr>
                        <a:t>Cronfa ailbrisio</a:t>
                      </a:r>
                      <a:endParaRPr lang="cy-GB" sz="10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b="1" noProof="0" dirty="0">
                          <a:effectLst/>
                          <a:latin typeface="+mn-lt"/>
                          <a:ea typeface="Times New Roman" panose="02020603050405020304" pitchFamily="18" charset="0"/>
                        </a:rPr>
                        <a:t>Cyfanswm heb gynnwys buddiant nad yw’n rheoli</a:t>
                      </a:r>
                      <a:endParaRPr lang="cy-GB" sz="10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b="1" noProof="0" dirty="0">
                          <a:effectLst/>
                          <a:latin typeface="+mn-lt"/>
                          <a:ea typeface="Times New Roman" panose="02020603050405020304" pitchFamily="18" charset="0"/>
                        </a:rPr>
                        <a:t>Buddiant nad yw’n rheoli</a:t>
                      </a:r>
                      <a:endParaRPr lang="cy-GB" sz="10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b="1" noProof="0" dirty="0">
                          <a:effectLst/>
                          <a:latin typeface="+mn-lt"/>
                          <a:ea typeface="Times New Roman" panose="02020603050405020304" pitchFamily="18" charset="0"/>
                        </a:rPr>
                        <a:t>Cyfanswm</a:t>
                      </a:r>
                      <a:endParaRPr lang="cy-GB" sz="1000" noProof="0" dirty="0">
                        <a:effectLst/>
                        <a:latin typeface="+mn-lt"/>
                        <a:ea typeface="Times New Roman" panose="02020603050405020304" pitchFamily="18" charset="0"/>
                      </a:endParaRPr>
                    </a:p>
                    <a:p>
                      <a:pPr algn="ctr"/>
                      <a:r>
                        <a:rPr lang="cy-GB" sz="1000" b="1" noProof="0" dirty="0">
                          <a:effectLst/>
                          <a:latin typeface="+mn-lt"/>
                          <a:ea typeface="Times New Roman" panose="02020603050405020304" pitchFamily="18" charset="0"/>
                        </a:rPr>
                        <a:t> </a:t>
                      </a:r>
                      <a:endParaRPr lang="cy-GB" sz="10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4132918428"/>
                  </a:ext>
                </a:extLst>
              </a:tr>
              <a:tr h="154553">
                <a:tc>
                  <a:txBody>
                    <a:bodyPr/>
                    <a:lstStyle/>
                    <a:p>
                      <a:r>
                        <a:rPr lang="cy-GB" sz="1000" b="1" noProof="0" dirty="0">
                          <a:effectLst/>
                          <a:latin typeface="+mn-lt"/>
                          <a:ea typeface="Times New Roman" panose="02020603050405020304" pitchFamily="18" charset="0"/>
                        </a:rPr>
                        <a:t> </a:t>
                      </a:r>
                      <a:endParaRPr lang="cy-GB" sz="10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dirty="0">
                          <a:effectLst/>
                          <a:latin typeface="+mn-lt"/>
                          <a:ea typeface="Times New Roman" panose="02020603050405020304" pitchFamily="18" charset="0"/>
                        </a:rPr>
                        <a:t>£’000</a:t>
                      </a:r>
                      <a:endParaRPr lang="en-GB" sz="1000" dirty="0">
                        <a:effectLst/>
                        <a:latin typeface="+mn-lt"/>
                        <a:ea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r>
                        <a:rPr lang="en-GB" sz="1000" b="1" dirty="0">
                          <a:effectLst/>
                          <a:latin typeface="+mn-lt"/>
                          <a:ea typeface="Times New Roman" panose="02020603050405020304" pitchFamily="18" charset="0"/>
                        </a:rPr>
                        <a:t>£’000</a:t>
                      </a:r>
                      <a:endParaRPr lang="en-GB" sz="1000" dirty="0">
                        <a:effectLst/>
                        <a:latin typeface="+mn-lt"/>
                        <a:ea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r>
                        <a:rPr lang="en-GB" sz="1000" b="1" dirty="0">
                          <a:effectLst/>
                          <a:latin typeface="+mn-lt"/>
                          <a:ea typeface="Times New Roman" panose="02020603050405020304" pitchFamily="18" charset="0"/>
                        </a:rPr>
                        <a:t>£’000</a:t>
                      </a:r>
                      <a:endParaRPr lang="en-GB" sz="1000" dirty="0">
                        <a:effectLst/>
                        <a:latin typeface="+mn-lt"/>
                        <a:ea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r>
                        <a:rPr lang="en-GB" sz="1000" b="1" dirty="0">
                          <a:effectLst/>
                          <a:latin typeface="+mn-lt"/>
                          <a:ea typeface="Times New Roman" panose="02020603050405020304" pitchFamily="18" charset="0"/>
                        </a:rPr>
                        <a:t>£’000</a:t>
                      </a:r>
                      <a:endParaRPr lang="en-GB" sz="1000" dirty="0">
                        <a:effectLst/>
                        <a:latin typeface="+mn-lt"/>
                        <a:ea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r>
                        <a:rPr lang="en-GB" sz="1000" b="1" dirty="0">
                          <a:effectLst/>
                          <a:latin typeface="+mn-lt"/>
                          <a:ea typeface="Times New Roman" panose="02020603050405020304" pitchFamily="18" charset="0"/>
                        </a:rPr>
                        <a:t>£’000</a:t>
                      </a:r>
                      <a:endParaRPr lang="en-GB" sz="100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dirty="0">
                          <a:effectLst/>
                          <a:latin typeface="+mn-lt"/>
                          <a:ea typeface="Times New Roman" panose="02020603050405020304" pitchFamily="18" charset="0"/>
                        </a:rPr>
                        <a:t>£’000</a:t>
                      </a:r>
                      <a:endParaRPr lang="en-GB" sz="1000" dirty="0">
                        <a:effectLst/>
                        <a:latin typeface="+mn-lt"/>
                        <a:ea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102589202"/>
                  </a:ext>
                </a:extLst>
              </a:tr>
              <a:tr h="154553">
                <a:tc>
                  <a:txBody>
                    <a:bodyPr/>
                    <a:lstStyle/>
                    <a:p>
                      <a:r>
                        <a:rPr lang="cy-GB" sz="1000" b="1" noProof="0" dirty="0">
                          <a:effectLst/>
                          <a:latin typeface="+mn-lt"/>
                          <a:ea typeface="Times New Roman" panose="02020603050405020304" pitchFamily="18" charset="0"/>
                        </a:rPr>
                        <a:t>Balans ar 1 Awst 2022</a:t>
                      </a:r>
                    </a:p>
                  </a:txBody>
                  <a:tcPr marL="68580" marR="68580" marT="0" marB="0">
                    <a:lnL>
                      <a:noFill/>
                    </a:lnL>
                    <a:lnR>
                      <a:noFill/>
                    </a:lnR>
                    <a:lnT>
                      <a:noFill/>
                    </a:lnT>
                    <a:lnB>
                      <a:noFill/>
                    </a:lnB>
                    <a:noFill/>
                  </a:tcPr>
                </a:tc>
                <a:tc>
                  <a:txBody>
                    <a:bodyPr/>
                    <a:lstStyle/>
                    <a:p>
                      <a:pPr algn="ctr"/>
                      <a:r>
                        <a:rPr lang="en-GB" sz="1000" dirty="0">
                          <a:effectLst/>
                          <a:latin typeface="+mn-lt"/>
                          <a:ea typeface="Times New Roman" panose="02020603050405020304" pitchFamily="18" charset="0"/>
                        </a:rPr>
                        <a:t>10,296</a:t>
                      </a:r>
                    </a:p>
                  </a:txBody>
                  <a:tcPr marL="68580" marR="68580" marT="0" marB="0">
                    <a:lnL>
                      <a:noFill/>
                    </a:lnL>
                    <a:lnR>
                      <a:noFill/>
                    </a:lnR>
                    <a:lnT>
                      <a:noFill/>
                    </a:lnT>
                    <a:lnB>
                      <a:noFill/>
                    </a:lnB>
                    <a:noFill/>
                  </a:tcPr>
                </a:tc>
                <a:tc>
                  <a:txBody>
                    <a:bodyPr/>
                    <a:lstStyle/>
                    <a:p>
                      <a:pPr algn="ctr"/>
                      <a:r>
                        <a:rPr lang="en-GB" sz="1000" dirty="0">
                          <a:effectLst/>
                          <a:latin typeface="+mn-lt"/>
                          <a:ea typeface="Times New Roman" panose="02020603050405020304" pitchFamily="18" charset="0"/>
                        </a:rPr>
                        <a:t>80,600</a:t>
                      </a:r>
                    </a:p>
                  </a:txBody>
                  <a:tcPr marL="68580" marR="68580" marT="0" marB="0">
                    <a:lnL>
                      <a:noFill/>
                    </a:lnL>
                    <a:lnR>
                      <a:noFill/>
                    </a:lnR>
                    <a:lnT>
                      <a:noFill/>
                    </a:lnT>
                    <a:lnB>
                      <a:noFill/>
                    </a:lnB>
                    <a:noFill/>
                  </a:tcPr>
                </a:tc>
                <a:tc>
                  <a:txBody>
                    <a:bodyPr/>
                    <a:lstStyle/>
                    <a:p>
                      <a:pPr algn="ctr"/>
                      <a:r>
                        <a:rPr lang="en-GB" sz="1000" dirty="0">
                          <a:effectLst/>
                          <a:latin typeface="+mn-lt"/>
                          <a:ea typeface="Times New Roman" panose="02020603050405020304" pitchFamily="18" charset="0"/>
                        </a:rPr>
                        <a:t>23,967</a:t>
                      </a:r>
                    </a:p>
                  </a:txBody>
                  <a:tcPr marL="68580" marR="68580" marT="0" marB="0">
                    <a:lnL>
                      <a:noFill/>
                    </a:lnL>
                    <a:lnR>
                      <a:noFill/>
                    </a:lnR>
                    <a:lnT>
                      <a:noFill/>
                    </a:lnT>
                    <a:lnB>
                      <a:noFill/>
                    </a:lnB>
                    <a:noFill/>
                  </a:tcPr>
                </a:tc>
                <a:tc>
                  <a:txBody>
                    <a:bodyPr/>
                    <a:lstStyle/>
                    <a:p>
                      <a:pPr algn="ctr"/>
                      <a:r>
                        <a:rPr lang="en-GB" sz="1000" dirty="0">
                          <a:effectLst/>
                          <a:latin typeface="+mn-lt"/>
                          <a:ea typeface="Times New Roman" panose="02020603050405020304" pitchFamily="18" charset="0"/>
                        </a:rPr>
                        <a:t>114,863</a:t>
                      </a:r>
                    </a:p>
                  </a:txBody>
                  <a:tcPr marL="68580" marR="68580" marT="0" marB="0">
                    <a:lnL>
                      <a:noFill/>
                    </a:lnL>
                    <a:lnR>
                      <a:noFill/>
                    </a:lnR>
                    <a:lnT>
                      <a:noFill/>
                    </a:lnT>
                    <a:lnB>
                      <a:noFill/>
                    </a:lnB>
                    <a:noFill/>
                  </a:tcPr>
                </a:tc>
                <a:tc>
                  <a:txBody>
                    <a:bodyPr/>
                    <a:lstStyle/>
                    <a:p>
                      <a:pPr algn="ctr"/>
                      <a:r>
                        <a:rPr lang="en-GB" sz="1000" dirty="0">
                          <a:effectLst/>
                          <a:latin typeface="+mn-lt"/>
                          <a:ea typeface="Times New Roman" panose="02020603050405020304" pitchFamily="18" charset="0"/>
                        </a:rPr>
                        <a:t>(740)</a:t>
                      </a:r>
                    </a:p>
                  </a:txBody>
                  <a:tcPr marL="68580" marR="68580" marT="0" marB="0">
                    <a:lnL>
                      <a:noFill/>
                    </a:lnL>
                    <a:lnR>
                      <a:noFill/>
                    </a:lnR>
                    <a:lnT>
                      <a:noFill/>
                    </a:lnT>
                    <a:lnB>
                      <a:noFill/>
                    </a:lnB>
                    <a:noFill/>
                  </a:tcPr>
                </a:tc>
                <a:tc>
                  <a:txBody>
                    <a:bodyPr/>
                    <a:lstStyle/>
                    <a:p>
                      <a:pPr algn="ctr"/>
                      <a:r>
                        <a:rPr lang="en-GB" sz="1000" dirty="0">
                          <a:effectLst/>
                          <a:latin typeface="+mn-lt"/>
                          <a:ea typeface="Times New Roman" panose="02020603050405020304" pitchFamily="18" charset="0"/>
                        </a:rPr>
                        <a:t>114,123</a:t>
                      </a:r>
                    </a:p>
                  </a:txBody>
                  <a:tcPr marL="68580" marR="68580" marT="0" marB="0">
                    <a:lnL>
                      <a:noFill/>
                    </a:lnL>
                    <a:lnR>
                      <a:noFill/>
                    </a:lnR>
                    <a:lnT>
                      <a:noFill/>
                    </a:lnT>
                    <a:lnB>
                      <a:noFill/>
                    </a:lnB>
                    <a:noFill/>
                  </a:tcPr>
                </a:tc>
                <a:extLst>
                  <a:ext uri="{0D108BD9-81ED-4DB2-BD59-A6C34878D82A}">
                    <a16:rowId xmlns:a16="http://schemas.microsoft.com/office/drawing/2014/main" val="3655630177"/>
                  </a:ext>
                </a:extLst>
              </a:tr>
              <a:tr h="163994">
                <a:tc>
                  <a:txBody>
                    <a:bodyPr/>
                    <a:lstStyle/>
                    <a:p>
                      <a:r>
                        <a:rPr lang="cy-GB" sz="1000" noProof="0" dirty="0">
                          <a:effectLst/>
                          <a:latin typeface="+mn-lt"/>
                          <a:ea typeface="Times New Roman" panose="02020603050405020304" pitchFamily="18" charset="0"/>
                        </a:rPr>
                        <a:t>Gwarged/(diffyg) o’r datganiad incwm a gwariant </a:t>
                      </a:r>
                    </a:p>
                  </a:txBody>
                  <a:tcPr marL="68580" marR="68580"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(176)</a:t>
                      </a:r>
                    </a:p>
                  </a:txBody>
                  <a:tcPr marL="68580" marR="68580"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(10,971)</a:t>
                      </a:r>
                    </a:p>
                  </a:txBody>
                  <a:tcPr marL="68580" marR="68580"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a:t>
                      </a:r>
                    </a:p>
                  </a:txBody>
                  <a:tcPr marL="68580" marR="68580"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(11,147)</a:t>
                      </a:r>
                    </a:p>
                  </a:txBody>
                  <a:tcPr marL="68580" marR="68580"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(131)</a:t>
                      </a:r>
                    </a:p>
                  </a:txBody>
                  <a:tcPr marL="68580" marR="68580"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(11,278)</a:t>
                      </a:r>
                    </a:p>
                  </a:txBody>
                  <a:tcPr marL="68580" marR="68580" marT="0" marB="0">
                    <a:lnL>
                      <a:noFill/>
                    </a:lnL>
                    <a:lnR>
                      <a:noFill/>
                    </a:lnR>
                    <a:lnT>
                      <a:noFill/>
                    </a:lnT>
                    <a:lnB>
                      <a:noFill/>
                    </a:lnB>
                    <a:noFill/>
                  </a:tcPr>
                </a:tc>
                <a:extLst>
                  <a:ext uri="{0D108BD9-81ED-4DB2-BD59-A6C34878D82A}">
                    <a16:rowId xmlns:a16="http://schemas.microsoft.com/office/drawing/2014/main" val="872810557"/>
                  </a:ext>
                </a:extLst>
              </a:tr>
              <a:tr h="154553">
                <a:tc>
                  <a:txBody>
                    <a:bodyPr/>
                    <a:lstStyle/>
                    <a:p>
                      <a:r>
                        <a:rPr lang="cy-GB" sz="1000" noProof="0" dirty="0">
                          <a:effectLst/>
                          <a:latin typeface="+mn-lt"/>
                          <a:ea typeface="Times New Roman" panose="02020603050405020304" pitchFamily="18" charset="0"/>
                        </a:rPr>
                        <a:t>Incwm cynhwysfawr arall </a:t>
                      </a:r>
                    </a:p>
                  </a:txBody>
                  <a:tcPr marL="68580" marR="68580"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11,177</a:t>
                      </a: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a:t>
                      </a: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11,177</a:t>
                      </a: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a:t>
                      </a: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11,177</a:t>
                      </a: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95929"/>
                  </a:ext>
                </a:extLst>
              </a:tr>
              <a:tr h="226678">
                <a:tc>
                  <a:txBody>
                    <a:bodyPr/>
                    <a:lstStyle/>
                    <a:p>
                      <a:r>
                        <a:rPr lang="cy-GB" sz="1000" b="1" noProof="0" dirty="0">
                          <a:effectLst/>
                          <a:latin typeface="+mn-lt"/>
                          <a:ea typeface="Times New Roman" panose="02020603050405020304" pitchFamily="18" charset="0"/>
                        </a:rPr>
                        <a:t>Incwm cynhwysfawr ar gyfer y flwyddyn</a:t>
                      </a:r>
                      <a:endParaRPr lang="cy-GB" sz="10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(176)</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206</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30</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(131)</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(101)</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2674607"/>
                  </a:ext>
                </a:extLst>
              </a:tr>
              <a:tr h="154553">
                <a:tc>
                  <a:txBody>
                    <a:bodyPr/>
                    <a:lstStyle/>
                    <a:p>
                      <a:r>
                        <a:rPr lang="cy-GB" sz="1000" b="1" noProof="0" dirty="0">
                          <a:effectLst/>
                          <a:latin typeface="+mn-lt"/>
                          <a:ea typeface="Times New Roman" panose="02020603050405020304" pitchFamily="18" charset="0"/>
                        </a:rPr>
                        <a:t>Balans ar 31 Gorffennaf a 1 Awst 2023 </a:t>
                      </a:r>
                      <a:endParaRPr lang="cy-GB" sz="10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10,120</a:t>
                      </a: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80,806</a:t>
                      </a: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23,967</a:t>
                      </a: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114,893</a:t>
                      </a: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(871)</a:t>
                      </a: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dirty="0">
                          <a:effectLst/>
                          <a:latin typeface="+mn-lt"/>
                          <a:ea typeface="Times New Roman" panose="02020603050405020304" pitchFamily="18" charset="0"/>
                        </a:rPr>
                        <a:t>114,022</a:t>
                      </a: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3264207784"/>
                  </a:ext>
                </a:extLst>
              </a:tr>
              <a:tr h="154553">
                <a:tc>
                  <a:txBody>
                    <a:bodyPr/>
                    <a:lstStyle/>
                    <a:p>
                      <a:r>
                        <a:rPr lang="cy-GB" sz="1000" b="1" noProof="0" dirty="0">
                          <a:effectLst/>
                          <a:latin typeface="+mn-lt"/>
                          <a:ea typeface="Times New Roman" panose="02020603050405020304" pitchFamily="18" charset="0"/>
                        </a:rPr>
                        <a:t> </a:t>
                      </a:r>
                      <a:endParaRPr lang="cy-GB" sz="10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68580" marR="68580" marT="0" marB="0">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68580" marR="68580" marT="0" marB="0">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en-GB" sz="1000">
                          <a:effectLst/>
                          <a:latin typeface="+mn-lt"/>
                          <a:ea typeface="Times New Roman" panose="02020603050405020304" pitchFamily="18" charset="0"/>
                        </a:rPr>
                        <a:t> </a:t>
                      </a:r>
                    </a:p>
                  </a:txBody>
                  <a:tcPr marL="68580" marR="68580" marT="0" marB="0">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en-GB" sz="1000">
                          <a:effectLst/>
                          <a:latin typeface="+mn-lt"/>
                          <a:ea typeface="Times New Roman" panose="02020603050405020304" pitchFamily="18" charset="0"/>
                        </a:rPr>
                        <a:t> </a:t>
                      </a:r>
                    </a:p>
                  </a:txBody>
                  <a:tcPr marL="68580" marR="68580" marT="0" marB="0">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en-GB" sz="1000">
                          <a:effectLst/>
                          <a:latin typeface="+mn-lt"/>
                          <a:ea typeface="Times New Roman" panose="02020603050405020304" pitchFamily="18" charset="0"/>
                        </a:rPr>
                        <a:t> </a:t>
                      </a:r>
                    </a:p>
                  </a:txBody>
                  <a:tcPr marL="68580" marR="68580" marT="0" marB="0">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en-GB" sz="1000" dirty="0">
                          <a:effectLst/>
                          <a:latin typeface="+mn-lt"/>
                          <a:ea typeface="Times New Roman" panose="02020603050405020304" pitchFamily="18" charset="0"/>
                        </a:rPr>
                        <a:t> </a:t>
                      </a:r>
                    </a:p>
                  </a:txBody>
                  <a:tcPr marL="68580" marR="68580" marT="0" marB="0">
                    <a:lnL>
                      <a:noFill/>
                    </a:lnL>
                    <a:lnR>
                      <a:noFill/>
                    </a:lnR>
                    <a:lnT w="19050" cap="flat" cmpd="dbl"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493147054"/>
                  </a:ext>
                </a:extLst>
              </a:tr>
              <a:tr h="163994">
                <a:tc>
                  <a:txBody>
                    <a:bodyPr/>
                    <a:lstStyle/>
                    <a:p>
                      <a:r>
                        <a:rPr lang="cy-GB" sz="1000" noProof="0" dirty="0">
                          <a:effectLst/>
                          <a:latin typeface="+mn-lt"/>
                          <a:ea typeface="Times New Roman" panose="02020603050405020304" pitchFamily="18" charset="0"/>
                        </a:rPr>
                        <a:t>Gwarged (diffyg) o’r datganiad incwm a gwariant</a:t>
                      </a:r>
                    </a:p>
                  </a:txBody>
                  <a:tcPr marL="68580" marR="68580"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15</a:t>
                      </a:r>
                    </a:p>
                  </a:txBody>
                  <a:tcPr marL="68580" marR="68580"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30,669</a:t>
                      </a:r>
                    </a:p>
                  </a:txBody>
                  <a:tcPr marL="68580" marR="68580"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a:t>
                      </a:r>
                    </a:p>
                  </a:txBody>
                  <a:tcPr marL="68580" marR="68580"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30,684</a:t>
                      </a:r>
                    </a:p>
                  </a:txBody>
                  <a:tcPr marL="68580" marR="68580"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(97)</a:t>
                      </a:r>
                    </a:p>
                  </a:txBody>
                  <a:tcPr marL="68580" marR="68580" marT="0" marB="0">
                    <a:lnL>
                      <a:noFill/>
                    </a:lnL>
                    <a:lnR>
                      <a:noFill/>
                    </a:lnR>
                    <a:lnT>
                      <a:noFill/>
                    </a:lnT>
                    <a:lnB>
                      <a:noFill/>
                    </a:lnB>
                    <a:noFill/>
                  </a:tcPr>
                </a:tc>
                <a:tc>
                  <a:txBody>
                    <a:bodyPr/>
                    <a:lstStyle/>
                    <a:p>
                      <a:pPr algn="ctr"/>
                      <a:r>
                        <a:rPr lang="en-GB" sz="1000" dirty="0">
                          <a:effectLst/>
                          <a:latin typeface="+mn-lt"/>
                          <a:ea typeface="Times New Roman" panose="02020603050405020304" pitchFamily="18" charset="0"/>
                        </a:rPr>
                        <a:t>30,587</a:t>
                      </a:r>
                    </a:p>
                  </a:txBody>
                  <a:tcPr marL="68580" marR="68580" marT="0" marB="0">
                    <a:lnL>
                      <a:noFill/>
                    </a:lnL>
                    <a:lnR>
                      <a:noFill/>
                    </a:lnR>
                    <a:lnT>
                      <a:noFill/>
                    </a:lnT>
                    <a:lnB>
                      <a:noFill/>
                    </a:lnB>
                    <a:noFill/>
                  </a:tcPr>
                </a:tc>
                <a:extLst>
                  <a:ext uri="{0D108BD9-81ED-4DB2-BD59-A6C34878D82A}">
                    <a16:rowId xmlns:a16="http://schemas.microsoft.com/office/drawing/2014/main" val="3925137452"/>
                  </a:ext>
                </a:extLst>
              </a:tr>
              <a:tr h="154553">
                <a:tc>
                  <a:txBody>
                    <a:bodyPr/>
                    <a:lstStyle/>
                    <a:p>
                      <a:r>
                        <a:rPr lang="cy-GB" sz="1000" noProof="0" dirty="0">
                          <a:effectLst/>
                          <a:latin typeface="+mn-lt"/>
                          <a:ea typeface="Times New Roman" panose="02020603050405020304" pitchFamily="18" charset="0"/>
                        </a:rPr>
                        <a:t>Incwm cynhwysfawr arall</a:t>
                      </a:r>
                    </a:p>
                  </a:txBody>
                  <a:tcPr marL="68580" marR="68580" marT="0" marB="0">
                    <a:lnL>
                      <a:noFill/>
                    </a:lnL>
                    <a:lnR>
                      <a:noFill/>
                    </a:lnR>
                    <a:lnT>
                      <a:noFill/>
                    </a:lnT>
                    <a:lnB>
                      <a:noFill/>
                    </a:lnB>
                    <a:noFill/>
                  </a:tcPr>
                </a:tc>
                <a:tc>
                  <a:txBody>
                    <a:bodyPr/>
                    <a:lstStyle/>
                    <a:p>
                      <a:pPr algn="ctr"/>
                      <a:r>
                        <a:rPr lang="en-GB" sz="1000">
                          <a:effectLst/>
                          <a:latin typeface="+mn-lt"/>
                          <a:ea typeface="Times New Roman" panose="02020603050405020304" pitchFamily="18"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(2,679)</a:t>
                      </a: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a:t>
                      </a: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(2,679)</a:t>
                      </a: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mn-lt"/>
                          <a:ea typeface="Times New Roman" panose="02020603050405020304" pitchFamily="18" charset="0"/>
                        </a:rPr>
                        <a:t>-</a:t>
                      </a: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dirty="0">
                          <a:effectLst/>
                          <a:latin typeface="+mn-lt"/>
                          <a:ea typeface="Times New Roman" panose="02020603050405020304" pitchFamily="18" charset="0"/>
                        </a:rPr>
                        <a:t>(2,679)</a:t>
                      </a: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1192959"/>
                  </a:ext>
                </a:extLst>
              </a:tr>
              <a:tr h="163994">
                <a:tc>
                  <a:txBody>
                    <a:bodyPr/>
                    <a:lstStyle/>
                    <a:p>
                      <a:r>
                        <a:rPr lang="cy-GB" sz="1000" b="1" noProof="0" dirty="0">
                          <a:effectLst/>
                          <a:latin typeface="+mn-lt"/>
                          <a:ea typeface="Times New Roman" panose="02020603050405020304" pitchFamily="18" charset="0"/>
                        </a:rPr>
                        <a:t>Cyfanswm incwm cynhwysfawr ar gyfer y flwyddyn</a:t>
                      </a:r>
                      <a:endParaRPr lang="cy-GB" sz="10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15</a:t>
                      </a:r>
                      <a:endParaRPr lang="en-GB" sz="1000">
                        <a:effectLst/>
                        <a:latin typeface="+mn-lt"/>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1000" b="1">
                          <a:effectLst/>
                          <a:latin typeface="+mn-lt"/>
                          <a:ea typeface="Times New Roman" panose="02020603050405020304" pitchFamily="18" charset="0"/>
                        </a:rPr>
                        <a:t>27,990</a:t>
                      </a:r>
                      <a:endParaRPr lang="en-GB" sz="1000">
                        <a:effectLst/>
                        <a:latin typeface="+mn-lt"/>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1000" b="1">
                          <a:effectLst/>
                          <a:latin typeface="+mn-lt"/>
                          <a:ea typeface="Times New Roman" panose="02020603050405020304" pitchFamily="18" charset="0"/>
                        </a:rPr>
                        <a:t>-</a:t>
                      </a:r>
                      <a:endParaRPr lang="en-GB" sz="1000">
                        <a:effectLst/>
                        <a:latin typeface="+mn-lt"/>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1000" b="1">
                          <a:effectLst/>
                          <a:latin typeface="+mn-lt"/>
                          <a:ea typeface="Times New Roman" panose="02020603050405020304" pitchFamily="18" charset="0"/>
                        </a:rPr>
                        <a:t>28,005</a:t>
                      </a:r>
                      <a:endParaRPr lang="en-GB" sz="1000">
                        <a:effectLst/>
                        <a:latin typeface="+mn-lt"/>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1000" b="1">
                          <a:effectLst/>
                          <a:latin typeface="+mn-lt"/>
                          <a:ea typeface="Times New Roman" panose="02020603050405020304" pitchFamily="18" charset="0"/>
                        </a:rPr>
                        <a:t>(97)</a:t>
                      </a:r>
                      <a:endParaRPr lang="en-GB" sz="1000">
                        <a:effectLst/>
                        <a:latin typeface="+mn-lt"/>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1000" b="1" dirty="0">
                          <a:effectLst/>
                          <a:latin typeface="+mn-lt"/>
                          <a:ea typeface="Times New Roman" panose="02020603050405020304" pitchFamily="18" charset="0"/>
                        </a:rPr>
                        <a:t>27,908</a:t>
                      </a:r>
                      <a:endParaRPr lang="en-GB" sz="1000" dirty="0">
                        <a:effectLst/>
                        <a:latin typeface="+mn-lt"/>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1324168"/>
                  </a:ext>
                </a:extLst>
              </a:tr>
              <a:tr h="154553">
                <a:tc>
                  <a:txBody>
                    <a:bodyPr/>
                    <a:lstStyle/>
                    <a:p>
                      <a:r>
                        <a:rPr lang="cy-GB" sz="1000" b="1" noProof="0" dirty="0">
                          <a:effectLst/>
                          <a:latin typeface="+mn-lt"/>
                          <a:ea typeface="Times New Roman" panose="02020603050405020304" pitchFamily="18" charset="0"/>
                        </a:rPr>
                        <a:t>Balans ar 31 Gorffennaf 2024</a:t>
                      </a:r>
                      <a:endParaRPr lang="cy-GB" sz="10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10,135</a:t>
                      </a:r>
                      <a:endParaRPr lang="en-GB" sz="1000">
                        <a:effectLst/>
                        <a:latin typeface="+mn-lt"/>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b="1">
                          <a:effectLst/>
                          <a:latin typeface="+mn-lt"/>
                          <a:ea typeface="Times New Roman" panose="02020603050405020304" pitchFamily="18" charset="0"/>
                        </a:rPr>
                        <a:t>108,796</a:t>
                      </a:r>
                      <a:endParaRPr lang="en-GB" sz="1000">
                        <a:effectLst/>
                        <a:latin typeface="+mn-lt"/>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b="1">
                          <a:effectLst/>
                          <a:latin typeface="+mn-lt"/>
                          <a:ea typeface="Times New Roman" panose="02020603050405020304" pitchFamily="18" charset="0"/>
                        </a:rPr>
                        <a:t>23,967</a:t>
                      </a:r>
                      <a:endParaRPr lang="en-GB" sz="1000">
                        <a:effectLst/>
                        <a:latin typeface="+mn-lt"/>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b="1">
                          <a:effectLst/>
                          <a:latin typeface="+mn-lt"/>
                          <a:ea typeface="Times New Roman" panose="02020603050405020304" pitchFamily="18" charset="0"/>
                        </a:rPr>
                        <a:t>142,898</a:t>
                      </a:r>
                      <a:endParaRPr lang="en-GB" sz="1000">
                        <a:effectLst/>
                        <a:latin typeface="+mn-lt"/>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b="1">
                          <a:effectLst/>
                          <a:latin typeface="+mn-lt"/>
                          <a:ea typeface="Times New Roman" panose="02020603050405020304" pitchFamily="18" charset="0"/>
                        </a:rPr>
                        <a:t>(968)</a:t>
                      </a:r>
                      <a:endParaRPr lang="en-GB" sz="1000">
                        <a:effectLst/>
                        <a:latin typeface="+mn-lt"/>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1000" b="1" dirty="0">
                          <a:effectLst/>
                          <a:latin typeface="+mn-lt"/>
                          <a:ea typeface="Times New Roman" panose="02020603050405020304" pitchFamily="18" charset="0"/>
                        </a:rPr>
                        <a:t>141,930</a:t>
                      </a:r>
                      <a:endParaRPr lang="en-GB" sz="1000" dirty="0">
                        <a:effectLst/>
                        <a:latin typeface="+mn-lt"/>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3736940754"/>
                  </a:ext>
                </a:extLst>
              </a:tr>
            </a:tbl>
          </a:graphicData>
        </a:graphic>
      </p:graphicFrame>
      <p:graphicFrame>
        <p:nvGraphicFramePr>
          <p:cNvPr id="2" name="Table 1">
            <a:extLst>
              <a:ext uri="{FF2B5EF4-FFF2-40B4-BE49-F238E27FC236}">
                <a16:creationId xmlns:a16="http://schemas.microsoft.com/office/drawing/2014/main" id="{AAAC2948-5A5B-0C31-C28E-9438840018A3}"/>
              </a:ext>
            </a:extLst>
          </p:cNvPr>
          <p:cNvGraphicFramePr>
            <a:graphicFrameLocks noGrp="1"/>
          </p:cNvGraphicFramePr>
          <p:nvPr>
            <p:extLst>
              <p:ext uri="{D42A27DB-BD31-4B8C-83A1-F6EECF244321}">
                <p14:modId xmlns:p14="http://schemas.microsoft.com/office/powerpoint/2010/main" val="3767995981"/>
              </p:ext>
            </p:extLst>
          </p:nvPr>
        </p:nvGraphicFramePr>
        <p:xfrm>
          <a:off x="467305" y="5691684"/>
          <a:ext cx="9415411" cy="1828800"/>
        </p:xfrm>
        <a:graphic>
          <a:graphicData uri="http://schemas.openxmlformats.org/drawingml/2006/table">
            <a:tbl>
              <a:tblPr firstRow="1" firstCol="1" bandRow="1"/>
              <a:tblGrid>
                <a:gridCol w="4542471">
                  <a:extLst>
                    <a:ext uri="{9D8B030D-6E8A-4147-A177-3AD203B41FA5}">
                      <a16:colId xmlns:a16="http://schemas.microsoft.com/office/drawing/2014/main" val="4116210874"/>
                    </a:ext>
                  </a:extLst>
                </a:gridCol>
                <a:gridCol w="1218235">
                  <a:extLst>
                    <a:ext uri="{9D8B030D-6E8A-4147-A177-3AD203B41FA5}">
                      <a16:colId xmlns:a16="http://schemas.microsoft.com/office/drawing/2014/main" val="431200932"/>
                    </a:ext>
                  </a:extLst>
                </a:gridCol>
                <a:gridCol w="1218235">
                  <a:extLst>
                    <a:ext uri="{9D8B030D-6E8A-4147-A177-3AD203B41FA5}">
                      <a16:colId xmlns:a16="http://schemas.microsoft.com/office/drawing/2014/main" val="1353402536"/>
                    </a:ext>
                  </a:extLst>
                </a:gridCol>
                <a:gridCol w="1218235">
                  <a:extLst>
                    <a:ext uri="{9D8B030D-6E8A-4147-A177-3AD203B41FA5}">
                      <a16:colId xmlns:a16="http://schemas.microsoft.com/office/drawing/2014/main" val="578250736"/>
                    </a:ext>
                  </a:extLst>
                </a:gridCol>
                <a:gridCol w="1218235">
                  <a:extLst>
                    <a:ext uri="{9D8B030D-6E8A-4147-A177-3AD203B41FA5}">
                      <a16:colId xmlns:a16="http://schemas.microsoft.com/office/drawing/2014/main" val="114224949"/>
                    </a:ext>
                  </a:extLst>
                </a:gridCol>
              </a:tblGrid>
              <a:tr h="0">
                <a:tc>
                  <a:txBody>
                    <a:bodyPr/>
                    <a:lstStyle/>
                    <a:p>
                      <a:r>
                        <a:rPr lang="cy-GB" sz="1000" b="1" noProof="0" dirty="0">
                          <a:effectLst/>
                          <a:latin typeface="Calibri" panose="020F0502020204030204" pitchFamily="34" charset="0"/>
                          <a:ea typeface="Times New Roman" panose="02020603050405020304" pitchFamily="18" charset="0"/>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Gwaddol</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Anghyfyngedig</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Cronfa Ailbrisio</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Cyfanswm</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1760530354"/>
                  </a:ext>
                </a:extLst>
              </a:tr>
              <a:tr h="0">
                <a:tc>
                  <a:txBody>
                    <a:bodyPr/>
                    <a:lstStyle/>
                    <a:p>
                      <a:r>
                        <a:rPr lang="cy-GB" sz="1000" b="1" noProof="0" dirty="0">
                          <a:effectLst/>
                          <a:latin typeface="Calibri" panose="020F0502020204030204" pitchFamily="34" charset="0"/>
                          <a:ea typeface="Times New Roman" panose="02020603050405020304" pitchFamily="18" charset="0"/>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£’000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£’000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£’000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£’000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930776638"/>
                  </a:ext>
                </a:extLst>
              </a:tr>
              <a:tr h="0">
                <a:tc>
                  <a:txBody>
                    <a:bodyPr/>
                    <a:lstStyle/>
                    <a:p>
                      <a:r>
                        <a:rPr lang="cy-GB" sz="1000" b="1" noProof="0" dirty="0">
                          <a:effectLst/>
                          <a:latin typeface="Calibri" panose="020F0502020204030204" pitchFamily="34" charset="0"/>
                          <a:ea typeface="Times New Roman" panose="02020603050405020304" pitchFamily="18" charset="0"/>
                        </a:rPr>
                        <a:t>Balans ar 31 Awst 2023</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noProof="0" dirty="0">
                          <a:effectLst/>
                          <a:latin typeface="Calibri" panose="020F0502020204030204" pitchFamily="34" charset="0"/>
                          <a:ea typeface="Times New Roman" panose="02020603050405020304" pitchFamily="18" charset="0"/>
                        </a:rPr>
                        <a:t>9,843</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noProof="0" dirty="0">
                          <a:effectLst/>
                          <a:latin typeface="Calibri" panose="020F0502020204030204" pitchFamily="34" charset="0"/>
                          <a:ea typeface="Times New Roman" panose="02020603050405020304" pitchFamily="18" charset="0"/>
                        </a:rPr>
                        <a:t>40,495</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noProof="0" dirty="0">
                          <a:effectLst/>
                          <a:latin typeface="Calibri" panose="020F0502020204030204" pitchFamily="34" charset="0"/>
                          <a:ea typeface="Times New Roman" panose="02020603050405020304" pitchFamily="18" charset="0"/>
                        </a:rPr>
                        <a:t>14,454</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noProof="0" dirty="0">
                          <a:effectLst/>
                          <a:latin typeface="Calibri" panose="020F0502020204030204" pitchFamily="34" charset="0"/>
                          <a:ea typeface="Times New Roman" panose="02020603050405020304" pitchFamily="18" charset="0"/>
                        </a:rPr>
                        <a:t>64,792</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3651988410"/>
                  </a:ext>
                </a:extLst>
              </a:tr>
              <a:tr h="0">
                <a:tc>
                  <a:txBody>
                    <a:bodyPr/>
                    <a:lstStyle/>
                    <a:p>
                      <a:r>
                        <a:rPr lang="cy-GB" sz="1000" noProof="0" dirty="0">
                          <a:effectLst/>
                          <a:latin typeface="Calibri" panose="020F0502020204030204" pitchFamily="34" charset="0"/>
                          <a:ea typeface="Times New Roman" panose="02020603050405020304" pitchFamily="18" charset="0"/>
                        </a:rPr>
                        <a:t>Gwarged/(diffyg) o’r datganiad incwm a gwariant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noProof="0" dirty="0">
                          <a:effectLst/>
                          <a:latin typeface="Calibri" panose="020F0502020204030204" pitchFamily="34" charset="0"/>
                          <a:ea typeface="Times New Roman" panose="02020603050405020304" pitchFamily="18" charset="0"/>
                        </a:rPr>
                        <a:t>(179)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noProof="0" dirty="0">
                          <a:effectLst/>
                          <a:latin typeface="Calibri" panose="020F0502020204030204" pitchFamily="34" charset="0"/>
                          <a:ea typeface="Times New Roman" panose="02020603050405020304" pitchFamily="18" charset="0"/>
                        </a:rPr>
                        <a:t>(9,043)</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noProof="0" dirty="0">
                          <a:effectLst/>
                          <a:latin typeface="Calibri" panose="020F0502020204030204" pitchFamily="34" charset="0"/>
                          <a:ea typeface="Times New Roman" panose="02020603050405020304" pitchFamily="18" charset="0"/>
                        </a:rPr>
                        <a:t>(9,223)</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1401246594"/>
                  </a:ext>
                </a:extLst>
              </a:tr>
              <a:tr h="0">
                <a:tc>
                  <a:txBody>
                    <a:bodyPr/>
                    <a:lstStyle/>
                    <a:p>
                      <a:r>
                        <a:rPr lang="cy-GB" sz="1000" noProof="0" dirty="0">
                          <a:effectLst/>
                          <a:latin typeface="Calibri" panose="020F0502020204030204" pitchFamily="34" charset="0"/>
                          <a:ea typeface="Times New Roman" panose="02020603050405020304" pitchFamily="18" charset="0"/>
                        </a:rPr>
                        <a:t>Incwm cynhwysfawr arall</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noProof="0" dirty="0">
                          <a:effectLst/>
                          <a:latin typeface="Calibri" panose="020F0502020204030204" pitchFamily="34" charset="0"/>
                          <a:ea typeface="Times New Roman" panose="02020603050405020304" pitchFamily="18" charset="0"/>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1000" noProof="0" dirty="0">
                          <a:effectLst/>
                          <a:latin typeface="Calibri" panose="020F0502020204030204" pitchFamily="34" charset="0"/>
                          <a:ea typeface="Times New Roman" panose="02020603050405020304" pitchFamily="18" charset="0"/>
                        </a:rPr>
                        <a:t>1,164</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1000" noProof="0" dirty="0">
                          <a:effectLst/>
                          <a:latin typeface="Calibri" panose="020F0502020204030204" pitchFamily="34" charset="0"/>
                          <a:ea typeface="Times New Roman" panose="02020603050405020304" pitchFamily="18" charset="0"/>
                        </a:rPr>
                        <a:t>1,164</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4572745"/>
                  </a:ext>
                </a:extLst>
              </a:tr>
              <a:tr h="0">
                <a:tc>
                  <a:txBody>
                    <a:bodyPr/>
                    <a:lstStyle/>
                    <a:p>
                      <a:r>
                        <a:rPr lang="cy-GB" sz="1000" noProof="0" dirty="0">
                          <a:effectLst/>
                          <a:latin typeface="Calibri" panose="020F0502020204030204" pitchFamily="34" charset="0"/>
                          <a:ea typeface="Times New Roman" panose="02020603050405020304" pitchFamily="18" charset="0"/>
                        </a:rPr>
                        <a:t>Cyfanswm incwm cynhwysfawr am y flwyddyn</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noProof="0" dirty="0">
                          <a:effectLst/>
                          <a:latin typeface="Calibri" panose="020F0502020204030204" pitchFamily="34" charset="0"/>
                          <a:ea typeface="Times New Roman" panose="02020603050405020304" pitchFamily="18" charset="0"/>
                        </a:rPr>
                        <a:t>(179)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cy-GB" sz="1000" noProof="0" dirty="0">
                          <a:effectLst/>
                          <a:latin typeface="Calibri" panose="020F0502020204030204" pitchFamily="34" charset="0"/>
                          <a:ea typeface="Times New Roman" panose="02020603050405020304" pitchFamily="18" charset="0"/>
                        </a:rPr>
                        <a:t>(7,879)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cy-GB" sz="1000" noProof="0" dirty="0">
                          <a:effectLst/>
                          <a:latin typeface="Calibri" panose="020F0502020204030204" pitchFamily="34" charset="0"/>
                          <a:ea typeface="Times New Roman" panose="02020603050405020304" pitchFamily="18" charset="0"/>
                        </a:rPr>
                        <a:t>(8,059)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3685693"/>
                  </a:ext>
                </a:extLst>
              </a:tr>
              <a:tr h="0">
                <a:tc>
                  <a:txBody>
                    <a:bodyPr/>
                    <a:lstStyle/>
                    <a:p>
                      <a:r>
                        <a:rPr lang="cy-GB" sz="1000" b="1" noProof="0" dirty="0">
                          <a:effectLst/>
                          <a:latin typeface="Calibri" panose="020F0502020204030204" pitchFamily="34" charset="0"/>
                          <a:ea typeface="Times New Roman" panose="02020603050405020304" pitchFamily="18" charset="0"/>
                        </a:rPr>
                        <a:t>Balans ar 31 Gorffennaf a 1 Awst 2023</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noProof="0" dirty="0">
                          <a:effectLst/>
                          <a:latin typeface="Calibri" panose="020F0502020204030204" pitchFamily="34" charset="0"/>
                          <a:ea typeface="Times New Roman" panose="02020603050405020304" pitchFamily="18" charset="0"/>
                        </a:rPr>
                        <a:t>9,664</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cy-GB" sz="1000" noProof="0" dirty="0">
                          <a:effectLst/>
                          <a:latin typeface="Calibri" panose="020F0502020204030204" pitchFamily="34" charset="0"/>
                          <a:ea typeface="Times New Roman" panose="02020603050405020304" pitchFamily="18" charset="0"/>
                        </a:rPr>
                        <a:t>32,615</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cy-GB" sz="1000" noProof="0" dirty="0">
                          <a:effectLst/>
                          <a:latin typeface="Calibri" panose="020F0502020204030204" pitchFamily="34" charset="0"/>
                          <a:ea typeface="Times New Roman" panose="02020603050405020304" pitchFamily="18" charset="0"/>
                        </a:rPr>
                        <a:t>14,454</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cy-GB" sz="1000" noProof="0" dirty="0">
                          <a:effectLst/>
                          <a:latin typeface="Calibri" panose="020F0502020204030204" pitchFamily="34" charset="0"/>
                          <a:ea typeface="Times New Roman" panose="02020603050405020304" pitchFamily="18" charset="0"/>
                        </a:rPr>
                        <a:t>56,733</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304879022"/>
                  </a:ext>
                </a:extLst>
              </a:tr>
              <a:tr h="0">
                <a:tc>
                  <a:txBody>
                    <a:bodyPr/>
                    <a:lstStyle/>
                    <a:p>
                      <a:r>
                        <a:rPr lang="cy-GB" sz="1000" b="1" noProof="0" dirty="0">
                          <a:effectLst/>
                          <a:latin typeface="Calibri" panose="020F0502020204030204" pitchFamily="34" charset="0"/>
                          <a:ea typeface="Times New Roman" panose="02020603050405020304" pitchFamily="18" charset="0"/>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cy-GB" sz="1000" noProof="0" dirty="0">
                          <a:effectLst/>
                          <a:latin typeface="Calibri" panose="020F0502020204030204" pitchFamily="34" charset="0"/>
                          <a:ea typeface="Times New Roman" panose="02020603050405020304" pitchFamily="18" charset="0"/>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cy-GB" sz="1000" noProof="0" dirty="0">
                          <a:effectLst/>
                          <a:latin typeface="Calibri" panose="020F0502020204030204" pitchFamily="34" charset="0"/>
                          <a:ea typeface="Times New Roman" panose="02020603050405020304" pitchFamily="18" charset="0"/>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9050" cap="flat" cmpd="dbl"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223248329"/>
                  </a:ext>
                </a:extLst>
              </a:tr>
              <a:tr h="0">
                <a:tc>
                  <a:txBody>
                    <a:bodyPr/>
                    <a:lstStyle/>
                    <a:p>
                      <a:r>
                        <a:rPr lang="cy-GB" sz="1000" noProof="0" dirty="0">
                          <a:effectLst/>
                          <a:latin typeface="Calibri" panose="020F0502020204030204" pitchFamily="34" charset="0"/>
                          <a:ea typeface="Times New Roman" panose="02020603050405020304" pitchFamily="18" charset="0"/>
                        </a:rPr>
                        <a:t>Gwarged/(diffyg) o’r datganiad incwm a gwariant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noProof="0" dirty="0">
                          <a:effectLst/>
                          <a:latin typeface="Calibri" panose="020F0502020204030204" pitchFamily="34" charset="0"/>
                          <a:ea typeface="Times New Roman" panose="02020603050405020304" pitchFamily="18" charset="0"/>
                        </a:rPr>
                        <a:t>19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noProof="0" dirty="0">
                          <a:effectLst/>
                          <a:latin typeface="Calibri" panose="020F0502020204030204" pitchFamily="34" charset="0"/>
                          <a:ea typeface="Times New Roman" panose="02020603050405020304" pitchFamily="18" charset="0"/>
                        </a:rPr>
                        <a:t>32,320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noProof="0" dirty="0">
                          <a:effectLst/>
                          <a:latin typeface="Calibri" panose="020F0502020204030204" pitchFamily="34" charset="0"/>
                          <a:ea typeface="Times New Roman" panose="02020603050405020304" pitchFamily="18" charset="0"/>
                        </a:rPr>
                        <a:t>32,339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2084862212"/>
                  </a:ext>
                </a:extLst>
              </a:tr>
              <a:tr h="0">
                <a:tc>
                  <a:txBody>
                    <a:bodyPr/>
                    <a:lstStyle/>
                    <a:p>
                      <a:r>
                        <a:rPr lang="cy-GB" sz="1000" noProof="0" dirty="0">
                          <a:effectLst/>
                          <a:latin typeface="Calibri" panose="020F0502020204030204" pitchFamily="34" charset="0"/>
                          <a:ea typeface="Times New Roman" panose="02020603050405020304" pitchFamily="18" charset="0"/>
                        </a:rPr>
                        <a:t>Incwm cynhwysfawr arall</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1000" noProof="0" dirty="0">
                          <a:effectLst/>
                          <a:latin typeface="Calibri" panose="020F0502020204030204" pitchFamily="34" charset="0"/>
                          <a:ea typeface="Times New Roman" panose="02020603050405020304" pitchFamily="18" charset="0"/>
                        </a:rPr>
                        <a:t>(1,915)</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1000" noProof="0" dirty="0">
                          <a:effectLst/>
                          <a:latin typeface="Calibri" panose="020F0502020204030204" pitchFamily="34" charset="0"/>
                          <a:ea typeface="Times New Roman" panose="02020603050405020304" pitchFamily="18" charset="0"/>
                        </a:rPr>
                        <a:t>(1,915)</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8961729"/>
                  </a:ext>
                </a:extLst>
              </a:tr>
              <a:tr h="0">
                <a:tc>
                  <a:txBody>
                    <a:bodyPr/>
                    <a:lstStyle/>
                    <a:p>
                      <a:r>
                        <a:rPr lang="cy-GB" sz="1000" b="1" noProof="0" dirty="0">
                          <a:effectLst/>
                          <a:latin typeface="Calibri" panose="020F0502020204030204" pitchFamily="34" charset="0"/>
                          <a:ea typeface="Times New Roman" panose="02020603050405020304" pitchFamily="18" charset="0"/>
                        </a:rPr>
                        <a:t>Cyfanswm incwm cynhwysfawr ar gyfer y flwyddyn</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19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30,405</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30,424</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3319"/>
                  </a:ext>
                </a:extLst>
              </a:tr>
              <a:tr h="0">
                <a:tc>
                  <a:txBody>
                    <a:bodyPr/>
                    <a:lstStyle/>
                    <a:p>
                      <a:r>
                        <a:rPr lang="cy-GB" sz="1000" b="1" noProof="0" dirty="0">
                          <a:effectLst/>
                          <a:latin typeface="Calibri" panose="020F0502020204030204" pitchFamily="34" charset="0"/>
                          <a:ea typeface="Times New Roman" panose="02020603050405020304" pitchFamily="18" charset="0"/>
                        </a:rPr>
                        <a:t>Balans ar 31 Awst 2024</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9,683</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63,020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14,454</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87,157</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582085205"/>
                  </a:ext>
                </a:extLst>
              </a:tr>
            </a:tbl>
          </a:graphicData>
        </a:graphic>
      </p:graphicFrame>
      <p:sp>
        <p:nvSpPr>
          <p:cNvPr id="3" name="Rectangle 2">
            <a:extLst>
              <a:ext uri="{FF2B5EF4-FFF2-40B4-BE49-F238E27FC236}">
                <a16:creationId xmlns:a16="http://schemas.microsoft.com/office/drawing/2014/main" id="{C34DF392-B792-53A9-E3F4-8D4A381807D8}"/>
              </a:ext>
            </a:extLst>
          </p:cNvPr>
          <p:cNvSpPr/>
          <p:nvPr/>
        </p:nvSpPr>
        <p:spPr>
          <a:xfrm>
            <a:off x="0" y="1480539"/>
            <a:ext cx="12801600" cy="22952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192CB35-80F5-AFB9-A7C0-03E55E6ECE7E}"/>
              </a:ext>
            </a:extLst>
          </p:cNvPr>
          <p:cNvSpPr txBox="1"/>
          <p:nvPr/>
        </p:nvSpPr>
        <p:spPr>
          <a:xfrm>
            <a:off x="467305" y="1462004"/>
            <a:ext cx="4548066" cy="276999"/>
          </a:xfrm>
          <a:prstGeom prst="rect">
            <a:avLst/>
          </a:prstGeom>
          <a:noFill/>
        </p:spPr>
        <p:txBody>
          <a:bodyPr wrap="square" rtlCol="0">
            <a:spAutoFit/>
          </a:bodyPr>
          <a:lstStyle/>
          <a:p>
            <a:r>
              <a:rPr lang="cy-GB" sz="1200" b="1" dirty="0"/>
              <a:t>Cyfunol</a:t>
            </a:r>
          </a:p>
        </p:txBody>
      </p:sp>
      <p:sp>
        <p:nvSpPr>
          <p:cNvPr id="5" name="Rectangle 4">
            <a:extLst>
              <a:ext uri="{FF2B5EF4-FFF2-40B4-BE49-F238E27FC236}">
                <a16:creationId xmlns:a16="http://schemas.microsoft.com/office/drawing/2014/main" id="{01858420-D9B2-E89D-5637-D4D75B85DB43}"/>
              </a:ext>
            </a:extLst>
          </p:cNvPr>
          <p:cNvSpPr/>
          <p:nvPr/>
        </p:nvSpPr>
        <p:spPr>
          <a:xfrm>
            <a:off x="0" y="5247871"/>
            <a:ext cx="12801600" cy="22952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5736EB7-5541-D7E4-4910-63AEE081F950}"/>
              </a:ext>
            </a:extLst>
          </p:cNvPr>
          <p:cNvSpPr txBox="1"/>
          <p:nvPr/>
        </p:nvSpPr>
        <p:spPr>
          <a:xfrm>
            <a:off x="467305" y="5247871"/>
            <a:ext cx="4548066" cy="276999"/>
          </a:xfrm>
          <a:prstGeom prst="rect">
            <a:avLst/>
          </a:prstGeom>
          <a:noFill/>
        </p:spPr>
        <p:txBody>
          <a:bodyPr wrap="square" rtlCol="0">
            <a:spAutoFit/>
          </a:bodyPr>
          <a:lstStyle/>
          <a:p>
            <a:r>
              <a:rPr lang="cy-GB" sz="1200" b="1" dirty="0"/>
              <a:t>Y Brifysgol </a:t>
            </a:r>
          </a:p>
        </p:txBody>
      </p:sp>
    </p:spTree>
    <p:extLst>
      <p:ext uri="{BB962C8B-B14F-4D97-AF65-F5344CB8AC3E}">
        <p14:creationId xmlns:p14="http://schemas.microsoft.com/office/powerpoint/2010/main" val="152167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F4AFD-8BEA-8B76-FEC9-35261A1E43B8}"/>
            </a:ext>
          </a:extLst>
        </p:cNvPr>
        <p:cNvGrpSpPr/>
        <p:nvPr/>
      </p:nvGrpSpPr>
      <p:grpSpPr>
        <a:xfrm>
          <a:off x="0" y="0"/>
          <a:ext cx="0" cy="0"/>
          <a:chOff x="0" y="0"/>
          <a:chExt cx="0" cy="0"/>
        </a:xfrm>
      </p:grpSpPr>
      <p:pic>
        <p:nvPicPr>
          <p:cNvPr id="4" name="Picture 3" descr="A group of people looking at something&#10;&#10;Description automatically generated">
            <a:extLst>
              <a:ext uri="{FF2B5EF4-FFF2-40B4-BE49-F238E27FC236}">
                <a16:creationId xmlns:a16="http://schemas.microsoft.com/office/drawing/2014/main" id="{6E1E8EDA-29B5-E97A-93FE-C720EBFB4003}"/>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a:xfrm>
            <a:off x="0" y="0"/>
            <a:ext cx="12801600" cy="9601200"/>
          </a:xfrm>
          <a:prstGeom prst="rect">
            <a:avLst/>
          </a:prstGeom>
        </p:spPr>
      </p:pic>
      <p:sp>
        <p:nvSpPr>
          <p:cNvPr id="5" name="Rectangle 4">
            <a:extLst>
              <a:ext uri="{FF2B5EF4-FFF2-40B4-BE49-F238E27FC236}">
                <a16:creationId xmlns:a16="http://schemas.microsoft.com/office/drawing/2014/main" id="{273D7FA6-3A2E-7F07-35B1-D02D8FC6A19D}"/>
              </a:ext>
            </a:extLst>
          </p:cNvPr>
          <p:cNvSpPr/>
          <p:nvPr/>
        </p:nvSpPr>
        <p:spPr>
          <a:xfrm>
            <a:off x="0" y="4446657"/>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8ECE4641-90F4-9BA1-E2D8-4B9CD9DAE38E}"/>
              </a:ext>
            </a:extLst>
          </p:cNvPr>
          <p:cNvSpPr txBox="1"/>
          <p:nvPr/>
        </p:nvSpPr>
        <p:spPr>
          <a:xfrm>
            <a:off x="386863" y="4508212"/>
            <a:ext cx="9998340" cy="584775"/>
          </a:xfrm>
          <a:prstGeom prst="rect">
            <a:avLst/>
          </a:prstGeom>
          <a:noFill/>
        </p:spPr>
        <p:txBody>
          <a:bodyPr wrap="square" rtlCol="0">
            <a:spAutoFit/>
          </a:bodyPr>
          <a:lstStyle/>
          <a:p>
            <a:r>
              <a:rPr lang="cy-GB" sz="3200" b="1" dirty="0">
                <a:solidFill>
                  <a:schemeClr val="bg1"/>
                </a:solidFill>
              </a:rPr>
              <a:t>Datganiadau o’r Sefyllfa Ariannol a Llif Arian</a:t>
            </a:r>
          </a:p>
        </p:txBody>
      </p:sp>
    </p:spTree>
    <p:extLst>
      <p:ext uri="{BB962C8B-B14F-4D97-AF65-F5344CB8AC3E}">
        <p14:creationId xmlns:p14="http://schemas.microsoft.com/office/powerpoint/2010/main" val="4039131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BE026191-9AC9-CAD7-C249-9FAF8D861C33}"/>
              </a:ext>
            </a:extLst>
          </p:cNvPr>
          <p:cNvGraphicFramePr>
            <a:graphicFrameLocks noGrp="1"/>
          </p:cNvGraphicFramePr>
          <p:nvPr>
            <p:extLst>
              <p:ext uri="{D42A27DB-BD31-4B8C-83A1-F6EECF244321}">
                <p14:modId xmlns:p14="http://schemas.microsoft.com/office/powerpoint/2010/main" val="3242532735"/>
              </p:ext>
            </p:extLst>
          </p:nvPr>
        </p:nvGraphicFramePr>
        <p:xfrm>
          <a:off x="423898" y="1181290"/>
          <a:ext cx="5425681" cy="6393910"/>
        </p:xfrm>
        <a:graphic>
          <a:graphicData uri="http://schemas.openxmlformats.org/drawingml/2006/table">
            <a:tbl>
              <a:tblPr firstRow="1" firstCol="1" bandRow="1"/>
              <a:tblGrid>
                <a:gridCol w="1576713">
                  <a:extLst>
                    <a:ext uri="{9D8B030D-6E8A-4147-A177-3AD203B41FA5}">
                      <a16:colId xmlns:a16="http://schemas.microsoft.com/office/drawing/2014/main" val="1325295292"/>
                    </a:ext>
                  </a:extLst>
                </a:gridCol>
                <a:gridCol w="665544">
                  <a:extLst>
                    <a:ext uri="{9D8B030D-6E8A-4147-A177-3AD203B41FA5}">
                      <a16:colId xmlns:a16="http://schemas.microsoft.com/office/drawing/2014/main" val="1650560392"/>
                    </a:ext>
                  </a:extLst>
                </a:gridCol>
                <a:gridCol w="795856">
                  <a:extLst>
                    <a:ext uri="{9D8B030D-6E8A-4147-A177-3AD203B41FA5}">
                      <a16:colId xmlns:a16="http://schemas.microsoft.com/office/drawing/2014/main" val="1170256201"/>
                    </a:ext>
                  </a:extLst>
                </a:gridCol>
                <a:gridCol w="795856">
                  <a:extLst>
                    <a:ext uri="{9D8B030D-6E8A-4147-A177-3AD203B41FA5}">
                      <a16:colId xmlns:a16="http://schemas.microsoft.com/office/drawing/2014/main" val="1745710246"/>
                    </a:ext>
                  </a:extLst>
                </a:gridCol>
                <a:gridCol w="795856">
                  <a:extLst>
                    <a:ext uri="{9D8B030D-6E8A-4147-A177-3AD203B41FA5}">
                      <a16:colId xmlns:a16="http://schemas.microsoft.com/office/drawing/2014/main" val="883039925"/>
                    </a:ext>
                  </a:extLst>
                </a:gridCol>
                <a:gridCol w="795856">
                  <a:extLst>
                    <a:ext uri="{9D8B030D-6E8A-4147-A177-3AD203B41FA5}">
                      <a16:colId xmlns:a16="http://schemas.microsoft.com/office/drawing/2014/main" val="3636119804"/>
                    </a:ext>
                  </a:extLst>
                </a:gridCol>
              </a:tblGrid>
              <a:tr h="216492">
                <a:tc>
                  <a:txBody>
                    <a:bodyPr/>
                    <a:lstStyle/>
                    <a:p>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gridSpan="2">
                  <a:txBody>
                    <a:bodyPr/>
                    <a:lstStyle/>
                    <a:p>
                      <a:pPr algn="ctr"/>
                      <a:r>
                        <a:rPr lang="cy-GB" sz="800" b="1" noProof="0" dirty="0">
                          <a:effectLst/>
                          <a:latin typeface="Calibri" panose="020F0502020204030204" pitchFamily="34" charset="0"/>
                          <a:ea typeface="Times New Roman" panose="02020603050405020304" pitchFamily="18" charset="0"/>
                        </a:rPr>
                        <a:t>Hyd at 31 Gorffennaf 2024</a:t>
                      </a:r>
                      <a:endParaRPr lang="cy-GB" sz="800" noProof="0" dirty="0">
                        <a:effectLst/>
                        <a:latin typeface="Times New Roman" panose="02020603050405020304" pitchFamily="18" charset="0"/>
                        <a:ea typeface="Times New Roman" panose="02020603050405020304" pitchFamily="18" charset="0"/>
                      </a:endParaRPr>
                    </a:p>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tc hMerge="1">
                  <a:txBody>
                    <a:bodyPr/>
                    <a:lstStyle/>
                    <a:p>
                      <a:endParaRPr lang="en-GB"/>
                    </a:p>
                  </a:txBody>
                  <a:tcPr/>
                </a:tc>
                <a:tc gridSpan="2">
                  <a:txBody>
                    <a:bodyPr/>
                    <a:lstStyle/>
                    <a:p>
                      <a:pPr algn="ctr"/>
                      <a:r>
                        <a:rPr lang="cy-GB" sz="800" noProof="0" dirty="0">
                          <a:effectLst/>
                          <a:latin typeface="Calibri" panose="020F0502020204030204" pitchFamily="34" charset="0"/>
                          <a:ea typeface="Times New Roman" panose="02020603050405020304" pitchFamily="18" charset="0"/>
                        </a:rPr>
                        <a:t>Hyd at 31 Gorffennaf  2023</a:t>
                      </a:r>
                      <a:endParaRPr lang="cy-GB" sz="800" noProof="0" dirty="0">
                        <a:effectLst/>
                        <a:latin typeface="Times New Roman" panose="02020603050405020304" pitchFamily="18" charset="0"/>
                        <a:ea typeface="Times New Roman" panose="02020603050405020304" pitchFamily="18" charset="0"/>
                      </a:endParaRPr>
                    </a:p>
                    <a:p>
                      <a:pPr algn="ctr"/>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tc hMerge="1">
                  <a:txBody>
                    <a:bodyPr/>
                    <a:lstStyle/>
                    <a:p>
                      <a:endParaRPr lang="en-GB"/>
                    </a:p>
                  </a:txBody>
                  <a:tcPr/>
                </a:tc>
                <a:extLst>
                  <a:ext uri="{0D108BD9-81ED-4DB2-BD59-A6C34878D82A}">
                    <a16:rowId xmlns:a16="http://schemas.microsoft.com/office/drawing/2014/main" val="2010072434"/>
                  </a:ext>
                </a:extLst>
              </a:tr>
              <a:tr h="277319">
                <a:tc>
                  <a:txBody>
                    <a:bodyPr/>
                    <a:lstStyle/>
                    <a:p>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Nodiadau</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Cyfunol</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Y Brifysgol</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Cyfunol</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Y Brifysgol</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extLst>
                  <a:ext uri="{0D108BD9-81ED-4DB2-BD59-A6C34878D82A}">
                    <a16:rowId xmlns:a16="http://schemas.microsoft.com/office/drawing/2014/main" val="3621153541"/>
                  </a:ext>
                </a:extLst>
              </a:tr>
              <a:tr h="138660">
                <a:tc>
                  <a:txBody>
                    <a:bodyPr/>
                    <a:lstStyle/>
                    <a:p>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£’000</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£’000</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£’000</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£’000</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extLst>
                  <a:ext uri="{0D108BD9-81ED-4DB2-BD59-A6C34878D82A}">
                    <a16:rowId xmlns:a16="http://schemas.microsoft.com/office/drawing/2014/main" val="1267761443"/>
                  </a:ext>
                </a:extLst>
              </a:tr>
              <a:tr h="138660">
                <a:tc>
                  <a:txBody>
                    <a:bodyPr/>
                    <a:lstStyle/>
                    <a:p>
                      <a:r>
                        <a:rPr lang="cy-GB" sz="800" b="1" noProof="0" dirty="0">
                          <a:effectLst/>
                          <a:latin typeface="Calibri" panose="020F0502020204030204" pitchFamily="34" charset="0"/>
                          <a:ea typeface="Times New Roman" panose="02020603050405020304" pitchFamily="18" charset="0"/>
                        </a:rPr>
                        <a:t>Asedau nad ydynt yn gyfredol</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extLst>
                  <a:ext uri="{0D108BD9-81ED-4DB2-BD59-A6C34878D82A}">
                    <a16:rowId xmlns:a16="http://schemas.microsoft.com/office/drawing/2014/main" val="4080652863"/>
                  </a:ext>
                </a:extLst>
              </a:tr>
              <a:tr h="138660">
                <a:tc>
                  <a:txBody>
                    <a:bodyPr/>
                    <a:lstStyle/>
                    <a:p>
                      <a:r>
                        <a:rPr lang="cy-GB" sz="800" noProof="0" dirty="0">
                          <a:effectLst/>
                          <a:latin typeface="Calibri" panose="020F0502020204030204" pitchFamily="34" charset="0"/>
                          <a:ea typeface="Times New Roman" panose="02020603050405020304" pitchFamily="18" charset="0"/>
                        </a:rPr>
                        <a:t>Asedau Sefydlog Diriaethol</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11</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165,346</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122,361</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152,793</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108,603</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extLst>
                  <a:ext uri="{0D108BD9-81ED-4DB2-BD59-A6C34878D82A}">
                    <a16:rowId xmlns:a16="http://schemas.microsoft.com/office/drawing/2014/main" val="2208489768"/>
                  </a:ext>
                </a:extLst>
              </a:tr>
              <a:tr h="138660">
                <a:tc>
                  <a:txBody>
                    <a:bodyPr/>
                    <a:lstStyle/>
                    <a:p>
                      <a:r>
                        <a:rPr lang="cy-GB" sz="800" noProof="0" dirty="0">
                          <a:effectLst/>
                          <a:latin typeface="Calibri" panose="020F0502020204030204" pitchFamily="34" charset="0"/>
                          <a:ea typeface="Times New Roman" panose="02020603050405020304" pitchFamily="18" charset="0"/>
                        </a:rPr>
                        <a:t>Asedau Diriaethol</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12</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6,241</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6,205</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6,241</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6,205</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extLst>
                  <a:ext uri="{0D108BD9-81ED-4DB2-BD59-A6C34878D82A}">
                    <a16:rowId xmlns:a16="http://schemas.microsoft.com/office/drawing/2014/main" val="1378468731"/>
                  </a:ext>
                </a:extLst>
              </a:tr>
              <a:tr h="138660">
                <a:tc>
                  <a:txBody>
                    <a:bodyPr/>
                    <a:lstStyle/>
                    <a:p>
                      <a:r>
                        <a:rPr lang="cy-GB" sz="800" noProof="0" dirty="0">
                          <a:effectLst/>
                          <a:latin typeface="Calibri" panose="020F0502020204030204" pitchFamily="34" charset="0"/>
                          <a:ea typeface="Times New Roman" panose="02020603050405020304" pitchFamily="18" charset="0"/>
                        </a:rPr>
                        <a:t>Eiddo Buddsoddi</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13</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10,197</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9,512</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4,025</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3,250</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extLst>
                  <a:ext uri="{0D108BD9-81ED-4DB2-BD59-A6C34878D82A}">
                    <a16:rowId xmlns:a16="http://schemas.microsoft.com/office/drawing/2014/main" val="771204725"/>
                  </a:ext>
                </a:extLst>
              </a:tr>
              <a:tr h="138660">
                <a:tc>
                  <a:txBody>
                    <a:bodyPr/>
                    <a:lstStyle/>
                    <a:p>
                      <a:r>
                        <a:rPr lang="cy-GB" sz="800" noProof="0" dirty="0">
                          <a:effectLst/>
                          <a:latin typeface="Calibri" panose="020F0502020204030204" pitchFamily="34" charset="0"/>
                          <a:ea typeface="Times New Roman" panose="02020603050405020304" pitchFamily="18" charset="0"/>
                        </a:rPr>
                        <a:t>Buddsoddiadau</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14</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754</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800" noProof="0" dirty="0">
                          <a:effectLst/>
                          <a:latin typeface="Calibri" panose="020F0502020204030204" pitchFamily="34" charset="0"/>
                          <a:ea typeface="Times New Roman" panose="02020603050405020304" pitchFamily="18" charset="0"/>
                        </a:rPr>
                        <a:t>724</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800" noProof="0" dirty="0">
                          <a:effectLst/>
                          <a:latin typeface="Calibri" panose="020F0502020204030204" pitchFamily="34" charset="0"/>
                          <a:ea typeface="Times New Roman" panose="02020603050405020304" pitchFamily="18" charset="0"/>
                        </a:rPr>
                        <a:t>-</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5466968"/>
                  </a:ext>
                </a:extLst>
              </a:tr>
              <a:tr h="138660">
                <a:tc>
                  <a:txBody>
                    <a:bodyPr/>
                    <a:lstStyle/>
                    <a:p>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182,538</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138,078</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cy-GB" sz="800" noProof="0" dirty="0">
                          <a:effectLst/>
                          <a:latin typeface="Calibri" panose="020F0502020204030204" pitchFamily="34" charset="0"/>
                          <a:ea typeface="Times New Roman" panose="02020603050405020304" pitchFamily="18" charset="0"/>
                        </a:rPr>
                        <a:t>163,783</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cy-GB" sz="800" noProof="0" dirty="0">
                          <a:effectLst/>
                          <a:latin typeface="Calibri" panose="020F0502020204030204" pitchFamily="34" charset="0"/>
                          <a:ea typeface="Times New Roman" panose="02020603050405020304" pitchFamily="18" charset="0"/>
                        </a:rPr>
                        <a:t>118,058</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2625226345"/>
                  </a:ext>
                </a:extLst>
              </a:tr>
              <a:tr h="138660">
                <a:tc>
                  <a:txBody>
                    <a:bodyPr/>
                    <a:lstStyle/>
                    <a:p>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w="19050" cap="flat" cmpd="dbl"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62283786"/>
                  </a:ext>
                </a:extLst>
              </a:tr>
              <a:tr h="138660">
                <a:tc>
                  <a:txBody>
                    <a:bodyPr/>
                    <a:lstStyle/>
                    <a:p>
                      <a:r>
                        <a:rPr lang="cy-GB" sz="800" b="1" noProof="0" dirty="0">
                          <a:effectLst/>
                          <a:latin typeface="Calibri" panose="020F0502020204030204" pitchFamily="34" charset="0"/>
                          <a:ea typeface="Times New Roman" panose="02020603050405020304" pitchFamily="18" charset="0"/>
                        </a:rPr>
                        <a:t>Asedau Cyfredol</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extLst>
                  <a:ext uri="{0D108BD9-81ED-4DB2-BD59-A6C34878D82A}">
                    <a16:rowId xmlns:a16="http://schemas.microsoft.com/office/drawing/2014/main" val="3656937420"/>
                  </a:ext>
                </a:extLst>
              </a:tr>
              <a:tr h="138660">
                <a:tc>
                  <a:txBody>
                    <a:bodyPr/>
                    <a:lstStyle/>
                    <a:p>
                      <a:r>
                        <a:rPr lang="cy-GB" sz="800" noProof="0" dirty="0">
                          <a:effectLst/>
                          <a:latin typeface="Calibri" panose="020F0502020204030204" pitchFamily="34" charset="0"/>
                          <a:ea typeface="Times New Roman" panose="02020603050405020304" pitchFamily="18" charset="0"/>
                        </a:rPr>
                        <a:t>Asedau a delir ar werth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11</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1,957</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1,957</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extLst>
                  <a:ext uri="{0D108BD9-81ED-4DB2-BD59-A6C34878D82A}">
                    <a16:rowId xmlns:a16="http://schemas.microsoft.com/office/drawing/2014/main" val="93736890"/>
                  </a:ext>
                </a:extLst>
              </a:tr>
              <a:tr h="138660">
                <a:tc>
                  <a:txBody>
                    <a:bodyPr/>
                    <a:lstStyle/>
                    <a:p>
                      <a:r>
                        <a:rPr lang="cy-GB" sz="800" noProof="0" dirty="0">
                          <a:effectLst/>
                          <a:latin typeface="Calibri" panose="020F0502020204030204" pitchFamily="34" charset="0"/>
                          <a:ea typeface="Times New Roman" panose="02020603050405020304" pitchFamily="18" charset="0"/>
                        </a:rPr>
                        <a:t>Stoc</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16</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594</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393</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569</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342</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extLst>
                  <a:ext uri="{0D108BD9-81ED-4DB2-BD59-A6C34878D82A}">
                    <a16:rowId xmlns:a16="http://schemas.microsoft.com/office/drawing/2014/main" val="3487247743"/>
                  </a:ext>
                </a:extLst>
              </a:tr>
              <a:tr h="140400">
                <a:tc>
                  <a:txBody>
                    <a:bodyPr/>
                    <a:lstStyle/>
                    <a:p>
                      <a:r>
                        <a:rPr lang="cy-GB" sz="800" noProof="0" dirty="0">
                          <a:effectLst/>
                          <a:latin typeface="Calibri" panose="020F0502020204030204" pitchFamily="34" charset="0"/>
                          <a:ea typeface="Times New Roman" panose="02020603050405020304" pitchFamily="18" charset="0"/>
                        </a:rPr>
                        <a:t>Masnach a symiau derbyniadwy eraill</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17</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34,039</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41,099</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37,207</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46,511</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extLst>
                  <a:ext uri="{0D108BD9-81ED-4DB2-BD59-A6C34878D82A}">
                    <a16:rowId xmlns:a16="http://schemas.microsoft.com/office/drawing/2014/main" val="1111643193"/>
                  </a:ext>
                </a:extLst>
              </a:tr>
              <a:tr h="138660">
                <a:tc>
                  <a:txBody>
                    <a:bodyPr/>
                    <a:lstStyle/>
                    <a:p>
                      <a:r>
                        <a:rPr lang="en-GB" sz="800" noProof="0" dirty="0">
                          <a:effectLst/>
                          <a:latin typeface="Calibri" panose="020F0502020204030204" pitchFamily="34" charset="0"/>
                          <a:ea typeface="Times New Roman" panose="02020603050405020304" pitchFamily="18" charset="0"/>
                        </a:rPr>
                        <a:t>B</a:t>
                      </a:r>
                      <a:r>
                        <a:rPr lang="cy-GB" sz="800" noProof="0" dirty="0" err="1">
                          <a:effectLst/>
                          <a:latin typeface="Calibri" panose="020F0502020204030204" pitchFamily="34" charset="0"/>
                          <a:ea typeface="Times New Roman" panose="02020603050405020304" pitchFamily="18" charset="0"/>
                        </a:rPr>
                        <a:t>uddsoddiadau</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18</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1,641</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1,625</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6,009</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5,993</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extLst>
                  <a:ext uri="{0D108BD9-81ED-4DB2-BD59-A6C34878D82A}">
                    <a16:rowId xmlns:a16="http://schemas.microsoft.com/office/drawing/2014/main" val="1354076009"/>
                  </a:ext>
                </a:extLst>
              </a:tr>
              <a:tr h="138660">
                <a:tc>
                  <a:txBody>
                    <a:bodyPr/>
                    <a:lstStyle/>
                    <a:p>
                      <a:r>
                        <a:rPr lang="cy-GB" sz="800" noProof="0" dirty="0">
                          <a:effectLst/>
                          <a:latin typeface="+mn-lt"/>
                          <a:ea typeface="Times New Roman" panose="02020603050405020304" pitchFamily="18" charset="0"/>
                          <a:cs typeface="Times New Roman" panose="02020603050405020304" pitchFamily="18" charset="0"/>
                        </a:rPr>
                        <a:t>Arian parod a chyfwerth ag arian parod</a:t>
                      </a: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20,394</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2,033</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800" noProof="0" dirty="0">
                          <a:effectLst/>
                          <a:latin typeface="Calibri" panose="020F0502020204030204" pitchFamily="34" charset="0"/>
                          <a:ea typeface="Times New Roman" panose="02020603050405020304" pitchFamily="18" charset="0"/>
                        </a:rPr>
                        <a:t>44,826</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800" noProof="0" dirty="0">
                          <a:effectLst/>
                          <a:latin typeface="Calibri" panose="020F0502020204030204" pitchFamily="34" charset="0"/>
                          <a:ea typeface="Times New Roman" panose="02020603050405020304" pitchFamily="18" charset="0"/>
                        </a:rPr>
                        <a:t>22,758</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2452523"/>
                  </a:ext>
                </a:extLst>
              </a:tr>
              <a:tr h="138660">
                <a:tc>
                  <a:txBody>
                    <a:bodyPr/>
                    <a:lstStyle/>
                    <a:p>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56,668</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45,150</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90,568</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77,561</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81113588"/>
                  </a:ext>
                </a:extLst>
              </a:tr>
              <a:tr h="138660">
                <a:tc>
                  <a:txBody>
                    <a:bodyPr/>
                    <a:lstStyle/>
                    <a:p>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extLst>
                  <a:ext uri="{0D108BD9-81ED-4DB2-BD59-A6C34878D82A}">
                    <a16:rowId xmlns:a16="http://schemas.microsoft.com/office/drawing/2014/main" val="2249517898"/>
                  </a:ext>
                </a:extLst>
              </a:tr>
              <a:tr h="277319">
                <a:tc>
                  <a:txBody>
                    <a:bodyPr/>
                    <a:lstStyle/>
                    <a:p>
                      <a:r>
                        <a:rPr lang="cy-GB" sz="800" noProof="0" dirty="0">
                          <a:effectLst/>
                          <a:latin typeface="Calibri" panose="020F0502020204030204" pitchFamily="34" charset="0"/>
                          <a:ea typeface="Times New Roman" panose="02020603050405020304" pitchFamily="18" charset="0"/>
                        </a:rPr>
                        <a:t>Llai: Credydwyr: symiau sy’n dod yn ddyledus o fewn blwyddyn</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19</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(66,885)</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(66,772)</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(74,644)</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(74,644)</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extLst>
                  <a:ext uri="{0D108BD9-81ED-4DB2-BD59-A6C34878D82A}">
                    <a16:rowId xmlns:a16="http://schemas.microsoft.com/office/drawing/2014/main" val="3659761442"/>
                  </a:ext>
                </a:extLst>
              </a:tr>
              <a:tr h="250432">
                <a:tc>
                  <a:txBody>
                    <a:bodyPr/>
                    <a:lstStyle/>
                    <a:p>
                      <a:r>
                        <a:rPr lang="cy-GB" sz="800" b="1" noProof="0" dirty="0">
                          <a:effectLst/>
                          <a:latin typeface="+mn-lt"/>
                          <a:ea typeface="Times New Roman" panose="02020603050405020304" pitchFamily="18" charset="0"/>
                        </a:rPr>
                        <a:t>Asedau / rhwymedigaethau cyfredol net</a:t>
                      </a:r>
                    </a:p>
                  </a:txBody>
                  <a:tcPr marL="66564" marR="66564"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(10,217)</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(21,622)</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15,924</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2,917</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extLst>
                  <a:ext uri="{0D108BD9-81ED-4DB2-BD59-A6C34878D82A}">
                    <a16:rowId xmlns:a16="http://schemas.microsoft.com/office/drawing/2014/main" val="1819204734"/>
                  </a:ext>
                </a:extLst>
              </a:tr>
              <a:tr h="138660">
                <a:tc>
                  <a:txBody>
                    <a:bodyPr/>
                    <a:lstStyle/>
                    <a:p>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extLst>
                  <a:ext uri="{0D108BD9-81ED-4DB2-BD59-A6C34878D82A}">
                    <a16:rowId xmlns:a16="http://schemas.microsoft.com/office/drawing/2014/main" val="2356486438"/>
                  </a:ext>
                </a:extLst>
              </a:tr>
              <a:tr h="250432">
                <a:tc>
                  <a:txBody>
                    <a:bodyPr/>
                    <a:lstStyle/>
                    <a:p>
                      <a:r>
                        <a:rPr lang="cy-GB" sz="800" b="1" noProof="0" dirty="0">
                          <a:effectLst/>
                          <a:latin typeface="Calibri" panose="020F0502020204030204" pitchFamily="34" charset="0"/>
                          <a:ea typeface="Times New Roman" panose="02020603050405020304" pitchFamily="18" charset="0"/>
                        </a:rPr>
                        <a:t>Cyfanswm asedau llai rhwymedigaethau cyfredol</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172,321</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116,456</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179,707</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120,975</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extLst>
                  <a:ext uri="{0D108BD9-81ED-4DB2-BD59-A6C34878D82A}">
                    <a16:rowId xmlns:a16="http://schemas.microsoft.com/office/drawing/2014/main" val="3206090701"/>
                  </a:ext>
                </a:extLst>
              </a:tr>
              <a:tr h="375648">
                <a:tc>
                  <a:txBody>
                    <a:bodyPr/>
                    <a:lstStyle/>
                    <a:p>
                      <a:r>
                        <a:rPr lang="cy-GB" sz="800" noProof="0" dirty="0">
                          <a:effectLst/>
                          <a:latin typeface="Calibri" panose="020F0502020204030204" pitchFamily="34" charset="0"/>
                          <a:ea typeface="Times New Roman" panose="02020603050405020304" pitchFamily="18" charset="0"/>
                        </a:rPr>
                        <a:t>Credydwyr: symiau sy’n dod yn ddyledus o fewn blwyddyn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20</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(29,155)</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(28,834)</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(30,533)</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(30,331)</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extLst>
                  <a:ext uri="{0D108BD9-81ED-4DB2-BD59-A6C34878D82A}">
                    <a16:rowId xmlns:a16="http://schemas.microsoft.com/office/drawing/2014/main" val="1278601142"/>
                  </a:ext>
                </a:extLst>
              </a:tr>
              <a:tr h="138660">
                <a:tc>
                  <a:txBody>
                    <a:bodyPr/>
                    <a:lstStyle/>
                    <a:p>
                      <a:r>
                        <a:rPr lang="en-GB" sz="800" b="1" noProof="0" dirty="0">
                          <a:effectLst/>
                          <a:latin typeface="Calibri" panose="020F0502020204030204" pitchFamily="34" charset="0"/>
                          <a:ea typeface="Times New Roman" panose="02020603050405020304" pitchFamily="18" charset="0"/>
                        </a:rPr>
                        <a:t>D</a:t>
                      </a:r>
                      <a:r>
                        <a:rPr lang="cy-GB" sz="800" b="1" noProof="0" dirty="0" err="1">
                          <a:effectLst/>
                          <a:latin typeface="Calibri" panose="020F0502020204030204" pitchFamily="34" charset="0"/>
                          <a:ea typeface="Times New Roman" panose="02020603050405020304" pitchFamily="18" charset="0"/>
                        </a:rPr>
                        <a:t>arpariaethau</a:t>
                      </a: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extLst>
                  <a:ext uri="{0D108BD9-81ED-4DB2-BD59-A6C34878D82A}">
                    <a16:rowId xmlns:a16="http://schemas.microsoft.com/office/drawing/2014/main" val="945025014"/>
                  </a:ext>
                </a:extLst>
              </a:tr>
              <a:tr h="138660">
                <a:tc>
                  <a:txBody>
                    <a:bodyPr/>
                    <a:lstStyle/>
                    <a:p>
                      <a:r>
                        <a:rPr lang="en-GB" sz="800" noProof="0" dirty="0">
                          <a:effectLst/>
                          <a:latin typeface="Calibri" panose="020F0502020204030204" pitchFamily="34" charset="0"/>
                          <a:ea typeface="Times New Roman" panose="02020603050405020304" pitchFamily="18" charset="0"/>
                        </a:rPr>
                        <a:t>D</a:t>
                      </a:r>
                      <a:r>
                        <a:rPr lang="cy-GB" sz="800" noProof="0" dirty="0" err="1">
                          <a:effectLst/>
                          <a:latin typeface="Calibri" panose="020F0502020204030204" pitchFamily="34" charset="0"/>
                          <a:ea typeface="Times New Roman" panose="02020603050405020304" pitchFamily="18" charset="0"/>
                        </a:rPr>
                        <a:t>arpariaethau</a:t>
                      </a:r>
                      <a:r>
                        <a:rPr lang="cy-GB" sz="800" noProof="0" dirty="0">
                          <a:effectLst/>
                          <a:latin typeface="Calibri" panose="020F0502020204030204" pitchFamily="34" charset="0"/>
                          <a:ea typeface="Times New Roman" panose="02020603050405020304" pitchFamily="18" charset="0"/>
                        </a:rPr>
                        <a:t> pensiwn</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27</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(33,226)</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(33,226)</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extLst>
                  <a:ext uri="{0D108BD9-81ED-4DB2-BD59-A6C34878D82A}">
                    <a16:rowId xmlns:a16="http://schemas.microsoft.com/office/drawing/2014/main" val="3728581316"/>
                  </a:ext>
                </a:extLst>
              </a:tr>
              <a:tr h="138660">
                <a:tc>
                  <a:txBody>
                    <a:bodyPr/>
                    <a:lstStyle/>
                    <a:p>
                      <a:r>
                        <a:rPr lang="en-GB" sz="800" noProof="0" dirty="0">
                          <a:effectLst/>
                          <a:latin typeface="Calibri" panose="020F0502020204030204" pitchFamily="34" charset="0"/>
                          <a:ea typeface="Times New Roman" panose="02020603050405020304" pitchFamily="18" charset="0"/>
                        </a:rPr>
                        <a:t>D</a:t>
                      </a:r>
                      <a:r>
                        <a:rPr lang="cy-GB" sz="800" noProof="0" dirty="0" err="1">
                          <a:effectLst/>
                          <a:latin typeface="Calibri" panose="020F0502020204030204" pitchFamily="34" charset="0"/>
                          <a:ea typeface="Times New Roman" panose="02020603050405020304" pitchFamily="18" charset="0"/>
                        </a:rPr>
                        <a:t>arpariaethau</a:t>
                      </a:r>
                      <a:r>
                        <a:rPr lang="cy-GB" sz="800" noProof="0" dirty="0">
                          <a:effectLst/>
                          <a:latin typeface="Calibri" panose="020F0502020204030204" pitchFamily="34" charset="0"/>
                          <a:ea typeface="Times New Roman" panose="02020603050405020304" pitchFamily="18" charset="0"/>
                        </a:rPr>
                        <a:t> eraill</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21</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(1,236)</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(465)</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800" noProof="0" dirty="0">
                          <a:effectLst/>
                          <a:latin typeface="Calibri" panose="020F0502020204030204" pitchFamily="34" charset="0"/>
                          <a:ea typeface="Times New Roman" panose="02020603050405020304" pitchFamily="18" charset="0"/>
                        </a:rPr>
                        <a:t>(1,926)</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800" noProof="0" dirty="0">
                          <a:effectLst/>
                          <a:latin typeface="Calibri" panose="020F0502020204030204" pitchFamily="34" charset="0"/>
                          <a:ea typeface="Times New Roman" panose="02020603050405020304" pitchFamily="18" charset="0"/>
                        </a:rPr>
                        <a:t>(685)</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2334430"/>
                  </a:ext>
                </a:extLst>
              </a:tr>
              <a:tr h="138660">
                <a:tc>
                  <a:txBody>
                    <a:bodyPr/>
                    <a:lstStyle/>
                    <a:p>
                      <a:r>
                        <a:rPr lang="en-GB" sz="800" b="1" noProof="0" dirty="0">
                          <a:effectLst/>
                          <a:latin typeface="Calibri" panose="020F0502020204030204" pitchFamily="34" charset="0"/>
                          <a:ea typeface="Times New Roman" panose="02020603050405020304" pitchFamily="18" charset="0"/>
                        </a:rPr>
                        <a:t>A</a:t>
                      </a:r>
                      <a:r>
                        <a:rPr lang="cy-GB" sz="800" b="1" noProof="0" dirty="0" err="1">
                          <a:effectLst/>
                          <a:latin typeface="Calibri" panose="020F0502020204030204" pitchFamily="34" charset="0"/>
                          <a:ea typeface="Times New Roman" panose="02020603050405020304" pitchFamily="18" charset="0"/>
                        </a:rPr>
                        <a:t>sedau</a:t>
                      </a:r>
                      <a:r>
                        <a:rPr lang="cy-GB" sz="800" b="1" noProof="0" dirty="0">
                          <a:effectLst/>
                          <a:latin typeface="Calibri" panose="020F0502020204030204" pitchFamily="34" charset="0"/>
                          <a:ea typeface="Times New Roman" panose="02020603050405020304" pitchFamily="18" charset="0"/>
                        </a:rPr>
                        <a:t> net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141,930</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87,157</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cy-GB" sz="800" noProof="0" dirty="0">
                          <a:effectLst/>
                          <a:latin typeface="Calibri" panose="020F0502020204030204" pitchFamily="34" charset="0"/>
                          <a:ea typeface="Times New Roman" panose="02020603050405020304" pitchFamily="18" charset="0"/>
                        </a:rPr>
                        <a:t>114,022</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cy-GB" sz="800" noProof="0" dirty="0">
                          <a:effectLst/>
                          <a:latin typeface="Calibri" panose="020F0502020204030204" pitchFamily="34" charset="0"/>
                          <a:ea typeface="Times New Roman" panose="02020603050405020304" pitchFamily="18" charset="0"/>
                        </a:rPr>
                        <a:t>56,733</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2864032937"/>
                  </a:ext>
                </a:extLst>
              </a:tr>
              <a:tr h="138660">
                <a:tc>
                  <a:txBody>
                    <a:bodyPr/>
                    <a:lstStyle/>
                    <a:p>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w="19050" cap="flat" cmpd="dbl"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413559970"/>
                  </a:ext>
                </a:extLst>
              </a:tr>
              <a:tr h="138660">
                <a:tc>
                  <a:txBody>
                    <a:bodyPr/>
                    <a:lstStyle/>
                    <a:p>
                      <a:r>
                        <a:rPr lang="en-GB" sz="800" b="1" noProof="0" dirty="0">
                          <a:effectLst/>
                          <a:latin typeface="Calibri" panose="020F0502020204030204" pitchFamily="34" charset="0"/>
                          <a:ea typeface="Times New Roman" panose="02020603050405020304" pitchFamily="18" charset="0"/>
                        </a:rPr>
                        <a:t>C</a:t>
                      </a:r>
                      <a:r>
                        <a:rPr lang="cy-GB" sz="800" b="1" noProof="0" dirty="0" err="1">
                          <a:effectLst/>
                          <a:latin typeface="Calibri" panose="020F0502020204030204" pitchFamily="34" charset="0"/>
                          <a:ea typeface="Times New Roman" panose="02020603050405020304" pitchFamily="18" charset="0"/>
                        </a:rPr>
                        <a:t>ronfeydd</a:t>
                      </a:r>
                      <a:r>
                        <a:rPr lang="cy-GB" sz="800" b="1" noProof="0" dirty="0">
                          <a:effectLst/>
                          <a:latin typeface="Calibri" panose="020F0502020204030204" pitchFamily="34" charset="0"/>
                          <a:ea typeface="Times New Roman" panose="02020603050405020304" pitchFamily="18" charset="0"/>
                        </a:rPr>
                        <a:t> cyfyngedig</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extLst>
                  <a:ext uri="{0D108BD9-81ED-4DB2-BD59-A6C34878D82A}">
                    <a16:rowId xmlns:a16="http://schemas.microsoft.com/office/drawing/2014/main" val="2957538081"/>
                  </a:ext>
                </a:extLst>
              </a:tr>
              <a:tr h="375648">
                <a:tc>
                  <a:txBody>
                    <a:bodyPr/>
                    <a:lstStyle/>
                    <a:p>
                      <a:r>
                        <a:rPr lang="cy-GB" sz="800" noProof="0" dirty="0">
                          <a:effectLst/>
                          <a:latin typeface="Calibri" panose="020F0502020204030204" pitchFamily="34" charset="0"/>
                          <a:ea typeface="Times New Roman" panose="02020603050405020304" pitchFamily="18" charset="0"/>
                        </a:rPr>
                        <a:t>Cronfa incwm a gwariant – </a:t>
                      </a:r>
                    </a:p>
                    <a:p>
                      <a:r>
                        <a:rPr lang="cy-GB" sz="800" noProof="0" dirty="0">
                          <a:effectLst/>
                          <a:latin typeface="Calibri" panose="020F0502020204030204" pitchFamily="34" charset="0"/>
                          <a:ea typeface="Times New Roman" panose="02020603050405020304" pitchFamily="18" charset="0"/>
                        </a:rPr>
                        <a:t>Cronfa waddol</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22</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10,135</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9,683</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10,120</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9,664</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extLst>
                  <a:ext uri="{0D108BD9-81ED-4DB2-BD59-A6C34878D82A}">
                    <a16:rowId xmlns:a16="http://schemas.microsoft.com/office/drawing/2014/main" val="2728581523"/>
                  </a:ext>
                </a:extLst>
              </a:tr>
              <a:tr h="138660">
                <a:tc>
                  <a:txBody>
                    <a:bodyPr/>
                    <a:lstStyle/>
                    <a:p>
                      <a:r>
                        <a:rPr lang="en-GB" sz="800" b="1" noProof="0" dirty="0">
                          <a:effectLst/>
                          <a:latin typeface="Calibri" panose="020F0502020204030204" pitchFamily="34" charset="0"/>
                          <a:ea typeface="Times New Roman" panose="02020603050405020304" pitchFamily="18" charset="0"/>
                        </a:rPr>
                        <a:t>C</a:t>
                      </a:r>
                      <a:r>
                        <a:rPr lang="cy-GB" sz="800" b="1" noProof="0" dirty="0" err="1">
                          <a:effectLst/>
                          <a:latin typeface="Calibri" panose="020F0502020204030204" pitchFamily="34" charset="0"/>
                          <a:ea typeface="Times New Roman" panose="02020603050405020304" pitchFamily="18" charset="0"/>
                        </a:rPr>
                        <a:t>ronfeydd</a:t>
                      </a:r>
                      <a:r>
                        <a:rPr lang="cy-GB" sz="800" b="1" noProof="0" dirty="0">
                          <a:effectLst/>
                          <a:latin typeface="Calibri" panose="020F0502020204030204" pitchFamily="34" charset="0"/>
                          <a:ea typeface="Times New Roman" panose="02020603050405020304" pitchFamily="18" charset="0"/>
                        </a:rPr>
                        <a:t> anghyfyngedig</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a:noFill/>
                    </a:lnB>
                    <a:noFill/>
                  </a:tcPr>
                </a:tc>
                <a:extLst>
                  <a:ext uri="{0D108BD9-81ED-4DB2-BD59-A6C34878D82A}">
                    <a16:rowId xmlns:a16="http://schemas.microsoft.com/office/drawing/2014/main" val="4219482674"/>
                  </a:ext>
                </a:extLst>
              </a:tr>
              <a:tr h="250432">
                <a:tc>
                  <a:txBody>
                    <a:bodyPr/>
                    <a:lstStyle/>
                    <a:p>
                      <a:r>
                        <a:rPr lang="cy-GB" sz="800" noProof="0" dirty="0">
                          <a:effectLst/>
                          <a:latin typeface="Calibri" panose="020F0502020204030204" pitchFamily="34" charset="0"/>
                          <a:ea typeface="Times New Roman" panose="02020603050405020304" pitchFamily="18" charset="0"/>
                        </a:rPr>
                        <a:t>Cronfa incwm a gwariant - anghyfyngedig</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108,796</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63,020</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80,806</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32,615</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extLst>
                  <a:ext uri="{0D108BD9-81ED-4DB2-BD59-A6C34878D82A}">
                    <a16:rowId xmlns:a16="http://schemas.microsoft.com/office/drawing/2014/main" val="3677109235"/>
                  </a:ext>
                </a:extLst>
              </a:tr>
              <a:tr h="138660">
                <a:tc>
                  <a:txBody>
                    <a:bodyPr/>
                    <a:lstStyle/>
                    <a:p>
                      <a:r>
                        <a:rPr lang="en-GB" sz="800" noProof="0" dirty="0">
                          <a:effectLst/>
                          <a:latin typeface="Calibri" panose="020F0502020204030204" pitchFamily="34" charset="0"/>
                          <a:ea typeface="Times New Roman" panose="02020603050405020304" pitchFamily="18" charset="0"/>
                        </a:rPr>
                        <a:t>C</a:t>
                      </a:r>
                      <a:r>
                        <a:rPr lang="cy-GB" sz="800" noProof="0" dirty="0" err="1">
                          <a:effectLst/>
                          <a:latin typeface="Calibri" panose="020F0502020204030204" pitchFamily="34" charset="0"/>
                          <a:ea typeface="Times New Roman" panose="02020603050405020304" pitchFamily="18" charset="0"/>
                        </a:rPr>
                        <a:t>ronfa</a:t>
                      </a:r>
                      <a:r>
                        <a:rPr lang="cy-GB" sz="800" noProof="0" dirty="0">
                          <a:effectLst/>
                          <a:latin typeface="Calibri" panose="020F0502020204030204" pitchFamily="34" charset="0"/>
                          <a:ea typeface="Times New Roman" panose="02020603050405020304" pitchFamily="18" charset="0"/>
                        </a:rPr>
                        <a:t> ailbrisio</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23,967</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14,454</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800" noProof="0" dirty="0">
                          <a:effectLst/>
                          <a:latin typeface="Calibri" panose="020F0502020204030204" pitchFamily="34" charset="0"/>
                          <a:ea typeface="Times New Roman" panose="02020603050405020304" pitchFamily="18" charset="0"/>
                        </a:rPr>
                        <a:t>23,967</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800" noProof="0" dirty="0">
                          <a:effectLst/>
                          <a:latin typeface="Calibri" panose="020F0502020204030204" pitchFamily="34" charset="0"/>
                          <a:ea typeface="Times New Roman" panose="02020603050405020304" pitchFamily="18" charset="0"/>
                        </a:rPr>
                        <a:t>14,454</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6886232"/>
                  </a:ext>
                </a:extLst>
              </a:tr>
              <a:tr h="138660">
                <a:tc>
                  <a:txBody>
                    <a:bodyPr/>
                    <a:lstStyle/>
                    <a:p>
                      <a:r>
                        <a:rPr lang="cy-GB" sz="800"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142,898</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87,157</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114,893</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56,733</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379010592"/>
                  </a:ext>
                </a:extLst>
              </a:tr>
              <a:tr h="138660">
                <a:tc>
                  <a:txBody>
                    <a:bodyPr/>
                    <a:lstStyle/>
                    <a:p>
                      <a:r>
                        <a:rPr lang="en-GB" sz="800" noProof="0" dirty="0">
                          <a:effectLst/>
                          <a:latin typeface="Calibri" panose="020F0502020204030204" pitchFamily="34" charset="0"/>
                          <a:ea typeface="Times New Roman" panose="02020603050405020304" pitchFamily="18" charset="0"/>
                        </a:rPr>
                        <a:t>L</a:t>
                      </a:r>
                      <a:r>
                        <a:rPr lang="cy-GB" sz="800" noProof="0" dirty="0">
                          <a:effectLst/>
                          <a:latin typeface="Calibri" panose="020F0502020204030204" pitchFamily="34" charset="0"/>
                          <a:ea typeface="Times New Roman" panose="02020603050405020304" pitchFamily="18" charset="0"/>
                        </a:rPr>
                        <a:t>log nad yw’n cael ei reoli</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25</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(968)</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800" noProof="0" dirty="0">
                          <a:effectLst/>
                          <a:latin typeface="Calibri" panose="020F0502020204030204" pitchFamily="34" charset="0"/>
                          <a:ea typeface="Times New Roman" panose="02020603050405020304" pitchFamily="18" charset="0"/>
                        </a:rPr>
                        <a:t>(871)</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800" noProof="0" dirty="0">
                          <a:effectLst/>
                          <a:latin typeface="Calibri" panose="020F0502020204030204" pitchFamily="34" charset="0"/>
                          <a:ea typeface="Times New Roman" panose="02020603050405020304" pitchFamily="18" charset="0"/>
                        </a:rPr>
                        <a:t>-</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9188197"/>
                  </a:ext>
                </a:extLst>
              </a:tr>
              <a:tr h="138660">
                <a:tc>
                  <a:txBody>
                    <a:bodyPr/>
                    <a:lstStyle/>
                    <a:p>
                      <a:r>
                        <a:rPr lang="en-GB" sz="800" b="1" noProof="0" dirty="0">
                          <a:effectLst/>
                          <a:latin typeface="Calibri" panose="020F0502020204030204" pitchFamily="34" charset="0"/>
                          <a:ea typeface="Times New Roman" panose="02020603050405020304" pitchFamily="18" charset="0"/>
                        </a:rPr>
                        <a:t>C</a:t>
                      </a:r>
                      <a:r>
                        <a:rPr lang="cy-GB" sz="800" b="1" noProof="0" dirty="0" err="1">
                          <a:effectLst/>
                          <a:latin typeface="Calibri" panose="020F0502020204030204" pitchFamily="34" charset="0"/>
                          <a:ea typeface="Times New Roman" panose="02020603050405020304" pitchFamily="18" charset="0"/>
                        </a:rPr>
                        <a:t>yfanswm</a:t>
                      </a:r>
                      <a:r>
                        <a:rPr lang="cy-GB" sz="800" b="1" noProof="0" dirty="0">
                          <a:effectLst/>
                          <a:latin typeface="Calibri" panose="020F0502020204030204" pitchFamily="34" charset="0"/>
                          <a:ea typeface="Times New Roman" panose="02020603050405020304" pitchFamily="18" charset="0"/>
                        </a:rPr>
                        <a:t> y Cronfeydd</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141,930</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87,157</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cy-GB" sz="800" noProof="0" dirty="0">
                          <a:effectLst/>
                          <a:latin typeface="Calibri" panose="020F0502020204030204" pitchFamily="34" charset="0"/>
                          <a:ea typeface="Times New Roman" panose="02020603050405020304" pitchFamily="18" charset="0"/>
                        </a:rPr>
                        <a:t>114,022</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cy-GB" sz="800" noProof="0" dirty="0">
                          <a:effectLst/>
                          <a:latin typeface="Calibri" panose="020F0502020204030204" pitchFamily="34" charset="0"/>
                          <a:ea typeface="Times New Roman" panose="02020603050405020304" pitchFamily="18" charset="0"/>
                        </a:rPr>
                        <a:t>56,733</a:t>
                      </a:r>
                      <a:endParaRPr lang="cy-GB" sz="800" noProof="0" dirty="0">
                        <a:effectLst/>
                        <a:latin typeface="Times New Roman" panose="02020603050405020304" pitchFamily="18" charset="0"/>
                        <a:ea typeface="Times New Roman" panose="02020603050405020304" pitchFamily="18" charset="0"/>
                      </a:endParaRPr>
                    </a:p>
                  </a:txBody>
                  <a:tcPr marL="66564" marR="66564"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2993789148"/>
                  </a:ext>
                </a:extLst>
              </a:tr>
            </a:tbl>
          </a:graphicData>
        </a:graphic>
      </p:graphicFrame>
      <p:sp>
        <p:nvSpPr>
          <p:cNvPr id="9" name="TextBox 8">
            <a:extLst>
              <a:ext uri="{FF2B5EF4-FFF2-40B4-BE49-F238E27FC236}">
                <a16:creationId xmlns:a16="http://schemas.microsoft.com/office/drawing/2014/main" id="{948DAE76-40AE-BA2B-A32C-0E7EDFBE3E0F}"/>
              </a:ext>
            </a:extLst>
          </p:cNvPr>
          <p:cNvSpPr txBox="1"/>
          <p:nvPr/>
        </p:nvSpPr>
        <p:spPr>
          <a:xfrm>
            <a:off x="386863" y="8000427"/>
            <a:ext cx="5852773" cy="415498"/>
          </a:xfrm>
          <a:prstGeom prst="rect">
            <a:avLst/>
          </a:prstGeom>
          <a:noFill/>
        </p:spPr>
        <p:txBody>
          <a:bodyPr wrap="square">
            <a:spAutoFit/>
          </a:bodyPr>
          <a:lstStyle/>
          <a:p>
            <a:r>
              <a:rPr lang="cy-GB" sz="1050" dirty="0">
                <a:effectLst/>
                <a:ea typeface="Times New Roman" panose="02020603050405020304" pitchFamily="18" charset="0"/>
              </a:rPr>
              <a:t>Cymeradwywyd y datganiadau ariannol gan y Corff Llywodraethol ar 10 Rhagfyr 2024 ac </a:t>
            </a:r>
            <a:r>
              <a:rPr lang="cy-GB" sz="1050" dirty="0" err="1">
                <a:effectLst/>
                <a:ea typeface="Times New Roman" panose="02020603050405020304" pitchFamily="18" charset="0"/>
              </a:rPr>
              <a:t>fe’u</a:t>
            </a:r>
            <a:r>
              <a:rPr lang="cy-GB" sz="1050" dirty="0">
                <a:effectLst/>
                <a:ea typeface="Times New Roman" panose="02020603050405020304" pitchFamily="18" charset="0"/>
              </a:rPr>
              <a:t> llofnodwyd ar ei ran ar y dyddiad hwnnw gan:</a:t>
            </a:r>
          </a:p>
        </p:txBody>
      </p:sp>
      <p:sp>
        <p:nvSpPr>
          <p:cNvPr id="14" name="TextBox 13">
            <a:extLst>
              <a:ext uri="{FF2B5EF4-FFF2-40B4-BE49-F238E27FC236}">
                <a16:creationId xmlns:a16="http://schemas.microsoft.com/office/drawing/2014/main" id="{66EFF504-AA6B-9A53-7749-59DFA6BD7324}"/>
              </a:ext>
            </a:extLst>
          </p:cNvPr>
          <p:cNvSpPr txBox="1"/>
          <p:nvPr/>
        </p:nvSpPr>
        <p:spPr>
          <a:xfrm>
            <a:off x="1444213" y="8854382"/>
            <a:ext cx="1297125" cy="415498"/>
          </a:xfrm>
          <a:prstGeom prst="rect">
            <a:avLst/>
          </a:prstGeom>
          <a:noFill/>
        </p:spPr>
        <p:txBody>
          <a:bodyPr wrap="square">
            <a:spAutoFit/>
          </a:bodyPr>
          <a:lstStyle/>
          <a:p>
            <a:r>
              <a:rPr lang="en-GB" sz="1050" dirty="0">
                <a:effectLst/>
                <a:latin typeface="Calibri" panose="020F0502020204030204" pitchFamily="34" charset="0"/>
                <a:ea typeface="Times New Roman" panose="02020603050405020304" pitchFamily="18" charset="0"/>
              </a:rPr>
              <a:t>Emlyn Dole </a:t>
            </a:r>
          </a:p>
          <a:p>
            <a:r>
              <a:rPr lang="cy-GB" sz="1050" dirty="0">
                <a:effectLst/>
                <a:latin typeface="Calibri" panose="020F0502020204030204" pitchFamily="34" charset="0"/>
                <a:ea typeface="Times New Roman" panose="02020603050405020304" pitchFamily="18" charset="0"/>
              </a:rPr>
              <a:t>Cadeirydd</a:t>
            </a:r>
            <a:endParaRPr lang="cy-GB" sz="105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F38448B7-3426-08E7-6DD3-9680D5D032DB}"/>
              </a:ext>
            </a:extLst>
          </p:cNvPr>
          <p:cNvSpPr txBox="1"/>
          <p:nvPr/>
        </p:nvSpPr>
        <p:spPr>
          <a:xfrm>
            <a:off x="3729999" y="8854382"/>
            <a:ext cx="1297125" cy="577081"/>
          </a:xfrm>
          <a:prstGeom prst="rect">
            <a:avLst/>
          </a:prstGeom>
          <a:noFill/>
        </p:spPr>
        <p:txBody>
          <a:bodyPr wrap="square">
            <a:spAutoFit/>
          </a:bodyPr>
          <a:lstStyle/>
          <a:p>
            <a:r>
              <a:rPr lang="cy-GB" sz="1050" dirty="0">
                <a:latin typeface="Calibri" panose="020F0502020204030204" pitchFamily="34" charset="0"/>
                <a:ea typeface="Times New Roman" panose="02020603050405020304" pitchFamily="18" charset="0"/>
              </a:rPr>
              <a:t>Yr Athro </a:t>
            </a:r>
            <a:r>
              <a:rPr lang="cy-GB" sz="1050" dirty="0">
                <a:effectLst/>
                <a:latin typeface="Calibri" panose="020F0502020204030204" pitchFamily="34" charset="0"/>
                <a:ea typeface="Times New Roman" panose="02020603050405020304" pitchFamily="18" charset="0"/>
              </a:rPr>
              <a:t>Elwen Evans CB</a:t>
            </a:r>
            <a:endParaRPr lang="cy-GB" sz="1050" dirty="0">
              <a:latin typeface="Calibri" panose="020F0502020204030204" pitchFamily="34" charset="0"/>
              <a:ea typeface="Times New Roman" panose="02020603050405020304" pitchFamily="18" charset="0"/>
            </a:endParaRPr>
          </a:p>
          <a:p>
            <a:r>
              <a:rPr lang="cy-GB" sz="1050" dirty="0">
                <a:latin typeface="Calibri" panose="020F0502020204030204" pitchFamily="34" charset="0"/>
                <a:ea typeface="Times New Roman" panose="02020603050405020304" pitchFamily="18" charset="0"/>
              </a:rPr>
              <a:t>Is-Ganghellor</a:t>
            </a:r>
            <a:endParaRPr lang="cy-GB" sz="1050" dirty="0">
              <a:effectLst/>
              <a:latin typeface="Times New Roman" panose="02020603050405020304" pitchFamily="18" charset="0"/>
              <a:ea typeface="Times New Roman" panose="02020603050405020304" pitchFamily="18" charset="0"/>
            </a:endParaRPr>
          </a:p>
        </p:txBody>
      </p:sp>
      <p:graphicFrame>
        <p:nvGraphicFramePr>
          <p:cNvPr id="16" name="Table 15">
            <a:extLst>
              <a:ext uri="{FF2B5EF4-FFF2-40B4-BE49-F238E27FC236}">
                <a16:creationId xmlns:a16="http://schemas.microsoft.com/office/drawing/2014/main" id="{74954E21-FC51-DB01-41B9-48FC441D8DA8}"/>
              </a:ext>
            </a:extLst>
          </p:cNvPr>
          <p:cNvGraphicFramePr>
            <a:graphicFrameLocks noGrp="1"/>
          </p:cNvGraphicFramePr>
          <p:nvPr>
            <p:extLst>
              <p:ext uri="{D42A27DB-BD31-4B8C-83A1-F6EECF244321}">
                <p14:modId xmlns:p14="http://schemas.microsoft.com/office/powerpoint/2010/main" val="1638271780"/>
              </p:ext>
            </p:extLst>
          </p:nvPr>
        </p:nvGraphicFramePr>
        <p:xfrm>
          <a:off x="6779292" y="1221128"/>
          <a:ext cx="5487239" cy="7351361"/>
        </p:xfrm>
        <a:graphic>
          <a:graphicData uri="http://schemas.openxmlformats.org/drawingml/2006/table">
            <a:tbl>
              <a:tblPr firstRow="1" firstCol="1" bandRow="1"/>
              <a:tblGrid>
                <a:gridCol w="2316349">
                  <a:extLst>
                    <a:ext uri="{9D8B030D-6E8A-4147-A177-3AD203B41FA5}">
                      <a16:colId xmlns:a16="http://schemas.microsoft.com/office/drawing/2014/main" val="2774560597"/>
                    </a:ext>
                  </a:extLst>
                </a:gridCol>
                <a:gridCol w="677571">
                  <a:extLst>
                    <a:ext uri="{9D8B030D-6E8A-4147-A177-3AD203B41FA5}">
                      <a16:colId xmlns:a16="http://schemas.microsoft.com/office/drawing/2014/main" val="3155896606"/>
                    </a:ext>
                  </a:extLst>
                </a:gridCol>
                <a:gridCol w="458786">
                  <a:extLst>
                    <a:ext uri="{9D8B030D-6E8A-4147-A177-3AD203B41FA5}">
                      <a16:colId xmlns:a16="http://schemas.microsoft.com/office/drawing/2014/main" val="1464639751"/>
                    </a:ext>
                  </a:extLst>
                </a:gridCol>
                <a:gridCol w="471512">
                  <a:extLst>
                    <a:ext uri="{9D8B030D-6E8A-4147-A177-3AD203B41FA5}">
                      <a16:colId xmlns:a16="http://schemas.microsoft.com/office/drawing/2014/main" val="1861811486"/>
                    </a:ext>
                  </a:extLst>
                </a:gridCol>
                <a:gridCol w="781813">
                  <a:extLst>
                    <a:ext uri="{9D8B030D-6E8A-4147-A177-3AD203B41FA5}">
                      <a16:colId xmlns:a16="http://schemas.microsoft.com/office/drawing/2014/main" val="3472953834"/>
                    </a:ext>
                  </a:extLst>
                </a:gridCol>
                <a:gridCol w="781208">
                  <a:extLst>
                    <a:ext uri="{9D8B030D-6E8A-4147-A177-3AD203B41FA5}">
                      <a16:colId xmlns:a16="http://schemas.microsoft.com/office/drawing/2014/main" val="987092672"/>
                    </a:ext>
                  </a:extLst>
                </a:gridCol>
              </a:tblGrid>
              <a:tr h="495046">
                <a:tc>
                  <a:txBody>
                    <a:bodyPr/>
                    <a:lstStyle/>
                    <a:p>
                      <a:r>
                        <a:rPr lang="cy-GB" sz="800"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Nodiadau</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Blwyddyn hyd at 31 Gorffennaf 2024</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Blwyddyn hyd at 31 Gorffennaf  2023</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3691437270"/>
                  </a:ext>
                </a:extLst>
              </a:tr>
              <a:tr h="143757">
                <a:tc>
                  <a:txBody>
                    <a:bodyPr/>
                    <a:lstStyle/>
                    <a:p>
                      <a:r>
                        <a:rPr lang="cy-GB" sz="800"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£’000</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£’000</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extLst>
                  <a:ext uri="{0D108BD9-81ED-4DB2-BD59-A6C34878D82A}">
                    <a16:rowId xmlns:a16="http://schemas.microsoft.com/office/drawing/2014/main" val="2172430168"/>
                  </a:ext>
                </a:extLst>
              </a:tr>
              <a:tr h="143757">
                <a:tc>
                  <a:txBody>
                    <a:bodyPr/>
                    <a:lstStyle/>
                    <a:p>
                      <a:r>
                        <a:rPr lang="cy-GB" sz="800" b="1" noProof="0" dirty="0">
                          <a:effectLst/>
                          <a:latin typeface="Calibri" panose="020F0502020204030204" pitchFamily="34" charset="0"/>
                          <a:ea typeface="Times New Roman" panose="02020603050405020304" pitchFamily="18" charset="0"/>
                        </a:rPr>
                        <a:t>Llif arian o weithgareddau gweithredu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extLst>
                  <a:ext uri="{0D108BD9-81ED-4DB2-BD59-A6C34878D82A}">
                    <a16:rowId xmlns:a16="http://schemas.microsoft.com/office/drawing/2014/main" val="117979676"/>
                  </a:ext>
                </a:extLst>
              </a:tr>
              <a:tr h="143757">
                <a:tc>
                  <a:txBody>
                    <a:bodyPr/>
                    <a:lstStyle/>
                    <a:p>
                      <a:r>
                        <a:rPr lang="cy-GB" sz="800" noProof="0" dirty="0">
                          <a:effectLst/>
                          <a:latin typeface="Calibri" panose="020F0502020204030204" pitchFamily="34" charset="0"/>
                          <a:ea typeface="Times New Roman" panose="02020603050405020304" pitchFamily="18" charset="0"/>
                        </a:rPr>
                        <a:t>Diffyg am y flwyddyn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30,587</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(11,278)</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2412556727"/>
                  </a:ext>
                </a:extLst>
              </a:tr>
              <a:tr h="286461">
                <a:tc>
                  <a:txBody>
                    <a:bodyPr/>
                    <a:lstStyle/>
                    <a:p>
                      <a:r>
                        <a:rPr lang="cy-GB" sz="800" b="1" noProof="0" dirty="0">
                          <a:effectLst/>
                          <a:latin typeface="Calibri" panose="020F0502020204030204" pitchFamily="34" charset="0"/>
                          <a:ea typeface="Times New Roman" panose="02020603050405020304" pitchFamily="18" charset="0"/>
                        </a:rPr>
                        <a:t>Addasu ar gyfer eitemau nad ydynt yn arian parod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3083039977"/>
                  </a:ext>
                </a:extLst>
              </a:tr>
              <a:tr h="143757">
                <a:tc>
                  <a:txBody>
                    <a:bodyPr/>
                    <a:lstStyle/>
                    <a:p>
                      <a:r>
                        <a:rPr lang="cy-GB" sz="800" noProof="0" dirty="0">
                          <a:effectLst/>
                          <a:latin typeface="Calibri" panose="020F0502020204030204" pitchFamily="34" charset="0"/>
                          <a:ea typeface="Times New Roman" panose="02020603050405020304" pitchFamily="18" charset="0"/>
                        </a:rPr>
                        <a:t>Dibrisiant a namau</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11</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12,493</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11,033</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3969008845"/>
                  </a:ext>
                </a:extLst>
              </a:tr>
              <a:tr h="247523">
                <a:tc>
                  <a:txBody>
                    <a:bodyPr/>
                    <a:lstStyle/>
                    <a:p>
                      <a:r>
                        <a:rPr lang="cy-GB" sz="800" noProof="0" dirty="0">
                          <a:effectLst/>
                          <a:latin typeface="Calibri" panose="020F0502020204030204" pitchFamily="34" charset="0"/>
                          <a:ea typeface="Times New Roman" panose="02020603050405020304" pitchFamily="18" charset="0"/>
                        </a:rPr>
                        <a:t>(Enillion)/Colledion mewn gwerth marchnad buddsoddiadau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(15)</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155</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1672914799"/>
                  </a:ext>
                </a:extLst>
              </a:tr>
              <a:tr h="152631">
                <a:tc>
                  <a:txBody>
                    <a:bodyPr/>
                    <a:lstStyle/>
                    <a:p>
                      <a:r>
                        <a:rPr lang="cy-GB" sz="800" noProof="0" dirty="0">
                          <a:effectLst/>
                          <a:latin typeface="Calibri" panose="020F0502020204030204" pitchFamily="34" charset="0"/>
                          <a:ea typeface="Times New Roman" panose="02020603050405020304" pitchFamily="18" charset="0"/>
                        </a:rPr>
                        <a:t>(Enillion)/Colledion mewn eiddo buddsoddi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13</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655</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300</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539186681"/>
                  </a:ext>
                </a:extLst>
              </a:tr>
              <a:tr h="143757">
                <a:tc>
                  <a:txBody>
                    <a:bodyPr/>
                    <a:lstStyle/>
                    <a:p>
                      <a:r>
                        <a:rPr lang="en-GB" sz="800" noProof="0" dirty="0">
                          <a:effectLst/>
                          <a:latin typeface="Calibri" panose="020F0502020204030204" pitchFamily="34" charset="0"/>
                          <a:ea typeface="Times New Roman" panose="02020603050405020304" pitchFamily="18" charset="0"/>
                        </a:rPr>
                        <a:t>C</a:t>
                      </a:r>
                      <a:r>
                        <a:rPr lang="cy-GB" sz="800" noProof="0" dirty="0" err="1">
                          <a:effectLst/>
                          <a:latin typeface="Calibri" panose="020F0502020204030204" pitchFamily="34" charset="0"/>
                          <a:ea typeface="Times New Roman" panose="02020603050405020304" pitchFamily="18" charset="0"/>
                        </a:rPr>
                        <a:t>olledion</a:t>
                      </a:r>
                      <a:r>
                        <a:rPr lang="cy-GB" sz="800" noProof="0" dirty="0">
                          <a:effectLst/>
                          <a:latin typeface="Calibri" panose="020F0502020204030204" pitchFamily="34" charset="0"/>
                          <a:ea typeface="Times New Roman" panose="02020603050405020304" pitchFamily="18" charset="0"/>
                        </a:rPr>
                        <a:t> mewn ailbrisio da byw</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11</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290504794"/>
                  </a:ext>
                </a:extLst>
              </a:tr>
              <a:tr h="143757">
                <a:tc>
                  <a:txBody>
                    <a:bodyPr/>
                    <a:lstStyle/>
                    <a:p>
                      <a:r>
                        <a:rPr lang="cy-GB" sz="800" noProof="0" dirty="0">
                          <a:effectLst/>
                          <a:latin typeface="Calibri" panose="020F0502020204030204" pitchFamily="34" charset="0"/>
                          <a:ea typeface="Times New Roman" panose="02020603050405020304" pitchFamily="18" charset="0"/>
                        </a:rPr>
                        <a:t>Gostyngiad/cynnydd mewn stoc</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16</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(25)</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(42)</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1285861884"/>
                  </a:ext>
                </a:extLst>
              </a:tr>
              <a:tr h="152631">
                <a:tc>
                  <a:txBody>
                    <a:bodyPr/>
                    <a:lstStyle/>
                    <a:p>
                      <a:r>
                        <a:rPr lang="cy-GB" sz="800" noProof="0" dirty="0">
                          <a:effectLst/>
                          <a:latin typeface="Calibri" panose="020F0502020204030204" pitchFamily="34" charset="0"/>
                          <a:ea typeface="Times New Roman" panose="02020603050405020304" pitchFamily="18" charset="0"/>
                        </a:rPr>
                        <a:t>Gostyngiad/cynnydd mewn dyledwyr</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17</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3,168</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(2,554)</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521834336"/>
                  </a:ext>
                </a:extLst>
              </a:tr>
              <a:tr h="143757">
                <a:tc>
                  <a:txBody>
                    <a:bodyPr/>
                    <a:lstStyle/>
                    <a:p>
                      <a:r>
                        <a:rPr lang="en-GB" sz="800" noProof="0" dirty="0">
                          <a:effectLst/>
                          <a:latin typeface="Calibri" panose="020F0502020204030204" pitchFamily="34" charset="0"/>
                          <a:ea typeface="Times New Roman" panose="02020603050405020304" pitchFamily="18" charset="0"/>
                        </a:rPr>
                        <a:t>C</a:t>
                      </a:r>
                      <a:r>
                        <a:rPr lang="cy-GB" sz="800" noProof="0" dirty="0" err="1">
                          <a:effectLst/>
                          <a:latin typeface="Calibri" panose="020F0502020204030204" pitchFamily="34" charset="0"/>
                          <a:ea typeface="Times New Roman" panose="02020603050405020304" pitchFamily="18" charset="0"/>
                        </a:rPr>
                        <a:t>ynnydd</a:t>
                      </a:r>
                      <a:r>
                        <a:rPr lang="cy-GB" sz="800" noProof="0" dirty="0">
                          <a:effectLst/>
                          <a:latin typeface="Calibri" panose="020F0502020204030204" pitchFamily="34" charset="0"/>
                          <a:ea typeface="Times New Roman" panose="02020603050405020304" pitchFamily="18" charset="0"/>
                        </a:rPr>
                        <a:t>/gostyngiad mewn credydwyr</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19</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(4,499)</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7,603</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2901939074"/>
                  </a:ext>
                </a:extLst>
              </a:tr>
              <a:tr h="143757">
                <a:tc>
                  <a:txBody>
                    <a:bodyPr/>
                    <a:lstStyle/>
                    <a:p>
                      <a:r>
                        <a:rPr lang="cy-GB" sz="800" noProof="0" dirty="0">
                          <a:effectLst/>
                          <a:latin typeface="Calibri" panose="020F0502020204030204" pitchFamily="34" charset="0"/>
                          <a:ea typeface="Times New Roman" panose="02020603050405020304" pitchFamily="18" charset="0"/>
                        </a:rPr>
                        <a:t>Cynnydd/(gostyngiad) mewn darpariaethau eraill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21</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(690)</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(330)</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652762836"/>
                  </a:ext>
                </a:extLst>
              </a:tr>
              <a:tr h="143757">
                <a:tc>
                  <a:txBody>
                    <a:bodyPr/>
                    <a:lstStyle/>
                    <a:p>
                      <a:r>
                        <a:rPr lang="cy-GB" sz="800" noProof="0" dirty="0">
                          <a:effectLst/>
                          <a:latin typeface="Calibri" panose="020F0502020204030204" pitchFamily="34" charset="0"/>
                          <a:ea typeface="Times New Roman" panose="02020603050405020304" pitchFamily="18" charset="0"/>
                        </a:rPr>
                        <a:t>Cynnydd/gostyngiad mewn darpariaeth pensiwn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27</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(35,905)</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(3,410)</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1902009976"/>
                  </a:ext>
                </a:extLst>
              </a:tr>
              <a:tr h="152631">
                <a:tc gridSpan="2">
                  <a:txBody>
                    <a:bodyPr/>
                    <a:lstStyle/>
                    <a:p>
                      <a:r>
                        <a:rPr lang="cy-GB" sz="800" b="1" noProof="0" dirty="0">
                          <a:effectLst/>
                          <a:latin typeface="Calibri" panose="020F0502020204030204" pitchFamily="34" charset="0"/>
                          <a:ea typeface="Times New Roman" panose="02020603050405020304" pitchFamily="18" charset="0"/>
                        </a:rPr>
                        <a:t>Addasiad ar gyfer gweithgareddau buddsoddi neu ariannol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hMerge="1">
                  <a:txBody>
                    <a:bodyPr/>
                    <a:lstStyle/>
                    <a:p>
                      <a:endParaRPr lang="en-GB"/>
                    </a:p>
                  </a:txBody>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1209275347"/>
                  </a:ext>
                </a:extLst>
              </a:tr>
              <a:tr h="143757">
                <a:tc>
                  <a:txBody>
                    <a:bodyPr/>
                    <a:lstStyle/>
                    <a:p>
                      <a:r>
                        <a:rPr lang="en-GB" sz="800" noProof="0" dirty="0">
                          <a:effectLst/>
                          <a:latin typeface="Calibri" panose="020F0502020204030204" pitchFamily="34" charset="0"/>
                          <a:ea typeface="Times New Roman" panose="02020603050405020304" pitchFamily="18" charset="0"/>
                        </a:rPr>
                        <a:t>I</a:t>
                      </a:r>
                      <a:r>
                        <a:rPr lang="cy-GB" sz="800" noProof="0" dirty="0" err="1">
                          <a:effectLst/>
                          <a:latin typeface="Calibri" panose="020F0502020204030204" pitchFamily="34" charset="0"/>
                          <a:ea typeface="Times New Roman" panose="02020603050405020304" pitchFamily="18" charset="0"/>
                        </a:rPr>
                        <a:t>ncwm</a:t>
                      </a:r>
                      <a:r>
                        <a:rPr lang="cy-GB" sz="800" noProof="0" dirty="0">
                          <a:effectLst/>
                          <a:latin typeface="Calibri" panose="020F0502020204030204" pitchFamily="34" charset="0"/>
                          <a:ea typeface="Times New Roman" panose="02020603050405020304" pitchFamily="18" charset="0"/>
                        </a:rPr>
                        <a:t> buddsoddiadau</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6</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(2,076)</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(1,393)</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2337542233"/>
                  </a:ext>
                </a:extLst>
              </a:tr>
              <a:tr h="143757">
                <a:tc>
                  <a:txBody>
                    <a:bodyPr/>
                    <a:lstStyle/>
                    <a:p>
                      <a:r>
                        <a:rPr lang="en-GB" sz="800" noProof="0" dirty="0">
                          <a:effectLst/>
                          <a:latin typeface="Calibri" panose="020F0502020204030204" pitchFamily="34" charset="0"/>
                          <a:ea typeface="Times New Roman" panose="02020603050405020304" pitchFamily="18" charset="0"/>
                        </a:rPr>
                        <a:t>L</a:t>
                      </a:r>
                      <a:r>
                        <a:rPr lang="cy-GB" sz="800" noProof="0" dirty="0">
                          <a:effectLst/>
                          <a:latin typeface="Calibri" panose="020F0502020204030204" pitchFamily="34" charset="0"/>
                          <a:ea typeface="Times New Roman" panose="02020603050405020304" pitchFamily="18" charset="0"/>
                        </a:rPr>
                        <a:t>log sy’n daladwy</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8</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2,156</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1,507</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2484953807"/>
                  </a:ext>
                </a:extLst>
              </a:tr>
              <a:tr h="143757">
                <a:tc>
                  <a:txBody>
                    <a:bodyPr/>
                    <a:lstStyle/>
                    <a:p>
                      <a:r>
                        <a:rPr lang="en-GB" sz="800" noProof="0" dirty="0">
                          <a:effectLst/>
                          <a:latin typeface="Calibri" panose="020F0502020204030204" pitchFamily="34" charset="0"/>
                          <a:ea typeface="Times New Roman" panose="02020603050405020304" pitchFamily="18" charset="0"/>
                        </a:rPr>
                        <a:t>I</a:t>
                      </a:r>
                      <a:r>
                        <a:rPr lang="cy-GB" sz="800" noProof="0" dirty="0" err="1">
                          <a:effectLst/>
                          <a:latin typeface="Calibri" panose="020F0502020204030204" pitchFamily="34" charset="0"/>
                          <a:ea typeface="Times New Roman" panose="02020603050405020304" pitchFamily="18" charset="0"/>
                        </a:rPr>
                        <a:t>ncwm</a:t>
                      </a:r>
                      <a:r>
                        <a:rPr lang="cy-GB" sz="800" noProof="0" dirty="0">
                          <a:effectLst/>
                          <a:latin typeface="Calibri" panose="020F0502020204030204" pitchFamily="34" charset="0"/>
                          <a:ea typeface="Times New Roman" panose="02020603050405020304" pitchFamily="18" charset="0"/>
                        </a:rPr>
                        <a:t> gwaddol</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2878505145"/>
                  </a:ext>
                </a:extLst>
              </a:tr>
              <a:tr h="152631">
                <a:tc>
                  <a:txBody>
                    <a:bodyPr/>
                    <a:lstStyle/>
                    <a:p>
                      <a:r>
                        <a:rPr lang="cy-GB" sz="800" noProof="0" dirty="0">
                          <a:effectLst/>
                          <a:latin typeface="Calibri" panose="020F0502020204030204" pitchFamily="34" charset="0"/>
                          <a:ea typeface="Times New Roman" panose="02020603050405020304" pitchFamily="18" charset="0"/>
                        </a:rPr>
                        <a:t>Enillion ar werthu asedau sefydlog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(1,408)</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(41)</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1824005345"/>
                  </a:ext>
                </a:extLst>
              </a:tr>
              <a:tr h="143757">
                <a:tc>
                  <a:txBody>
                    <a:bodyPr/>
                    <a:lstStyle/>
                    <a:p>
                      <a:r>
                        <a:rPr lang="en-GB" sz="800" noProof="0" dirty="0">
                          <a:effectLst/>
                          <a:latin typeface="Calibri" panose="020F0502020204030204" pitchFamily="34" charset="0"/>
                          <a:ea typeface="Times New Roman" panose="02020603050405020304" pitchFamily="18" charset="0"/>
                        </a:rPr>
                        <a:t>I</a:t>
                      </a:r>
                      <a:r>
                        <a:rPr lang="cy-GB" sz="800" noProof="0" dirty="0" err="1">
                          <a:effectLst/>
                          <a:latin typeface="Calibri" panose="020F0502020204030204" pitchFamily="34" charset="0"/>
                          <a:ea typeface="Times New Roman" panose="02020603050405020304" pitchFamily="18" charset="0"/>
                        </a:rPr>
                        <a:t>ncwm</a:t>
                      </a:r>
                      <a:r>
                        <a:rPr lang="cy-GB" sz="800" noProof="0" dirty="0">
                          <a:effectLst/>
                          <a:latin typeface="Calibri" panose="020F0502020204030204" pitchFamily="34" charset="0"/>
                          <a:ea typeface="Times New Roman" panose="02020603050405020304" pitchFamily="18" charset="0"/>
                        </a:rPr>
                        <a:t> o’r grant cyfalaf</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5 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(8,068)</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(1,063)</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486307486"/>
                  </a:ext>
                </a:extLst>
              </a:tr>
              <a:tr h="143757">
                <a:tc>
                  <a:txBody>
                    <a:bodyPr/>
                    <a:lstStyle/>
                    <a:p>
                      <a:r>
                        <a:rPr lang="cy-GB" sz="800" b="1" noProof="0" dirty="0">
                          <a:effectLst/>
                          <a:latin typeface="Calibri" panose="020F0502020204030204" pitchFamily="34" charset="0"/>
                          <a:ea typeface="Times New Roman" panose="02020603050405020304" pitchFamily="18" charset="0"/>
                        </a:rPr>
                        <a:t>Llif arian o weithgareddau gweithredu</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1707908811"/>
                  </a:ext>
                </a:extLst>
              </a:tr>
              <a:tr h="143757">
                <a:tc>
                  <a:txBody>
                    <a:bodyPr/>
                    <a:lstStyle/>
                    <a:p>
                      <a:r>
                        <a:rPr lang="cy-GB" sz="800" noProof="0" dirty="0">
                          <a:effectLst/>
                          <a:latin typeface="Calibri" panose="020F0502020204030204" pitchFamily="34" charset="0"/>
                          <a:ea typeface="Times New Roman" panose="02020603050405020304" pitchFamily="18" charset="0"/>
                        </a:rPr>
                        <a:t>Trethiant</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800" noProof="0" dirty="0">
                          <a:effectLst/>
                          <a:latin typeface="Calibri" panose="020F0502020204030204" pitchFamily="34" charset="0"/>
                          <a:ea typeface="Times New Roman" panose="02020603050405020304" pitchFamily="18" charset="0"/>
                        </a:rPr>
                        <a:t>-</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0799667"/>
                  </a:ext>
                </a:extLst>
              </a:tr>
              <a:tr h="143757">
                <a:tc gridSpan="2">
                  <a:txBody>
                    <a:bodyPr/>
                    <a:lstStyle/>
                    <a:p>
                      <a:r>
                        <a:rPr lang="cy-GB" sz="800" b="1" noProof="0" dirty="0">
                          <a:effectLst/>
                          <a:latin typeface="Calibri" panose="020F0502020204030204" pitchFamily="34" charset="0"/>
                          <a:ea typeface="Times New Roman" panose="02020603050405020304" pitchFamily="18" charset="0"/>
                        </a:rPr>
                        <a:t>Mewnlif arian parod net/(all-lif) o weithgareddau gweithredu</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hMerge="1">
                  <a:txBody>
                    <a:bodyPr/>
                    <a:lstStyle/>
                    <a:p>
                      <a:endParaRPr lang="en-GB"/>
                    </a:p>
                  </a:txBody>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(3,627)</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tabLst>
                          <a:tab pos="243205" algn="l"/>
                        </a:tabLst>
                      </a:pPr>
                      <a:r>
                        <a:rPr lang="cy-GB" sz="800" noProof="0" dirty="0">
                          <a:effectLst/>
                          <a:latin typeface="Calibri" panose="020F0502020204030204" pitchFamily="34" charset="0"/>
                          <a:ea typeface="Times New Roman" panose="02020603050405020304" pitchFamily="18" charset="0"/>
                        </a:rPr>
                        <a:t>487</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927853566"/>
                  </a:ext>
                </a:extLst>
              </a:tr>
              <a:tr h="143757">
                <a:tc>
                  <a:txBody>
                    <a:bodyPr/>
                    <a:lstStyle/>
                    <a:p>
                      <a:r>
                        <a:rPr lang="cy-GB" sz="800" b="1" noProof="0" dirty="0">
                          <a:effectLst/>
                          <a:latin typeface="Calibri" panose="020F0502020204030204" pitchFamily="34" charset="0"/>
                          <a:ea typeface="Times New Roman" panose="02020603050405020304" pitchFamily="18" charset="0"/>
                        </a:rPr>
                        <a:t>Llif arian o weithgareddau buddsoddi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w="19050" cap="flat" cmpd="dbl"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873598451"/>
                  </a:ext>
                </a:extLst>
              </a:tr>
              <a:tr h="143757">
                <a:tc>
                  <a:txBody>
                    <a:bodyPr/>
                    <a:lstStyle/>
                    <a:p>
                      <a:r>
                        <a:rPr lang="cy-GB" sz="800" noProof="0" dirty="0">
                          <a:effectLst/>
                          <a:latin typeface="+mj-lt"/>
                          <a:ea typeface="Times New Roman" panose="02020603050405020304" pitchFamily="18" charset="0"/>
                        </a:rPr>
                        <a:t>Enillion o werthu asedau diriaethol</a:t>
                      </a:r>
                    </a:p>
                  </a:txBody>
                  <a:tcPr marL="54386" marR="54386" marT="0" marB="0" anchor="b">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2,684</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42</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995136320"/>
                  </a:ext>
                </a:extLst>
              </a:tr>
              <a:tr h="143757">
                <a:tc>
                  <a:txBody>
                    <a:bodyPr/>
                    <a:lstStyle/>
                    <a:p>
                      <a:r>
                        <a:rPr lang="en-GB" sz="800" noProof="0" dirty="0">
                          <a:solidFill>
                            <a:srgbClr val="000000"/>
                          </a:solidFill>
                          <a:effectLst/>
                          <a:latin typeface="Calibri" panose="020F0502020204030204" pitchFamily="34" charset="0"/>
                          <a:ea typeface="Times New Roman" panose="02020603050405020304" pitchFamily="18" charset="0"/>
                        </a:rPr>
                        <a:t>D</a:t>
                      </a:r>
                      <a:r>
                        <a:rPr lang="cy-GB" sz="800" noProof="0" dirty="0" err="1">
                          <a:solidFill>
                            <a:srgbClr val="000000"/>
                          </a:solidFill>
                          <a:effectLst/>
                          <a:latin typeface="Calibri" panose="020F0502020204030204" pitchFamily="34" charset="0"/>
                          <a:ea typeface="Times New Roman" panose="02020603050405020304" pitchFamily="18" charset="0"/>
                        </a:rPr>
                        <a:t>erbyniadau</a:t>
                      </a:r>
                      <a:r>
                        <a:rPr lang="cy-GB" sz="800" noProof="0" dirty="0">
                          <a:solidFill>
                            <a:srgbClr val="000000"/>
                          </a:solidFill>
                          <a:effectLst/>
                          <a:latin typeface="Calibri" panose="020F0502020204030204" pitchFamily="34" charset="0"/>
                          <a:ea typeface="Times New Roman" panose="02020603050405020304" pitchFamily="18" charset="0"/>
                        </a:rPr>
                        <a:t> grant cyfalaf</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b">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1,063</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3494882468"/>
                  </a:ext>
                </a:extLst>
              </a:tr>
              <a:tr h="143757">
                <a:tc>
                  <a:txBody>
                    <a:bodyPr/>
                    <a:lstStyle/>
                    <a:p>
                      <a:r>
                        <a:rPr lang="cy-GB" sz="800" noProof="0" dirty="0">
                          <a:effectLst/>
                          <a:latin typeface="+mj-lt"/>
                          <a:ea typeface="Times New Roman" panose="02020603050405020304" pitchFamily="18" charset="0"/>
                        </a:rPr>
                        <a:t>Gwaredu buddsoddiad </a:t>
                      </a:r>
                      <a:r>
                        <a:rPr lang="cy-GB" sz="800" noProof="0" dirty="0" err="1">
                          <a:effectLst/>
                          <a:latin typeface="+mj-lt"/>
                          <a:ea typeface="Times New Roman" panose="02020603050405020304" pitchFamily="18" charset="0"/>
                        </a:rPr>
                        <a:t>anghyfredol</a:t>
                      </a:r>
                      <a:endParaRPr lang="cy-GB" sz="800" noProof="0" dirty="0">
                        <a:effectLst/>
                        <a:latin typeface="+mj-lt"/>
                        <a:ea typeface="Times New Roman" panose="02020603050405020304" pitchFamily="18" charset="0"/>
                      </a:endParaRPr>
                    </a:p>
                  </a:txBody>
                  <a:tcPr marL="54386" marR="54386" marT="0" marB="0" anchor="b">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4,353</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333678597"/>
                  </a:ext>
                </a:extLst>
              </a:tr>
              <a:tr h="143757">
                <a:tc>
                  <a:txBody>
                    <a:bodyPr/>
                    <a:lstStyle/>
                    <a:p>
                      <a:r>
                        <a:rPr lang="en-GB" sz="800" noProof="0" dirty="0">
                          <a:effectLst/>
                          <a:latin typeface="Calibri" panose="020F0502020204030204" pitchFamily="34" charset="0"/>
                          <a:ea typeface="Times New Roman" panose="02020603050405020304" pitchFamily="18" charset="0"/>
                        </a:rPr>
                        <a:t>T</a:t>
                      </a:r>
                      <a:r>
                        <a:rPr lang="cy-GB" sz="800" noProof="0" dirty="0" err="1">
                          <a:effectLst/>
                          <a:latin typeface="Calibri" panose="020F0502020204030204" pitchFamily="34" charset="0"/>
                          <a:ea typeface="Times New Roman" panose="02020603050405020304" pitchFamily="18" charset="0"/>
                        </a:rPr>
                        <a:t>ynnu</a:t>
                      </a:r>
                      <a:r>
                        <a:rPr lang="cy-GB" sz="800" noProof="0" dirty="0">
                          <a:effectLst/>
                          <a:latin typeface="Calibri" panose="020F0502020204030204" pitchFamily="34" charset="0"/>
                          <a:ea typeface="Times New Roman" panose="02020603050405020304" pitchFamily="18" charset="0"/>
                        </a:rPr>
                        <a:t> adneuon</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b">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524042544"/>
                  </a:ext>
                </a:extLst>
              </a:tr>
              <a:tr h="143757">
                <a:tc>
                  <a:txBody>
                    <a:bodyPr/>
                    <a:lstStyle/>
                    <a:p>
                      <a:r>
                        <a:rPr lang="cy-GB" sz="800" noProof="0" dirty="0">
                          <a:effectLst/>
                          <a:latin typeface="Calibri" panose="020F0502020204030204" pitchFamily="34" charset="0"/>
                          <a:ea typeface="Times New Roman" panose="02020603050405020304" pitchFamily="18" charset="0"/>
                        </a:rPr>
                        <a:t>Incwm buddsoddi</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b">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2,076</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1,393</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extLst>
                  <a:ext uri="{0D108BD9-81ED-4DB2-BD59-A6C34878D82A}">
                    <a16:rowId xmlns:a16="http://schemas.microsoft.com/office/drawing/2014/main" val="3836104890"/>
                  </a:ext>
                </a:extLst>
              </a:tr>
              <a:tr h="143757">
                <a:tc>
                  <a:txBody>
                    <a:bodyPr/>
                    <a:lstStyle/>
                    <a:p>
                      <a:r>
                        <a:rPr lang="en-GB" sz="800" noProof="0" dirty="0">
                          <a:effectLst/>
                          <a:latin typeface="Calibri" panose="020F0502020204030204" pitchFamily="34" charset="0"/>
                          <a:ea typeface="Times New Roman" panose="02020603050405020304" pitchFamily="18" charset="0"/>
                        </a:rPr>
                        <a:t>T</a:t>
                      </a:r>
                      <a:r>
                        <a:rPr lang="cy-GB" sz="800" noProof="0" dirty="0" err="1">
                          <a:effectLst/>
                          <a:latin typeface="Calibri" panose="020F0502020204030204" pitchFamily="34" charset="0"/>
                          <a:ea typeface="Times New Roman" panose="02020603050405020304" pitchFamily="18" charset="0"/>
                        </a:rPr>
                        <a:t>aliadau</a:t>
                      </a:r>
                      <a:r>
                        <a:rPr lang="cy-GB" sz="800" noProof="0" dirty="0">
                          <a:effectLst/>
                          <a:latin typeface="Calibri" panose="020F0502020204030204" pitchFamily="34" charset="0"/>
                          <a:ea typeface="Times New Roman" panose="02020603050405020304" pitchFamily="18" charset="0"/>
                        </a:rPr>
                        <a:t> a wneir i gaffael asedau diriaethol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11</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(24,817)</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(11,148)</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118323814"/>
                  </a:ext>
                </a:extLst>
              </a:tr>
              <a:tr h="143757">
                <a:tc>
                  <a:txBody>
                    <a:bodyPr/>
                    <a:lstStyle/>
                    <a:p>
                      <a:r>
                        <a:rPr lang="en-GB" sz="800" noProof="0" dirty="0">
                          <a:effectLst/>
                          <a:latin typeface="+mn-lt"/>
                          <a:ea typeface="Times New Roman" panose="02020603050405020304" pitchFamily="18" charset="0"/>
                        </a:rPr>
                        <a:t>G</a:t>
                      </a:r>
                      <a:r>
                        <a:rPr lang="cy-GB" sz="800" noProof="0" dirty="0">
                          <a:effectLst/>
                          <a:latin typeface="+mn-lt"/>
                          <a:ea typeface="Times New Roman" panose="02020603050405020304" pitchFamily="18" charset="0"/>
                        </a:rPr>
                        <a:t>wrthdroi nam blaenorol</a:t>
                      </a:r>
                    </a:p>
                  </a:txBody>
                  <a:tcPr marL="54386" marR="54386" marT="0" marB="0">
                    <a:lnL>
                      <a:noFill/>
                    </a:lnL>
                    <a:lnR>
                      <a:noFill/>
                    </a:lnR>
                    <a:lnT>
                      <a:noFill/>
                    </a:lnT>
                    <a:lnB>
                      <a:noFill/>
                    </a:lnB>
                    <a:noFill/>
                  </a:tcPr>
                </a:tc>
                <a:tc>
                  <a:txBody>
                    <a:bodyPr/>
                    <a:lstStyle/>
                    <a:p>
                      <a:endParaRPr lang="cy-GB" sz="800" noProof="0" dirty="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mn-lt"/>
                          <a:ea typeface="Times New Roman" panose="02020603050405020304" pitchFamily="18" charset="0"/>
                        </a:rPr>
                        <a:t>11</a:t>
                      </a:r>
                    </a:p>
                  </a:txBody>
                  <a:tcPr marL="54386" marR="54386" marT="0" marB="0">
                    <a:lnL>
                      <a:noFill/>
                    </a:lnL>
                    <a:lnR>
                      <a:noFill/>
                    </a:lnR>
                    <a:lnT>
                      <a:noFill/>
                    </a:lnT>
                    <a:lnB>
                      <a:noFill/>
                    </a:lnB>
                    <a:noFill/>
                  </a:tcPr>
                </a:tc>
                <a:tc>
                  <a:txBody>
                    <a:bodyPr/>
                    <a:lstStyle/>
                    <a:p>
                      <a:pPr algn="ctr"/>
                      <a:endParaRPr lang="cy-GB" sz="800" noProof="0" dirty="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mn-lt"/>
                          <a:ea typeface="Times New Roman" panose="02020603050405020304" pitchFamily="18" charset="0"/>
                        </a:rPr>
                        <a:t>(2,628)</a:t>
                      </a:r>
                    </a:p>
                  </a:txBody>
                  <a:tcPr marL="54386" marR="54386" marT="0" marB="0">
                    <a:lnL>
                      <a:noFill/>
                    </a:lnL>
                    <a:lnR>
                      <a:noFill/>
                    </a:lnR>
                    <a:lnT>
                      <a:noFill/>
                    </a:lnT>
                    <a:lnB>
                      <a:noFill/>
                    </a:lnB>
                    <a:noFill/>
                  </a:tcPr>
                </a:tc>
                <a:tc>
                  <a:txBody>
                    <a:bodyPr/>
                    <a:lstStyle/>
                    <a:p>
                      <a:pPr algn="ctr"/>
                      <a:r>
                        <a:rPr lang="cy-GB" sz="800" noProof="0" dirty="0">
                          <a:effectLst/>
                          <a:latin typeface="+mn-lt"/>
                          <a:ea typeface="Times New Roman" panose="02020603050405020304" pitchFamily="18" charset="0"/>
                        </a:rPr>
                        <a:t>-</a:t>
                      </a:r>
                    </a:p>
                  </a:txBody>
                  <a:tcPr marL="54386" marR="54386" marT="0" marB="0">
                    <a:lnL>
                      <a:noFill/>
                    </a:lnL>
                    <a:lnR>
                      <a:noFill/>
                    </a:lnR>
                    <a:lnT>
                      <a:noFill/>
                    </a:lnT>
                    <a:lnB>
                      <a:noFill/>
                    </a:lnB>
                    <a:noFill/>
                  </a:tcPr>
                </a:tc>
                <a:extLst>
                  <a:ext uri="{0D108BD9-81ED-4DB2-BD59-A6C34878D82A}">
                    <a16:rowId xmlns:a16="http://schemas.microsoft.com/office/drawing/2014/main" val="250248981"/>
                  </a:ext>
                </a:extLst>
              </a:tr>
              <a:tr h="143757">
                <a:tc>
                  <a:txBody>
                    <a:bodyPr/>
                    <a:lstStyle/>
                    <a:p>
                      <a:r>
                        <a:rPr lang="en-GB" sz="800" noProof="0" dirty="0">
                          <a:effectLst/>
                          <a:latin typeface="Calibri" panose="020F0502020204030204" pitchFamily="34" charset="0"/>
                          <a:ea typeface="Times New Roman" panose="02020603050405020304" pitchFamily="18" charset="0"/>
                        </a:rPr>
                        <a:t>T</a:t>
                      </a:r>
                      <a:r>
                        <a:rPr lang="cy-GB" sz="800" noProof="0" dirty="0" err="1">
                          <a:effectLst/>
                          <a:latin typeface="Calibri" panose="020F0502020204030204" pitchFamily="34" charset="0"/>
                          <a:ea typeface="Times New Roman" panose="02020603050405020304" pitchFamily="18" charset="0"/>
                        </a:rPr>
                        <a:t>aliadau</a:t>
                      </a:r>
                      <a:r>
                        <a:rPr lang="cy-GB" sz="800" noProof="0" dirty="0">
                          <a:effectLst/>
                          <a:latin typeface="Calibri" panose="020F0502020204030204" pitchFamily="34" charset="0"/>
                          <a:ea typeface="Times New Roman" panose="02020603050405020304" pitchFamily="18" charset="0"/>
                        </a:rPr>
                        <a:t> a wnaed i brynu eiddo buddsoddi</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b">
                    <a:lnL>
                      <a:noFill/>
                    </a:lnL>
                    <a:lnR>
                      <a:noFill/>
                    </a:lnR>
                    <a:lnT>
                      <a:noFill/>
                    </a:lnT>
                    <a:lnB>
                      <a:noFill/>
                    </a:lnB>
                    <a:noFill/>
                  </a:tcPr>
                </a:tc>
                <a:tc>
                  <a:txBody>
                    <a:bodyPr/>
                    <a:lstStyle/>
                    <a:p>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13</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(2,906)</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cy-GB" sz="800" noProof="0" dirty="0">
                          <a:effectLst/>
                          <a:latin typeface="Calibri" panose="020F0502020204030204" pitchFamily="34" charset="0"/>
                          <a:ea typeface="Times New Roman" panose="02020603050405020304" pitchFamily="18" charset="0"/>
                        </a:rPr>
                        <a:t>-</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5771811"/>
                  </a:ext>
                </a:extLst>
              </a:tr>
              <a:tr h="143231">
                <a:tc>
                  <a:txBody>
                    <a:bodyPr/>
                    <a:lstStyle/>
                    <a:p>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(21,238)</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cy-GB" sz="800" noProof="0" dirty="0">
                          <a:effectLst/>
                          <a:latin typeface="Calibri" panose="020F0502020204030204" pitchFamily="34" charset="0"/>
                          <a:ea typeface="Times New Roman" panose="02020603050405020304" pitchFamily="18" charset="0"/>
                        </a:rPr>
                        <a:t>(8,650)</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4202804079"/>
                  </a:ext>
                </a:extLst>
              </a:tr>
              <a:tr h="152631">
                <a:tc>
                  <a:txBody>
                    <a:bodyPr/>
                    <a:lstStyle/>
                    <a:p>
                      <a:r>
                        <a:rPr lang="en-GB" sz="800" b="1" noProof="0" dirty="0">
                          <a:effectLst/>
                          <a:latin typeface="Calibri" panose="020F0502020204030204" pitchFamily="34" charset="0"/>
                          <a:ea typeface="Times New Roman" panose="02020603050405020304" pitchFamily="18" charset="0"/>
                        </a:rPr>
                        <a:t>L</a:t>
                      </a:r>
                      <a:r>
                        <a:rPr lang="cy-GB" sz="800" b="1" noProof="0" dirty="0">
                          <a:effectLst/>
                          <a:latin typeface="Calibri" panose="020F0502020204030204" pitchFamily="34" charset="0"/>
                          <a:ea typeface="Times New Roman" panose="02020603050405020304" pitchFamily="18" charset="0"/>
                        </a:rPr>
                        <a:t>lif arian o weithgareddau ariannol</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w="19050" cap="flat" cmpd="dbl" algn="ctr">
                      <a:solidFill>
                        <a:srgbClr val="000000"/>
                      </a:solidFill>
                      <a:prstDash val="solid"/>
                      <a:round/>
                      <a:headEnd type="none" w="med" len="med"/>
                      <a:tailEnd type="none" w="med" len="med"/>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w="19050" cap="flat" cmpd="dbl"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728806597"/>
                  </a:ext>
                </a:extLst>
              </a:tr>
              <a:tr h="123761">
                <a:tc>
                  <a:txBody>
                    <a:bodyPr/>
                    <a:lstStyle/>
                    <a:p>
                      <a:r>
                        <a:rPr lang="en-GB" sz="800" noProof="0" dirty="0">
                          <a:effectLst/>
                          <a:latin typeface="Calibri" panose="020F0502020204030204" pitchFamily="34" charset="0"/>
                          <a:ea typeface="Times New Roman" panose="02020603050405020304" pitchFamily="18" charset="0"/>
                        </a:rPr>
                        <a:t>L</a:t>
                      </a:r>
                      <a:r>
                        <a:rPr lang="cy-GB" sz="800" noProof="0" dirty="0">
                          <a:effectLst/>
                          <a:latin typeface="Calibri" panose="020F0502020204030204" pitchFamily="34" charset="0"/>
                          <a:ea typeface="Times New Roman" panose="02020603050405020304" pitchFamily="18" charset="0"/>
                        </a:rPr>
                        <a:t>log a dalwyd</a:t>
                      </a:r>
                      <a:endParaRPr lang="cy-GB" sz="8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8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(2,124)</a:t>
                      </a:r>
                      <a:endParaRPr lang="cy-GB" sz="8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(1,416)</a:t>
                      </a:r>
                      <a:endParaRPr lang="cy-GB" sz="8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extLst>
                  <a:ext uri="{0D108BD9-81ED-4DB2-BD59-A6C34878D82A}">
                    <a16:rowId xmlns:a16="http://schemas.microsoft.com/office/drawing/2014/main" val="1370300447"/>
                  </a:ext>
                </a:extLst>
              </a:tr>
              <a:tr h="123761">
                <a:tc gridSpan="3">
                  <a:txBody>
                    <a:bodyPr/>
                    <a:lstStyle/>
                    <a:p>
                      <a:pPr algn="l"/>
                      <a:r>
                        <a:rPr lang="cy-GB" sz="800" noProof="0" dirty="0">
                          <a:effectLst/>
                          <a:latin typeface="Calibri" panose="020F0502020204030204" pitchFamily="34" charset="0"/>
                          <a:ea typeface="Times New Roman" panose="02020603050405020304" pitchFamily="18" charset="0"/>
                          <a:cs typeface="Calibri" panose="020F0502020204030204" pitchFamily="34" charset="0"/>
                        </a:rPr>
                        <a:t>Elfen llog o brydles cyllid a thaliadau consesiwn gwasanaeth</a:t>
                      </a:r>
                    </a:p>
                  </a:txBody>
                  <a:tcPr marL="54386" marR="54386" marT="0" marB="0">
                    <a:lnL>
                      <a:noFill/>
                    </a:lnL>
                    <a:lnR>
                      <a:noFill/>
                    </a:lnR>
                    <a:lnT>
                      <a:noFill/>
                    </a:lnT>
                    <a:lnB>
                      <a:noFill/>
                    </a:lnB>
                    <a:noFill/>
                  </a:tcPr>
                </a:tc>
                <a:tc hMerge="1">
                  <a:txBody>
                    <a:bodyPr/>
                    <a:lstStyle/>
                    <a:p>
                      <a:pPr algn="ctr"/>
                      <a:endParaRPr lang="en-GB"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54386" marR="54386" marT="0" marB="0">
                    <a:lnL>
                      <a:noFill/>
                    </a:lnL>
                    <a:lnR>
                      <a:noFill/>
                    </a:lnR>
                    <a:lnT>
                      <a:noFill/>
                    </a:lnT>
                    <a:lnB>
                      <a:noFill/>
                    </a:lnB>
                    <a:noFill/>
                  </a:tcPr>
                </a:tc>
                <a:tc hMerge="1">
                  <a:txBody>
                    <a:bodyPr/>
                    <a:lstStyle/>
                    <a:p>
                      <a:pPr algn="ctr"/>
                      <a:endParaRPr lang="en-GB"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54386" marR="54386" marT="0" marB="0" anchor="ctr">
                    <a:lnL>
                      <a:noFill/>
                    </a:lnL>
                    <a:lnR>
                      <a:noFill/>
                    </a:lnR>
                    <a:lnT>
                      <a:noFill/>
                    </a:lnT>
                    <a:lnB>
                      <a:noFill/>
                    </a:lnB>
                    <a:noFill/>
                  </a:tcPr>
                </a:tc>
                <a:tc>
                  <a:txBody>
                    <a:bodyPr/>
                    <a:lstStyle/>
                    <a:p>
                      <a:pPr algn="ctr"/>
                      <a:endParaRPr lang="cy-GB" sz="8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54386" marR="54386"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cs typeface="Calibri" panose="020F0502020204030204" pitchFamily="34" charset="0"/>
                        </a:rPr>
                        <a:t>(77)</a:t>
                      </a:r>
                    </a:p>
                  </a:txBody>
                  <a:tcPr marL="54386" marR="54386" marT="0" marB="0" anchor="ctr">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cs typeface="Calibri" panose="020F0502020204030204" pitchFamily="34" charset="0"/>
                        </a:rPr>
                        <a:t>(54)</a:t>
                      </a:r>
                    </a:p>
                  </a:txBody>
                  <a:tcPr marL="54386" marR="54386" marT="0" marB="0" anchor="ctr">
                    <a:lnL>
                      <a:noFill/>
                    </a:lnL>
                    <a:lnR>
                      <a:noFill/>
                    </a:lnR>
                    <a:lnT>
                      <a:noFill/>
                    </a:lnT>
                    <a:lnB>
                      <a:noFill/>
                    </a:lnB>
                    <a:noFill/>
                  </a:tcPr>
                </a:tc>
                <a:extLst>
                  <a:ext uri="{0D108BD9-81ED-4DB2-BD59-A6C34878D82A}">
                    <a16:rowId xmlns:a16="http://schemas.microsoft.com/office/drawing/2014/main" val="2716974932"/>
                  </a:ext>
                </a:extLst>
              </a:tr>
              <a:tr h="152631">
                <a:tc>
                  <a:txBody>
                    <a:bodyPr/>
                    <a:lstStyle/>
                    <a:p>
                      <a:r>
                        <a:rPr lang="en-GB" sz="800" noProof="0" dirty="0">
                          <a:effectLst/>
                          <a:latin typeface="Calibri" panose="020F0502020204030204" pitchFamily="34" charset="0"/>
                          <a:ea typeface="Times New Roman" panose="02020603050405020304" pitchFamily="18" charset="0"/>
                        </a:rPr>
                        <a:t>G</a:t>
                      </a:r>
                      <a:r>
                        <a:rPr lang="cy-GB" sz="800" noProof="0" dirty="0">
                          <a:effectLst/>
                          <a:latin typeface="Calibri" panose="020F0502020204030204" pitchFamily="34" charset="0"/>
                          <a:ea typeface="Times New Roman" panose="02020603050405020304" pitchFamily="18" charset="0"/>
                        </a:rPr>
                        <a:t>waddolion newydd</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b">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a:t>
                      </a:r>
                      <a:endParaRPr lang="cy-GB" sz="1000" b="1"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extLst>
                  <a:ext uri="{0D108BD9-81ED-4DB2-BD59-A6C34878D82A}">
                    <a16:rowId xmlns:a16="http://schemas.microsoft.com/office/drawing/2014/main" val="3552019045"/>
                  </a:ext>
                </a:extLst>
              </a:tr>
              <a:tr h="152631">
                <a:tc>
                  <a:txBody>
                    <a:bodyPr/>
                    <a:lstStyle/>
                    <a:p>
                      <a:r>
                        <a:rPr lang="en-GB" sz="800" noProof="0" dirty="0">
                          <a:effectLst/>
                          <a:latin typeface="Calibri" panose="020F0502020204030204" pitchFamily="34" charset="0"/>
                          <a:ea typeface="Times New Roman" panose="02020603050405020304" pitchFamily="18" charset="0"/>
                        </a:rPr>
                        <a:t>T</a:t>
                      </a:r>
                      <a:r>
                        <a:rPr lang="cy-GB" sz="800" noProof="0" dirty="0" err="1">
                          <a:effectLst/>
                          <a:latin typeface="Calibri" panose="020F0502020204030204" pitchFamily="34" charset="0"/>
                          <a:ea typeface="Times New Roman" panose="02020603050405020304" pitchFamily="18" charset="0"/>
                        </a:rPr>
                        <a:t>aliadau</a:t>
                      </a:r>
                      <a:r>
                        <a:rPr lang="cy-GB" sz="800" noProof="0" dirty="0">
                          <a:effectLst/>
                          <a:latin typeface="Calibri" panose="020F0502020204030204" pitchFamily="34" charset="0"/>
                          <a:ea typeface="Times New Roman" panose="02020603050405020304" pitchFamily="18" charset="0"/>
                        </a:rPr>
                        <a:t> gwaddolion</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b">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a:t>
                      </a:r>
                      <a:endParaRPr lang="cy-GB" sz="1000" b="1"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extLst>
                  <a:ext uri="{0D108BD9-81ED-4DB2-BD59-A6C34878D82A}">
                    <a16:rowId xmlns:a16="http://schemas.microsoft.com/office/drawing/2014/main" val="3323663701"/>
                  </a:ext>
                </a:extLst>
              </a:tr>
              <a:tr h="152631">
                <a:tc>
                  <a:txBody>
                    <a:bodyPr/>
                    <a:lstStyle/>
                    <a:p>
                      <a:r>
                        <a:rPr lang="en-GB" sz="800" noProof="0" dirty="0">
                          <a:effectLst/>
                          <a:latin typeface="Calibri" panose="020F0502020204030204" pitchFamily="34" charset="0"/>
                          <a:ea typeface="Times New Roman" panose="02020603050405020304" pitchFamily="18" charset="0"/>
                        </a:rPr>
                        <a:t>B</a:t>
                      </a:r>
                      <a:r>
                        <a:rPr lang="cy-GB" sz="800" noProof="0" dirty="0" err="1">
                          <a:effectLst/>
                          <a:latin typeface="Calibri" panose="020F0502020204030204" pitchFamily="34" charset="0"/>
                          <a:ea typeface="Times New Roman" panose="02020603050405020304" pitchFamily="18" charset="0"/>
                        </a:rPr>
                        <a:t>enthyciadau</a:t>
                      </a:r>
                      <a:r>
                        <a:rPr lang="cy-GB" sz="800" noProof="0" dirty="0">
                          <a:effectLst/>
                          <a:latin typeface="Calibri" panose="020F0502020204030204" pitchFamily="34" charset="0"/>
                          <a:ea typeface="Times New Roman" panose="02020603050405020304" pitchFamily="18" charset="0"/>
                        </a:rPr>
                        <a:t> sefydlog newydd</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b">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a:t>
                      </a:r>
                      <a:endParaRPr lang="cy-GB" sz="1000" b="1"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extLst>
                  <a:ext uri="{0D108BD9-81ED-4DB2-BD59-A6C34878D82A}">
                    <a16:rowId xmlns:a16="http://schemas.microsoft.com/office/drawing/2014/main" val="3700674957"/>
                  </a:ext>
                </a:extLst>
              </a:tr>
              <a:tr h="152631">
                <a:tc>
                  <a:txBody>
                    <a:bodyPr/>
                    <a:lstStyle/>
                    <a:p>
                      <a:r>
                        <a:rPr lang="cy-GB" sz="800" noProof="0" dirty="0">
                          <a:effectLst/>
                          <a:latin typeface="Calibri" panose="020F0502020204030204" pitchFamily="34" charset="0"/>
                          <a:ea typeface="Times New Roman" panose="02020603050405020304" pitchFamily="18" charset="0"/>
                        </a:rPr>
                        <a:t>Benthyciadau ansefydlog newydd (prydlesi cyllid)</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b">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cy-GB" sz="800" noProof="0" dirty="0">
                          <a:effectLst/>
                          <a:latin typeface="Calibri" panose="020F0502020204030204" pitchFamily="34" charset="0"/>
                          <a:ea typeface="Times New Roman" panose="02020603050405020304" pitchFamily="18" charset="0"/>
                        </a:rPr>
                        <a:t>-</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extLst>
                  <a:ext uri="{0D108BD9-81ED-4DB2-BD59-A6C34878D82A}">
                    <a16:rowId xmlns:a16="http://schemas.microsoft.com/office/drawing/2014/main" val="3108266958"/>
                  </a:ext>
                </a:extLst>
              </a:tr>
              <a:tr h="152631">
                <a:tc>
                  <a:txBody>
                    <a:bodyPr/>
                    <a:lstStyle/>
                    <a:p>
                      <a:r>
                        <a:rPr lang="cy-GB" sz="800" noProof="0" dirty="0">
                          <a:effectLst/>
                          <a:latin typeface="+mj-lt"/>
                          <a:ea typeface="Times New Roman" panose="02020603050405020304" pitchFamily="18" charset="0"/>
                        </a:rPr>
                        <a:t>Ad-daliadau symiau a fenthycwyd </a:t>
                      </a:r>
                    </a:p>
                  </a:txBody>
                  <a:tcPr marL="54386" marR="54386" marT="0" marB="0" anchor="b">
                    <a:lnL>
                      <a:noFill/>
                    </a:lnL>
                    <a:lnR>
                      <a:noFill/>
                    </a:lnR>
                    <a:lnT>
                      <a:noFill/>
                    </a:lnT>
                    <a:lnB>
                      <a:noFill/>
                    </a:lnB>
                    <a:noFill/>
                  </a:tcPr>
                </a:tc>
                <a:tc>
                  <a:txBody>
                    <a:bodyPr/>
                    <a:lstStyle/>
                    <a:p>
                      <a:pPr algn="ctr"/>
                      <a:r>
                        <a:rPr lang="cy-GB" sz="800" b="1"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en-GB" sz="800" b="1">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b="1" dirty="0">
                          <a:effectLst/>
                          <a:latin typeface="Calibri" panose="020F0502020204030204" pitchFamily="34" charset="0"/>
                          <a:ea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b="1" dirty="0">
                          <a:effectLst/>
                          <a:latin typeface="Calibri" panose="020F0502020204030204" pitchFamily="34" charset="0"/>
                          <a:ea typeface="Times New Roman" panose="02020603050405020304" pitchFamily="18" charset="0"/>
                        </a:rPr>
                        <a:t>(2,000)</a:t>
                      </a:r>
                      <a:endParaRPr lang="en-GB" sz="100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dirty="0">
                          <a:effectLst/>
                          <a:latin typeface="Calibri" panose="020F0502020204030204" pitchFamily="34" charset="0"/>
                          <a:ea typeface="Times New Roman" panose="02020603050405020304" pitchFamily="18" charset="0"/>
                        </a:rPr>
                        <a:t>(4,181)</a:t>
                      </a:r>
                      <a:endParaRPr lang="en-GB" sz="100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extLst>
                  <a:ext uri="{0D108BD9-81ED-4DB2-BD59-A6C34878D82A}">
                    <a16:rowId xmlns:a16="http://schemas.microsoft.com/office/drawing/2014/main" val="1087975054"/>
                  </a:ext>
                </a:extLst>
              </a:tr>
              <a:tr h="152631">
                <a:tc gridSpan="3">
                  <a:txBody>
                    <a:bodyPr/>
                    <a:lstStyle/>
                    <a:p>
                      <a:pPr algn="l"/>
                      <a:r>
                        <a:rPr lang="cy-GB" sz="800" noProof="0" dirty="0">
                          <a:effectLst/>
                          <a:latin typeface="Calibri" panose="020F0502020204030204" pitchFamily="34" charset="0"/>
                          <a:ea typeface="Times New Roman" panose="02020603050405020304" pitchFamily="18" charset="0"/>
                        </a:rPr>
                        <a:t>Elfen gyfalaf o brydles cyllid a thaliadau consesiwn gwasanaeth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nchor="b">
                    <a:lnL>
                      <a:noFill/>
                    </a:lnL>
                    <a:lnR>
                      <a:noFill/>
                    </a:lnR>
                    <a:lnT>
                      <a:noFill/>
                    </a:lnT>
                    <a:lnB>
                      <a:noFill/>
                    </a:lnB>
                    <a:noFill/>
                  </a:tcPr>
                </a:tc>
                <a:tc hMerge="1">
                  <a:txBody>
                    <a:bodyPr/>
                    <a:lstStyle/>
                    <a:p>
                      <a:endParaRPr lang="en-GB"/>
                    </a:p>
                  </a:txBody>
                  <a:tcPr/>
                </a:tc>
                <a:tc hMerge="1">
                  <a:txBody>
                    <a:bodyPr/>
                    <a:lstStyle/>
                    <a:p>
                      <a:endParaRPr lang="en-GB"/>
                    </a:p>
                  </a:txBody>
                  <a:tcPr/>
                </a:tc>
                <a:tc>
                  <a:txBody>
                    <a:bodyPr/>
                    <a:lstStyle/>
                    <a:p>
                      <a:pPr algn="ctr"/>
                      <a:r>
                        <a:rPr lang="en-GB" sz="800" b="1">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b="1" dirty="0">
                          <a:effectLst/>
                          <a:latin typeface="Calibri" panose="020F0502020204030204" pitchFamily="34" charset="0"/>
                          <a:ea typeface="Times New Roman" panose="02020603050405020304" pitchFamily="18" charset="0"/>
                        </a:rPr>
                        <a:t>(823)</a:t>
                      </a:r>
                      <a:endParaRPr lang="en-GB" sz="100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dirty="0">
                          <a:effectLst/>
                          <a:latin typeface="Calibri" panose="020F0502020204030204" pitchFamily="34" charset="0"/>
                          <a:ea typeface="Times New Roman" panose="02020603050405020304" pitchFamily="18" charset="0"/>
                        </a:rPr>
                        <a:t>(889)</a:t>
                      </a:r>
                      <a:endParaRPr lang="en-GB" sz="100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extLst>
                  <a:ext uri="{0D108BD9-81ED-4DB2-BD59-A6C34878D82A}">
                    <a16:rowId xmlns:a16="http://schemas.microsoft.com/office/drawing/2014/main" val="3538300247"/>
                  </a:ext>
                </a:extLst>
              </a:tr>
              <a:tr h="143757">
                <a:tc>
                  <a:txBody>
                    <a:bodyPr/>
                    <a:lstStyle/>
                    <a:p>
                      <a:r>
                        <a:rPr lang="cy-GB" sz="800" noProof="0" dirty="0">
                          <a:effectLst/>
                          <a:latin typeface="Calibri" panose="020F0502020204030204" pitchFamily="34" charset="0"/>
                          <a:ea typeface="Times New Roman" panose="02020603050405020304" pitchFamily="18" charset="0"/>
                        </a:rPr>
                        <a:t>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en-GB" sz="800" b="1" dirty="0">
                          <a:effectLst/>
                          <a:latin typeface="Calibri" panose="020F0502020204030204" pitchFamily="34" charset="0"/>
                          <a:ea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en-GB" sz="800" b="1">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b="1">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b="1" dirty="0">
                          <a:effectLst/>
                          <a:latin typeface="Calibri" panose="020F0502020204030204" pitchFamily="34" charset="0"/>
                          <a:ea typeface="Times New Roman" panose="02020603050405020304" pitchFamily="18" charset="0"/>
                        </a:rPr>
                        <a:t>(5,024)</a:t>
                      </a:r>
                      <a:endParaRPr lang="en-GB" sz="100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w="12700" cap="flat" cmpd="sng" algn="ctr">
                      <a:no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800" dirty="0">
                          <a:effectLst/>
                          <a:latin typeface="Calibri" panose="020F0502020204030204" pitchFamily="34" charset="0"/>
                          <a:ea typeface="Times New Roman" panose="02020603050405020304" pitchFamily="18" charset="0"/>
                        </a:rPr>
                        <a:t>(6,540)</a:t>
                      </a:r>
                      <a:endParaRPr lang="en-GB" sz="100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w="12700" cap="flat" cmpd="sng" algn="ctr">
                      <a:no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3476774789"/>
                  </a:ext>
                </a:extLst>
              </a:tr>
              <a:tr h="247523">
                <a:tc gridSpan="3">
                  <a:txBody>
                    <a:bodyPr/>
                    <a:lstStyle/>
                    <a:p>
                      <a:r>
                        <a:rPr lang="cy-GB" sz="800" b="1" noProof="0" dirty="0">
                          <a:effectLst/>
                          <a:latin typeface="Calibri" panose="020F0502020204030204" pitchFamily="34" charset="0"/>
                          <a:ea typeface="Times New Roman" panose="02020603050405020304" pitchFamily="18" charset="0"/>
                        </a:rPr>
                        <a:t>Cynnydd (gostyngiad) mewn arian parod a chyfwerth ag arian parod yn ystod y flwyddyn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hMerge="1">
                  <a:txBody>
                    <a:bodyPr/>
                    <a:lstStyle/>
                    <a:p>
                      <a:endParaRPr lang="en-GB"/>
                    </a:p>
                  </a:txBody>
                  <a:tcPr/>
                </a:tc>
                <a:tc hMerge="1">
                  <a:txBody>
                    <a:bodyPr/>
                    <a:lstStyle/>
                    <a:p>
                      <a:endParaRPr lang="en-GB"/>
                    </a:p>
                  </a:txBody>
                  <a:tcPr/>
                </a:tc>
                <a:tc>
                  <a:txBody>
                    <a:bodyPr/>
                    <a:lstStyle/>
                    <a:p>
                      <a:pPr algn="ctr"/>
                      <a:r>
                        <a:rPr lang="en-GB" sz="800" b="1">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b="1" dirty="0">
                          <a:effectLst/>
                          <a:latin typeface="Calibri" panose="020F0502020204030204" pitchFamily="34" charset="0"/>
                          <a:ea typeface="Times New Roman" panose="02020603050405020304" pitchFamily="18" charset="0"/>
                        </a:rPr>
                        <a:t>(29,888)</a:t>
                      </a:r>
                      <a:endParaRPr lang="en-GB" sz="100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800" dirty="0">
                          <a:effectLst/>
                          <a:latin typeface="Calibri" panose="020F0502020204030204" pitchFamily="34" charset="0"/>
                          <a:ea typeface="Times New Roman" panose="02020603050405020304" pitchFamily="18" charset="0"/>
                        </a:rPr>
                        <a:t>(14,701)</a:t>
                      </a:r>
                      <a:endParaRPr lang="en-GB" sz="100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4036909356"/>
                  </a:ext>
                </a:extLst>
              </a:tr>
              <a:tr h="123083">
                <a:tc gridSpan="2">
                  <a:txBody>
                    <a:bodyPr/>
                    <a:lstStyle/>
                    <a:p>
                      <a:r>
                        <a:rPr lang="cy-GB" sz="800" noProof="0" dirty="0">
                          <a:effectLst/>
                          <a:latin typeface="Calibri" panose="020F0502020204030204" pitchFamily="34" charset="0"/>
                          <a:ea typeface="Times New Roman" panose="02020603050405020304" pitchFamily="18" charset="0"/>
                        </a:rPr>
                        <a:t>Arian parod a chyfwerth ag arian parod ar ddechrau’r flwyddyn</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hMerge="1">
                  <a:txBody>
                    <a:bodyPr/>
                    <a:lstStyle/>
                    <a:p>
                      <a:endParaRPr lang="en-GB"/>
                    </a:p>
                  </a:txBody>
                  <a:tcPr/>
                </a:tc>
                <a:tc>
                  <a:txBody>
                    <a:bodyPr/>
                    <a:lstStyle/>
                    <a:p>
                      <a:pPr algn="ctr"/>
                      <a:r>
                        <a:rPr lang="en-GB" sz="800" b="1">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b="1">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b="1" dirty="0">
                          <a:effectLst/>
                          <a:latin typeface="Calibri" panose="020F0502020204030204" pitchFamily="34" charset="0"/>
                          <a:ea typeface="Times New Roman" panose="02020603050405020304" pitchFamily="18" charset="0"/>
                        </a:rPr>
                        <a:t>44,826</a:t>
                      </a:r>
                      <a:endParaRPr lang="en-GB" sz="100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800" dirty="0">
                          <a:effectLst/>
                          <a:latin typeface="Calibri" panose="020F0502020204030204" pitchFamily="34" charset="0"/>
                          <a:ea typeface="Times New Roman" panose="02020603050405020304" pitchFamily="18" charset="0"/>
                        </a:rPr>
                        <a:t>59,527</a:t>
                      </a:r>
                      <a:endParaRPr lang="en-GB" sz="100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209218761"/>
                  </a:ext>
                </a:extLst>
              </a:tr>
              <a:tr h="144349">
                <a:tc gridSpan="3">
                  <a:txBody>
                    <a:bodyPr/>
                    <a:lstStyle/>
                    <a:p>
                      <a:r>
                        <a:rPr lang="cy-GB" sz="800" b="1" noProof="0" dirty="0">
                          <a:effectLst/>
                          <a:latin typeface="Calibri" panose="020F0502020204030204" pitchFamily="34" charset="0"/>
                          <a:ea typeface="Times New Roman" panose="02020603050405020304" pitchFamily="18" charset="0"/>
                        </a:rPr>
                        <a:t>Arian parod a chyfwerth ag arian parod ar ddiwedd y flwyddyn </a:t>
                      </a:r>
                      <a:endParaRPr lang="cy-GB" sz="1000" noProof="0" dirty="0">
                        <a:effectLst/>
                        <a:latin typeface="Times New Roman" panose="02020603050405020304" pitchFamily="18" charset="0"/>
                        <a:ea typeface="Times New Roman" panose="02020603050405020304" pitchFamily="18" charset="0"/>
                      </a:endParaRPr>
                    </a:p>
                  </a:txBody>
                  <a:tcPr marL="54386" marR="54386" marT="0" marB="0">
                    <a:lnL>
                      <a:noFill/>
                    </a:lnL>
                    <a:lnR>
                      <a:noFill/>
                    </a:lnR>
                    <a:lnT>
                      <a:noFill/>
                    </a:lnT>
                    <a:lnB>
                      <a:noFill/>
                    </a:lnB>
                    <a:noFill/>
                  </a:tcPr>
                </a:tc>
                <a:tc hMerge="1">
                  <a:txBody>
                    <a:bodyPr/>
                    <a:lstStyle/>
                    <a:p>
                      <a:endParaRPr lang="en-GB"/>
                    </a:p>
                  </a:txBody>
                  <a:tcPr/>
                </a:tc>
                <a:tc hMerge="1">
                  <a:txBody>
                    <a:bodyPr/>
                    <a:lstStyle/>
                    <a:p>
                      <a:endParaRPr lang="en-GB"/>
                    </a:p>
                  </a:txBody>
                  <a:tcPr/>
                </a:tc>
                <a:tc>
                  <a:txBody>
                    <a:bodyPr/>
                    <a:lstStyle/>
                    <a:p>
                      <a:pPr algn="ctr"/>
                      <a:r>
                        <a:rPr lang="en-GB" sz="800" b="1" dirty="0">
                          <a:effectLst/>
                          <a:latin typeface="Calibri" panose="020F0502020204030204" pitchFamily="34" charset="0"/>
                          <a:ea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b="1" dirty="0">
                          <a:effectLst/>
                          <a:latin typeface="Calibri" panose="020F0502020204030204" pitchFamily="34" charset="0"/>
                          <a:ea typeface="Times New Roman" panose="02020603050405020304" pitchFamily="18" charset="0"/>
                        </a:rPr>
                        <a:t>14,938</a:t>
                      </a:r>
                      <a:endParaRPr lang="en-GB" sz="100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r>
                        <a:rPr lang="en-GB" sz="800" dirty="0">
                          <a:effectLst/>
                          <a:latin typeface="Calibri" panose="020F0502020204030204" pitchFamily="34" charset="0"/>
                          <a:ea typeface="Times New Roman" panose="02020603050405020304" pitchFamily="18" charset="0"/>
                        </a:rPr>
                        <a:t>44,826</a:t>
                      </a:r>
                      <a:endParaRPr lang="en-GB" sz="1000" dirty="0">
                        <a:effectLst/>
                        <a:latin typeface="Times New Roman" panose="02020603050405020304" pitchFamily="18" charset="0"/>
                        <a:ea typeface="Times New Roman" panose="02020603050405020304" pitchFamily="18" charset="0"/>
                      </a:endParaRPr>
                    </a:p>
                  </a:txBody>
                  <a:tcPr marL="54386" marR="54386" marT="0" marB="0" anchor="ctr">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2001699170"/>
                  </a:ext>
                </a:extLst>
              </a:tr>
            </a:tbl>
          </a:graphicData>
        </a:graphic>
      </p:graphicFrame>
      <p:sp>
        <p:nvSpPr>
          <p:cNvPr id="2" name="Rectangle 1">
            <a:extLst>
              <a:ext uri="{FF2B5EF4-FFF2-40B4-BE49-F238E27FC236}">
                <a16:creationId xmlns:a16="http://schemas.microsoft.com/office/drawing/2014/main" id="{894B97AF-F2FB-904A-1C42-6B5A38EF6391}"/>
              </a:ext>
            </a:extLst>
          </p:cNvPr>
          <p:cNvSpPr/>
          <p:nvPr/>
        </p:nvSpPr>
        <p:spPr>
          <a:xfrm>
            <a:off x="0" y="834343"/>
            <a:ext cx="6273478" cy="34266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C0BAF6C-1668-2ABC-8A9F-78AFB180F62B}"/>
              </a:ext>
            </a:extLst>
          </p:cNvPr>
          <p:cNvSpPr txBox="1"/>
          <p:nvPr/>
        </p:nvSpPr>
        <p:spPr>
          <a:xfrm>
            <a:off x="467305" y="873933"/>
            <a:ext cx="4548066" cy="276999"/>
          </a:xfrm>
          <a:prstGeom prst="rect">
            <a:avLst/>
          </a:prstGeom>
          <a:noFill/>
        </p:spPr>
        <p:txBody>
          <a:bodyPr wrap="square" rtlCol="0">
            <a:spAutoFit/>
          </a:bodyPr>
          <a:lstStyle/>
          <a:p>
            <a:r>
              <a:rPr lang="cy-GB" sz="1200" b="1" dirty="0"/>
              <a:t>Datganiad o’r Sefyllfa Ariannol </a:t>
            </a:r>
          </a:p>
        </p:txBody>
      </p:sp>
      <p:sp>
        <p:nvSpPr>
          <p:cNvPr id="8" name="Rectangle 7">
            <a:extLst>
              <a:ext uri="{FF2B5EF4-FFF2-40B4-BE49-F238E27FC236}">
                <a16:creationId xmlns:a16="http://schemas.microsoft.com/office/drawing/2014/main" id="{6E5A4FD1-86B3-C74E-9357-63BDD3825665}"/>
              </a:ext>
            </a:extLst>
          </p:cNvPr>
          <p:cNvSpPr/>
          <p:nvPr/>
        </p:nvSpPr>
        <p:spPr>
          <a:xfrm>
            <a:off x="6779292" y="834343"/>
            <a:ext cx="6022308" cy="34266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D76E488-9410-B7E7-5738-729C560CB731}"/>
              </a:ext>
            </a:extLst>
          </p:cNvPr>
          <p:cNvSpPr txBox="1"/>
          <p:nvPr/>
        </p:nvSpPr>
        <p:spPr>
          <a:xfrm>
            <a:off x="6779292" y="873933"/>
            <a:ext cx="4548066" cy="276999"/>
          </a:xfrm>
          <a:prstGeom prst="rect">
            <a:avLst/>
          </a:prstGeom>
          <a:noFill/>
        </p:spPr>
        <p:txBody>
          <a:bodyPr wrap="square" rtlCol="0">
            <a:spAutoFit/>
          </a:bodyPr>
          <a:lstStyle/>
          <a:p>
            <a:r>
              <a:rPr lang="cy-GB" sz="1200" b="1" dirty="0"/>
              <a:t>Datganiad Llif Arian</a:t>
            </a:r>
          </a:p>
        </p:txBody>
      </p:sp>
      <p:sp>
        <p:nvSpPr>
          <p:cNvPr id="11" name="TextBox 10">
            <a:extLst>
              <a:ext uri="{FF2B5EF4-FFF2-40B4-BE49-F238E27FC236}">
                <a16:creationId xmlns:a16="http://schemas.microsoft.com/office/drawing/2014/main" id="{B515EEA0-5AF1-994D-80EF-4C4D10CF427A}"/>
              </a:ext>
            </a:extLst>
          </p:cNvPr>
          <p:cNvSpPr txBox="1"/>
          <p:nvPr/>
        </p:nvSpPr>
        <p:spPr>
          <a:xfrm>
            <a:off x="386863" y="104559"/>
            <a:ext cx="12063817" cy="523220"/>
          </a:xfrm>
          <a:prstGeom prst="rect">
            <a:avLst/>
          </a:prstGeom>
          <a:noFill/>
        </p:spPr>
        <p:txBody>
          <a:bodyPr wrap="square" rtlCol="0">
            <a:spAutoFit/>
          </a:bodyPr>
          <a:lstStyle/>
          <a:p>
            <a:r>
              <a:rPr lang="cy-GB" sz="2800" b="1" dirty="0">
                <a:solidFill>
                  <a:schemeClr val="bg1"/>
                </a:solidFill>
              </a:rPr>
              <a:t>Datganiadau o’r Sefyllfa Ariannol a Llif Arian</a:t>
            </a:r>
          </a:p>
        </p:txBody>
      </p:sp>
      <p:pic>
        <p:nvPicPr>
          <p:cNvPr id="6" name="Picture 5" descr="A black handwritten text&#10;&#10;Description automatically generated with medium confidence">
            <a:extLst>
              <a:ext uri="{FF2B5EF4-FFF2-40B4-BE49-F238E27FC236}">
                <a16:creationId xmlns:a16="http://schemas.microsoft.com/office/drawing/2014/main" id="{0D230403-562F-FC15-FBB0-AEA5709FE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827" y="8389772"/>
            <a:ext cx="1464945" cy="438150"/>
          </a:xfrm>
          <a:prstGeom prst="rect">
            <a:avLst/>
          </a:prstGeom>
        </p:spPr>
      </p:pic>
      <p:pic>
        <p:nvPicPr>
          <p:cNvPr id="7" name="Picture 6" descr="A signature on a white surface&#10;&#10;Description automatically generated">
            <a:extLst>
              <a:ext uri="{FF2B5EF4-FFF2-40B4-BE49-F238E27FC236}">
                <a16:creationId xmlns:a16="http://schemas.microsoft.com/office/drawing/2014/main" id="{19151516-54CF-9422-117F-943A7AE268DF}"/>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764200" y="8389772"/>
            <a:ext cx="1228725" cy="495300"/>
          </a:xfrm>
          <a:prstGeom prst="rect">
            <a:avLst/>
          </a:prstGeom>
        </p:spPr>
      </p:pic>
      <p:sp>
        <p:nvSpPr>
          <p:cNvPr id="18" name="TextBox 17">
            <a:extLst>
              <a:ext uri="{FF2B5EF4-FFF2-40B4-BE49-F238E27FC236}">
                <a16:creationId xmlns:a16="http://schemas.microsoft.com/office/drawing/2014/main" id="{9811017F-C000-9ECA-C74B-FD9CB37F05A6}"/>
              </a:ext>
            </a:extLst>
          </p:cNvPr>
          <p:cNvSpPr txBox="1"/>
          <p:nvPr/>
        </p:nvSpPr>
        <p:spPr>
          <a:xfrm>
            <a:off x="386863" y="7588430"/>
            <a:ext cx="6392429" cy="415498"/>
          </a:xfrm>
          <a:prstGeom prst="rect">
            <a:avLst/>
          </a:prstGeom>
          <a:noFill/>
        </p:spPr>
        <p:txBody>
          <a:bodyPr wrap="square" rtlCol="0">
            <a:spAutoFit/>
          </a:bodyPr>
          <a:lstStyle/>
          <a:p>
            <a:r>
              <a:rPr lang="cy-GB" sz="1050" dirty="0">
                <a:effectLst/>
                <a:ea typeface="Times New Roman" panose="02020603050405020304" pitchFamily="18" charset="0"/>
              </a:rPr>
              <a:t>Mae'r polisïau cysylltiedig ar dudalennau nodiadau 35 – 42 a nodiadau ar dudalennau 49 i 74 yn rhan o'r datganiadau ariannol hyn.</a:t>
            </a:r>
          </a:p>
        </p:txBody>
      </p:sp>
    </p:spTree>
    <p:extLst>
      <p:ext uri="{BB962C8B-B14F-4D97-AF65-F5344CB8AC3E}">
        <p14:creationId xmlns:p14="http://schemas.microsoft.com/office/powerpoint/2010/main" val="3091319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CD9D9-B7F4-CCC2-3A65-623D809DBA77}"/>
            </a:ext>
          </a:extLst>
        </p:cNvPr>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96D3CDAC-87C0-0907-284D-EEC77EAAE05A}"/>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a:xfrm>
            <a:off x="0" y="0"/>
            <a:ext cx="12801600" cy="9601199"/>
          </a:xfrm>
          <a:prstGeom prst="rect">
            <a:avLst/>
          </a:prstGeom>
        </p:spPr>
      </p:pic>
      <p:sp>
        <p:nvSpPr>
          <p:cNvPr id="5" name="Rectangle 4">
            <a:extLst>
              <a:ext uri="{FF2B5EF4-FFF2-40B4-BE49-F238E27FC236}">
                <a16:creationId xmlns:a16="http://schemas.microsoft.com/office/drawing/2014/main" id="{60A64EAE-BBFB-238F-3371-709D37EB65FB}"/>
              </a:ext>
            </a:extLst>
          </p:cNvPr>
          <p:cNvSpPr/>
          <p:nvPr/>
        </p:nvSpPr>
        <p:spPr>
          <a:xfrm>
            <a:off x="0" y="4446657"/>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71064169-E4E6-1A11-ACB5-27268E03F7B0}"/>
              </a:ext>
            </a:extLst>
          </p:cNvPr>
          <p:cNvSpPr txBox="1"/>
          <p:nvPr/>
        </p:nvSpPr>
        <p:spPr>
          <a:xfrm>
            <a:off x="386863" y="4508212"/>
            <a:ext cx="9998340" cy="584775"/>
          </a:xfrm>
          <a:prstGeom prst="rect">
            <a:avLst/>
          </a:prstGeom>
          <a:noFill/>
        </p:spPr>
        <p:txBody>
          <a:bodyPr wrap="square" rtlCol="0">
            <a:spAutoFit/>
          </a:bodyPr>
          <a:lstStyle/>
          <a:p>
            <a:r>
              <a:rPr lang="cy-GB" sz="3200" dirty="0">
                <a:solidFill>
                  <a:schemeClr val="bg1"/>
                </a:solidFill>
              </a:rPr>
              <a:t>Nodiadau i’r </a:t>
            </a:r>
            <a:r>
              <a:rPr lang="cy-GB" sz="3200" b="1" dirty="0">
                <a:solidFill>
                  <a:schemeClr val="bg1"/>
                </a:solidFill>
              </a:rPr>
              <a:t>Cyfrifon </a:t>
            </a:r>
          </a:p>
        </p:txBody>
      </p:sp>
    </p:spTree>
    <p:extLst>
      <p:ext uri="{BB962C8B-B14F-4D97-AF65-F5344CB8AC3E}">
        <p14:creationId xmlns:p14="http://schemas.microsoft.com/office/powerpoint/2010/main" val="1270081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FA1359-4E04-AEB9-6D23-DC281F70B510}"/>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6A4BB9A-B0A8-7D5C-2A57-069642168EB0}"/>
              </a:ext>
            </a:extLst>
          </p:cNvPr>
          <p:cNvSpPr txBox="1"/>
          <p:nvPr/>
        </p:nvSpPr>
        <p:spPr>
          <a:xfrm>
            <a:off x="470263" y="2469192"/>
            <a:ext cx="5415707" cy="6694140"/>
          </a:xfrm>
          <a:prstGeom prst="rect">
            <a:avLst/>
          </a:prstGeom>
          <a:noFill/>
        </p:spPr>
        <p:txBody>
          <a:bodyPr wrap="square" lIns="91440" tIns="45720" rIns="91440" bIns="45720" numCol="2" spcCol="180000" rtlCol="0" anchor="t">
            <a:spAutoFit/>
          </a:bodyPr>
          <a:lstStyle/>
          <a:p>
            <a:pPr algn="just"/>
            <a:r>
              <a:rPr lang="cy-GB" sz="1100" dirty="0">
                <a:effectLst/>
                <a:ea typeface="Times New Roman" panose="02020603050405020304" pitchFamily="18" charset="0"/>
              </a:rPr>
              <a:t>Ymgorfforir</a:t>
            </a:r>
            <a:r>
              <a:rPr lang="cy-GB" sz="1100" b="1" dirty="0">
                <a:effectLst/>
                <a:ea typeface="Times New Roman" panose="02020603050405020304" pitchFamily="18" charset="0"/>
              </a:rPr>
              <a:t> Prifysgol Cymru </a:t>
            </a:r>
            <a:r>
              <a:rPr lang="cy-GB" sz="1100" b="1" dirty="0">
                <a:ea typeface="Times New Roman" panose="02020603050405020304" pitchFamily="18" charset="0"/>
              </a:rPr>
              <a:t>Y Drindod Dewi Sant (PCYDDS) </a:t>
            </a:r>
            <a:r>
              <a:rPr lang="cy-GB" sz="1100" dirty="0">
                <a:ea typeface="Times New Roman" panose="02020603050405020304" pitchFamily="18" charset="0"/>
              </a:rPr>
              <a:t>gan Siartr Frenhinol. </a:t>
            </a:r>
            <a:r>
              <a:rPr lang="cy-GB" sz="1100" dirty="0">
                <a:effectLst/>
                <a:ea typeface="Times New Roman" panose="02020603050405020304" pitchFamily="18" charset="0"/>
              </a:rPr>
              <a:t>Y fersiwn fwyaf diweddar o’i chyfansoddiad yw’r Siarter Atodol a seiliwyd gan y Cyfrin Gyngor ar 28 Medi 2012, yn dilyn uno cyfansoddiadol â Phrifysgol Fetropolitan Abertawe. </a:t>
            </a:r>
          </a:p>
          <a:p>
            <a:pPr algn="just"/>
            <a:r>
              <a:rPr lang="cy-GB" sz="1100" dirty="0">
                <a:effectLst/>
                <a:ea typeface="Times New Roman" panose="02020603050405020304" pitchFamily="18" charset="0"/>
              </a:rPr>
              <a:t> </a:t>
            </a:r>
          </a:p>
          <a:p>
            <a:pPr algn="just"/>
            <a:r>
              <a:rPr lang="cy-GB" sz="1100" dirty="0">
                <a:effectLst/>
                <a:ea typeface="Times New Roman" panose="02020603050405020304" pitchFamily="18" charset="0"/>
              </a:rPr>
              <a:t>Ystyrir bod </a:t>
            </a:r>
            <a:r>
              <a:rPr lang="cy-GB" sz="1100" b="1" dirty="0">
                <a:effectLst/>
                <a:ea typeface="Times New Roman" panose="02020603050405020304" pitchFamily="18" charset="0"/>
              </a:rPr>
              <a:t>Coleg Prifysgol y Drindod Cyfyngedig (TUC) </a:t>
            </a:r>
            <a:r>
              <a:rPr lang="cy-GB" sz="1100" dirty="0">
                <a:effectLst/>
                <a:ea typeface="Times New Roman" panose="02020603050405020304" pitchFamily="18" charset="0"/>
              </a:rPr>
              <a:t>yn cael ei reoli gan PCYDDS, gan mai PCYDDS yw ei hunig aelod</a:t>
            </a:r>
            <a:r>
              <a:rPr lang="en-GB" sz="1100" dirty="0">
                <a:effectLst/>
                <a:ea typeface="Times New Roman" panose="02020603050405020304" pitchFamily="18" charset="0"/>
              </a:rPr>
              <a:t>.</a:t>
            </a:r>
          </a:p>
          <a:p>
            <a:pPr algn="just"/>
            <a:r>
              <a:rPr lang="cy-GB" sz="1100" dirty="0">
                <a:effectLst/>
                <a:ea typeface="Times New Roman" panose="02020603050405020304" pitchFamily="18" charset="0"/>
              </a:rPr>
              <a:t> </a:t>
            </a:r>
          </a:p>
          <a:p>
            <a:pPr algn="just"/>
            <a:r>
              <a:rPr lang="cy-GB" sz="1100" dirty="0">
                <a:effectLst/>
                <a:ea typeface="Times New Roman" panose="02020603050405020304" pitchFamily="18" charset="0"/>
              </a:rPr>
              <a:t>Mae </a:t>
            </a:r>
            <a:r>
              <a:rPr lang="cy-GB" sz="1100" b="1" dirty="0">
                <a:effectLst/>
                <a:ea typeface="Times New Roman" panose="02020603050405020304" pitchFamily="18" charset="0"/>
              </a:rPr>
              <a:t>Coleg y Drindod </a:t>
            </a:r>
            <a:r>
              <a:rPr lang="cy-GB" sz="1100" dirty="0">
                <a:effectLst/>
                <a:ea typeface="Times New Roman" panose="02020603050405020304" pitchFamily="18" charset="0"/>
              </a:rPr>
              <a:t>yn ymgorffori gwaddol gwreiddiol 1848 ac, fel elusen addysg, mae’n ymgorffori asedau tir ac adeiladau ynghyd ag unrhyw arian elusennol sydd wedi cronni i’r elusen. Nid oes cysylltiad perchnogaeth uniongyrchol rhwng PCYDDS a Choleg y Drindod. Fodd bynnag, bernir ei fod yn cael ei reoli gan PCYDDS yn rhinwedd y ffaith mai TUC yw’r unig ymddiriedolwr.</a:t>
            </a:r>
            <a:endParaRPr lang="en-GB" sz="1100" dirty="0">
              <a:effectLst/>
              <a:ea typeface="Times New Roman" panose="02020603050405020304" pitchFamily="18" charset="0"/>
            </a:endParaRPr>
          </a:p>
          <a:p>
            <a:pPr algn="just"/>
            <a:endParaRPr lang="en-GB" sz="1100" dirty="0">
              <a:effectLst/>
              <a:ea typeface="Times New Roman" panose="02020603050405020304" pitchFamily="18" charset="0"/>
            </a:endParaRPr>
          </a:p>
          <a:p>
            <a:pPr algn="just"/>
            <a:r>
              <a:rPr lang="cy-GB" sz="1100" dirty="0">
                <a:ea typeface="Times New Roman" panose="02020603050405020304" pitchFamily="18" charset="0"/>
              </a:rPr>
              <a:t>Mae </a:t>
            </a:r>
            <a:r>
              <a:rPr lang="cy-GB" sz="1100" b="1" dirty="0" err="1">
                <a:ea typeface="Times New Roman" panose="02020603050405020304" pitchFamily="18" charset="0"/>
              </a:rPr>
              <a:t>Eclectica</a:t>
            </a:r>
            <a:r>
              <a:rPr lang="cy-GB" sz="1100" b="1" dirty="0">
                <a:ea typeface="Times New Roman" panose="02020603050405020304" pitchFamily="18" charset="0"/>
              </a:rPr>
              <a:t> Drindod </a:t>
            </a:r>
            <a:r>
              <a:rPr lang="cy-GB" sz="1100" dirty="0">
                <a:ea typeface="Times New Roman" panose="02020603050405020304" pitchFamily="18" charset="0"/>
              </a:rPr>
              <a:t>yn gwmni preifat cyfyngedig trwy warant heb unrhyw gyfalaf cyfranddaliadau, a sefydlwyd i ymgymryd â rôl sy’n darparu gweithgaredd Trydedd Genhadaeth yn fwy effeithiol i PCYDDS. Ystyrir bod </a:t>
            </a:r>
            <a:r>
              <a:rPr lang="cy-GB" sz="1100" dirty="0" err="1">
                <a:ea typeface="Times New Roman" panose="02020603050405020304" pitchFamily="18" charset="0"/>
              </a:rPr>
              <a:t>Eclectica</a:t>
            </a:r>
            <a:r>
              <a:rPr lang="cy-GB" sz="1100" dirty="0">
                <a:ea typeface="Times New Roman" panose="02020603050405020304" pitchFamily="18" charset="0"/>
              </a:rPr>
              <a:t> Drindod yn cael ei reoli gan PCYDDS gan mai TUC (y mae ei unig aelod yn PCYDDS) yw ei unig aelod ac mae </a:t>
            </a:r>
            <a:r>
              <a:rPr lang="cy-GB" sz="1100" dirty="0" err="1">
                <a:ea typeface="Times New Roman" panose="02020603050405020304" pitchFamily="18" charset="0"/>
              </a:rPr>
              <a:t>ganddo’r</a:t>
            </a:r>
            <a:r>
              <a:rPr lang="cy-GB" sz="1100" dirty="0">
                <a:ea typeface="Times New Roman" panose="02020603050405020304" pitchFamily="18" charset="0"/>
              </a:rPr>
              <a:t> pŵer i benodi cyfarwyddwyr.</a:t>
            </a:r>
            <a:r>
              <a:rPr lang="cy-GB" sz="1100" b="1" dirty="0">
                <a:ea typeface="Times New Roman" panose="02020603050405020304" pitchFamily="18" charset="0"/>
              </a:rPr>
              <a:t>
</a:t>
            </a:r>
            <a:r>
              <a:rPr lang="cy-GB" sz="1100" dirty="0">
                <a:ea typeface="Times New Roman" panose="02020603050405020304" pitchFamily="18" charset="0"/>
              </a:rPr>
              <a:t>Mae</a:t>
            </a:r>
            <a:r>
              <a:rPr lang="cy-GB" sz="1100" b="1" dirty="0">
                <a:ea typeface="Times New Roman" panose="02020603050405020304" pitchFamily="18" charset="0"/>
              </a:rPr>
              <a:t> </a:t>
            </a:r>
            <a:r>
              <a:rPr lang="en-GB" sz="1100" b="1" dirty="0">
                <a:effectLst/>
                <a:ea typeface="Times New Roman" panose="02020603050405020304" pitchFamily="18" charset="0"/>
              </a:rPr>
              <a:t>UWTSD Learning Centres Limited</a:t>
            </a:r>
            <a:r>
              <a:rPr lang="cy-GB" sz="1100" b="1" dirty="0">
                <a:ea typeface="Times New Roman" panose="02020603050405020304" pitchFamily="18" charset="0"/>
              </a:rPr>
              <a:t> </a:t>
            </a:r>
            <a:r>
              <a:rPr lang="cy-GB" sz="1100" dirty="0">
                <a:ea typeface="Times New Roman" panose="02020603050405020304" pitchFamily="18" charset="0"/>
              </a:rPr>
              <a:t>yn is-gwmni sy'n eiddo llwyr i'r Drindod Dewi Sant</a:t>
            </a:r>
            <a:r>
              <a:rPr lang="cy-GB" sz="1100" b="1" dirty="0">
                <a:ea typeface="Times New Roman" panose="02020603050405020304" pitchFamily="18" charset="0"/>
              </a:rPr>
              <a:t>.</a:t>
            </a:r>
            <a:r>
              <a:rPr lang="en-GB" sz="1100" b="1" dirty="0">
                <a:ea typeface="Times New Roman" panose="02020603050405020304" pitchFamily="18" charset="0"/>
              </a:rPr>
              <a:t>
</a:t>
            </a:r>
            <a:r>
              <a:rPr lang="en-GB" sz="1100" dirty="0">
                <a:ea typeface="Times New Roman" panose="02020603050405020304" pitchFamily="18" charset="0"/>
              </a:rPr>
              <a:t>Mae</a:t>
            </a:r>
            <a:r>
              <a:rPr lang="en-GB" sz="1100" b="1" dirty="0">
                <a:ea typeface="Times New Roman" panose="02020603050405020304" pitchFamily="18" charset="0"/>
              </a:rPr>
              <a:t> UWTSD Investments Limited </a:t>
            </a:r>
            <a:r>
              <a:rPr lang="en-GB" sz="1100" dirty="0" err="1">
                <a:ea typeface="Times New Roman" panose="02020603050405020304" pitchFamily="18" charset="0"/>
              </a:rPr>
              <a:t>yn</a:t>
            </a:r>
            <a:r>
              <a:rPr lang="en-GB" sz="1100" dirty="0">
                <a:ea typeface="Times New Roman" panose="02020603050405020304" pitchFamily="18" charset="0"/>
              </a:rPr>
              <a:t> is-</a:t>
            </a:r>
            <a:r>
              <a:rPr lang="en-GB" sz="1100" dirty="0" err="1">
                <a:ea typeface="Times New Roman" panose="02020603050405020304" pitchFamily="18" charset="0"/>
              </a:rPr>
              <a:t>gwmni</a:t>
            </a:r>
            <a:r>
              <a:rPr lang="en-GB" sz="1100" dirty="0">
                <a:ea typeface="Times New Roman" panose="02020603050405020304" pitchFamily="18" charset="0"/>
              </a:rPr>
              <a:t> </a:t>
            </a:r>
            <a:r>
              <a:rPr lang="en-GB" sz="1100" dirty="0" err="1">
                <a:ea typeface="Times New Roman" panose="02020603050405020304" pitchFamily="18" charset="0"/>
              </a:rPr>
              <a:t>sy'n</a:t>
            </a:r>
            <a:r>
              <a:rPr lang="en-GB" sz="1100" dirty="0">
                <a:ea typeface="Times New Roman" panose="02020603050405020304" pitchFamily="18" charset="0"/>
              </a:rPr>
              <a:t> </a:t>
            </a:r>
            <a:r>
              <a:rPr lang="en-GB" sz="1100" dirty="0" err="1">
                <a:ea typeface="Times New Roman" panose="02020603050405020304" pitchFamily="18" charset="0"/>
              </a:rPr>
              <a:t>eiddo</a:t>
            </a:r>
            <a:r>
              <a:rPr lang="en-GB" sz="1100" dirty="0">
                <a:ea typeface="Times New Roman" panose="02020603050405020304" pitchFamily="18" charset="0"/>
              </a:rPr>
              <a:t> </a:t>
            </a:r>
            <a:r>
              <a:rPr lang="cy-GB" sz="1100" dirty="0">
                <a:ea typeface="Times New Roman" panose="02020603050405020304" pitchFamily="18" charset="0"/>
              </a:rPr>
              <a:t>llwyr i'r Drindod Dewi Sant.</a:t>
            </a:r>
            <a:r>
              <a:rPr lang="en-GB" sz="1100" dirty="0">
                <a:ea typeface="Times New Roman" panose="02020603050405020304" pitchFamily="18" charset="0"/>
              </a:rPr>
              <a:t>
 </a:t>
            </a:r>
            <a:r>
              <a:rPr lang="cy-GB" sz="1100" dirty="0">
                <a:ea typeface="Times New Roman" panose="02020603050405020304" pitchFamily="18" charset="0"/>
              </a:rPr>
              <a:t>Mae’r </a:t>
            </a:r>
            <a:r>
              <a:rPr lang="cy-GB" sz="1100" b="1" dirty="0">
                <a:ea typeface="Times New Roman" panose="02020603050405020304" pitchFamily="18" charset="0"/>
              </a:rPr>
              <a:t>Ganolfan Dysgu Cymraeg Genedlaethol </a:t>
            </a:r>
            <a:r>
              <a:rPr lang="cy-GB" sz="1100" dirty="0">
                <a:ea typeface="Times New Roman" panose="02020603050405020304" pitchFamily="18" charset="0"/>
              </a:rPr>
              <a:t>yn gwmni preifat cyfyngedig trwy warant heb unrhyw gyfalaf cyfrannau. Mae’n ymgymryd â gosod cyfeiriad strategol cenedlaethol ar gyfer y sector Cymraeg i Oedolion, gan roi arweiniad i ddarparwyr Cymraeg i Oedolion. PCYDDS yw unig aelod y cwmni.</a:t>
            </a:r>
            <a:endParaRPr lang="cy-GB" sz="1100" dirty="0">
              <a:effectLst/>
              <a:ea typeface="Times New Roman" panose="02020603050405020304" pitchFamily="18" charset="0"/>
            </a:endParaRPr>
          </a:p>
        </p:txBody>
      </p:sp>
      <p:sp>
        <p:nvSpPr>
          <p:cNvPr id="21" name="TextBox 20">
            <a:extLst>
              <a:ext uri="{FF2B5EF4-FFF2-40B4-BE49-F238E27FC236}">
                <a16:creationId xmlns:a16="http://schemas.microsoft.com/office/drawing/2014/main" id="{43280283-B535-D735-B5D8-678A0A5B7E2B}"/>
              </a:ext>
            </a:extLst>
          </p:cNvPr>
          <p:cNvSpPr txBox="1"/>
          <p:nvPr/>
        </p:nvSpPr>
        <p:spPr>
          <a:xfrm>
            <a:off x="386863" y="61555"/>
            <a:ext cx="9998340" cy="584775"/>
          </a:xfrm>
          <a:prstGeom prst="rect">
            <a:avLst/>
          </a:prstGeom>
          <a:noFill/>
        </p:spPr>
        <p:txBody>
          <a:bodyPr wrap="square" rtlCol="0">
            <a:spAutoFit/>
          </a:bodyPr>
          <a:lstStyle/>
          <a:p>
            <a:r>
              <a:rPr lang="cy-GB" sz="3200" b="1" dirty="0">
                <a:solidFill>
                  <a:schemeClr val="bg1"/>
                </a:solidFill>
              </a:rPr>
              <a:t>Statws Cyfreithiol</a:t>
            </a:r>
          </a:p>
        </p:txBody>
      </p:sp>
      <p:sp>
        <p:nvSpPr>
          <p:cNvPr id="2" name="TextBox 1">
            <a:extLst>
              <a:ext uri="{FF2B5EF4-FFF2-40B4-BE49-F238E27FC236}">
                <a16:creationId xmlns:a16="http://schemas.microsoft.com/office/drawing/2014/main" id="{175AA7B8-6051-0230-8642-23523B3F8CB6}"/>
              </a:ext>
            </a:extLst>
          </p:cNvPr>
          <p:cNvSpPr txBox="1"/>
          <p:nvPr/>
        </p:nvSpPr>
        <p:spPr>
          <a:xfrm>
            <a:off x="6748121" y="2469192"/>
            <a:ext cx="5667741" cy="3960896"/>
          </a:xfrm>
          <a:prstGeom prst="rect">
            <a:avLst/>
          </a:prstGeom>
          <a:noFill/>
        </p:spPr>
        <p:txBody>
          <a:bodyPr wrap="square" lIns="91440" tIns="45720" rIns="91440" bIns="45720" numCol="2" spcCol="180000" rtlCol="0" anchor="t">
            <a:spAutoFit/>
          </a:bodyPr>
          <a:lstStyle/>
          <a:p>
            <a:pPr algn="just"/>
            <a:r>
              <a:rPr lang="cy-GB" sz="1100" dirty="0">
                <a:ea typeface="Times New Roman" panose="02020603050405020304" pitchFamily="18" charset="0"/>
              </a:rPr>
              <a:t>Mae</a:t>
            </a:r>
            <a:r>
              <a:rPr lang="cy-GB" sz="1100" b="1" dirty="0">
                <a:ea typeface="Times New Roman" panose="02020603050405020304" pitchFamily="18" charset="0"/>
              </a:rPr>
              <a:t> Coleg Sir Gâr </a:t>
            </a:r>
            <a:r>
              <a:rPr lang="cy-GB" sz="1100" dirty="0">
                <a:ea typeface="Times New Roman" panose="02020603050405020304" pitchFamily="18" charset="0"/>
              </a:rPr>
              <a:t>yn gwmni preifat cyfyngedig drwy warant heb gyfalaf cyfranddaliadau, sy'n ymgymryd â darpariaeth addysg bellach ac addysg uwch. Y Drindod Dewi Sant yw unig aelod y cwmni.</a:t>
            </a:r>
            <a:r>
              <a:rPr lang="cy-GB" sz="1100" dirty="0">
                <a:effectLst/>
                <a:ea typeface="Times New Roman" panose="02020603050405020304" pitchFamily="18" charset="0"/>
              </a:rPr>
              <a:t> </a:t>
            </a:r>
          </a:p>
          <a:p>
            <a:pPr algn="just"/>
            <a:endParaRPr lang="en-GB" sz="1100" dirty="0">
              <a:effectLst/>
              <a:ea typeface="Times New Roman" panose="02020603050405020304" pitchFamily="18" charset="0"/>
            </a:endParaRPr>
          </a:p>
          <a:p>
            <a:pPr algn="just"/>
            <a:r>
              <a:rPr lang="en-GB" sz="1100" dirty="0">
                <a:ea typeface="Times New Roman" panose="02020603050405020304" pitchFamily="18" charset="0"/>
              </a:rPr>
              <a:t>Mae</a:t>
            </a:r>
            <a:r>
              <a:rPr lang="en-GB" sz="1100" b="1" dirty="0">
                <a:ea typeface="Times New Roman" panose="02020603050405020304" pitchFamily="18" charset="0"/>
              </a:rPr>
              <a:t> Coleg Ceredigion </a:t>
            </a:r>
            <a:r>
              <a:rPr lang="cy-GB" sz="1100" dirty="0">
                <a:ea typeface="Times New Roman" panose="02020603050405020304" pitchFamily="18" charset="0"/>
              </a:rPr>
              <a:t>yn gwmni preifat cyfyngedig drwy warant heb gyfalaf cyfranddaliadau, sy'n ymgymryd â darpariaeth addysg bellach. Coleg Sir Gâr yw unig aelod y cwmni, a bernir ei fod yn cael ei reoli gan Y Drindod Dewi Sant fel unig aelod Coleg Sir Gâr.</a:t>
            </a:r>
            <a:r>
              <a:rPr lang="cy-GB" sz="1100" dirty="0">
                <a:effectLst/>
                <a:ea typeface="Times New Roman" panose="02020603050405020304" pitchFamily="18" charset="0"/>
              </a:rPr>
              <a:t> </a:t>
            </a:r>
          </a:p>
          <a:p>
            <a:pPr algn="just"/>
            <a:endParaRPr lang="en-GB" sz="1100" dirty="0">
              <a:effectLst/>
              <a:ea typeface="Times New Roman" panose="02020603050405020304" pitchFamily="18" charset="0"/>
            </a:endParaRPr>
          </a:p>
          <a:p>
            <a:pPr algn="just"/>
            <a:r>
              <a:rPr lang="cy-GB" sz="1100" dirty="0">
                <a:ea typeface="Times New Roman" panose="02020603050405020304" pitchFamily="18" charset="0"/>
              </a:rPr>
              <a:t>Mae </a:t>
            </a:r>
            <a:r>
              <a:rPr lang="cy-GB" sz="1100" b="1" dirty="0">
                <a:ea typeface="Times New Roman" panose="02020603050405020304" pitchFamily="18" charset="0"/>
              </a:rPr>
              <a:t>Mentrau Creadigol Cymru </a:t>
            </a:r>
            <a:r>
              <a:rPr lang="cy-GB" sz="1100" b="1" dirty="0" err="1">
                <a:ea typeface="Times New Roman" panose="02020603050405020304" pitchFamily="18" charset="0"/>
              </a:rPr>
              <a:t>Limited</a:t>
            </a:r>
            <a:r>
              <a:rPr lang="cy-GB" sz="1100" b="1" dirty="0">
                <a:ea typeface="Times New Roman" panose="02020603050405020304" pitchFamily="18" charset="0"/>
              </a:rPr>
              <a:t> </a:t>
            </a:r>
            <a:r>
              <a:rPr lang="cy-GB" sz="1100" dirty="0">
                <a:ea typeface="Times New Roman" panose="02020603050405020304" pitchFamily="18" charset="0"/>
              </a:rPr>
              <a:t>yn is-gwmni sy'n eiddo llwyr i'r Drindod Dewi Sant. Fe'i sefydlwyd i weithredu canolfan cyfryngau digidol yng Nghanolfan S4C Yr Egin, ger campws y Brifysgol yng Nghaerfyrddin. Cwblhawyd y gwaith o adeiladu'r ganolfan yn ystod y flwyddyn yn gorffen 31 Gorffennaf 2019.</a:t>
            </a:r>
            <a:r>
              <a:rPr lang="cy-GB" sz="1100" dirty="0">
                <a:effectLst/>
                <a:ea typeface="Times New Roman" panose="02020603050405020304" pitchFamily="18" charset="0"/>
              </a:rPr>
              <a:t> </a:t>
            </a:r>
          </a:p>
          <a:p>
            <a:pPr algn="just"/>
            <a:r>
              <a:rPr lang="en-GB" sz="1100" dirty="0">
                <a:ea typeface="Times New Roman" panose="02020603050405020304" pitchFamily="18" charset="0"/>
              </a:rPr>
              <a:t>Mae</a:t>
            </a:r>
            <a:r>
              <a:rPr lang="en-GB" sz="1100" b="1" dirty="0">
                <a:effectLst/>
                <a:ea typeface="Times New Roman" panose="02020603050405020304" pitchFamily="18" charset="0"/>
              </a:rPr>
              <a:t> UW Centre for Advanced Batch Manufacture Limited</a:t>
            </a:r>
            <a:r>
              <a:rPr lang="en-GB" sz="1100" b="1" dirty="0">
                <a:ea typeface="Times New Roman" panose="02020603050405020304" pitchFamily="18" charset="0"/>
              </a:rPr>
              <a:t>, </a:t>
            </a:r>
            <a:r>
              <a:rPr lang="cy-GB" sz="1100" dirty="0">
                <a:ea typeface="Times New Roman" panose="02020603050405020304" pitchFamily="18" charset="0"/>
              </a:rPr>
              <a:t>yn gwmni preifat. Mae gan y Brifysgol 51% o ddiddordeb rheolaethol yn y cwmni gyda Phrifysgol Cymru yn dal y 49% sy'n weddill. </a:t>
            </a:r>
            <a:r>
              <a:rPr lang="en-GB" sz="1100" b="1" dirty="0">
                <a:ea typeface="Times New Roman" panose="02020603050405020304" pitchFamily="18" charset="0"/>
              </a:rPr>
              <a:t>
</a:t>
            </a:r>
            <a:r>
              <a:rPr lang="en-GB" sz="1100" dirty="0">
                <a:ea typeface="Times New Roman" panose="02020603050405020304" pitchFamily="18" charset="0"/>
              </a:rPr>
              <a:t>Mae</a:t>
            </a:r>
            <a:r>
              <a:rPr lang="en-GB" sz="1100" b="1" dirty="0">
                <a:ea typeface="Times New Roman" panose="02020603050405020304" pitchFamily="18" charset="0"/>
              </a:rPr>
              <a:t> OSTC Trinity St David LLP</a:t>
            </a:r>
            <a:r>
              <a:rPr lang="en-GB" sz="1100" dirty="0">
                <a:ea typeface="Times New Roman" panose="02020603050405020304" pitchFamily="18" charset="0"/>
              </a:rPr>
              <a:t>, </a:t>
            </a:r>
            <a:r>
              <a:rPr lang="cy-GB" sz="1100" dirty="0">
                <a:ea typeface="Times New Roman" panose="02020603050405020304" pitchFamily="18" charset="0"/>
              </a:rPr>
              <a:t>yn bartneriaeth atebolrwydd cyfyngedig, mae gan y Brifysgol gyfran o 50% yn yr endid gyda'r 50% arall yn eiddo OSTC </a:t>
            </a:r>
            <a:r>
              <a:rPr lang="cy-GB" sz="1100" dirty="0" err="1">
                <a:ea typeface="Times New Roman" panose="02020603050405020304" pitchFamily="18" charset="0"/>
              </a:rPr>
              <a:t>Limited</a:t>
            </a:r>
            <a:r>
              <a:rPr lang="cy-GB" sz="1100" dirty="0">
                <a:ea typeface="Times New Roman" panose="02020603050405020304" pitchFamily="18" charset="0"/>
              </a:rPr>
              <a:t>.</a:t>
            </a:r>
            <a:r>
              <a:rPr lang="en-GB" sz="1100" b="1" dirty="0">
                <a:ea typeface="Times New Roman" panose="02020603050405020304" pitchFamily="18" charset="0"/>
              </a:rPr>
              <a:t>
</a:t>
            </a:r>
            <a:r>
              <a:rPr lang="en-GB" sz="1100" dirty="0">
                <a:ea typeface="Times New Roman" panose="02020603050405020304" pitchFamily="18" charset="0"/>
              </a:rPr>
              <a:t>Mae</a:t>
            </a:r>
            <a:r>
              <a:rPr lang="en-GB" sz="1100" b="1" dirty="0">
                <a:ea typeface="Times New Roman" panose="02020603050405020304" pitchFamily="18" charset="0"/>
              </a:rPr>
              <a:t> </a:t>
            </a:r>
            <a:r>
              <a:rPr lang="en-GB" sz="1100" b="1" dirty="0">
                <a:effectLst/>
                <a:ea typeface="Times New Roman" panose="02020603050405020304" pitchFamily="18" charset="0"/>
              </a:rPr>
              <a:t>UWTSD Innovation Centres Limited </a:t>
            </a:r>
            <a:r>
              <a:rPr lang="cy-GB" sz="1100" dirty="0">
                <a:ea typeface="Times New Roman" panose="02020603050405020304" pitchFamily="18" charset="0"/>
              </a:rPr>
              <a:t>yn is-gwmni sy'n eiddo llwyr i'r Drindod Dewi Sant ac nid oedd yn masnachu yn ystod y flwyddyn.</a:t>
            </a:r>
            <a:endParaRPr lang="cy-GB" sz="1100" dirty="0">
              <a:effectLst/>
              <a:ea typeface="Times New Roman" panose="02020603050405020304" pitchFamily="18" charset="0"/>
            </a:endParaRPr>
          </a:p>
        </p:txBody>
      </p:sp>
    </p:spTree>
    <p:extLst>
      <p:ext uri="{BB962C8B-B14F-4D97-AF65-F5344CB8AC3E}">
        <p14:creationId xmlns:p14="http://schemas.microsoft.com/office/powerpoint/2010/main" val="2822262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487EC-1A69-D3D9-4D77-6A204CF8619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BCD5AFF-D2F9-0014-D344-9BB38910731D}"/>
              </a:ext>
            </a:extLst>
          </p:cNvPr>
          <p:cNvSpPr/>
          <p:nvPr/>
        </p:nvSpPr>
        <p:spPr>
          <a:xfrm>
            <a:off x="6788095" y="3051821"/>
            <a:ext cx="6013505"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73028F2-C044-6D3E-5BB5-548A6D9E1236}"/>
              </a:ext>
            </a:extLst>
          </p:cNvPr>
          <p:cNvSpPr/>
          <p:nvPr/>
        </p:nvSpPr>
        <p:spPr>
          <a:xfrm>
            <a:off x="-2" y="3277369"/>
            <a:ext cx="6215605"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F44B537-E93B-C8CA-0906-C96206A09A4A}"/>
              </a:ext>
            </a:extLst>
          </p:cNvPr>
          <p:cNvSpPr/>
          <p:nvPr/>
        </p:nvSpPr>
        <p:spPr>
          <a:xfrm>
            <a:off x="-1" y="6440538"/>
            <a:ext cx="6215605"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82DAF79-DED6-4E6F-A89A-51ED7A565209}"/>
              </a:ext>
            </a:extLst>
          </p:cNvPr>
          <p:cNvSpPr/>
          <p:nvPr/>
        </p:nvSpPr>
        <p:spPr>
          <a:xfrm>
            <a:off x="6788094" y="922118"/>
            <a:ext cx="6013505" cy="17181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EF46C697-4620-FAFB-40AC-BC64764456DC}"/>
              </a:ext>
            </a:extLst>
          </p:cNvPr>
          <p:cNvSpPr/>
          <p:nvPr/>
        </p:nvSpPr>
        <p:spPr>
          <a:xfrm>
            <a:off x="0" y="839165"/>
            <a:ext cx="6215605"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409FAE5-333A-E98E-E510-E61546A89469}"/>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A637293A-36D5-0036-E34B-68180825EB06}"/>
              </a:ext>
            </a:extLst>
          </p:cNvPr>
          <p:cNvSpPr txBox="1"/>
          <p:nvPr/>
        </p:nvSpPr>
        <p:spPr>
          <a:xfrm>
            <a:off x="386863" y="61555"/>
            <a:ext cx="12414737" cy="584775"/>
          </a:xfrm>
          <a:prstGeom prst="rect">
            <a:avLst/>
          </a:prstGeom>
          <a:noFill/>
        </p:spPr>
        <p:txBody>
          <a:bodyPr wrap="square" rtlCol="0">
            <a:spAutoFit/>
          </a:bodyPr>
          <a:lstStyle/>
          <a:p>
            <a:r>
              <a:rPr lang="en-GB" sz="3200" dirty="0">
                <a:solidFill>
                  <a:schemeClr val="bg1"/>
                </a:solidFill>
              </a:rPr>
              <a:t>NODIADAU I’R CYFRIFON</a:t>
            </a:r>
            <a:endParaRPr lang="en-GB" sz="32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A86FD64-6118-EFC1-FB81-21E307FC1391}"/>
              </a:ext>
            </a:extLst>
          </p:cNvPr>
          <p:cNvSpPr txBox="1"/>
          <p:nvPr/>
        </p:nvSpPr>
        <p:spPr>
          <a:xfrm>
            <a:off x="467305" y="791695"/>
            <a:ext cx="4548066" cy="276999"/>
          </a:xfrm>
          <a:prstGeom prst="rect">
            <a:avLst/>
          </a:prstGeom>
          <a:noFill/>
        </p:spPr>
        <p:txBody>
          <a:bodyPr wrap="square" rtlCol="0">
            <a:spAutoFit/>
          </a:bodyPr>
          <a:lstStyle/>
          <a:p>
            <a:r>
              <a:rPr lang="en-GB" sz="1200" b="1" dirty="0"/>
              <a:t>2. </a:t>
            </a:r>
            <a:r>
              <a:rPr lang="cy-GB" sz="1200" b="1" dirty="0"/>
              <a:t>Ffioedd Dysgu a chontractau addysg</a:t>
            </a:r>
          </a:p>
        </p:txBody>
      </p:sp>
      <p:cxnSp>
        <p:nvCxnSpPr>
          <p:cNvPr id="29" name="Straight Connector 28">
            <a:extLst>
              <a:ext uri="{FF2B5EF4-FFF2-40B4-BE49-F238E27FC236}">
                <a16:creationId xmlns:a16="http://schemas.microsoft.com/office/drawing/2014/main" id="{9F33BCC8-9640-E3FF-E78E-D299D5BA860F}"/>
              </a:ext>
            </a:extLst>
          </p:cNvPr>
          <p:cNvCxnSpPr>
            <a:cxnSpLocks/>
          </p:cNvCxnSpPr>
          <p:nvPr/>
        </p:nvCxnSpPr>
        <p:spPr>
          <a:xfrm>
            <a:off x="363006" y="3094855"/>
            <a:ext cx="559283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a16="http://schemas.microsoft.com/office/drawing/2014/main" id="{C3D0FCB0-1A1E-D34C-4B6C-C6BD9876FE4D}"/>
              </a:ext>
            </a:extLst>
          </p:cNvPr>
          <p:cNvGraphicFramePr>
            <a:graphicFrameLocks noGrp="1"/>
          </p:cNvGraphicFramePr>
          <p:nvPr>
            <p:extLst>
              <p:ext uri="{D42A27DB-BD31-4B8C-83A1-F6EECF244321}">
                <p14:modId xmlns:p14="http://schemas.microsoft.com/office/powerpoint/2010/main" val="2928851763"/>
              </p:ext>
            </p:extLst>
          </p:nvPr>
        </p:nvGraphicFramePr>
        <p:xfrm>
          <a:off x="490309" y="1017186"/>
          <a:ext cx="5530299" cy="2072640"/>
        </p:xfrm>
        <a:graphic>
          <a:graphicData uri="http://schemas.openxmlformats.org/drawingml/2006/table">
            <a:tbl>
              <a:tblPr firstRow="1" firstCol="1" bandRow="1">
                <a:tableStyleId>{2D5ABB26-0587-4C30-8999-92F81FD0307C}</a:tableStyleId>
              </a:tblPr>
              <a:tblGrid>
                <a:gridCol w="1954771">
                  <a:extLst>
                    <a:ext uri="{9D8B030D-6E8A-4147-A177-3AD203B41FA5}">
                      <a16:colId xmlns:a16="http://schemas.microsoft.com/office/drawing/2014/main" val="670342874"/>
                    </a:ext>
                  </a:extLst>
                </a:gridCol>
                <a:gridCol w="162560">
                  <a:extLst>
                    <a:ext uri="{9D8B030D-6E8A-4147-A177-3AD203B41FA5}">
                      <a16:colId xmlns:a16="http://schemas.microsoft.com/office/drawing/2014/main" val="850256372"/>
                    </a:ext>
                  </a:extLst>
                </a:gridCol>
                <a:gridCol w="853242">
                  <a:extLst>
                    <a:ext uri="{9D8B030D-6E8A-4147-A177-3AD203B41FA5}">
                      <a16:colId xmlns:a16="http://schemas.microsoft.com/office/drawing/2014/main" val="635581691"/>
                    </a:ext>
                  </a:extLst>
                </a:gridCol>
                <a:gridCol w="853242">
                  <a:extLst>
                    <a:ext uri="{9D8B030D-6E8A-4147-A177-3AD203B41FA5}">
                      <a16:colId xmlns:a16="http://schemas.microsoft.com/office/drawing/2014/main" val="802619644"/>
                    </a:ext>
                  </a:extLst>
                </a:gridCol>
                <a:gridCol w="853242">
                  <a:extLst>
                    <a:ext uri="{9D8B030D-6E8A-4147-A177-3AD203B41FA5}">
                      <a16:colId xmlns:a16="http://schemas.microsoft.com/office/drawing/2014/main" val="3260824239"/>
                    </a:ext>
                  </a:extLst>
                </a:gridCol>
                <a:gridCol w="853242">
                  <a:extLst>
                    <a:ext uri="{9D8B030D-6E8A-4147-A177-3AD203B41FA5}">
                      <a16:colId xmlns:a16="http://schemas.microsoft.com/office/drawing/2014/main" val="340865882"/>
                    </a:ext>
                  </a:extLst>
                </a:gridCol>
              </a:tblGrid>
              <a:tr h="171450">
                <a:tc>
                  <a:txBody>
                    <a:bodyPr/>
                    <a:lstStyle/>
                    <a:p>
                      <a:endParaRPr lang="cy-GB" sz="1200" noProof="0" dirty="0">
                        <a:effectLst/>
                        <a:latin typeface="+mn-lt"/>
                        <a:ea typeface="Times New Roman" panose="02020603050405020304" pitchFamily="18" charset="0"/>
                      </a:endParaRPr>
                    </a:p>
                  </a:txBody>
                  <a:tcPr marL="68580" marR="68580" marT="0" marB="0"/>
                </a:tc>
                <a:tc>
                  <a:txBody>
                    <a:bodyPr/>
                    <a:lstStyle/>
                    <a:p>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algn="ctr"/>
                      <a:r>
                        <a:rPr lang="cy-GB" sz="1000" b="1" noProof="0" dirty="0">
                          <a:effectLst/>
                          <a:latin typeface="+mn-lt"/>
                        </a:rPr>
                        <a:t>Blwyddyn hyd at 31 Gorffennaf 2024</a:t>
                      </a:r>
                      <a:endParaRPr lang="cy-GB" sz="1200" b="1" noProof="0" dirty="0">
                        <a:effectLst/>
                        <a:latin typeface="+mn-lt"/>
                      </a:endParaRPr>
                    </a:p>
                    <a:p>
                      <a:pPr algn="ctr"/>
                      <a:endParaRPr lang="cy-GB" sz="12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hMerge="1">
                  <a:txBody>
                    <a:bodyPr/>
                    <a:lstStyle/>
                    <a:p>
                      <a:endParaRPr lang="en-GB"/>
                    </a:p>
                  </a:txBody>
                  <a:tcPr/>
                </a:tc>
                <a:tc gridSpan="2">
                  <a:txBody>
                    <a:bodyPr/>
                    <a:lstStyle/>
                    <a:p>
                      <a:pPr algn="ctr"/>
                      <a:r>
                        <a:rPr lang="cy-GB" sz="1000" b="1" noProof="0" dirty="0">
                          <a:solidFill>
                            <a:schemeClr val="bg1">
                              <a:lumMod val="50000"/>
                            </a:schemeClr>
                          </a:solidFill>
                          <a:effectLst/>
                          <a:latin typeface="+mn-lt"/>
                        </a:rPr>
                        <a:t>Blwyddyn hyd at 31 Gorffennaf  2023</a:t>
                      </a:r>
                      <a:endParaRPr lang="cy-GB" sz="1200" b="1" noProof="0" dirty="0">
                        <a:solidFill>
                          <a:schemeClr val="bg1">
                            <a:lumMod val="50000"/>
                          </a:schemeClr>
                        </a:solidFill>
                        <a:effectLst/>
                        <a:latin typeface="+mn-lt"/>
                      </a:endParaRPr>
                    </a:p>
                    <a:p>
                      <a:pPr algn="ct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1228753003"/>
                  </a:ext>
                </a:extLst>
              </a:tr>
              <a:tr h="152400">
                <a:tc>
                  <a:txBody>
                    <a:bodyPr/>
                    <a:lstStyle/>
                    <a:p>
                      <a:endParaRPr lang="cy-GB" sz="1200" noProof="0" dirty="0">
                        <a:effectLst/>
                        <a:latin typeface="+mn-lt"/>
                        <a:ea typeface="Times New Roman" panose="02020603050405020304" pitchFamily="18" charset="0"/>
                      </a:endParaRPr>
                    </a:p>
                  </a:txBody>
                  <a:tcPr marL="68580" marR="68580" marT="0" marB="0"/>
                </a:tc>
                <a:tc>
                  <a:txBody>
                    <a:bodyPr/>
                    <a:lstStyle/>
                    <a:p>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latin typeface="+mn-lt"/>
                        </a:rPr>
                        <a:t>Cyfunol</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ea typeface="Times New Roman" panose="02020603050405020304" pitchFamily="18" charset="0"/>
                        </a:rPr>
                        <a:t>Y Brifysgol</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Cyfunol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ea typeface="Times New Roman" panose="02020603050405020304" pitchFamily="18" charset="0"/>
                        </a:rPr>
                        <a:t>Y Brifysgol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662759427"/>
                  </a:ext>
                </a:extLst>
              </a:tr>
              <a:tr h="152400">
                <a:tc>
                  <a:txBody>
                    <a:bodyPr/>
                    <a:lstStyle/>
                    <a:p>
                      <a:endParaRPr lang="cy-GB" sz="1200" noProof="0" dirty="0">
                        <a:effectLst/>
                        <a:latin typeface="+mn-lt"/>
                        <a:ea typeface="Times New Roman" panose="02020603050405020304" pitchFamily="18" charset="0"/>
                      </a:endParaRPr>
                    </a:p>
                  </a:txBody>
                  <a:tcPr marL="68580" marR="68580" marT="0" marB="0"/>
                </a:tc>
                <a:tc>
                  <a:txBody>
                    <a:bodyPr/>
                    <a:lstStyle/>
                    <a:p>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latin typeface="+mn-lt"/>
                        </a:rPr>
                        <a:t>£’000</a:t>
                      </a:r>
                      <a:endParaRPr lang="cy-GB" sz="1200" b="1" noProof="0" dirty="0">
                        <a:effectLst/>
                        <a:latin typeface="+mn-lt"/>
                        <a:ea typeface="Times New Roman" panose="02020603050405020304" pitchFamily="18" charset="0"/>
                      </a:endParaRPr>
                    </a:p>
                  </a:txBody>
                  <a:tcPr marL="68580" marR="68580" marT="0" marB="0" anchor="ctr"/>
                </a:tc>
                <a:tc>
                  <a:txBody>
                    <a:bodyPr/>
                    <a:lstStyle/>
                    <a:p>
                      <a:pPr algn="ctr"/>
                      <a:r>
                        <a:rPr lang="cy-GB" sz="1000" b="1" noProof="0" dirty="0">
                          <a:effectLst/>
                          <a:latin typeface="+mn-lt"/>
                        </a:rPr>
                        <a:t>£’000</a:t>
                      </a:r>
                      <a:endParaRPr lang="cy-GB" sz="12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£’000</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rPr>
                        <a:t>£’000</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778091882"/>
                  </a:ext>
                </a:extLst>
              </a:tr>
              <a:tr h="152400">
                <a:tc>
                  <a:txBody>
                    <a:bodyPr/>
                    <a:lstStyle/>
                    <a:p>
                      <a:r>
                        <a:rPr lang="cy-GB" sz="1000" noProof="0" dirty="0">
                          <a:effectLst/>
                          <a:latin typeface="+mn-lt"/>
                          <a:ea typeface="Times New Roman" panose="02020603050405020304" pitchFamily="18" charset="0"/>
                        </a:rPr>
                        <a:t>Myfyrwyr cartref ac UE llawn amser</a:t>
                      </a:r>
                      <a:endParaRPr lang="cy-GB" sz="1200" noProof="0" dirty="0">
                        <a:effectLst/>
                        <a:latin typeface="+mn-lt"/>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latin typeface="+mn-lt"/>
                        </a:rPr>
                        <a:t>82,160</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78,606</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75,039</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72,102</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868168447"/>
                  </a:ext>
                </a:extLst>
              </a:tr>
              <a:tr h="152400">
                <a:tc>
                  <a:txBody>
                    <a:bodyPr/>
                    <a:lstStyle/>
                    <a:p>
                      <a:r>
                        <a:rPr lang="cy-GB" sz="1000" noProof="0" dirty="0">
                          <a:effectLst/>
                          <a:latin typeface="+mn-lt"/>
                        </a:rPr>
                        <a:t>Myfyrwyr rhyngwladol llawn amser </a:t>
                      </a:r>
                      <a:endParaRPr lang="cy-GB" sz="1200" noProof="0" dirty="0">
                        <a:effectLst/>
                        <a:latin typeface="+mn-lt"/>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latin typeface="+mn-lt"/>
                        </a:rPr>
                        <a:t>9,652</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9,652</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8,998</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11,723</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356935185"/>
                  </a:ext>
                </a:extLst>
              </a:tr>
              <a:tr h="161925">
                <a:tc>
                  <a:txBody>
                    <a:bodyPr/>
                    <a:lstStyle/>
                    <a:p>
                      <a:r>
                        <a:rPr lang="cy-GB" sz="1000" noProof="0" dirty="0">
                          <a:effectLst/>
                          <a:latin typeface="+mn-lt"/>
                        </a:rPr>
                        <a:t>Myfyrwyr rhan amser </a:t>
                      </a:r>
                      <a:endParaRPr lang="cy-GB" sz="1200" noProof="0" dirty="0">
                        <a:effectLst/>
                        <a:latin typeface="+mn-lt"/>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latin typeface="+mn-lt"/>
                        </a:rPr>
                        <a:t>7,674</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7,674</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7,292</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3,934</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898910419"/>
                  </a:ext>
                </a:extLst>
              </a:tr>
              <a:tr h="152400">
                <a:tc>
                  <a:txBody>
                    <a:bodyPr/>
                    <a:lstStyle/>
                    <a:p>
                      <a:r>
                        <a:rPr lang="cy-GB" sz="1000" noProof="0" dirty="0">
                          <a:effectLst/>
                          <a:latin typeface="+mn-lt"/>
                          <a:ea typeface="Times New Roman" panose="02020603050405020304" pitchFamily="18" charset="0"/>
                        </a:rPr>
                        <a:t>Contractau addysg </a:t>
                      </a:r>
                      <a:endParaRPr lang="cy-GB" sz="1200" noProof="0" dirty="0">
                        <a:effectLst/>
                        <a:latin typeface="+mn-lt"/>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latin typeface="+mn-lt"/>
                        </a:rPr>
                        <a:t>1,249</a:t>
                      </a:r>
                      <a:endParaRPr lang="cy-GB" sz="1200" b="1" noProof="0" dirty="0">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mn-lt"/>
                        </a:rPr>
                        <a:t>-</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latin typeface="+mn-lt"/>
                        </a:rPr>
                        <a:t>1,406</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latin typeface="+mn-lt"/>
                        </a:rPr>
                        <a:t>-</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3308985"/>
                  </a:ext>
                </a:extLst>
              </a:tr>
              <a:tr h="152399">
                <a:tc>
                  <a:txBody>
                    <a:bodyPr/>
                    <a:lstStyle/>
                    <a:p>
                      <a:pPr lvl="0">
                        <a:buNone/>
                      </a:pPr>
                      <a:endParaRPr lang="en-GB" sz="1000" dirty="0">
                        <a:effectLst/>
                      </a:endParaRPr>
                    </a:p>
                  </a:txBody>
                  <a:tcPr marL="68580" marR="68580" marT="0" marB="0"/>
                </a:tc>
                <a:tc>
                  <a:txBody>
                    <a:bodyPr/>
                    <a:lstStyle/>
                    <a:p>
                      <a:pPr lvl="0" algn="ctr">
                        <a:buNone/>
                      </a:pPr>
                      <a:endParaRPr lang="en-GB" sz="1200" dirty="0">
                        <a:effectLst/>
                        <a:latin typeface="Times New Roman"/>
                        <a:ea typeface="Times New Roman" panose="02020603050405020304" pitchFamily="18" charset="0"/>
                      </a:endParaRPr>
                    </a:p>
                  </a:txBody>
                  <a:tcPr marL="68580" marR="68580" marT="0" marB="0"/>
                </a:tc>
                <a:tc>
                  <a:txBody>
                    <a:bodyPr/>
                    <a:lstStyle/>
                    <a:p>
                      <a:pPr lvl="0" algn="ctr">
                        <a:buNone/>
                      </a:pPr>
                      <a:endParaRPr lang="en-GB" sz="1000" b="1" dirty="0">
                        <a:effectLst/>
                        <a:latin typeface="+mn-lt"/>
                      </a:endParaRPr>
                    </a:p>
                  </a:txBody>
                  <a:tcPr marL="68580" marR="68580" marT="0" marB="0">
                    <a:lnT w="12700" cap="flat" cmpd="sng" algn="ctr">
                      <a:solidFill>
                        <a:schemeClr val="tx1"/>
                      </a:solidFill>
                      <a:prstDash val="solid"/>
                      <a:round/>
                      <a:headEnd type="none" w="med" len="med"/>
                      <a:tailEnd type="none" w="med" len="med"/>
                    </a:lnT>
                    <a:lnB w="12700">
                      <a:solidFill>
                        <a:schemeClr val="tx1"/>
                      </a:solidFill>
                    </a:lnB>
                  </a:tcPr>
                </a:tc>
                <a:tc>
                  <a:txBody>
                    <a:bodyPr/>
                    <a:lstStyle/>
                    <a:p>
                      <a:pPr lvl="0" algn="ctr">
                        <a:buNone/>
                      </a:pPr>
                      <a:endParaRPr lang="en-GB" sz="1000" b="1" dirty="0">
                        <a:effectLst/>
                        <a:latin typeface="+mn-lt"/>
                      </a:endParaRPr>
                    </a:p>
                  </a:txBody>
                  <a:tcPr marL="68580" marR="68580" marT="0" marB="0">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tc>
                  <a:txBody>
                    <a:bodyPr/>
                    <a:lstStyle/>
                    <a:p>
                      <a:pPr lvl="0" algn="ctr">
                        <a:buNone/>
                      </a:pPr>
                      <a:endParaRPr lang="en-GB" sz="1000" dirty="0">
                        <a:solidFill>
                          <a:schemeClr val="bg1">
                            <a:lumMod val="50000"/>
                          </a:schemeClr>
                        </a:solidFill>
                        <a:effectLst/>
                        <a:latin typeface="+mn-lt"/>
                      </a:endParaRPr>
                    </a:p>
                  </a:txBody>
                  <a:tcPr marL="68580" marR="68580" marT="0" marB="0">
                    <a:lnL w="12700">
                      <a:solidFill>
                        <a:schemeClr val="tx1"/>
                      </a:solidFill>
                    </a:lnL>
                    <a:lnT w="12700" cap="flat" cmpd="sng" algn="ctr">
                      <a:solidFill>
                        <a:schemeClr val="tx1"/>
                      </a:solidFill>
                      <a:prstDash val="solid"/>
                      <a:round/>
                      <a:headEnd type="none" w="med" len="med"/>
                      <a:tailEnd type="none" w="med" len="med"/>
                    </a:lnT>
                    <a:lnB w="12700">
                      <a:solidFill>
                        <a:schemeClr val="tx1"/>
                      </a:solidFill>
                    </a:lnB>
                  </a:tcPr>
                </a:tc>
                <a:tc>
                  <a:txBody>
                    <a:bodyPr/>
                    <a:lstStyle/>
                    <a:p>
                      <a:pPr lvl="0" algn="ctr">
                        <a:buNone/>
                      </a:pPr>
                      <a:endParaRPr lang="en-GB" sz="1000" dirty="0">
                        <a:solidFill>
                          <a:schemeClr val="bg1">
                            <a:lumMod val="50000"/>
                          </a:schemeClr>
                        </a:solidFill>
                        <a:effectLst/>
                        <a:latin typeface="+mn-lt"/>
                      </a:endParaRPr>
                    </a:p>
                  </a:txBody>
                  <a:tcPr marL="68580" marR="68580" marT="0" marB="0">
                    <a:lnT w="12700" cap="flat" cmpd="sng" algn="ctr">
                      <a:solidFill>
                        <a:schemeClr val="tx1"/>
                      </a:solidFill>
                      <a:prstDash val="solid"/>
                      <a:round/>
                      <a:headEnd type="none" w="med" len="med"/>
                      <a:tailEnd type="none" w="med" len="med"/>
                    </a:lnT>
                    <a:lnB w="12700">
                      <a:solidFill>
                        <a:schemeClr val="tx1"/>
                      </a:solidFill>
                    </a:lnB>
                  </a:tcPr>
                </a:tc>
                <a:extLst>
                  <a:ext uri="{0D108BD9-81ED-4DB2-BD59-A6C34878D82A}">
                    <a16:rowId xmlns:a16="http://schemas.microsoft.com/office/drawing/2014/main" val="4226541040"/>
                  </a:ext>
                </a:extLst>
              </a:tr>
              <a:tr h="152400">
                <a:tc>
                  <a:txBody>
                    <a:bodyPr/>
                    <a:lstStyle/>
                    <a:p>
                      <a:endParaRPr lang="en-GB"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endParaRPr lang="en-GB"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en-GB" sz="1000" b="1" dirty="0">
                          <a:effectLst/>
                        </a:rPr>
                        <a:t>100,735</a:t>
                      </a:r>
                      <a:endParaRPr lang="en-GB" sz="1200" b="1"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b="1">
                          <a:effectLst/>
                        </a:rPr>
                        <a:t>95,932</a:t>
                      </a:r>
                      <a:endParaRPr lang="en-GB" sz="1200" b="1">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b="1" dirty="0">
                          <a:solidFill>
                            <a:schemeClr val="bg1">
                              <a:lumMod val="50000"/>
                            </a:schemeClr>
                          </a:solidFill>
                          <a:effectLst/>
                        </a:rPr>
                        <a:t>92,735</a:t>
                      </a:r>
                      <a:endParaRPr lang="en-GB" sz="1200" b="1"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b="1" dirty="0">
                          <a:solidFill>
                            <a:schemeClr val="bg1">
                              <a:lumMod val="50000"/>
                            </a:schemeClr>
                          </a:solidFill>
                          <a:effectLst/>
                        </a:rPr>
                        <a:t>87,759</a:t>
                      </a:r>
                      <a:endParaRPr lang="en-GB" sz="1200" b="1"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2493938"/>
                  </a:ext>
                </a:extLst>
              </a:tr>
            </a:tbl>
          </a:graphicData>
        </a:graphic>
      </p:graphicFrame>
      <p:graphicFrame>
        <p:nvGraphicFramePr>
          <p:cNvPr id="13" name="Table 12">
            <a:extLst>
              <a:ext uri="{FF2B5EF4-FFF2-40B4-BE49-F238E27FC236}">
                <a16:creationId xmlns:a16="http://schemas.microsoft.com/office/drawing/2014/main" id="{78351FA1-9B5F-76BD-1EE2-5AB6B8E01E5B}"/>
              </a:ext>
            </a:extLst>
          </p:cNvPr>
          <p:cNvGraphicFramePr>
            <a:graphicFrameLocks noGrp="1"/>
          </p:cNvGraphicFramePr>
          <p:nvPr>
            <p:extLst>
              <p:ext uri="{D42A27DB-BD31-4B8C-83A1-F6EECF244321}">
                <p14:modId xmlns:p14="http://schemas.microsoft.com/office/powerpoint/2010/main" val="2514729956"/>
              </p:ext>
            </p:extLst>
          </p:nvPr>
        </p:nvGraphicFramePr>
        <p:xfrm>
          <a:off x="490309" y="3608281"/>
          <a:ext cx="5596696" cy="2804160"/>
        </p:xfrm>
        <a:graphic>
          <a:graphicData uri="http://schemas.openxmlformats.org/drawingml/2006/table">
            <a:tbl>
              <a:tblPr firstRow="1" firstCol="1" bandRow="1">
                <a:tableStyleId>{2D5ABB26-0587-4C30-8999-92F81FD0307C}</a:tableStyleId>
              </a:tblPr>
              <a:tblGrid>
                <a:gridCol w="1955452">
                  <a:extLst>
                    <a:ext uri="{9D8B030D-6E8A-4147-A177-3AD203B41FA5}">
                      <a16:colId xmlns:a16="http://schemas.microsoft.com/office/drawing/2014/main" val="2927675362"/>
                    </a:ext>
                  </a:extLst>
                </a:gridCol>
                <a:gridCol w="162560">
                  <a:extLst>
                    <a:ext uri="{9D8B030D-6E8A-4147-A177-3AD203B41FA5}">
                      <a16:colId xmlns:a16="http://schemas.microsoft.com/office/drawing/2014/main" val="1321064248"/>
                    </a:ext>
                  </a:extLst>
                </a:gridCol>
                <a:gridCol w="869671">
                  <a:extLst>
                    <a:ext uri="{9D8B030D-6E8A-4147-A177-3AD203B41FA5}">
                      <a16:colId xmlns:a16="http://schemas.microsoft.com/office/drawing/2014/main" val="61236434"/>
                    </a:ext>
                  </a:extLst>
                </a:gridCol>
                <a:gridCol w="869671">
                  <a:extLst>
                    <a:ext uri="{9D8B030D-6E8A-4147-A177-3AD203B41FA5}">
                      <a16:colId xmlns:a16="http://schemas.microsoft.com/office/drawing/2014/main" val="2641940908"/>
                    </a:ext>
                  </a:extLst>
                </a:gridCol>
                <a:gridCol w="869671">
                  <a:extLst>
                    <a:ext uri="{9D8B030D-6E8A-4147-A177-3AD203B41FA5}">
                      <a16:colId xmlns:a16="http://schemas.microsoft.com/office/drawing/2014/main" val="879035215"/>
                    </a:ext>
                  </a:extLst>
                </a:gridCol>
                <a:gridCol w="869671">
                  <a:extLst>
                    <a:ext uri="{9D8B030D-6E8A-4147-A177-3AD203B41FA5}">
                      <a16:colId xmlns:a16="http://schemas.microsoft.com/office/drawing/2014/main" val="1277247711"/>
                    </a:ext>
                  </a:extLst>
                </a:gridCol>
              </a:tblGrid>
              <a:tr h="151130">
                <a:tc>
                  <a:txBody>
                    <a:bodyPr/>
                    <a:lstStyle/>
                    <a:p>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algn="ctr"/>
                      <a:r>
                        <a:rPr lang="cy-GB" sz="1000" b="1" noProof="0" dirty="0">
                          <a:effectLst/>
                        </a:rPr>
                        <a:t>Blwyddyn hyd at 31 Gorffennaf 2024</a:t>
                      </a:r>
                      <a:endParaRPr lang="cy-GB" sz="1200" b="1" noProof="0" dirty="0">
                        <a:effectLst/>
                      </a:endParaRPr>
                    </a:p>
                    <a:p>
                      <a:pPr algn="ct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hMerge="1">
                  <a:txBody>
                    <a:bodyPr/>
                    <a:lstStyle/>
                    <a:p>
                      <a:endParaRPr lang="en-GB"/>
                    </a:p>
                  </a:txBody>
                  <a:tcPr/>
                </a:tc>
                <a:tc gridSpan="2">
                  <a:txBody>
                    <a:bodyPr/>
                    <a:lstStyle/>
                    <a:p>
                      <a:pPr algn="ctr"/>
                      <a:r>
                        <a:rPr lang="cy-GB" sz="1000" b="1" noProof="0" dirty="0">
                          <a:solidFill>
                            <a:schemeClr val="bg1">
                              <a:lumMod val="50000"/>
                            </a:schemeClr>
                          </a:solidFill>
                          <a:effectLst/>
                        </a:rPr>
                        <a:t>Blwyddyn hyd at 31 Gorffennaf 2023</a:t>
                      </a:r>
                      <a:endParaRPr lang="cy-GB" sz="1200" b="1" noProof="0" dirty="0">
                        <a:solidFill>
                          <a:schemeClr val="bg1">
                            <a:lumMod val="50000"/>
                          </a:schemeClr>
                        </a:solidFill>
                        <a:effectLst/>
                      </a:endParaRPr>
                    </a:p>
                    <a:p>
                      <a:pPr algn="ct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1878870398"/>
                  </a:ext>
                </a:extLst>
              </a:tr>
              <a:tr h="160655">
                <a:tc>
                  <a:txBody>
                    <a:bodyPr/>
                    <a:lstStyle/>
                    <a:p>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Cyfunol</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latin typeface="Times New Roman" panose="02020603050405020304" pitchFamily="18" charset="0"/>
                          <a:ea typeface="Times New Roman" panose="02020603050405020304" pitchFamily="18" charset="0"/>
                        </a:rPr>
                        <a:t>Y Brifysgol</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rPr>
                        <a:t>Cyfunol</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en-GB" sz="1000" b="1" noProof="0" dirty="0">
                          <a:solidFill>
                            <a:schemeClr val="bg1">
                              <a:lumMod val="50000"/>
                            </a:schemeClr>
                          </a:solidFill>
                          <a:effectLst/>
                          <a:latin typeface="Times New Roman" panose="02020603050405020304" pitchFamily="18" charset="0"/>
                          <a:ea typeface="Times New Roman" panose="02020603050405020304" pitchFamily="18" charset="0"/>
                        </a:rPr>
                        <a:t>Y</a:t>
                      </a:r>
                      <a:r>
                        <a:rPr lang="cy-GB" sz="1000" b="1" noProof="0" dirty="0">
                          <a:solidFill>
                            <a:schemeClr val="bg1">
                              <a:lumMod val="50000"/>
                            </a:schemeClr>
                          </a:solidFill>
                          <a:effectLst/>
                          <a:latin typeface="Times New Roman" panose="02020603050405020304" pitchFamily="18" charset="0"/>
                          <a:ea typeface="Times New Roman" panose="02020603050405020304" pitchFamily="18" charset="0"/>
                        </a:rPr>
                        <a:t> Brifysgol </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94326375"/>
                  </a:ext>
                </a:extLst>
              </a:tr>
              <a:tr h="151130">
                <a:tc>
                  <a:txBody>
                    <a:bodyPr/>
                    <a:lstStyle/>
                    <a:p>
                      <a:endParaRPr lang="cy-GB" sz="1200" noProof="0" dirty="0">
                        <a:effectLst/>
                        <a:latin typeface="+mn-lt"/>
                        <a:ea typeface="Times New Roman" panose="02020603050405020304" pitchFamily="18" charset="0"/>
                      </a:endParaRPr>
                    </a:p>
                  </a:txBody>
                  <a:tcPr marL="68580" marR="68580" marT="0" marB="0"/>
                </a:tc>
                <a:tc>
                  <a:txBody>
                    <a:bodyPr/>
                    <a:lstStyle/>
                    <a:p>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rPr>
                        <a:t>£’000</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rPr>
                        <a:t>£’000</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158346995"/>
                  </a:ext>
                </a:extLst>
              </a:tr>
              <a:tr h="151130">
                <a:tc>
                  <a:txBody>
                    <a:bodyPr/>
                    <a:lstStyle/>
                    <a:p>
                      <a:r>
                        <a:rPr lang="cy-GB" sz="1000" b="1" noProof="0" dirty="0">
                          <a:effectLst/>
                          <a:latin typeface="+mn-lt"/>
                          <a:ea typeface="Times New Roman" panose="02020603050405020304" pitchFamily="18" charset="0"/>
                        </a:rPr>
                        <a:t>Grant rheolaidd</a:t>
                      </a:r>
                      <a:endParaRPr lang="cy-GB" sz="1200" b="1" noProof="0" dirty="0">
                        <a:effectLst/>
                        <a:latin typeface="+mn-lt"/>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93861778"/>
                  </a:ext>
                </a:extLst>
              </a:tr>
              <a:tr h="160655">
                <a:tc>
                  <a:txBody>
                    <a:bodyPr/>
                    <a:lstStyle/>
                    <a:p>
                      <a:pPr marL="171450" indent="-171450">
                        <a:buFontTx/>
                        <a:buChar char="-"/>
                      </a:pPr>
                      <a:r>
                        <a:rPr lang="cy-GB" sz="1000" noProof="0" dirty="0">
                          <a:effectLst/>
                          <a:latin typeface="+mn-lt"/>
                        </a:rPr>
                        <a:t>Grantiau dysgu CCAUC </a:t>
                      </a:r>
                      <a:endParaRPr lang="cy-GB" sz="1200" noProof="0" dirty="0">
                        <a:effectLst/>
                        <a:latin typeface="+mn-lt"/>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3,339</a:t>
                      </a:r>
                      <a:endParaRPr lang="cy-GB" sz="1200" b="1" noProof="0" dirty="0">
                        <a:effectLst/>
                        <a:latin typeface="Times New Roman"/>
                        <a:ea typeface="Times New Roman" panose="02020603050405020304" pitchFamily="18" charset="0"/>
                      </a:endParaRPr>
                    </a:p>
                  </a:txBody>
                  <a:tcPr marL="68580" marR="68580" marT="0" marB="0" anchor="ctr"/>
                </a:tc>
                <a:tc>
                  <a:txBody>
                    <a:bodyPr/>
                    <a:lstStyle/>
                    <a:p>
                      <a:pPr algn="ctr"/>
                      <a:r>
                        <a:rPr lang="cy-GB" sz="1000" b="1" noProof="0" dirty="0">
                          <a:effectLst/>
                        </a:rPr>
                        <a:t>3,339</a:t>
                      </a:r>
                      <a:endParaRPr lang="cy-GB" sz="1200" b="1" noProof="0" dirty="0">
                        <a:effectLst/>
                        <a:latin typeface="Times New Roman"/>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2,800</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2,800</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43511081"/>
                  </a:ext>
                </a:extLst>
              </a:tr>
              <a:tr h="151130">
                <a:tc>
                  <a:txBody>
                    <a:bodyPr/>
                    <a:lstStyle/>
                    <a:p>
                      <a:r>
                        <a:rPr lang="cy-GB" sz="1000" noProof="0" dirty="0">
                          <a:effectLst/>
                          <a:latin typeface="+mn-lt"/>
                        </a:rPr>
                        <a:t>- Grantiau Ymchwil CCAUC</a:t>
                      </a:r>
                      <a:endParaRPr lang="cy-GB" sz="1200" noProof="0" dirty="0">
                        <a:effectLst/>
                        <a:latin typeface="+mn-lt"/>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3,441</a:t>
                      </a:r>
                      <a:endParaRPr lang="cy-GB" sz="1200" b="1" noProof="0" dirty="0">
                        <a:effectLst/>
                        <a:latin typeface="Times New Roman"/>
                        <a:ea typeface="Times New Roman" panose="02020603050405020304" pitchFamily="18" charset="0"/>
                      </a:endParaRPr>
                    </a:p>
                  </a:txBody>
                  <a:tcPr marL="68580" marR="68580" marT="0" marB="0" anchor="ctr"/>
                </a:tc>
                <a:tc>
                  <a:txBody>
                    <a:bodyPr/>
                    <a:lstStyle/>
                    <a:p>
                      <a:pPr algn="ctr"/>
                      <a:r>
                        <a:rPr lang="cy-GB" sz="1000" b="1" noProof="0" dirty="0">
                          <a:effectLst/>
                        </a:rPr>
                        <a:t>3,441</a:t>
                      </a:r>
                      <a:endParaRPr lang="cy-GB" sz="1200" b="1" noProof="0" dirty="0">
                        <a:effectLst/>
                        <a:latin typeface="Times New Roman"/>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4,172</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4,172</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68071472"/>
                  </a:ext>
                </a:extLst>
              </a:tr>
              <a:tr h="151130">
                <a:tc>
                  <a:txBody>
                    <a:bodyPr/>
                    <a:lstStyle/>
                    <a:p>
                      <a:r>
                        <a:rPr lang="cy-GB" sz="1000" noProof="0" dirty="0">
                          <a:effectLst/>
                          <a:latin typeface="+mn-lt"/>
                        </a:rPr>
                        <a:t>- Llywodraeth Cymru</a:t>
                      </a:r>
                      <a:endParaRPr lang="cy-GB" sz="1200" noProof="0" dirty="0">
                        <a:effectLst/>
                        <a:latin typeface="+mn-lt"/>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47,518</a:t>
                      </a:r>
                      <a:endParaRPr lang="cy-GB" sz="1200" b="1" noProof="0" dirty="0">
                        <a:effectLst/>
                        <a:latin typeface="Times New Roman"/>
                        <a:ea typeface="Times New Roman" panose="02020603050405020304" pitchFamily="18" charset="0"/>
                      </a:endParaRPr>
                    </a:p>
                  </a:txBody>
                  <a:tcPr marL="68580" marR="68580" marT="0" marB="0"/>
                </a:tc>
                <a:tc>
                  <a:txBody>
                    <a:bodyPr/>
                    <a:lstStyle/>
                    <a:p>
                      <a:pPr algn="ctr"/>
                      <a:r>
                        <a:rPr lang="cy-GB" sz="1000" b="1" noProof="0" dirty="0">
                          <a:effectLst/>
                        </a:rPr>
                        <a:t>-</a:t>
                      </a:r>
                      <a:endParaRPr lang="cy-GB" sz="1200" b="1" noProof="0" dirty="0">
                        <a:effectLst/>
                        <a:latin typeface="Times New Roman"/>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43,083</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16845820"/>
                  </a:ext>
                </a:extLst>
              </a:tr>
              <a:tr h="151130">
                <a:tc>
                  <a:txBody>
                    <a:bodyPr/>
                    <a:lstStyle/>
                    <a:p>
                      <a:r>
                        <a:rPr lang="cy-GB" sz="1000" b="1" noProof="0" dirty="0">
                          <a:effectLst/>
                          <a:latin typeface="+mn-lt"/>
                          <a:ea typeface="Times New Roman" panose="02020603050405020304" pitchFamily="18" charset="0"/>
                        </a:rPr>
                        <a:t>Grantiau penodol</a:t>
                      </a:r>
                      <a:endParaRPr lang="cy-GB" sz="1200" b="1" noProof="0" dirty="0">
                        <a:effectLst/>
                        <a:latin typeface="+mn-lt"/>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endParaRPr lang="cy-GB" sz="1200" b="1" noProof="0" dirty="0">
                        <a:effectLst/>
                        <a:latin typeface="Times New Roman"/>
                        <a:ea typeface="Times New Roman" panose="02020603050405020304" pitchFamily="18" charset="0"/>
                      </a:endParaRPr>
                    </a:p>
                  </a:txBody>
                  <a:tcPr marL="68580" marR="68580" marT="0" marB="0"/>
                </a:tc>
                <a:tc>
                  <a:txBody>
                    <a:bodyPr/>
                    <a:lstStyle/>
                    <a:p>
                      <a:pPr algn="ctr"/>
                      <a:endParaRPr lang="cy-GB" sz="1200" b="1" noProof="0" dirty="0">
                        <a:effectLst/>
                        <a:latin typeface="Times New Roman"/>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55673824"/>
                  </a:ext>
                </a:extLst>
              </a:tr>
              <a:tr h="160655">
                <a:tc>
                  <a:txBody>
                    <a:bodyPr/>
                    <a:lstStyle/>
                    <a:p>
                      <a:r>
                        <a:rPr lang="cy-GB" sz="1000" noProof="0" dirty="0">
                          <a:effectLst/>
                          <a:latin typeface="+mn-lt"/>
                        </a:rPr>
                        <a:t>- Grantiau llesiant myfyrwyr CCAUC  </a:t>
                      </a:r>
                      <a:endParaRPr lang="cy-GB" sz="1200" noProof="0" dirty="0">
                        <a:effectLst/>
                        <a:latin typeface="+mn-lt"/>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492</a:t>
                      </a:r>
                      <a:endParaRPr lang="cy-GB" sz="1200" b="1" noProof="0" dirty="0">
                        <a:effectLst/>
                        <a:latin typeface="Times New Roman"/>
                        <a:ea typeface="Times New Roman" panose="02020603050405020304" pitchFamily="18" charset="0"/>
                      </a:endParaRPr>
                    </a:p>
                  </a:txBody>
                  <a:tcPr marL="68580" marR="68580" marT="0" marB="0"/>
                </a:tc>
                <a:tc>
                  <a:txBody>
                    <a:bodyPr/>
                    <a:lstStyle/>
                    <a:p>
                      <a:pPr algn="ctr"/>
                      <a:r>
                        <a:rPr lang="cy-GB" sz="1000" b="1" noProof="0" dirty="0">
                          <a:effectLst/>
                        </a:rPr>
                        <a:t>492</a:t>
                      </a:r>
                      <a:endParaRPr lang="cy-GB" sz="1200" b="1" noProof="0" dirty="0">
                        <a:effectLst/>
                        <a:latin typeface="Times New Roman"/>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452</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452</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69646659"/>
                  </a:ext>
                </a:extLst>
              </a:tr>
              <a:tr h="151130">
                <a:tc>
                  <a:txBody>
                    <a:bodyPr/>
                    <a:lstStyle/>
                    <a:p>
                      <a:r>
                        <a:rPr lang="cy-GB" sz="1000" noProof="0" dirty="0">
                          <a:effectLst/>
                          <a:latin typeface="+mn-lt"/>
                        </a:rPr>
                        <a:t>- Grantiau Cyfalaf CCAUC</a:t>
                      </a:r>
                      <a:endParaRPr lang="cy-GB" sz="1200" noProof="0" dirty="0">
                        <a:effectLst/>
                        <a:latin typeface="+mn-lt"/>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952</a:t>
                      </a:r>
                      <a:endParaRPr lang="cy-GB" sz="1200" b="1" noProof="0" dirty="0">
                        <a:effectLst/>
                        <a:latin typeface="Times New Roman"/>
                        <a:ea typeface="Times New Roman" panose="02020603050405020304" pitchFamily="18" charset="0"/>
                      </a:endParaRPr>
                    </a:p>
                  </a:txBody>
                  <a:tcPr marL="68580" marR="68580" marT="0" marB="0"/>
                </a:tc>
                <a:tc>
                  <a:txBody>
                    <a:bodyPr/>
                    <a:lstStyle/>
                    <a:p>
                      <a:pPr algn="ctr"/>
                      <a:r>
                        <a:rPr lang="cy-GB" sz="1000" b="1" noProof="0" dirty="0">
                          <a:effectLst/>
                        </a:rPr>
                        <a:t>952</a:t>
                      </a:r>
                      <a:endParaRPr lang="cy-GB" sz="1200" b="1" noProof="0" dirty="0">
                        <a:effectLst/>
                        <a:latin typeface="Times New Roman"/>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1,063</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1,063</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38838237"/>
                  </a:ext>
                </a:extLst>
              </a:tr>
              <a:tr h="151130">
                <a:tc>
                  <a:txBody>
                    <a:bodyPr/>
                    <a:lstStyle/>
                    <a:p>
                      <a:r>
                        <a:rPr lang="cy-GB" sz="1000" noProof="0" dirty="0">
                          <a:effectLst/>
                          <a:latin typeface="+mn-lt"/>
                        </a:rPr>
                        <a:t>- Grantiau CCAUC eraill</a:t>
                      </a:r>
                      <a:endParaRPr lang="cy-GB" sz="1200" noProof="0" dirty="0">
                        <a:effectLst/>
                        <a:latin typeface="+mn-lt"/>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346</a:t>
                      </a:r>
                      <a:endParaRPr lang="cy-GB" sz="1200" b="1" noProof="0" dirty="0">
                        <a:effectLst/>
                        <a:latin typeface="Times New Roman"/>
                        <a:ea typeface="Times New Roman" panose="02020603050405020304" pitchFamily="18" charset="0"/>
                      </a:endParaRPr>
                    </a:p>
                  </a:txBody>
                  <a:tcPr marL="68580" marR="68580" marT="0" marB="0"/>
                </a:tc>
                <a:tc>
                  <a:txBody>
                    <a:bodyPr/>
                    <a:lstStyle/>
                    <a:p>
                      <a:pPr algn="ctr"/>
                      <a:r>
                        <a:rPr lang="cy-GB" sz="1000" b="1" noProof="0" dirty="0">
                          <a:effectLst/>
                        </a:rPr>
                        <a:t>346</a:t>
                      </a:r>
                      <a:endParaRPr lang="cy-GB" sz="1200" b="1" noProof="0" dirty="0">
                        <a:effectLst/>
                        <a:latin typeface="Times New Roman"/>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1,256</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1,256</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513194484"/>
                  </a:ext>
                </a:extLst>
              </a:tr>
              <a:tr h="160655">
                <a:tc>
                  <a:txBody>
                    <a:bodyPr/>
                    <a:lstStyle/>
                    <a:p>
                      <a:r>
                        <a:rPr lang="cy-GB" sz="1000" noProof="0" dirty="0">
                          <a:effectLst/>
                          <a:latin typeface="+mn-lt"/>
                        </a:rPr>
                        <a:t>- Grantiau Llywodraeth Cymru</a:t>
                      </a:r>
                      <a:endParaRPr lang="cy-GB" sz="1200" noProof="0" dirty="0">
                        <a:effectLst/>
                        <a:latin typeface="+mn-lt"/>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1,840</a:t>
                      </a:r>
                      <a:endParaRPr lang="cy-GB" sz="1200" b="1" noProof="0" dirty="0">
                        <a:effectLst/>
                        <a:latin typeface="Times New Roman"/>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b="1" noProof="0" dirty="0">
                          <a:effectLst/>
                        </a:rPr>
                        <a:t>-</a:t>
                      </a:r>
                      <a:endParaRPr lang="cy-GB" sz="1200" b="1" noProof="0" dirty="0">
                        <a:effectLst/>
                        <a:latin typeface="Times New Roman"/>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rPr>
                        <a:t>7,768</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5815879"/>
                  </a:ext>
                </a:extLst>
              </a:tr>
              <a:tr h="75019">
                <a:tc>
                  <a:txBody>
                    <a:bodyPr/>
                    <a:lstStyle/>
                    <a:p>
                      <a:endParaRPr lang="en-GB"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endParaRPr lang="en-GB"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en-GB" sz="1000" b="1">
                          <a:effectLst/>
                        </a:rPr>
                        <a:t>57,928</a:t>
                      </a:r>
                      <a:endParaRPr lang="en-GB" sz="1200" b="1">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b="1" dirty="0">
                          <a:effectLst/>
                        </a:rPr>
                        <a:t>8,570</a:t>
                      </a:r>
                      <a:endParaRPr lang="en-GB" sz="1200" b="1"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b="1">
                          <a:solidFill>
                            <a:schemeClr val="bg1">
                              <a:lumMod val="50000"/>
                            </a:schemeClr>
                          </a:solidFill>
                          <a:effectLst/>
                        </a:rPr>
                        <a:t>60,594</a:t>
                      </a:r>
                      <a:endParaRPr lang="en-GB" sz="1200" b="1">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b="1" dirty="0">
                          <a:solidFill>
                            <a:schemeClr val="bg1">
                              <a:lumMod val="50000"/>
                            </a:schemeClr>
                          </a:solidFill>
                          <a:effectLst/>
                        </a:rPr>
                        <a:t>9,743</a:t>
                      </a:r>
                      <a:endParaRPr lang="en-GB" sz="1200" b="1"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4528873"/>
                  </a:ext>
                </a:extLst>
              </a:tr>
            </a:tbl>
          </a:graphicData>
        </a:graphic>
      </p:graphicFrame>
      <p:sp>
        <p:nvSpPr>
          <p:cNvPr id="14" name="TextBox 13">
            <a:extLst>
              <a:ext uri="{FF2B5EF4-FFF2-40B4-BE49-F238E27FC236}">
                <a16:creationId xmlns:a16="http://schemas.microsoft.com/office/drawing/2014/main" id="{FC46BCA3-0A3D-D0EC-61CE-2CBEDA7E30CE}"/>
              </a:ext>
            </a:extLst>
          </p:cNvPr>
          <p:cNvSpPr txBox="1"/>
          <p:nvPr/>
        </p:nvSpPr>
        <p:spPr>
          <a:xfrm>
            <a:off x="467305" y="3237806"/>
            <a:ext cx="4548066" cy="276999"/>
          </a:xfrm>
          <a:prstGeom prst="rect">
            <a:avLst/>
          </a:prstGeom>
          <a:noFill/>
        </p:spPr>
        <p:txBody>
          <a:bodyPr wrap="square" rtlCol="0">
            <a:spAutoFit/>
          </a:bodyPr>
          <a:lstStyle/>
          <a:p>
            <a:r>
              <a:rPr lang="en-GB" sz="1200" b="1" dirty="0"/>
              <a:t>3</a:t>
            </a:r>
            <a:r>
              <a:rPr lang="cy-GB" sz="1200" b="1" dirty="0"/>
              <a:t>. Grantiau gan cyrff cyllido</a:t>
            </a:r>
          </a:p>
        </p:txBody>
      </p:sp>
      <p:cxnSp>
        <p:nvCxnSpPr>
          <p:cNvPr id="17" name="Straight Connector 16">
            <a:extLst>
              <a:ext uri="{FF2B5EF4-FFF2-40B4-BE49-F238E27FC236}">
                <a16:creationId xmlns:a16="http://schemas.microsoft.com/office/drawing/2014/main" id="{5CE0594D-A4AB-B512-1720-E40FE48A53F5}"/>
              </a:ext>
            </a:extLst>
          </p:cNvPr>
          <p:cNvCxnSpPr>
            <a:cxnSpLocks/>
          </p:cNvCxnSpPr>
          <p:nvPr/>
        </p:nvCxnSpPr>
        <p:spPr>
          <a:xfrm>
            <a:off x="344131" y="6258550"/>
            <a:ext cx="559283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CAB9E95-9EA9-D384-B75B-058AADD0CC73}"/>
              </a:ext>
            </a:extLst>
          </p:cNvPr>
          <p:cNvSpPr txBox="1"/>
          <p:nvPr/>
        </p:nvSpPr>
        <p:spPr>
          <a:xfrm>
            <a:off x="386863" y="6395030"/>
            <a:ext cx="4548066" cy="276999"/>
          </a:xfrm>
          <a:prstGeom prst="rect">
            <a:avLst/>
          </a:prstGeom>
          <a:noFill/>
        </p:spPr>
        <p:txBody>
          <a:bodyPr wrap="square" rtlCol="0">
            <a:spAutoFit/>
          </a:bodyPr>
          <a:lstStyle/>
          <a:p>
            <a:r>
              <a:rPr lang="en-GB" sz="1200" b="1" dirty="0"/>
              <a:t>4. </a:t>
            </a:r>
            <a:r>
              <a:rPr lang="cy-GB" sz="1200" b="1" dirty="0"/>
              <a:t>Grantiau Ymchwil a chontractau </a:t>
            </a:r>
          </a:p>
        </p:txBody>
      </p:sp>
      <p:graphicFrame>
        <p:nvGraphicFramePr>
          <p:cNvPr id="23" name="Table 22">
            <a:extLst>
              <a:ext uri="{FF2B5EF4-FFF2-40B4-BE49-F238E27FC236}">
                <a16:creationId xmlns:a16="http://schemas.microsoft.com/office/drawing/2014/main" id="{AF706096-32E8-48BC-AC04-11634A867CA6}"/>
              </a:ext>
            </a:extLst>
          </p:cNvPr>
          <p:cNvGraphicFramePr>
            <a:graphicFrameLocks noGrp="1"/>
          </p:cNvGraphicFramePr>
          <p:nvPr>
            <p:extLst>
              <p:ext uri="{D42A27DB-BD31-4B8C-83A1-F6EECF244321}">
                <p14:modId xmlns:p14="http://schemas.microsoft.com/office/powerpoint/2010/main" val="1995831784"/>
              </p:ext>
            </p:extLst>
          </p:nvPr>
        </p:nvGraphicFramePr>
        <p:xfrm>
          <a:off x="309451" y="6753701"/>
          <a:ext cx="5596698" cy="1300480"/>
        </p:xfrm>
        <a:graphic>
          <a:graphicData uri="http://schemas.openxmlformats.org/drawingml/2006/table">
            <a:tbl>
              <a:tblPr firstRow="1" firstCol="1" bandRow="1">
                <a:tableStyleId>{2D5ABB26-0587-4C30-8999-92F81FD0307C}</a:tableStyleId>
              </a:tblPr>
              <a:tblGrid>
                <a:gridCol w="1749246">
                  <a:extLst>
                    <a:ext uri="{9D8B030D-6E8A-4147-A177-3AD203B41FA5}">
                      <a16:colId xmlns:a16="http://schemas.microsoft.com/office/drawing/2014/main" val="335709276"/>
                    </a:ext>
                  </a:extLst>
                </a:gridCol>
                <a:gridCol w="353028">
                  <a:extLst>
                    <a:ext uri="{9D8B030D-6E8A-4147-A177-3AD203B41FA5}">
                      <a16:colId xmlns:a16="http://schemas.microsoft.com/office/drawing/2014/main" val="1054622516"/>
                    </a:ext>
                  </a:extLst>
                </a:gridCol>
                <a:gridCol w="584178">
                  <a:extLst>
                    <a:ext uri="{9D8B030D-6E8A-4147-A177-3AD203B41FA5}">
                      <a16:colId xmlns:a16="http://schemas.microsoft.com/office/drawing/2014/main" val="991530091"/>
                    </a:ext>
                  </a:extLst>
                </a:gridCol>
                <a:gridCol w="1163034">
                  <a:extLst>
                    <a:ext uri="{9D8B030D-6E8A-4147-A177-3AD203B41FA5}">
                      <a16:colId xmlns:a16="http://schemas.microsoft.com/office/drawing/2014/main" val="3864779533"/>
                    </a:ext>
                  </a:extLst>
                </a:gridCol>
                <a:gridCol w="873606">
                  <a:extLst>
                    <a:ext uri="{9D8B030D-6E8A-4147-A177-3AD203B41FA5}">
                      <a16:colId xmlns:a16="http://schemas.microsoft.com/office/drawing/2014/main" val="2130971703"/>
                    </a:ext>
                  </a:extLst>
                </a:gridCol>
                <a:gridCol w="873606">
                  <a:extLst>
                    <a:ext uri="{9D8B030D-6E8A-4147-A177-3AD203B41FA5}">
                      <a16:colId xmlns:a16="http://schemas.microsoft.com/office/drawing/2014/main" val="1153758198"/>
                    </a:ext>
                  </a:extLst>
                </a:gridCol>
              </a:tblGrid>
              <a:tr h="160020">
                <a:tc>
                  <a:txBody>
                    <a:bodyPr/>
                    <a:lstStyle/>
                    <a:p>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algn="ctr"/>
                      <a:r>
                        <a:rPr lang="cy-GB" sz="1000" b="1" noProof="0" dirty="0">
                          <a:effectLst/>
                          <a:latin typeface="+mn-lt"/>
                        </a:rPr>
                        <a:t>Blwyddyn hyd at 31 Gorffennaf  2024</a:t>
                      </a:r>
                      <a:endParaRPr lang="cy-GB" sz="1200" b="1" noProof="0" dirty="0">
                        <a:effectLst/>
                        <a:latin typeface="+mn-lt"/>
                      </a:endParaRPr>
                    </a:p>
                    <a:p>
                      <a:pPr algn="ctr"/>
                      <a:r>
                        <a:rPr lang="cy-GB" sz="100" b="1" noProof="0" dirty="0">
                          <a:effectLst/>
                          <a:latin typeface="+mn-lt"/>
                        </a:rPr>
                        <a:t> </a:t>
                      </a:r>
                      <a:endParaRPr lang="cy-GB" sz="12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hMerge="1">
                  <a:txBody>
                    <a:bodyPr/>
                    <a:lstStyle/>
                    <a:p>
                      <a:endParaRPr lang="en-GB"/>
                    </a:p>
                  </a:txBody>
                  <a:tcPr/>
                </a:tc>
                <a:tc gridSpan="2">
                  <a:txBody>
                    <a:bodyPr/>
                    <a:lstStyle/>
                    <a:p>
                      <a:pPr algn="ctr"/>
                      <a:r>
                        <a:rPr lang="cy-GB" sz="1000" b="1" noProof="0" dirty="0">
                          <a:solidFill>
                            <a:schemeClr val="bg1">
                              <a:lumMod val="50000"/>
                            </a:schemeClr>
                          </a:solidFill>
                          <a:effectLst/>
                          <a:latin typeface="+mn-lt"/>
                        </a:rPr>
                        <a:t>Blwyddyn hyd at 31 Gorffennaf  2023</a:t>
                      </a:r>
                      <a:endParaRPr lang="cy-GB" sz="1200" b="1" noProof="0" dirty="0">
                        <a:solidFill>
                          <a:schemeClr val="bg1">
                            <a:lumMod val="50000"/>
                          </a:schemeClr>
                        </a:solidFill>
                        <a:effectLst/>
                        <a:latin typeface="+mn-lt"/>
                      </a:endParaRPr>
                    </a:p>
                    <a:p>
                      <a:pPr algn="ctr"/>
                      <a:r>
                        <a:rPr lang="cy-GB" sz="100" b="1" noProof="0" dirty="0">
                          <a:solidFill>
                            <a:schemeClr val="bg1">
                              <a:lumMod val="50000"/>
                            </a:schemeClr>
                          </a:solidFill>
                          <a:effectLst/>
                          <a:latin typeface="+mn-lt"/>
                        </a:rPr>
                        <a:t> </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1213027577"/>
                  </a:ext>
                </a:extLst>
              </a:tr>
              <a:tr h="170180">
                <a:tc>
                  <a:txBody>
                    <a:bodyPr/>
                    <a:lstStyle/>
                    <a:p>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latin typeface="+mn-lt"/>
                        </a:rPr>
                        <a:t>Cyfunol</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ea typeface="Times New Roman" panose="02020603050405020304" pitchFamily="18" charset="0"/>
                        </a:rPr>
                        <a:t>Y Brifysgol</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Cyfunol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ea typeface="Times New Roman" panose="02020603050405020304" pitchFamily="18" charset="0"/>
                        </a:rPr>
                        <a:t>Y Brifysgol </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350363833"/>
                  </a:ext>
                </a:extLst>
              </a:tr>
              <a:tr h="160020">
                <a:tc>
                  <a:txBody>
                    <a:bodyPr/>
                    <a:lstStyle/>
                    <a:p>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rPr>
                        <a:t>£’000</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rPr>
                        <a:t>£’000</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52171068"/>
                  </a:ext>
                </a:extLst>
              </a:tr>
              <a:tr h="160020">
                <a:tc>
                  <a:txBody>
                    <a:bodyPr/>
                    <a:lstStyle/>
                    <a:p>
                      <a:r>
                        <a:rPr lang="cy-GB" sz="1000" noProof="0" dirty="0">
                          <a:effectLst/>
                          <a:latin typeface="+mn-lt"/>
                          <a:ea typeface="Times New Roman" panose="02020603050405020304" pitchFamily="18" charset="0"/>
                        </a:rPr>
                        <a:t>Cynghorau ymchwil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11</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11</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357</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357</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65897045"/>
                  </a:ext>
                </a:extLst>
              </a:tr>
              <a:tr h="170180">
                <a:tc>
                  <a:txBody>
                    <a:bodyPr/>
                    <a:lstStyle/>
                    <a:p>
                      <a:r>
                        <a:rPr lang="cy-GB" sz="1000" noProof="0" dirty="0">
                          <a:effectLst/>
                          <a:latin typeface="+mn-lt"/>
                          <a:ea typeface="Times New Roman" panose="02020603050405020304" pitchFamily="18" charset="0"/>
                        </a:rPr>
                        <a:t>Elusennau ymchwil</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23</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23</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45</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45</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25607687"/>
                  </a:ext>
                </a:extLst>
              </a:tr>
              <a:tr h="160020">
                <a:tc>
                  <a:txBody>
                    <a:bodyPr/>
                    <a:lstStyle/>
                    <a:p>
                      <a:r>
                        <a:rPr lang="cy-GB" sz="1000" noProof="0" dirty="0">
                          <a:effectLst/>
                          <a:latin typeface="+mn-lt"/>
                          <a:ea typeface="Times New Roman" panose="02020603050405020304" pitchFamily="18" charset="0"/>
                        </a:rPr>
                        <a:t>Arall</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en-GB" sz="1000">
                          <a:effectLst/>
                        </a:rPr>
                        <a:t> </a:t>
                      </a:r>
                      <a:endParaRPr lang="en-GB"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en-GB" sz="1000">
                          <a:effectLst/>
                        </a:rPr>
                        <a:t>2,395</a:t>
                      </a:r>
                      <a:endParaRPr lang="en-GB" sz="120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en-GB" sz="1000">
                          <a:effectLst/>
                        </a:rPr>
                        <a:t>2,395</a:t>
                      </a:r>
                      <a:endParaRPr lang="en-GB" sz="120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dirty="0">
                          <a:solidFill>
                            <a:schemeClr val="bg1">
                              <a:lumMod val="50000"/>
                            </a:schemeClr>
                          </a:solidFill>
                          <a:effectLst/>
                        </a:rPr>
                        <a:t>1,925</a:t>
                      </a:r>
                      <a:endParaRPr lang="en-GB" sz="12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GB" sz="1000">
                          <a:solidFill>
                            <a:schemeClr val="bg1">
                              <a:lumMod val="50000"/>
                            </a:schemeClr>
                          </a:solidFill>
                          <a:effectLst/>
                        </a:rPr>
                        <a:t>1,955</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805784"/>
                  </a:ext>
                </a:extLst>
              </a:tr>
              <a:tr h="160020">
                <a:tc>
                  <a:txBody>
                    <a:bodyPr/>
                    <a:lstStyle/>
                    <a:p>
                      <a:r>
                        <a:rPr lang="en-GB" sz="1000" dirty="0">
                          <a:effectLst/>
                          <a:latin typeface="+mn-lt"/>
                        </a:rPr>
                        <a:t> </a:t>
                      </a:r>
                      <a:endParaRPr lang="en-GB" sz="1200" dirty="0">
                        <a:effectLst/>
                        <a:latin typeface="+mn-lt"/>
                        <a:ea typeface="Times New Roman" panose="02020603050405020304" pitchFamily="18" charset="0"/>
                      </a:endParaRPr>
                    </a:p>
                  </a:txBody>
                  <a:tcPr marL="68580" marR="68580" marT="0" marB="0"/>
                </a:tc>
                <a:tc>
                  <a:txBody>
                    <a:bodyPr/>
                    <a:lstStyle/>
                    <a:p>
                      <a:pPr algn="ctr"/>
                      <a:r>
                        <a:rPr lang="en-GB" sz="1000">
                          <a:effectLst/>
                        </a:rPr>
                        <a:t> </a:t>
                      </a:r>
                      <a:endParaRPr lang="en-GB"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en-GB" sz="1000" b="1" dirty="0">
                          <a:effectLst/>
                        </a:rPr>
                        <a:t>2,429</a:t>
                      </a:r>
                      <a:endParaRPr lang="en-GB" sz="1200" b="1"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b="1">
                          <a:effectLst/>
                        </a:rPr>
                        <a:t>2,429</a:t>
                      </a:r>
                      <a:endParaRPr lang="en-GB" sz="1200" b="1">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b="1">
                          <a:solidFill>
                            <a:schemeClr val="bg1">
                              <a:lumMod val="50000"/>
                            </a:schemeClr>
                          </a:solidFill>
                          <a:effectLst/>
                        </a:rPr>
                        <a:t>2,327</a:t>
                      </a:r>
                      <a:endParaRPr lang="en-GB" sz="1200" b="1">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b="1" dirty="0">
                          <a:solidFill>
                            <a:schemeClr val="bg1">
                              <a:lumMod val="50000"/>
                            </a:schemeClr>
                          </a:solidFill>
                          <a:effectLst/>
                        </a:rPr>
                        <a:t>2,357</a:t>
                      </a:r>
                      <a:endParaRPr lang="en-GB" sz="1200" b="1"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0633595"/>
                  </a:ext>
                </a:extLst>
              </a:tr>
            </a:tbl>
          </a:graphicData>
        </a:graphic>
      </p:graphicFrame>
      <p:cxnSp>
        <p:nvCxnSpPr>
          <p:cNvPr id="25" name="Straight Connector 24">
            <a:extLst>
              <a:ext uri="{FF2B5EF4-FFF2-40B4-BE49-F238E27FC236}">
                <a16:creationId xmlns:a16="http://schemas.microsoft.com/office/drawing/2014/main" id="{66763DF4-48EF-35CC-253F-9D9E311A0291}"/>
              </a:ext>
            </a:extLst>
          </p:cNvPr>
          <p:cNvCxnSpPr>
            <a:cxnSpLocks/>
          </p:cNvCxnSpPr>
          <p:nvPr/>
        </p:nvCxnSpPr>
        <p:spPr>
          <a:xfrm>
            <a:off x="344131" y="8072568"/>
            <a:ext cx="5592830"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2286F1A-5465-A7B6-86D1-03FD839C73C9}"/>
              </a:ext>
            </a:extLst>
          </p:cNvPr>
          <p:cNvSpPr txBox="1"/>
          <p:nvPr/>
        </p:nvSpPr>
        <p:spPr>
          <a:xfrm>
            <a:off x="6949892" y="889900"/>
            <a:ext cx="4548066" cy="276999"/>
          </a:xfrm>
          <a:prstGeom prst="rect">
            <a:avLst/>
          </a:prstGeom>
          <a:noFill/>
        </p:spPr>
        <p:txBody>
          <a:bodyPr wrap="square" rtlCol="0">
            <a:spAutoFit/>
          </a:bodyPr>
          <a:lstStyle/>
          <a:p>
            <a:r>
              <a:rPr lang="en-GB" sz="1200" b="1" dirty="0"/>
              <a:t>5</a:t>
            </a:r>
            <a:r>
              <a:rPr lang="cy-GB" sz="1200" b="1" dirty="0"/>
              <a:t>. Incwm arall</a:t>
            </a:r>
          </a:p>
        </p:txBody>
      </p:sp>
      <p:graphicFrame>
        <p:nvGraphicFramePr>
          <p:cNvPr id="37" name="Table 36">
            <a:extLst>
              <a:ext uri="{FF2B5EF4-FFF2-40B4-BE49-F238E27FC236}">
                <a16:creationId xmlns:a16="http://schemas.microsoft.com/office/drawing/2014/main" id="{8E1F72DC-C861-C608-590A-96BF78F88B88}"/>
              </a:ext>
            </a:extLst>
          </p:cNvPr>
          <p:cNvGraphicFramePr>
            <a:graphicFrameLocks noGrp="1"/>
          </p:cNvGraphicFramePr>
          <p:nvPr>
            <p:extLst>
              <p:ext uri="{D42A27DB-BD31-4B8C-83A1-F6EECF244321}">
                <p14:modId xmlns:p14="http://schemas.microsoft.com/office/powerpoint/2010/main" val="1639179471"/>
              </p:ext>
            </p:extLst>
          </p:nvPr>
        </p:nvGraphicFramePr>
        <p:xfrm>
          <a:off x="6747794" y="1404962"/>
          <a:ext cx="5534165" cy="1553210"/>
        </p:xfrm>
        <a:graphic>
          <a:graphicData uri="http://schemas.openxmlformats.org/drawingml/2006/table">
            <a:tbl>
              <a:tblPr firstRow="1" firstCol="1" bandRow="1">
                <a:tableStyleId>{2D5ABB26-0587-4C30-8999-92F81FD0307C}</a:tableStyleId>
              </a:tblPr>
              <a:tblGrid>
                <a:gridCol w="2123289">
                  <a:extLst>
                    <a:ext uri="{9D8B030D-6E8A-4147-A177-3AD203B41FA5}">
                      <a16:colId xmlns:a16="http://schemas.microsoft.com/office/drawing/2014/main" val="3426051975"/>
                    </a:ext>
                  </a:extLst>
                </a:gridCol>
                <a:gridCol w="852719">
                  <a:extLst>
                    <a:ext uri="{9D8B030D-6E8A-4147-A177-3AD203B41FA5}">
                      <a16:colId xmlns:a16="http://schemas.microsoft.com/office/drawing/2014/main" val="2331006070"/>
                    </a:ext>
                  </a:extLst>
                </a:gridCol>
                <a:gridCol w="852719">
                  <a:extLst>
                    <a:ext uri="{9D8B030D-6E8A-4147-A177-3AD203B41FA5}">
                      <a16:colId xmlns:a16="http://schemas.microsoft.com/office/drawing/2014/main" val="2300276643"/>
                    </a:ext>
                  </a:extLst>
                </a:gridCol>
                <a:gridCol w="852719">
                  <a:extLst>
                    <a:ext uri="{9D8B030D-6E8A-4147-A177-3AD203B41FA5}">
                      <a16:colId xmlns:a16="http://schemas.microsoft.com/office/drawing/2014/main" val="3264999189"/>
                    </a:ext>
                  </a:extLst>
                </a:gridCol>
                <a:gridCol w="852719">
                  <a:extLst>
                    <a:ext uri="{9D8B030D-6E8A-4147-A177-3AD203B41FA5}">
                      <a16:colId xmlns:a16="http://schemas.microsoft.com/office/drawing/2014/main" val="3013744519"/>
                    </a:ext>
                  </a:extLst>
                </a:gridCol>
              </a:tblGrid>
              <a:tr h="163169">
                <a:tc>
                  <a:txBody>
                    <a:bodyPr/>
                    <a:lstStyle/>
                    <a:p>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gridSpan="2">
                  <a:txBody>
                    <a:bodyPr/>
                    <a:lstStyle/>
                    <a:p>
                      <a:pPr algn="ctr"/>
                      <a:r>
                        <a:rPr lang="cy-GB" sz="1000" b="1" noProof="0" dirty="0">
                          <a:effectLst/>
                          <a:latin typeface="+mn-lt"/>
                        </a:rPr>
                        <a:t>Blwyddyn hyd at 31 Gorffennaf 2024</a:t>
                      </a:r>
                      <a:endParaRPr lang="cy-GB" sz="1200" b="1" noProof="0" dirty="0">
                        <a:effectLst/>
                        <a:latin typeface="+mn-lt"/>
                      </a:endParaRPr>
                    </a:p>
                    <a:p>
                      <a:pPr algn="ctr"/>
                      <a:r>
                        <a:rPr lang="cy-GB" sz="100" b="1" noProof="0" dirty="0">
                          <a:effectLst/>
                          <a:latin typeface="+mn-lt"/>
                        </a:rPr>
                        <a:t> </a:t>
                      </a:r>
                      <a:endParaRPr lang="cy-GB" sz="12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hMerge="1">
                  <a:txBody>
                    <a:bodyPr/>
                    <a:lstStyle/>
                    <a:p>
                      <a:endParaRPr lang="en-GB"/>
                    </a:p>
                  </a:txBody>
                  <a:tcPr/>
                </a:tc>
                <a:tc gridSpan="2">
                  <a:txBody>
                    <a:bodyPr/>
                    <a:lstStyle/>
                    <a:p>
                      <a:pPr algn="ctr"/>
                      <a:r>
                        <a:rPr lang="cy-GB" sz="1000" b="1" noProof="0" dirty="0">
                          <a:solidFill>
                            <a:schemeClr val="bg1">
                              <a:lumMod val="50000"/>
                            </a:schemeClr>
                          </a:solidFill>
                          <a:effectLst/>
                          <a:latin typeface="+mn-lt"/>
                        </a:rPr>
                        <a:t>Blwyddyn hyd at 31 Gorffennaf  2023</a:t>
                      </a:r>
                      <a:endParaRPr lang="cy-GB" sz="1200" b="1" noProof="0" dirty="0">
                        <a:solidFill>
                          <a:schemeClr val="bg1">
                            <a:lumMod val="50000"/>
                          </a:schemeClr>
                        </a:solidFill>
                        <a:effectLst/>
                        <a:latin typeface="+mn-lt"/>
                      </a:endParaRPr>
                    </a:p>
                    <a:p>
                      <a:pPr algn="ctr"/>
                      <a:r>
                        <a:rPr lang="cy-GB" sz="100" b="1" noProof="0" dirty="0">
                          <a:solidFill>
                            <a:schemeClr val="bg1">
                              <a:lumMod val="50000"/>
                            </a:schemeClr>
                          </a:solidFill>
                          <a:effectLst/>
                          <a:latin typeface="+mn-lt"/>
                        </a:rPr>
                        <a:t> </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1436380993"/>
                  </a:ext>
                </a:extLst>
              </a:tr>
              <a:tr h="84748">
                <a:tc>
                  <a:txBody>
                    <a:bodyPr/>
                    <a:lstStyle/>
                    <a:p>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Cyfunol</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ea typeface="Times New Roman" panose="02020603050405020304" pitchFamily="18" charset="0"/>
                        </a:rPr>
                        <a:t>Y Brifysgol</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Cyfunol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ea typeface="Times New Roman" panose="02020603050405020304" pitchFamily="18" charset="0"/>
                        </a:rPr>
                        <a:t>Y Brifysgol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396622339"/>
                  </a:ext>
                </a:extLst>
              </a:tr>
              <a:tr h="153035">
                <a:tc>
                  <a:txBody>
                    <a:bodyPr/>
                    <a:lstStyle/>
                    <a:p>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en-GB" sz="1000" b="1" dirty="0">
                          <a:effectLst/>
                        </a:rPr>
                        <a:t>£’000</a:t>
                      </a:r>
                      <a:endParaRPr lang="en-GB" sz="12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en-GB" sz="1000" b="1" dirty="0">
                          <a:effectLst/>
                        </a:rPr>
                        <a:t>£’000</a:t>
                      </a:r>
                      <a:endParaRPr lang="en-GB" sz="1200" b="1"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en-GB" sz="1000" b="1" dirty="0">
                          <a:solidFill>
                            <a:schemeClr val="bg1">
                              <a:lumMod val="50000"/>
                            </a:schemeClr>
                          </a:solidFill>
                          <a:effectLst/>
                        </a:rPr>
                        <a:t>£’000</a:t>
                      </a:r>
                      <a:endParaRPr lang="en-GB" sz="1200" b="1"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r>
                        <a:rPr lang="en-GB" sz="1000" b="1" dirty="0">
                          <a:solidFill>
                            <a:schemeClr val="bg1">
                              <a:lumMod val="50000"/>
                            </a:schemeClr>
                          </a:solidFill>
                          <a:effectLst/>
                        </a:rPr>
                        <a:t>£’000</a:t>
                      </a:r>
                      <a:endParaRPr lang="en-GB" sz="1200" b="1"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042607027"/>
                  </a:ext>
                </a:extLst>
              </a:tr>
              <a:tr h="153035">
                <a:tc>
                  <a:txBody>
                    <a:bodyPr/>
                    <a:lstStyle/>
                    <a:p>
                      <a:r>
                        <a:rPr lang="cy-GB" sz="1000" noProof="0" dirty="0">
                          <a:effectLst/>
                          <a:latin typeface="+mn-lt"/>
                        </a:rPr>
                        <a:t>Llety, arlwyo a chynadleddau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en-GB" sz="1000">
                          <a:effectLst/>
                        </a:rPr>
                        <a:t>4,945</a:t>
                      </a:r>
                      <a:endParaRPr lang="en-GB"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en-GB" sz="1000">
                          <a:effectLst/>
                        </a:rPr>
                        <a:t>3,607</a:t>
                      </a:r>
                      <a:endParaRPr lang="en-GB" sz="120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solidFill>
                            <a:schemeClr val="bg1">
                              <a:lumMod val="50000"/>
                            </a:schemeClr>
                          </a:solidFill>
                          <a:effectLst/>
                        </a:rPr>
                        <a:t>5,047</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en-GB" sz="1000">
                          <a:solidFill>
                            <a:schemeClr val="bg1">
                              <a:lumMod val="50000"/>
                            </a:schemeClr>
                          </a:solidFill>
                          <a:effectLst/>
                        </a:rPr>
                        <a:t>3,989</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17726899"/>
                  </a:ext>
                </a:extLst>
              </a:tr>
              <a:tr h="162560">
                <a:tc>
                  <a:txBody>
                    <a:bodyPr/>
                    <a:lstStyle/>
                    <a:p>
                      <a:r>
                        <a:rPr lang="cy-GB" sz="1000" noProof="0" dirty="0">
                          <a:effectLst/>
                          <a:latin typeface="+mn-lt"/>
                          <a:ea typeface="Times New Roman" panose="02020603050405020304" pitchFamily="18" charset="0"/>
                        </a:rPr>
                        <a:t>Grantiau refeniw eraill</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en-GB" sz="1000">
                          <a:effectLst/>
                        </a:rPr>
                        <a:t>11,536</a:t>
                      </a:r>
                      <a:endParaRPr lang="en-GB"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en-GB" sz="1000">
                          <a:effectLst/>
                        </a:rPr>
                        <a:t>6,038</a:t>
                      </a:r>
                      <a:endParaRPr lang="en-GB" sz="120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solidFill>
                            <a:schemeClr val="bg1">
                              <a:lumMod val="50000"/>
                            </a:schemeClr>
                          </a:solidFill>
                          <a:effectLst/>
                        </a:rPr>
                        <a:t>10,910</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en-GB" sz="1000">
                          <a:solidFill>
                            <a:schemeClr val="bg1">
                              <a:lumMod val="50000"/>
                            </a:schemeClr>
                          </a:solidFill>
                          <a:effectLst/>
                        </a:rPr>
                        <a:t>5,800</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29561118"/>
                  </a:ext>
                </a:extLst>
              </a:tr>
              <a:tr h="153035">
                <a:tc>
                  <a:txBody>
                    <a:bodyPr/>
                    <a:lstStyle/>
                    <a:p>
                      <a:r>
                        <a:rPr lang="cy-GB" sz="1000" noProof="0" dirty="0">
                          <a:effectLst/>
                          <a:latin typeface="+mn-lt"/>
                          <a:ea typeface="Times New Roman" panose="02020603050405020304" pitchFamily="18" charset="0"/>
                        </a:rPr>
                        <a:t>Grantiau cyfalaf eraill</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en-GB" sz="1000">
                          <a:effectLst/>
                        </a:rPr>
                        <a:t>8,068</a:t>
                      </a:r>
                      <a:endParaRPr lang="en-GB"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en-GB" sz="1000">
                          <a:effectLst/>
                        </a:rPr>
                        <a:t>8,068</a:t>
                      </a:r>
                      <a:endParaRPr lang="en-GB" sz="120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solidFill>
                            <a:schemeClr val="bg1">
                              <a:lumMod val="50000"/>
                            </a:schemeClr>
                          </a:solidFill>
                          <a:effectLst/>
                        </a:rPr>
                        <a:t>-</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en-GB" sz="1000">
                          <a:solidFill>
                            <a:schemeClr val="bg1">
                              <a:lumMod val="50000"/>
                            </a:schemeClr>
                          </a:solidFill>
                          <a:effectLst/>
                        </a:rPr>
                        <a:t>-</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98495523"/>
                  </a:ext>
                </a:extLst>
              </a:tr>
              <a:tr h="153035">
                <a:tc>
                  <a:txBody>
                    <a:bodyPr/>
                    <a:lstStyle/>
                    <a:p>
                      <a:r>
                        <a:rPr lang="cy-GB" sz="1000" noProof="0" dirty="0">
                          <a:effectLst/>
                          <a:latin typeface="+mn-lt"/>
                        </a:rPr>
                        <a:t>Gweithgareddau creu incwm eraill </a:t>
                      </a:r>
                    </a:p>
                  </a:txBody>
                  <a:tcPr marL="68580" marR="68580" marT="0" marB="0"/>
                </a:tc>
                <a:tc>
                  <a:txBody>
                    <a:bodyPr/>
                    <a:lstStyle/>
                    <a:p>
                      <a:pPr algn="ctr"/>
                      <a:r>
                        <a:rPr lang="en-GB" sz="1000">
                          <a:effectLst/>
                          <a:latin typeface="Calibri" panose="020F0502020204030204" pitchFamily="34" charset="0"/>
                          <a:cs typeface="Calibri" panose="020F0502020204030204" pitchFamily="34" charset="0"/>
                        </a:rPr>
                        <a:t>9,535</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r>
                        <a:rPr lang="en-GB" sz="1000">
                          <a:effectLst/>
                          <a:latin typeface="Calibri" panose="020F0502020204030204" pitchFamily="34" charset="0"/>
                          <a:cs typeface="Calibri" panose="020F0502020204030204" pitchFamily="34" charset="0"/>
                        </a:rPr>
                        <a:t>6,715</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solidFill>
                            <a:schemeClr val="bg1">
                              <a:lumMod val="50000"/>
                            </a:schemeClr>
                          </a:solidFill>
                          <a:effectLst/>
                        </a:rPr>
                        <a:t>4,485</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en-GB" sz="1000">
                          <a:solidFill>
                            <a:schemeClr val="bg1">
                              <a:lumMod val="50000"/>
                            </a:schemeClr>
                          </a:solidFill>
                          <a:effectLst/>
                        </a:rPr>
                        <a:t>2,991</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08746178"/>
                  </a:ext>
                </a:extLst>
              </a:tr>
              <a:tr h="153035">
                <a:tc>
                  <a:txBody>
                    <a:bodyPr/>
                    <a:lstStyle/>
                    <a:p>
                      <a:r>
                        <a:rPr lang="en-GB" sz="1000" noProof="0" dirty="0">
                          <a:effectLst/>
                          <a:latin typeface="+mn-lt"/>
                          <a:ea typeface="Times New Roman" panose="02020603050405020304" pitchFamily="18" charset="0"/>
                        </a:rPr>
                        <a:t>I</a:t>
                      </a:r>
                      <a:r>
                        <a:rPr lang="cy-GB" sz="1000" noProof="0" dirty="0" err="1">
                          <a:effectLst/>
                          <a:latin typeface="+mn-lt"/>
                          <a:ea typeface="Times New Roman" panose="02020603050405020304" pitchFamily="18" charset="0"/>
                        </a:rPr>
                        <a:t>ncwm</a:t>
                      </a:r>
                      <a:r>
                        <a:rPr lang="cy-GB" sz="1000" noProof="0" dirty="0">
                          <a:effectLst/>
                          <a:latin typeface="+mn-lt"/>
                          <a:ea typeface="Times New Roman" panose="02020603050405020304" pitchFamily="18" charset="0"/>
                        </a:rPr>
                        <a:t> arall</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en-GB" sz="1000">
                          <a:effectLst/>
                          <a:latin typeface="Calibri" panose="020F0502020204030204" pitchFamily="34" charset="0"/>
                          <a:ea typeface="Times New Roman" panose="02020603050405020304" pitchFamily="18" charset="0"/>
                          <a:cs typeface="Calibri" panose="020F0502020204030204" pitchFamily="34" charset="0"/>
                        </a:rPr>
                        <a:t>5,449</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en-GB" sz="1000">
                          <a:effectLst/>
                          <a:latin typeface="Calibri" panose="020F0502020204030204" pitchFamily="34" charset="0"/>
                          <a:cs typeface="Calibri" panose="020F0502020204030204" pitchFamily="34" charset="0"/>
                        </a:rPr>
                        <a:t>2,914</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a:solidFill>
                            <a:schemeClr val="bg1">
                              <a:lumMod val="50000"/>
                            </a:schemeClr>
                          </a:solidFill>
                          <a:effectLst/>
                        </a:rPr>
                        <a:t>5,625</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GB" sz="1000">
                          <a:solidFill>
                            <a:schemeClr val="bg1">
                              <a:lumMod val="50000"/>
                            </a:schemeClr>
                          </a:solidFill>
                          <a:effectLst/>
                        </a:rPr>
                        <a:t>3,041</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6698387"/>
                  </a:ext>
                </a:extLst>
              </a:tr>
              <a:tr h="153035">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en-GB" sz="1000" b="1">
                          <a:effectLst/>
                          <a:latin typeface="Times New Roman" panose="02020603050405020304" pitchFamily="18" charset="0"/>
                          <a:ea typeface="Times New Roman" panose="02020603050405020304" pitchFamily="18" charset="0"/>
                        </a:rPr>
                        <a:t>39,533</a:t>
                      </a:r>
                      <a:endParaRPr lang="en-GB" sz="1200" b="1">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b="1">
                          <a:effectLst/>
                        </a:rPr>
                        <a:t>27,342</a:t>
                      </a:r>
                      <a:endParaRPr lang="en-GB" sz="1200" b="1">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b="1" dirty="0">
                          <a:solidFill>
                            <a:schemeClr val="bg1">
                              <a:lumMod val="50000"/>
                            </a:schemeClr>
                          </a:solidFill>
                          <a:effectLst/>
                        </a:rPr>
                        <a:t>26,067</a:t>
                      </a:r>
                      <a:endParaRPr lang="en-GB" sz="1200" b="1"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b="1" dirty="0">
                          <a:solidFill>
                            <a:schemeClr val="bg1">
                              <a:lumMod val="50000"/>
                            </a:schemeClr>
                          </a:solidFill>
                          <a:effectLst/>
                        </a:rPr>
                        <a:t>15,821</a:t>
                      </a:r>
                      <a:endParaRPr lang="en-GB" sz="1200" b="1"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889637"/>
                  </a:ext>
                </a:extLst>
              </a:tr>
            </a:tbl>
          </a:graphicData>
        </a:graphic>
      </p:graphicFrame>
      <p:sp>
        <p:nvSpPr>
          <p:cNvPr id="38" name="TextBox 37">
            <a:extLst>
              <a:ext uri="{FF2B5EF4-FFF2-40B4-BE49-F238E27FC236}">
                <a16:creationId xmlns:a16="http://schemas.microsoft.com/office/drawing/2014/main" id="{75FC9FBE-5149-A478-D99F-BFB6529427D4}"/>
              </a:ext>
            </a:extLst>
          </p:cNvPr>
          <p:cNvSpPr txBox="1"/>
          <p:nvPr/>
        </p:nvSpPr>
        <p:spPr>
          <a:xfrm>
            <a:off x="6800129" y="2970076"/>
            <a:ext cx="4548066" cy="276999"/>
          </a:xfrm>
          <a:prstGeom prst="rect">
            <a:avLst/>
          </a:prstGeom>
          <a:noFill/>
        </p:spPr>
        <p:txBody>
          <a:bodyPr wrap="square" rtlCol="0">
            <a:spAutoFit/>
          </a:bodyPr>
          <a:lstStyle/>
          <a:p>
            <a:r>
              <a:rPr lang="cy-GB" sz="1200" b="1" dirty="0"/>
              <a:t>6. Incwm Buddsoddi </a:t>
            </a:r>
          </a:p>
        </p:txBody>
      </p:sp>
      <p:graphicFrame>
        <p:nvGraphicFramePr>
          <p:cNvPr id="41" name="Table 40">
            <a:extLst>
              <a:ext uri="{FF2B5EF4-FFF2-40B4-BE49-F238E27FC236}">
                <a16:creationId xmlns:a16="http://schemas.microsoft.com/office/drawing/2014/main" id="{119DBA5D-CFFD-351F-AA98-4BF97FEDD68B}"/>
              </a:ext>
            </a:extLst>
          </p:cNvPr>
          <p:cNvGraphicFramePr>
            <a:graphicFrameLocks noGrp="1"/>
          </p:cNvGraphicFramePr>
          <p:nvPr>
            <p:extLst>
              <p:ext uri="{D42A27DB-BD31-4B8C-83A1-F6EECF244321}">
                <p14:modId xmlns:p14="http://schemas.microsoft.com/office/powerpoint/2010/main" val="762979696"/>
              </p:ext>
            </p:extLst>
          </p:nvPr>
        </p:nvGraphicFramePr>
        <p:xfrm>
          <a:off x="6800129" y="3429089"/>
          <a:ext cx="5481830" cy="1312545"/>
        </p:xfrm>
        <a:graphic>
          <a:graphicData uri="http://schemas.openxmlformats.org/drawingml/2006/table">
            <a:tbl>
              <a:tblPr firstRow="1" firstCol="1" bandRow="1">
                <a:tableStyleId>{2D5ABB26-0587-4C30-8999-92F81FD0307C}</a:tableStyleId>
              </a:tblPr>
              <a:tblGrid>
                <a:gridCol w="2065166">
                  <a:extLst>
                    <a:ext uri="{9D8B030D-6E8A-4147-A177-3AD203B41FA5}">
                      <a16:colId xmlns:a16="http://schemas.microsoft.com/office/drawing/2014/main" val="410604394"/>
                    </a:ext>
                  </a:extLst>
                </a:gridCol>
                <a:gridCol w="854166">
                  <a:extLst>
                    <a:ext uri="{9D8B030D-6E8A-4147-A177-3AD203B41FA5}">
                      <a16:colId xmlns:a16="http://schemas.microsoft.com/office/drawing/2014/main" val="2323300599"/>
                    </a:ext>
                  </a:extLst>
                </a:gridCol>
                <a:gridCol w="854166">
                  <a:extLst>
                    <a:ext uri="{9D8B030D-6E8A-4147-A177-3AD203B41FA5}">
                      <a16:colId xmlns:a16="http://schemas.microsoft.com/office/drawing/2014/main" val="4109400658"/>
                    </a:ext>
                  </a:extLst>
                </a:gridCol>
                <a:gridCol w="854166">
                  <a:extLst>
                    <a:ext uri="{9D8B030D-6E8A-4147-A177-3AD203B41FA5}">
                      <a16:colId xmlns:a16="http://schemas.microsoft.com/office/drawing/2014/main" val="161923072"/>
                    </a:ext>
                  </a:extLst>
                </a:gridCol>
                <a:gridCol w="854166">
                  <a:extLst>
                    <a:ext uri="{9D8B030D-6E8A-4147-A177-3AD203B41FA5}">
                      <a16:colId xmlns:a16="http://schemas.microsoft.com/office/drawing/2014/main" val="3358178892"/>
                    </a:ext>
                  </a:extLst>
                </a:gridCol>
              </a:tblGrid>
              <a:tr h="158115">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algn="ctr"/>
                      <a:r>
                        <a:rPr lang="cy-GB" sz="1000" b="1" noProof="0" dirty="0">
                          <a:effectLst/>
                          <a:latin typeface="+mn-lt"/>
                        </a:rPr>
                        <a:t> Blwyddyn hyd at 31 Gorffennaf 2024</a:t>
                      </a:r>
                      <a:endParaRPr lang="cy-GB" sz="1200" b="1" noProof="0" dirty="0">
                        <a:effectLst/>
                        <a:latin typeface="+mn-lt"/>
                      </a:endParaRPr>
                    </a:p>
                    <a:p>
                      <a:pPr algn="ctr"/>
                      <a:r>
                        <a:rPr lang="cy-GB" sz="100" b="1" noProof="0" dirty="0">
                          <a:effectLst/>
                          <a:latin typeface="+mn-lt"/>
                        </a:rPr>
                        <a:t> </a:t>
                      </a:r>
                      <a:endParaRPr lang="cy-GB" sz="12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hMerge="1">
                  <a:txBody>
                    <a:bodyPr/>
                    <a:lstStyle/>
                    <a:p>
                      <a:endParaRPr lang="en-GB"/>
                    </a:p>
                  </a:txBody>
                  <a:tcPr/>
                </a:tc>
                <a:tc gridSpan="2">
                  <a:txBody>
                    <a:bodyPr/>
                    <a:lstStyle/>
                    <a:p>
                      <a:pPr algn="ctr"/>
                      <a:r>
                        <a:rPr lang="cy-GB" sz="1000" b="1" noProof="0" dirty="0">
                          <a:solidFill>
                            <a:schemeClr val="bg1">
                              <a:lumMod val="50000"/>
                            </a:schemeClr>
                          </a:solidFill>
                          <a:effectLst/>
                          <a:latin typeface="+mn-lt"/>
                        </a:rPr>
                        <a:t>Blwyddyn hyd at 31 Gorffennaf 2023</a:t>
                      </a:r>
                      <a:endParaRPr lang="cy-GB" sz="1200" b="1" noProof="0" dirty="0">
                        <a:solidFill>
                          <a:schemeClr val="bg1">
                            <a:lumMod val="50000"/>
                          </a:schemeClr>
                        </a:solidFill>
                        <a:effectLst/>
                        <a:latin typeface="+mn-lt"/>
                      </a:endParaRPr>
                    </a:p>
                    <a:p>
                      <a:pPr algn="ctr"/>
                      <a:r>
                        <a:rPr lang="cy-GB" sz="100" b="1" noProof="0" dirty="0">
                          <a:solidFill>
                            <a:schemeClr val="bg1">
                              <a:lumMod val="50000"/>
                            </a:schemeClr>
                          </a:solidFill>
                          <a:effectLst/>
                          <a:latin typeface="+mn-lt"/>
                        </a:rPr>
                        <a:t> </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3923075205"/>
                  </a:ext>
                </a:extLst>
              </a:tr>
              <a:tr h="167640">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latin typeface="+mn-lt"/>
                        </a:rPr>
                        <a:t>Cyfunol</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ea typeface="Times New Roman" panose="02020603050405020304" pitchFamily="18" charset="0"/>
                        </a:rPr>
                        <a:t>Y Brifysgol</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Cyfunol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ea typeface="Times New Roman" panose="02020603050405020304" pitchFamily="18" charset="0"/>
                        </a:rPr>
                        <a:t>Y Brifysgol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724640482"/>
                  </a:ext>
                </a:extLst>
              </a:tr>
              <a:tr h="158115">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latin typeface="+mn-lt"/>
                        </a:rPr>
                        <a:t>£’000</a:t>
                      </a:r>
                      <a:endParaRPr lang="cy-GB" sz="1200" b="1" noProof="0" dirty="0">
                        <a:effectLst/>
                        <a:latin typeface="+mn-lt"/>
                        <a:ea typeface="Times New Roman" panose="02020603050405020304" pitchFamily="18" charset="0"/>
                      </a:endParaRPr>
                    </a:p>
                  </a:txBody>
                  <a:tcPr marL="68580" marR="68580" marT="0" marB="0" anchor="ctr"/>
                </a:tc>
                <a:tc>
                  <a:txBody>
                    <a:bodyPr/>
                    <a:lstStyle/>
                    <a:p>
                      <a:pPr algn="ctr"/>
                      <a:r>
                        <a:rPr lang="cy-GB" sz="1000" b="1" noProof="0" dirty="0">
                          <a:effectLst/>
                          <a:latin typeface="+mn-lt"/>
                        </a:rPr>
                        <a:t>£’000</a:t>
                      </a:r>
                      <a:endParaRPr lang="cy-GB" sz="12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£’000</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rPr>
                        <a:t>£’000</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1528408835"/>
                  </a:ext>
                </a:extLst>
              </a:tr>
              <a:tr h="158115">
                <a:tc>
                  <a:txBody>
                    <a:bodyPr/>
                    <a:lstStyle/>
                    <a:p>
                      <a:r>
                        <a:rPr lang="cy-GB" sz="1000" noProof="0" dirty="0">
                          <a:effectLst/>
                          <a:latin typeface="+mn-lt"/>
                        </a:rPr>
                        <a:t>Incwm buddsoddi ar waddolion</a:t>
                      </a:r>
                    </a:p>
                  </a:txBody>
                  <a:tcPr marL="68580" marR="68580" marT="0" marB="0"/>
                </a:tc>
                <a:tc>
                  <a:txBody>
                    <a:bodyPr/>
                    <a:lstStyle/>
                    <a:p>
                      <a:pPr algn="ctr"/>
                      <a:r>
                        <a:rPr lang="cy-GB" sz="1000" noProof="0" dirty="0">
                          <a:effectLst/>
                        </a:rPr>
                        <a:t>1,217</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1,217</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262</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262</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23410506"/>
                  </a:ext>
                </a:extLst>
              </a:tr>
              <a:tr h="167640">
                <a:tc>
                  <a:txBody>
                    <a:bodyPr/>
                    <a:lstStyle/>
                    <a:p>
                      <a:r>
                        <a:rPr lang="cy-GB" sz="1000" noProof="0" dirty="0">
                          <a:effectLst/>
                          <a:latin typeface="+mn-lt"/>
                          <a:ea typeface="Times New Roman" panose="02020603050405020304" pitchFamily="18" charset="0"/>
                        </a:rPr>
                        <a:t>Incwm buddsoddi arall</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rPr>
                        <a:t>859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62</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877</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376</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73089729"/>
                  </a:ext>
                </a:extLst>
              </a:tr>
              <a:tr h="158115">
                <a:tc>
                  <a:txBody>
                    <a:bodyPr/>
                    <a:lstStyle/>
                    <a:p>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rPr>
                        <a:t>254</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rPr>
                        <a:t>254</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4070844"/>
                  </a:ext>
                </a:extLst>
              </a:tr>
              <a:tr h="158115">
                <a:tc>
                  <a:txBody>
                    <a:bodyPr/>
                    <a:lstStyle/>
                    <a:p>
                      <a:r>
                        <a:rPr lang="en-GB" sz="1000" dirty="0">
                          <a:effectLst/>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en-GB" sz="1000" b="1">
                          <a:effectLst/>
                        </a:rPr>
                        <a:t>2,076</a:t>
                      </a:r>
                      <a:endParaRPr lang="en-GB" sz="1200" b="1">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b="1">
                          <a:effectLst/>
                        </a:rPr>
                        <a:t>1,279</a:t>
                      </a:r>
                      <a:endParaRPr lang="en-GB" sz="1200" b="1">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b="1">
                          <a:solidFill>
                            <a:schemeClr val="bg1">
                              <a:lumMod val="50000"/>
                            </a:schemeClr>
                          </a:solidFill>
                          <a:effectLst/>
                        </a:rPr>
                        <a:t>1,393</a:t>
                      </a:r>
                      <a:endParaRPr lang="en-GB" sz="1200" b="1">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b="1" dirty="0">
                          <a:solidFill>
                            <a:schemeClr val="bg1">
                              <a:lumMod val="50000"/>
                            </a:schemeClr>
                          </a:solidFill>
                          <a:effectLst/>
                        </a:rPr>
                        <a:t>892</a:t>
                      </a:r>
                      <a:endParaRPr lang="en-GB" sz="1200" b="1"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7829708"/>
                  </a:ext>
                </a:extLst>
              </a:tr>
            </a:tbl>
          </a:graphicData>
        </a:graphic>
      </p:graphicFrame>
      <p:cxnSp>
        <p:nvCxnSpPr>
          <p:cNvPr id="42" name="Straight Connector 41">
            <a:extLst>
              <a:ext uri="{FF2B5EF4-FFF2-40B4-BE49-F238E27FC236}">
                <a16:creationId xmlns:a16="http://schemas.microsoft.com/office/drawing/2014/main" id="{038B0A2B-0B73-9C75-E779-4DC66FECD5A8}"/>
              </a:ext>
            </a:extLst>
          </p:cNvPr>
          <p:cNvCxnSpPr>
            <a:cxnSpLocks/>
          </p:cNvCxnSpPr>
          <p:nvPr/>
        </p:nvCxnSpPr>
        <p:spPr>
          <a:xfrm>
            <a:off x="6747794" y="4732041"/>
            <a:ext cx="55928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ABB7295-39E2-6AC2-6D87-0CDC6281B792}"/>
              </a:ext>
            </a:extLst>
          </p:cNvPr>
          <p:cNvCxnSpPr>
            <a:cxnSpLocks/>
          </p:cNvCxnSpPr>
          <p:nvPr/>
        </p:nvCxnSpPr>
        <p:spPr>
          <a:xfrm>
            <a:off x="6747794" y="2798944"/>
            <a:ext cx="559283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3548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D2B4C-B5F0-C613-C2E2-F5C2F0F1A20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F0FA362-66C1-228E-B779-2C27A72BECE2}"/>
              </a:ext>
            </a:extLst>
          </p:cNvPr>
          <p:cNvSpPr/>
          <p:nvPr/>
        </p:nvSpPr>
        <p:spPr>
          <a:xfrm>
            <a:off x="0" y="865477"/>
            <a:ext cx="12801600"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FD75BD22-9C72-FAE0-6DFC-3DD2D8D4C112}"/>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1FFC4235-20FA-ADC8-6F6B-C40A59340BA1}"/>
              </a:ext>
            </a:extLst>
          </p:cNvPr>
          <p:cNvSpPr txBox="1"/>
          <p:nvPr/>
        </p:nvSpPr>
        <p:spPr>
          <a:xfrm>
            <a:off x="386863" y="61555"/>
            <a:ext cx="12414737" cy="584775"/>
          </a:xfrm>
          <a:prstGeom prst="rect">
            <a:avLst/>
          </a:prstGeom>
          <a:noFill/>
        </p:spPr>
        <p:txBody>
          <a:bodyPr wrap="square" rtlCol="0">
            <a:spAutoFit/>
          </a:bodyPr>
          <a:lstStyle/>
          <a:p>
            <a:r>
              <a:rPr lang="en-GB" sz="3200" dirty="0">
                <a:solidFill>
                  <a:schemeClr val="bg1"/>
                </a:solidFill>
              </a:rPr>
              <a:t>NODIADAU I’R CYFRIFON</a:t>
            </a:r>
            <a:endParaRPr lang="en-GB" sz="32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22B5A3E-ED18-188B-B4CA-131DA19E4583}"/>
              </a:ext>
            </a:extLst>
          </p:cNvPr>
          <p:cNvSpPr txBox="1"/>
          <p:nvPr/>
        </p:nvSpPr>
        <p:spPr>
          <a:xfrm>
            <a:off x="6803237" y="1173674"/>
            <a:ext cx="5448566" cy="577081"/>
          </a:xfrm>
          <a:prstGeom prst="rect">
            <a:avLst/>
          </a:prstGeom>
          <a:noFill/>
        </p:spPr>
        <p:txBody>
          <a:bodyPr wrap="square" lIns="91440" tIns="45720" rIns="91440" bIns="45720" rtlCol="0" anchor="t">
            <a:spAutoFit/>
          </a:bodyPr>
          <a:lstStyle/>
          <a:p>
            <a:pPr algn="just"/>
            <a:r>
              <a:rPr lang="cy-GB" sz="1050" dirty="0"/>
              <a:t>Taliadau staff eraill ar gyflog uwch, heb gynnwys cyfraniadau pensiwn y cyflogwr (yn amodol ar gyfarwyddyd cyfrifon CCAUC perthnasol) a ddangosir cyn unrhyw aberth cyflog:</a:t>
            </a:r>
          </a:p>
          <a:p>
            <a:pPr algn="just"/>
            <a:endParaRPr lang="en-GB" sz="1050" dirty="0"/>
          </a:p>
        </p:txBody>
      </p:sp>
      <p:graphicFrame>
        <p:nvGraphicFramePr>
          <p:cNvPr id="4" name="Table 3">
            <a:extLst>
              <a:ext uri="{FF2B5EF4-FFF2-40B4-BE49-F238E27FC236}">
                <a16:creationId xmlns:a16="http://schemas.microsoft.com/office/drawing/2014/main" id="{3AB2E251-AAB1-B552-C671-FD23757C59AA}"/>
              </a:ext>
            </a:extLst>
          </p:cNvPr>
          <p:cNvGraphicFramePr>
            <a:graphicFrameLocks noGrp="1"/>
          </p:cNvGraphicFramePr>
          <p:nvPr>
            <p:extLst>
              <p:ext uri="{D42A27DB-BD31-4B8C-83A1-F6EECF244321}">
                <p14:modId xmlns:p14="http://schemas.microsoft.com/office/powerpoint/2010/main" val="3499930314"/>
              </p:ext>
            </p:extLst>
          </p:nvPr>
        </p:nvGraphicFramePr>
        <p:xfrm>
          <a:off x="7986889" y="1767005"/>
          <a:ext cx="2997943" cy="5410835"/>
        </p:xfrm>
        <a:graphic>
          <a:graphicData uri="http://schemas.openxmlformats.org/drawingml/2006/table">
            <a:tbl>
              <a:tblPr firstRow="1" firstCol="1" lastRow="1" bandRow="1">
                <a:tableStyleId>{8799B23B-EC83-4686-B30A-512413B5E67A}</a:tableStyleId>
              </a:tblPr>
              <a:tblGrid>
                <a:gridCol w="1383910">
                  <a:extLst>
                    <a:ext uri="{9D8B030D-6E8A-4147-A177-3AD203B41FA5}">
                      <a16:colId xmlns:a16="http://schemas.microsoft.com/office/drawing/2014/main" val="3068285223"/>
                    </a:ext>
                  </a:extLst>
                </a:gridCol>
                <a:gridCol w="840180">
                  <a:extLst>
                    <a:ext uri="{9D8B030D-6E8A-4147-A177-3AD203B41FA5}">
                      <a16:colId xmlns:a16="http://schemas.microsoft.com/office/drawing/2014/main" val="2100361435"/>
                    </a:ext>
                  </a:extLst>
                </a:gridCol>
                <a:gridCol w="773853">
                  <a:extLst>
                    <a:ext uri="{9D8B030D-6E8A-4147-A177-3AD203B41FA5}">
                      <a16:colId xmlns:a16="http://schemas.microsoft.com/office/drawing/2014/main" val="3018312369"/>
                    </a:ext>
                  </a:extLst>
                </a:gridCol>
              </a:tblGrid>
              <a:tr h="403225">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lgn="ctr"/>
                      <a:r>
                        <a:rPr lang="cy-GB" sz="1000" b="1" noProof="0" dirty="0">
                          <a:effectLst/>
                        </a:rPr>
                        <a:t>Blwyddyn hyd at 31 Gorffennaf 2024</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L w="12700" cmpd="sng">
                      <a:noFill/>
                    </a:lnL>
                    <a:lnR w="12700" cap="flat" cmpd="sng" algn="ctr">
                      <a:solidFill>
                        <a:schemeClr val="tx1"/>
                      </a:solidFill>
                      <a:prstDash val="sysDot"/>
                      <a:round/>
                      <a:headEnd type="none" w="med" len="med"/>
                      <a:tailEnd type="none" w="med" len="med"/>
                    </a:lnR>
                    <a:lnT w="12700" cmpd="sng">
                      <a:noFill/>
                    </a:lnT>
                    <a:lnB w="25400" cmpd="sng">
                      <a:noFill/>
                    </a:lnB>
                    <a:lnTlToBr w="12700" cmpd="sng">
                      <a:noFill/>
                      <a:prstDash val="solid"/>
                    </a:lnTlToBr>
                    <a:lnBlToTr w="12700" cmpd="sng">
                      <a:noFill/>
                      <a:prstDash val="solid"/>
                    </a:lnBlToTr>
                  </a:tcPr>
                </a:tc>
                <a:tc>
                  <a:txBody>
                    <a:bodyPr/>
                    <a:lstStyle/>
                    <a:p>
                      <a:pPr algn="ctr"/>
                      <a:r>
                        <a:rPr lang="cy-GB" sz="1000" b="1" noProof="0" dirty="0">
                          <a:solidFill>
                            <a:schemeClr val="bg1">
                              <a:lumMod val="50000"/>
                            </a:schemeClr>
                          </a:solidFill>
                          <a:effectLst/>
                        </a:rPr>
                        <a:t>Blwyddyn hyd at 31 Gorffennaf  2023</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203145988"/>
                  </a:ext>
                </a:extLst>
              </a:tr>
              <a:tr h="201295">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25400" cmpd="sng">
                      <a:noFill/>
                    </a:lnT>
                    <a:lnB w="12700" cmpd="sng">
                      <a:noFill/>
                    </a:lnB>
                    <a:lnTlToBr w="12700" cmpd="sng">
                      <a:noFill/>
                      <a:prstDash val="solid"/>
                    </a:lnTlToBr>
                    <a:lnBlToTr w="12700" cmpd="sng">
                      <a:noFill/>
                      <a:prstDash val="solid"/>
                    </a:lnBlToTr>
                    <a:noFill/>
                  </a:tcPr>
                </a:tc>
                <a:tc>
                  <a:txBody>
                    <a:bodyPr/>
                    <a:lstStyle/>
                    <a:p>
                      <a:pPr algn="ctr"/>
                      <a:r>
                        <a:rPr lang="cy-GB" sz="1000" b="1" noProof="0" dirty="0">
                          <a:effectLst/>
                        </a:rPr>
                        <a:t>Nifer</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L w="12700" cmpd="sng">
                      <a:noFill/>
                    </a:lnL>
                    <a:lnR w="12700" cap="flat" cmpd="sng" algn="ctr">
                      <a:solidFill>
                        <a:schemeClr val="tx1"/>
                      </a:solidFill>
                      <a:prstDash val="sysDot"/>
                      <a:round/>
                      <a:headEnd type="none" w="med" len="med"/>
                      <a:tailEnd type="none" w="med" len="med"/>
                    </a:lnR>
                    <a:lnT w="25400" cmpd="sng">
                      <a:noFill/>
                    </a:lnT>
                    <a:lnB w="12700" cmpd="sng">
                      <a:noFill/>
                    </a:lnB>
                    <a:lnTlToBr w="12700" cmpd="sng">
                      <a:noFill/>
                      <a:prstDash val="solid"/>
                    </a:lnTlToBr>
                    <a:lnBlToTr w="12700" cmpd="sng">
                      <a:noFill/>
                      <a:prstDash val="solid"/>
                    </a:lnBlToTr>
                    <a:noFill/>
                  </a:tcPr>
                </a:tc>
                <a:tc>
                  <a:txBody>
                    <a:bodyPr/>
                    <a:lstStyle/>
                    <a:p>
                      <a:pPr algn="ctr"/>
                      <a:r>
                        <a:rPr lang="cy-GB" sz="1000" b="1" noProof="0" dirty="0">
                          <a:solidFill>
                            <a:schemeClr val="bg1">
                              <a:lumMod val="50000"/>
                            </a:schemeClr>
                          </a:solidFill>
                          <a:effectLst/>
                        </a:rPr>
                        <a:t>Nifer</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w="12700" cmpd="sng">
                      <a:noFill/>
                    </a:lnR>
                    <a:lnT w="254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5649463"/>
                  </a:ext>
                </a:extLst>
              </a:tr>
              <a:tr h="213995">
                <a:tc>
                  <a:txBody>
                    <a:bodyPr/>
                    <a:lstStyle/>
                    <a:p>
                      <a:pPr algn="r"/>
                      <a:r>
                        <a:rPr lang="cy-GB" sz="1000" noProof="0" dirty="0">
                          <a:effectLst/>
                        </a:rPr>
                        <a:t>£100,000 i £104,999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effectLst/>
                        </a:rPr>
                        <a:t>2</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L w="12700" cmpd="sng">
                      <a:noFill/>
                    </a:lnL>
                    <a:lnR w="12700"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23425835"/>
                  </a:ext>
                </a:extLst>
              </a:tr>
              <a:tr h="201295">
                <a:tc>
                  <a:txBody>
                    <a:bodyPr/>
                    <a:lstStyle/>
                    <a:p>
                      <a:pPr algn="r"/>
                      <a:r>
                        <a:rPr lang="cy-GB" sz="1000" noProof="0" dirty="0">
                          <a:effectLst/>
                        </a:rPr>
                        <a:t>£105,000 i £109,999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effectLst/>
                        </a:rPr>
                        <a:t>1</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62713640"/>
                  </a:ext>
                </a:extLst>
              </a:tr>
              <a:tr h="201295">
                <a:tc>
                  <a:txBody>
                    <a:bodyPr/>
                    <a:lstStyle/>
                    <a:p>
                      <a:pPr algn="r"/>
                      <a:r>
                        <a:rPr lang="cy-GB" sz="1000" noProof="0" dirty="0">
                          <a:effectLst/>
                        </a:rPr>
                        <a:t>£110,000 i £114,999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43983647"/>
                  </a:ext>
                </a:extLst>
              </a:tr>
              <a:tr h="201295">
                <a:tc>
                  <a:txBody>
                    <a:bodyPr/>
                    <a:lstStyle/>
                    <a:p>
                      <a:pPr algn="r"/>
                      <a:r>
                        <a:rPr lang="cy-GB" sz="1000" noProof="0" dirty="0">
                          <a:effectLst/>
                        </a:rPr>
                        <a:t>£115,000 i £119,999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effectLst/>
                        </a:rPr>
                        <a:t>1</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19005290"/>
                  </a:ext>
                </a:extLst>
              </a:tr>
              <a:tr h="213995">
                <a:tc>
                  <a:txBody>
                    <a:bodyPr/>
                    <a:lstStyle/>
                    <a:p>
                      <a:pPr algn="r"/>
                      <a:r>
                        <a:rPr lang="cy-GB" sz="1000" noProof="0" dirty="0">
                          <a:effectLst/>
                        </a:rPr>
                        <a:t>£120,000 i £124,999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effectLst/>
                        </a:rPr>
                        <a:t>2</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75536532"/>
                  </a:ext>
                </a:extLst>
              </a:tr>
              <a:tr h="201295">
                <a:tc>
                  <a:txBody>
                    <a:bodyPr/>
                    <a:lstStyle/>
                    <a:p>
                      <a:pPr algn="r"/>
                      <a:r>
                        <a:rPr lang="cy-GB" sz="1000" noProof="0" dirty="0">
                          <a:effectLst/>
                        </a:rPr>
                        <a:t>£125,000 i £129,999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effectLst/>
                        </a:rPr>
                        <a:t>1</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130468"/>
                  </a:ext>
                </a:extLst>
              </a:tr>
              <a:tr h="201295">
                <a:tc>
                  <a:txBody>
                    <a:bodyPr/>
                    <a:lstStyle/>
                    <a:p>
                      <a:pPr algn="r"/>
                      <a:r>
                        <a:rPr lang="cy-GB" sz="1000" noProof="0" dirty="0">
                          <a:effectLst/>
                        </a:rPr>
                        <a:t>£130,000 i £134,999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1</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8083103"/>
                  </a:ext>
                </a:extLst>
              </a:tr>
              <a:tr h="213995">
                <a:tc>
                  <a:txBody>
                    <a:bodyPr/>
                    <a:lstStyle/>
                    <a:p>
                      <a:pPr algn="r"/>
                      <a:r>
                        <a:rPr lang="cy-GB" sz="1000" noProof="0" dirty="0">
                          <a:effectLst/>
                        </a:rPr>
                        <a:t>£135,000 i £139,999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82843788"/>
                  </a:ext>
                </a:extLst>
              </a:tr>
              <a:tr h="201295">
                <a:tc>
                  <a:txBody>
                    <a:bodyPr/>
                    <a:lstStyle/>
                    <a:p>
                      <a:pPr algn="r"/>
                      <a:r>
                        <a:rPr lang="cy-GB" sz="1000" noProof="0" dirty="0">
                          <a:effectLst/>
                        </a:rPr>
                        <a:t>£140,000 i £144,999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4577494"/>
                  </a:ext>
                </a:extLst>
              </a:tr>
              <a:tr h="201295">
                <a:tc>
                  <a:txBody>
                    <a:bodyPr/>
                    <a:lstStyle/>
                    <a:p>
                      <a:pPr algn="r"/>
                      <a:r>
                        <a:rPr lang="cy-GB" sz="1000" noProof="0" dirty="0">
                          <a:effectLst/>
                        </a:rPr>
                        <a:t>£145,000 i £149,999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3</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99733079"/>
                  </a:ext>
                </a:extLst>
              </a:tr>
              <a:tr h="201295">
                <a:tc>
                  <a:txBody>
                    <a:bodyPr/>
                    <a:lstStyle/>
                    <a:p>
                      <a:pPr algn="r"/>
                      <a:r>
                        <a:rPr lang="cy-GB" sz="1000" noProof="0" dirty="0">
                          <a:effectLst/>
                        </a:rPr>
                        <a:t>£150,000 i £154,999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4065029"/>
                  </a:ext>
                </a:extLst>
              </a:tr>
              <a:tr h="213995">
                <a:tc>
                  <a:txBody>
                    <a:bodyPr/>
                    <a:lstStyle/>
                    <a:p>
                      <a:pPr algn="r"/>
                      <a:r>
                        <a:rPr lang="cy-GB" sz="1000" noProof="0" dirty="0">
                          <a:effectLst/>
                        </a:rPr>
                        <a:t>£155,000 i £159,999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3</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15303256"/>
                  </a:ext>
                </a:extLst>
              </a:tr>
              <a:tr h="201295">
                <a:tc>
                  <a:txBody>
                    <a:bodyPr/>
                    <a:lstStyle/>
                    <a:p>
                      <a:pPr algn="r"/>
                      <a:r>
                        <a:rPr lang="cy-GB" sz="1000" noProof="0" dirty="0">
                          <a:effectLst/>
                        </a:rPr>
                        <a:t>£160,000 i £164,999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effectLst/>
                        </a:rPr>
                        <a:t>2</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75077619"/>
                  </a:ext>
                </a:extLst>
              </a:tr>
              <a:tr h="201295">
                <a:tc>
                  <a:txBody>
                    <a:bodyPr/>
                    <a:lstStyle/>
                    <a:p>
                      <a:pPr algn="r"/>
                      <a:r>
                        <a:rPr lang="cy-GB" sz="1000" noProof="0" dirty="0">
                          <a:effectLst/>
                        </a:rPr>
                        <a:t>£165,000 i £169,999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42801677"/>
                  </a:ext>
                </a:extLst>
              </a:tr>
              <a:tr h="213995">
                <a:tc>
                  <a:txBody>
                    <a:bodyPr/>
                    <a:lstStyle/>
                    <a:p>
                      <a:pPr algn="r"/>
                      <a:r>
                        <a:rPr lang="cy-GB" sz="1000" noProof="0" dirty="0">
                          <a:effectLst/>
                        </a:rPr>
                        <a:t>£170,000 i £174,999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40863361"/>
                  </a:ext>
                </a:extLst>
              </a:tr>
              <a:tr h="187960">
                <a:tc>
                  <a:txBody>
                    <a:bodyPr/>
                    <a:lstStyle/>
                    <a:p>
                      <a:pPr algn="r"/>
                      <a:r>
                        <a:rPr lang="cy-GB" sz="1000" noProof="0" dirty="0">
                          <a:effectLst/>
                        </a:rPr>
                        <a:t>£175,000 i £179,999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effectLst/>
                        </a:rPr>
                        <a:t>2</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1</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55083811"/>
                  </a:ext>
                </a:extLst>
              </a:tr>
              <a:tr h="187960">
                <a:tc>
                  <a:txBody>
                    <a:bodyPr/>
                    <a:lstStyle/>
                    <a:p>
                      <a:pPr algn="r"/>
                      <a:r>
                        <a:rPr lang="cy-GB" sz="1000" noProof="0" dirty="0">
                          <a:effectLst/>
                        </a:rPr>
                        <a:t>£180,000 i £184,999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2082803"/>
                  </a:ext>
                </a:extLst>
              </a:tr>
              <a:tr h="187960">
                <a:tc>
                  <a:txBody>
                    <a:bodyPr/>
                    <a:lstStyle/>
                    <a:p>
                      <a:pPr algn="r"/>
                      <a:r>
                        <a:rPr lang="cy-GB" sz="1000" noProof="0" dirty="0">
                          <a:effectLst/>
                        </a:rPr>
                        <a:t>£185,000 i £189,999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17620512"/>
                  </a:ext>
                </a:extLst>
              </a:tr>
              <a:tr h="187960">
                <a:tc>
                  <a:txBody>
                    <a:bodyPr/>
                    <a:lstStyle/>
                    <a:p>
                      <a:pPr algn="r"/>
                      <a:r>
                        <a:rPr lang="cy-GB" sz="1000" noProof="0" dirty="0">
                          <a:effectLst/>
                        </a:rPr>
                        <a:t>£190,000 i £194,999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6529964"/>
                  </a:ext>
                </a:extLst>
              </a:tr>
              <a:tr h="187960">
                <a:tc>
                  <a:txBody>
                    <a:bodyPr/>
                    <a:lstStyle/>
                    <a:p>
                      <a:pPr algn="r"/>
                      <a:r>
                        <a:rPr lang="cy-GB" sz="1000" noProof="0" dirty="0">
                          <a:effectLst/>
                        </a:rPr>
                        <a:t>£195,000 i £199,999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42157"/>
                  </a:ext>
                </a:extLst>
              </a:tr>
              <a:tr h="187960">
                <a:tc>
                  <a:txBody>
                    <a:bodyPr/>
                    <a:lstStyle/>
                    <a:p>
                      <a:pPr algn="r"/>
                      <a:r>
                        <a:rPr lang="cy-GB" sz="1000" noProof="0" dirty="0">
                          <a:effectLst/>
                        </a:rPr>
                        <a:t>£200,000 i £204,999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effectLst/>
                        </a:rPr>
                        <a:t>1</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56879968"/>
                  </a:ext>
                </a:extLst>
              </a:tr>
              <a:tr h="187960">
                <a:tc>
                  <a:txBody>
                    <a:bodyPr/>
                    <a:lstStyle/>
                    <a:p>
                      <a:pPr algn="r"/>
                      <a:r>
                        <a:rPr lang="cy-GB" sz="1000" noProof="0" dirty="0">
                          <a:effectLst/>
                        </a:rPr>
                        <a:t>£205,000 i £209,999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50800" cmpd="dbl">
                      <a:noFill/>
                    </a:lnB>
                    <a:lnTlToBr w="12700" cmpd="sng">
                      <a:noFill/>
                      <a:prstDash val="solid"/>
                    </a:lnTlToBr>
                    <a:lnBlToTr w="12700" cmpd="sng">
                      <a:noFill/>
                      <a:prstDash val="solid"/>
                    </a:lnBlToTr>
                  </a:tcPr>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0807779"/>
                  </a:ext>
                </a:extLst>
              </a:tr>
              <a:tr h="201295">
                <a:tc>
                  <a:txBody>
                    <a:bodyPr/>
                    <a:lstStyle/>
                    <a:p>
                      <a:r>
                        <a:rPr lang="en-GB" sz="1000">
                          <a:effectLst/>
                        </a:rPr>
                        <a:t> </a:t>
                      </a:r>
                      <a:endParaRPr lang="en-GB" sz="1200">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50800" cmpd="dbl">
                      <a:noFill/>
                    </a:lnT>
                    <a:lnB w="12700" cmpd="sng">
                      <a:noFill/>
                    </a:lnB>
                    <a:lnTlToBr w="12700" cmpd="sng">
                      <a:noFill/>
                      <a:prstDash val="solid"/>
                    </a:lnTlToBr>
                    <a:lnBlToTr w="12700" cmpd="sng">
                      <a:noFill/>
                      <a:prstDash val="solid"/>
                    </a:lnBlToTr>
                  </a:tcPr>
                </a:tc>
                <a:tc>
                  <a:txBody>
                    <a:bodyPr/>
                    <a:lstStyle/>
                    <a:p>
                      <a:pPr algn="ctr"/>
                      <a:r>
                        <a:rPr lang="en-GB" sz="1000">
                          <a:effectLst/>
                        </a:rPr>
                        <a:t>12</a:t>
                      </a:r>
                      <a:endParaRPr lang="en-GB" sz="1200">
                        <a:effectLst/>
                        <a:latin typeface="Times New Roman" panose="02020603050405020304" pitchFamily="18" charset="0"/>
                        <a:ea typeface="Times New Roman" panose="02020603050405020304" pitchFamily="18" charset="0"/>
                      </a:endParaRPr>
                    </a:p>
                  </a:txBody>
                  <a:tcPr marL="68580" marR="68580" marT="0" marB="0">
                    <a:lnL w="12700" cmpd="sng">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solidFill>
                            <a:schemeClr val="bg1">
                              <a:lumMod val="50000"/>
                            </a:schemeClr>
                          </a:solidFill>
                          <a:effectLst/>
                        </a:rPr>
                        <a:t>8</a:t>
                      </a:r>
                      <a:endParaRPr lang="en-GB" sz="12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4270513"/>
                  </a:ext>
                </a:extLst>
              </a:tr>
            </a:tbl>
          </a:graphicData>
        </a:graphic>
      </p:graphicFrame>
      <p:graphicFrame>
        <p:nvGraphicFramePr>
          <p:cNvPr id="8" name="Table 7">
            <a:extLst>
              <a:ext uri="{FF2B5EF4-FFF2-40B4-BE49-F238E27FC236}">
                <a16:creationId xmlns:a16="http://schemas.microsoft.com/office/drawing/2014/main" id="{16B9C5B5-0BDD-0464-2E29-E87995D87DE5}"/>
              </a:ext>
            </a:extLst>
          </p:cNvPr>
          <p:cNvGraphicFramePr>
            <a:graphicFrameLocks noGrp="1"/>
          </p:cNvGraphicFramePr>
          <p:nvPr>
            <p:extLst>
              <p:ext uri="{D42A27DB-BD31-4B8C-83A1-F6EECF244321}">
                <p14:modId xmlns:p14="http://schemas.microsoft.com/office/powerpoint/2010/main" val="1448203862"/>
              </p:ext>
            </p:extLst>
          </p:nvPr>
        </p:nvGraphicFramePr>
        <p:xfrm>
          <a:off x="624889" y="6859702"/>
          <a:ext cx="4812631" cy="1490212"/>
        </p:xfrm>
        <a:graphic>
          <a:graphicData uri="http://schemas.openxmlformats.org/drawingml/2006/table">
            <a:tbl>
              <a:tblPr firstRow="1" firstCol="1" bandRow="1">
                <a:tableStyleId>{2D5ABB26-0587-4C30-8999-92F81FD0307C}</a:tableStyleId>
              </a:tblPr>
              <a:tblGrid>
                <a:gridCol w="2632219">
                  <a:extLst>
                    <a:ext uri="{9D8B030D-6E8A-4147-A177-3AD203B41FA5}">
                      <a16:colId xmlns:a16="http://schemas.microsoft.com/office/drawing/2014/main" val="355095247"/>
                    </a:ext>
                  </a:extLst>
                </a:gridCol>
                <a:gridCol w="1115233">
                  <a:extLst>
                    <a:ext uri="{9D8B030D-6E8A-4147-A177-3AD203B41FA5}">
                      <a16:colId xmlns:a16="http://schemas.microsoft.com/office/drawing/2014/main" val="3166438618"/>
                    </a:ext>
                  </a:extLst>
                </a:gridCol>
                <a:gridCol w="1065179">
                  <a:extLst>
                    <a:ext uri="{9D8B030D-6E8A-4147-A177-3AD203B41FA5}">
                      <a16:colId xmlns:a16="http://schemas.microsoft.com/office/drawing/2014/main" val="987205180"/>
                    </a:ext>
                  </a:extLst>
                </a:gridCol>
              </a:tblGrid>
              <a:tr h="491955">
                <a:tc>
                  <a:txBody>
                    <a:bodyPr/>
                    <a:lstStyle/>
                    <a:p>
                      <a:r>
                        <a:rPr lang="cy-GB" sz="1000" noProof="0" dirty="0">
                          <a:effectLst/>
                          <a:latin typeface="+mn-lt"/>
                        </a:rPr>
                        <a:t> </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Blwyddyn hyd at 31 Gorffennaf  2024</a:t>
                      </a:r>
                      <a:endParaRPr lang="cy-GB" sz="10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Blwyddyn hyd at 31 Gorffennaf 2023</a:t>
                      </a:r>
                      <a:endParaRPr lang="cy-GB" sz="10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445780068"/>
                  </a:ext>
                </a:extLst>
              </a:tr>
              <a:tr h="164668">
                <a:tc>
                  <a:txBody>
                    <a:bodyPr/>
                    <a:lstStyle/>
                    <a:p>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£’000</a:t>
                      </a:r>
                      <a:endParaRPr lang="cy-GB" sz="10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£’000</a:t>
                      </a:r>
                      <a:endParaRPr lang="cy-GB" sz="10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4119867558"/>
                  </a:ext>
                </a:extLst>
              </a:tr>
              <a:tr h="164668">
                <a:tc>
                  <a:txBody>
                    <a:bodyPr/>
                    <a:lstStyle/>
                    <a:p>
                      <a:pPr marL="0" marR="0" lvl="0" indent="0" algn="l" defTabSz="1280128" rtl="0" eaLnBrk="1" fontAlgn="auto" latinLnBrk="0" hangingPunct="1">
                        <a:lnSpc>
                          <a:spcPct val="100000"/>
                        </a:lnSpc>
                        <a:spcBef>
                          <a:spcPts val="0"/>
                        </a:spcBef>
                        <a:spcAft>
                          <a:spcPts val="0"/>
                        </a:spcAft>
                        <a:buClrTx/>
                        <a:buSzTx/>
                        <a:buFontTx/>
                        <a:buNone/>
                        <a:tabLst/>
                        <a:defRPr/>
                      </a:pPr>
                      <a:endParaRPr lang="cy-GB" sz="1000" noProof="0" dirty="0">
                        <a:effectLst/>
                        <a:latin typeface="+mn-lt"/>
                        <a:ea typeface="Times New Roman" panose="02020603050405020304" pitchFamily="18" charset="0"/>
                      </a:endParaRPr>
                    </a:p>
                  </a:txBody>
                  <a:tcPr marL="68580" marR="68580" marT="0" marB="0"/>
                </a:tc>
                <a:tc>
                  <a:txBody>
                    <a:bodyPr/>
                    <a:lstStyle/>
                    <a:p>
                      <a:pPr algn="ctr"/>
                      <a:endParaRPr lang="cy-GB" sz="10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577557259"/>
                  </a:ext>
                </a:extLst>
              </a:tr>
              <a:tr h="164668">
                <a:tc>
                  <a:txBody>
                    <a:bodyPr/>
                    <a:lstStyle/>
                    <a:p>
                      <a:pPr marL="0" marR="0" lvl="0" indent="0" algn="l" defTabSz="1280128" rtl="0" eaLnBrk="1" fontAlgn="auto" latinLnBrk="0" hangingPunct="1">
                        <a:lnSpc>
                          <a:spcPct val="100000"/>
                        </a:lnSpc>
                        <a:spcBef>
                          <a:spcPts val="0"/>
                        </a:spcBef>
                        <a:spcAft>
                          <a:spcPts val="0"/>
                        </a:spcAft>
                        <a:buClrTx/>
                        <a:buSzTx/>
                        <a:buFontTx/>
                        <a:buNone/>
                        <a:tabLst/>
                        <a:defRPr/>
                      </a:pPr>
                      <a:r>
                        <a:rPr lang="cy-GB" sz="1000" noProof="0" dirty="0">
                          <a:effectLst/>
                          <a:latin typeface="+mn-lt"/>
                        </a:rPr>
                        <a:t> Tâl personél rheoli allweddol</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2,347</a:t>
                      </a:r>
                      <a:endParaRPr lang="cy-GB" sz="10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1,869</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538325072"/>
                  </a:ext>
                </a:extLst>
              </a:tr>
              <a:tr h="164668">
                <a:tc>
                  <a:txBody>
                    <a:bodyPr/>
                    <a:lstStyle/>
                    <a:p>
                      <a:r>
                        <a:rPr lang="cy-GB" sz="1000" noProof="0" dirty="0">
                          <a:effectLst/>
                          <a:latin typeface="+mn-lt"/>
                        </a:rPr>
                        <a:t> </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 </a:t>
                      </a:r>
                      <a:endParaRPr lang="cy-GB" sz="10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 </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093975447"/>
                  </a:ext>
                </a:extLst>
              </a:tr>
              <a:tr h="174917">
                <a:tc>
                  <a:txBody>
                    <a:bodyPr/>
                    <a:lstStyle/>
                    <a:p>
                      <a:r>
                        <a:rPr lang="cy-GB" sz="1000" noProof="0" dirty="0">
                          <a:effectLst/>
                          <a:latin typeface="+mn-lt"/>
                        </a:rPr>
                        <a:t> </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Nifer.</a:t>
                      </a:r>
                      <a:endParaRPr lang="cy-GB" sz="10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Nifer.</a:t>
                      </a:r>
                      <a:endParaRPr lang="cy-GB" sz="1000" b="1"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839424508"/>
                  </a:ext>
                </a:extLst>
              </a:tr>
              <a:tr h="164668">
                <a:tc>
                  <a:txBody>
                    <a:bodyPr/>
                    <a:lstStyle/>
                    <a:p>
                      <a:r>
                        <a:rPr lang="cy-GB" sz="1000" noProof="0" dirty="0">
                          <a:effectLst/>
                          <a:latin typeface="+mn-lt"/>
                          <a:ea typeface="Times New Roman" panose="02020603050405020304" pitchFamily="18" charset="0"/>
                        </a:rPr>
                        <a:t>Person</a:t>
                      </a:r>
                      <a:r>
                        <a:rPr lang="cy-GB" sz="1000" noProof="0" dirty="0">
                          <a:effectLst/>
                          <a:latin typeface="+mn-lt"/>
                        </a:rPr>
                        <a:t>é</a:t>
                      </a:r>
                      <a:r>
                        <a:rPr lang="cy-GB" sz="1000" noProof="0" dirty="0">
                          <a:effectLst/>
                          <a:latin typeface="+mn-lt"/>
                          <a:ea typeface="Times New Roman" panose="02020603050405020304" pitchFamily="18" charset="0"/>
                        </a:rPr>
                        <a:t>l rheoli allweddol </a:t>
                      </a:r>
                    </a:p>
                  </a:txBody>
                  <a:tcPr marL="68580" marR="68580" marT="0" marB="0"/>
                </a:tc>
                <a:tc>
                  <a:txBody>
                    <a:bodyPr/>
                    <a:lstStyle/>
                    <a:p>
                      <a:pPr algn="ctr"/>
                      <a:r>
                        <a:rPr lang="cy-GB" sz="1000" noProof="0" dirty="0">
                          <a:effectLst/>
                          <a:latin typeface="+mn-lt"/>
                        </a:rPr>
                        <a:t>16</a:t>
                      </a:r>
                      <a:endParaRPr lang="cy-GB" sz="10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latin typeface="+mn-lt"/>
                        </a:rPr>
                        <a:t>12</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1560482"/>
                  </a:ext>
                </a:extLst>
              </a:tr>
            </a:tbl>
          </a:graphicData>
        </a:graphic>
      </p:graphicFrame>
      <p:cxnSp>
        <p:nvCxnSpPr>
          <p:cNvPr id="10" name="Straight Connector 9">
            <a:extLst>
              <a:ext uri="{FF2B5EF4-FFF2-40B4-BE49-F238E27FC236}">
                <a16:creationId xmlns:a16="http://schemas.microsoft.com/office/drawing/2014/main" id="{ACD6CB48-3659-0564-4CA1-C9E477AF478E}"/>
              </a:ext>
            </a:extLst>
          </p:cNvPr>
          <p:cNvCxnSpPr>
            <a:cxnSpLocks/>
          </p:cNvCxnSpPr>
          <p:nvPr/>
        </p:nvCxnSpPr>
        <p:spPr>
          <a:xfrm>
            <a:off x="636608" y="6595743"/>
            <a:ext cx="5269412"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5CADA75-66F5-B7D7-130D-7E33BE487854}"/>
              </a:ext>
            </a:extLst>
          </p:cNvPr>
          <p:cNvSpPr txBox="1"/>
          <p:nvPr/>
        </p:nvSpPr>
        <p:spPr>
          <a:xfrm>
            <a:off x="745140" y="819401"/>
            <a:ext cx="4548066" cy="276999"/>
          </a:xfrm>
          <a:prstGeom prst="rect">
            <a:avLst/>
          </a:prstGeom>
          <a:noFill/>
        </p:spPr>
        <p:txBody>
          <a:bodyPr wrap="square" rtlCol="0">
            <a:spAutoFit/>
          </a:bodyPr>
          <a:lstStyle/>
          <a:p>
            <a:r>
              <a:rPr lang="en-GB" sz="1200" b="1" dirty="0"/>
              <a:t>7</a:t>
            </a:r>
            <a:r>
              <a:rPr lang="cy-GB" sz="1200" b="1" dirty="0"/>
              <a:t>. Costau Staff</a:t>
            </a:r>
          </a:p>
        </p:txBody>
      </p:sp>
      <p:graphicFrame>
        <p:nvGraphicFramePr>
          <p:cNvPr id="19" name="Table 18">
            <a:extLst>
              <a:ext uri="{FF2B5EF4-FFF2-40B4-BE49-F238E27FC236}">
                <a16:creationId xmlns:a16="http://schemas.microsoft.com/office/drawing/2014/main" id="{7645C726-B84F-3017-A1DB-00C11FD98B5C}"/>
              </a:ext>
            </a:extLst>
          </p:cNvPr>
          <p:cNvGraphicFramePr>
            <a:graphicFrameLocks noGrp="1"/>
          </p:cNvGraphicFramePr>
          <p:nvPr>
            <p:extLst>
              <p:ext uri="{D42A27DB-BD31-4B8C-83A1-F6EECF244321}">
                <p14:modId xmlns:p14="http://schemas.microsoft.com/office/powerpoint/2010/main" val="525747089"/>
              </p:ext>
            </p:extLst>
          </p:nvPr>
        </p:nvGraphicFramePr>
        <p:xfrm>
          <a:off x="458675" y="1097142"/>
          <a:ext cx="5529961" cy="2133600"/>
        </p:xfrm>
        <a:graphic>
          <a:graphicData uri="http://schemas.openxmlformats.org/drawingml/2006/table">
            <a:tbl>
              <a:tblPr firstRow="1" firstCol="1" bandRow="1">
                <a:tableStyleId>{2D5ABB26-0587-4C30-8999-92F81FD0307C}</a:tableStyleId>
              </a:tblPr>
              <a:tblGrid>
                <a:gridCol w="1823014">
                  <a:extLst>
                    <a:ext uri="{9D8B030D-6E8A-4147-A177-3AD203B41FA5}">
                      <a16:colId xmlns:a16="http://schemas.microsoft.com/office/drawing/2014/main" val="1074984023"/>
                    </a:ext>
                  </a:extLst>
                </a:gridCol>
                <a:gridCol w="289367">
                  <a:extLst>
                    <a:ext uri="{9D8B030D-6E8A-4147-A177-3AD203B41FA5}">
                      <a16:colId xmlns:a16="http://schemas.microsoft.com/office/drawing/2014/main" val="919477111"/>
                    </a:ext>
                  </a:extLst>
                </a:gridCol>
                <a:gridCol w="854395">
                  <a:extLst>
                    <a:ext uri="{9D8B030D-6E8A-4147-A177-3AD203B41FA5}">
                      <a16:colId xmlns:a16="http://schemas.microsoft.com/office/drawing/2014/main" val="2401591415"/>
                    </a:ext>
                  </a:extLst>
                </a:gridCol>
                <a:gridCol w="854395">
                  <a:extLst>
                    <a:ext uri="{9D8B030D-6E8A-4147-A177-3AD203B41FA5}">
                      <a16:colId xmlns:a16="http://schemas.microsoft.com/office/drawing/2014/main" val="597336429"/>
                    </a:ext>
                  </a:extLst>
                </a:gridCol>
                <a:gridCol w="854395">
                  <a:extLst>
                    <a:ext uri="{9D8B030D-6E8A-4147-A177-3AD203B41FA5}">
                      <a16:colId xmlns:a16="http://schemas.microsoft.com/office/drawing/2014/main" val="1822755340"/>
                    </a:ext>
                  </a:extLst>
                </a:gridCol>
                <a:gridCol w="854395">
                  <a:extLst>
                    <a:ext uri="{9D8B030D-6E8A-4147-A177-3AD203B41FA5}">
                      <a16:colId xmlns:a16="http://schemas.microsoft.com/office/drawing/2014/main" val="1141597913"/>
                    </a:ext>
                  </a:extLst>
                </a:gridCol>
              </a:tblGrid>
              <a:tr h="152400">
                <a:tc>
                  <a:txBody>
                    <a:bodyPr/>
                    <a:lstStyle/>
                    <a:p>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algn="ctr"/>
                      <a:r>
                        <a:rPr lang="cy-GB" sz="1000" b="1" noProof="0" dirty="0">
                          <a:effectLst/>
                          <a:latin typeface="+mn-lt"/>
                        </a:rPr>
                        <a:t>Blwyddyn hyd at 31 Gorffennaf  2024</a:t>
                      </a:r>
                      <a:endParaRPr lang="cy-GB" sz="1200" b="1" noProof="0" dirty="0">
                        <a:effectLst/>
                        <a:latin typeface="+mn-lt"/>
                      </a:endParaRPr>
                    </a:p>
                    <a:p>
                      <a:pPr algn="ctr"/>
                      <a:endParaRPr lang="cy-GB" sz="12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hMerge="1">
                  <a:txBody>
                    <a:bodyPr/>
                    <a:lstStyle/>
                    <a:p>
                      <a:endParaRPr lang="en-GB"/>
                    </a:p>
                  </a:txBody>
                  <a:tcPr/>
                </a:tc>
                <a:tc gridSpan="2">
                  <a:txBody>
                    <a:bodyPr/>
                    <a:lstStyle/>
                    <a:p>
                      <a:pPr algn="ctr"/>
                      <a:r>
                        <a:rPr lang="cy-GB" sz="1000" b="1" noProof="0" dirty="0">
                          <a:solidFill>
                            <a:schemeClr val="bg1">
                              <a:lumMod val="50000"/>
                            </a:schemeClr>
                          </a:solidFill>
                          <a:effectLst/>
                          <a:latin typeface="+mn-lt"/>
                        </a:rPr>
                        <a:t>Blwyddyn hyd at 31 Gorffennaf 2023</a:t>
                      </a:r>
                      <a:endParaRPr lang="cy-GB" sz="1200" b="1" noProof="0" dirty="0">
                        <a:solidFill>
                          <a:schemeClr val="bg1">
                            <a:lumMod val="50000"/>
                          </a:schemeClr>
                        </a:solidFill>
                        <a:effectLst/>
                        <a:latin typeface="+mn-lt"/>
                      </a:endParaRPr>
                    </a:p>
                    <a:p>
                      <a:pPr algn="ct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1446361238"/>
                  </a:ext>
                </a:extLst>
              </a:tr>
              <a:tr h="161925">
                <a:tc>
                  <a:txBody>
                    <a:bodyPr/>
                    <a:lstStyle/>
                    <a:p>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latin typeface="+mn-lt"/>
                        </a:rPr>
                        <a:t>Cyfunol</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Y Brifysgol</a:t>
                      </a: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Cyfunol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ea typeface="Times New Roman" panose="02020603050405020304" pitchFamily="18" charset="0"/>
                        </a:rPr>
                        <a:t>Y Brifysgol </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7954924"/>
                  </a:ext>
                </a:extLst>
              </a:tr>
              <a:tr h="152400">
                <a:tc>
                  <a:txBody>
                    <a:bodyPr/>
                    <a:lstStyle/>
                    <a:p>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rPr>
                        <a:t>£’000</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rPr>
                        <a:t>£’000</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915952198"/>
                  </a:ext>
                </a:extLst>
              </a:tr>
              <a:tr h="152400">
                <a:tc>
                  <a:txBody>
                    <a:bodyPr/>
                    <a:lstStyle/>
                    <a:p>
                      <a:endParaRPr lang="cy-GB" sz="1200" noProof="0" dirty="0">
                        <a:effectLst/>
                        <a:latin typeface="+mn-lt"/>
                        <a:ea typeface="Times New Roman" panose="02020603050405020304" pitchFamily="18" charset="0"/>
                      </a:endParaRPr>
                    </a:p>
                  </a:txBody>
                  <a:tcPr marL="68580" marR="68580" marT="0" marB="0"/>
                </a:tc>
                <a:tc>
                  <a:txBody>
                    <a:bodyPr/>
                    <a:lstStyle/>
                    <a:p>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227116681"/>
                  </a:ext>
                </a:extLst>
              </a:tr>
              <a:tr h="152400">
                <a:tc>
                  <a:txBody>
                    <a:bodyPr/>
                    <a:lstStyle/>
                    <a:p>
                      <a:r>
                        <a:rPr lang="cy-GB" sz="1000" noProof="0" dirty="0">
                          <a:effectLst/>
                          <a:latin typeface="+mn-lt"/>
                          <a:ea typeface="Times New Roman" panose="02020603050405020304" pitchFamily="18" charset="0"/>
                        </a:rPr>
                        <a:t>Cyflogau</a:t>
                      </a:r>
                      <a:endParaRPr lang="cy-GB" sz="1200" noProof="0" dirty="0">
                        <a:effectLst/>
                        <a:latin typeface="+mn-lt"/>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79,916</a:t>
                      </a:r>
                      <a:endParaRPr lang="cy-GB" sz="1200" b="1" noProof="0" dirty="0">
                        <a:effectLst/>
                        <a:latin typeface="Times New Roman"/>
                        <a:ea typeface="Times New Roman" panose="02020603050405020304" pitchFamily="18" charset="0"/>
                      </a:endParaRPr>
                    </a:p>
                  </a:txBody>
                  <a:tcPr marL="68580" marR="68580" marT="0" marB="0"/>
                </a:tc>
                <a:tc>
                  <a:txBody>
                    <a:bodyPr/>
                    <a:lstStyle/>
                    <a:p>
                      <a:pPr algn="ctr"/>
                      <a:r>
                        <a:rPr lang="cy-GB" sz="1000" b="1" noProof="0" dirty="0">
                          <a:effectLst/>
                        </a:rPr>
                        <a:t>55,852</a:t>
                      </a:r>
                      <a:endParaRPr lang="cy-GB" sz="1200" b="1" noProof="0" dirty="0">
                        <a:effectLst/>
                        <a:latin typeface="Times New Roman"/>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71,933</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48,605</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92498839"/>
                  </a:ext>
                </a:extLst>
              </a:tr>
              <a:tr h="161925">
                <a:tc>
                  <a:txBody>
                    <a:bodyPr/>
                    <a:lstStyle/>
                    <a:p>
                      <a:r>
                        <a:rPr lang="cy-GB" sz="1000" noProof="0" dirty="0">
                          <a:effectLst/>
                          <a:latin typeface="+mn-lt"/>
                        </a:rPr>
                        <a:t>Costau  nawdd cymdeithasol </a:t>
                      </a:r>
                      <a:endParaRPr lang="cy-GB" sz="1200" noProof="0" dirty="0">
                        <a:effectLst/>
                        <a:latin typeface="+mn-lt"/>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7,870</a:t>
                      </a:r>
                      <a:endParaRPr lang="cy-GB" sz="1200" b="1" noProof="0" dirty="0">
                        <a:effectLst/>
                        <a:latin typeface="Times New Roman"/>
                        <a:ea typeface="Times New Roman" panose="02020603050405020304" pitchFamily="18" charset="0"/>
                      </a:endParaRPr>
                    </a:p>
                  </a:txBody>
                  <a:tcPr marL="68580" marR="68580" marT="0" marB="0"/>
                </a:tc>
                <a:tc>
                  <a:txBody>
                    <a:bodyPr/>
                    <a:lstStyle/>
                    <a:p>
                      <a:pPr algn="ctr"/>
                      <a:r>
                        <a:rPr lang="cy-GB" sz="1000" b="1" noProof="0" dirty="0">
                          <a:effectLst/>
                        </a:rPr>
                        <a:t>5,750</a:t>
                      </a:r>
                      <a:endParaRPr lang="cy-GB" sz="1200" b="1" noProof="0" dirty="0">
                        <a:effectLst/>
                        <a:latin typeface="Times New Roman"/>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7,484</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5,217</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13489396"/>
                  </a:ext>
                </a:extLst>
              </a:tr>
              <a:tr h="152400">
                <a:tc>
                  <a:txBody>
                    <a:bodyPr/>
                    <a:lstStyle/>
                    <a:p>
                      <a:r>
                        <a:rPr lang="cy-GB" sz="1000" noProof="0" dirty="0">
                          <a:effectLst/>
                          <a:latin typeface="+mn-lt"/>
                        </a:rPr>
                        <a:t>Symudiad ar ddarpariaeth USS </a:t>
                      </a:r>
                      <a:endParaRPr lang="cy-GB" sz="1200" noProof="0" dirty="0">
                        <a:effectLst/>
                        <a:latin typeface="+mn-lt"/>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(32,925)</a:t>
                      </a:r>
                      <a:endParaRPr lang="cy-GB" sz="1200" b="1" noProof="0" dirty="0">
                        <a:effectLst/>
                        <a:latin typeface="Times New Roman"/>
                        <a:ea typeface="Times New Roman" panose="02020603050405020304" pitchFamily="18" charset="0"/>
                      </a:endParaRPr>
                    </a:p>
                  </a:txBody>
                  <a:tcPr marL="68580" marR="68580" marT="0" marB="0"/>
                </a:tc>
                <a:tc>
                  <a:txBody>
                    <a:bodyPr/>
                    <a:lstStyle/>
                    <a:p>
                      <a:pPr algn="ctr"/>
                      <a:r>
                        <a:rPr lang="cy-GB" sz="1000" b="1" noProof="0" dirty="0">
                          <a:effectLst/>
                        </a:rPr>
                        <a:t>(32,925)</a:t>
                      </a:r>
                      <a:endParaRPr lang="cy-GB" sz="1200" b="1" noProof="0" dirty="0">
                        <a:effectLst/>
                        <a:latin typeface="Times New Roman"/>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(2,273)</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(2,273)</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66741807"/>
                  </a:ext>
                </a:extLst>
              </a:tr>
              <a:tr h="152400">
                <a:tc>
                  <a:txBody>
                    <a:bodyPr/>
                    <a:lstStyle/>
                    <a:p>
                      <a:r>
                        <a:rPr lang="cy-GB" sz="1000" noProof="0" dirty="0">
                          <a:effectLst/>
                          <a:latin typeface="+mn-lt"/>
                          <a:ea typeface="Times New Roman" panose="02020603050405020304" pitchFamily="18" charset="0"/>
                        </a:rPr>
                        <a:t>Costau pensiwn eraill</a:t>
                      </a:r>
                      <a:endParaRPr lang="cy-GB" sz="1200" noProof="0" dirty="0">
                        <a:effectLst/>
                        <a:latin typeface="+mn-lt"/>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14,232</a:t>
                      </a:r>
                      <a:endParaRPr lang="cy-GB" sz="1200" b="1" noProof="0" dirty="0">
                        <a:effectLst/>
                        <a:latin typeface="Times New Roman"/>
                        <a:ea typeface="Times New Roman" panose="02020603050405020304" pitchFamily="18" charset="0"/>
                      </a:endParaRPr>
                    </a:p>
                  </a:txBody>
                  <a:tcPr marL="68580" marR="68580" marT="0" marB="0"/>
                </a:tc>
                <a:tc>
                  <a:txBody>
                    <a:bodyPr/>
                    <a:lstStyle/>
                    <a:p>
                      <a:pPr algn="ctr"/>
                      <a:r>
                        <a:rPr lang="cy-GB" sz="1000" b="1" noProof="0" dirty="0">
                          <a:effectLst/>
                        </a:rPr>
                        <a:t>9,348</a:t>
                      </a:r>
                      <a:endParaRPr lang="cy-GB" sz="1200" b="1" noProof="0" dirty="0">
                        <a:effectLst/>
                        <a:latin typeface="Times New Roman"/>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15,691</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10,170</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14115240"/>
                  </a:ext>
                </a:extLst>
              </a:tr>
              <a:tr h="152400">
                <a:tc>
                  <a:txBody>
                    <a:bodyPr/>
                    <a:lstStyle/>
                    <a:p>
                      <a:r>
                        <a:rPr lang="cy-GB" sz="1000" noProof="0" dirty="0">
                          <a:effectLst/>
                          <a:latin typeface="+mn-lt"/>
                          <a:ea typeface="Times New Roman" panose="02020603050405020304" pitchFamily="18" charset="0"/>
                        </a:rPr>
                        <a:t>Costau eraill </a:t>
                      </a:r>
                      <a:endParaRPr lang="cy-GB" sz="1200" noProof="0" dirty="0">
                        <a:effectLst/>
                        <a:latin typeface="+mn-lt"/>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459</a:t>
                      </a:r>
                      <a:endParaRPr lang="cy-GB" sz="1200" b="1" noProof="0" dirty="0">
                        <a:effectLst/>
                        <a:latin typeface="Times New Roman"/>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b="1" noProof="0" dirty="0">
                          <a:effectLst/>
                        </a:rPr>
                        <a:t>403</a:t>
                      </a:r>
                      <a:endParaRPr lang="cy-GB" sz="1200" b="1" noProof="0" dirty="0">
                        <a:effectLst/>
                        <a:latin typeface="Times New Roman"/>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rPr>
                        <a:t>977</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rPr>
                        <a:t>56</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8244831"/>
                  </a:ext>
                </a:extLst>
              </a:tr>
              <a:tr h="152400">
                <a:tc>
                  <a:txBody>
                    <a:bodyPr/>
                    <a:lstStyle/>
                    <a:p>
                      <a:endParaRPr lang="en-GB"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endParaRPr lang="en-GB"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en-GB" sz="1000" b="1">
                          <a:effectLst/>
                        </a:rPr>
                        <a:t>69,552</a:t>
                      </a:r>
                      <a:endParaRPr lang="en-GB" sz="1200" b="1" dirty="0">
                        <a:effectLst/>
                        <a:latin typeface="Times New Roman"/>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000" b="1">
                          <a:effectLst/>
                        </a:rPr>
                        <a:t>38,428</a:t>
                      </a:r>
                      <a:endParaRPr lang="en-GB" sz="1200" b="1" dirty="0">
                        <a:effectLst/>
                        <a:latin typeface="Times New Roman"/>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000">
                          <a:solidFill>
                            <a:schemeClr val="bg1">
                              <a:lumMod val="50000"/>
                            </a:schemeClr>
                          </a:solidFill>
                          <a:effectLst/>
                        </a:rPr>
                        <a:t>93,812</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000" dirty="0">
                          <a:solidFill>
                            <a:schemeClr val="bg1">
                              <a:lumMod val="50000"/>
                            </a:schemeClr>
                          </a:solidFill>
                          <a:effectLst/>
                        </a:rPr>
                        <a:t>61,775</a:t>
                      </a:r>
                      <a:endParaRPr lang="en-GB" sz="12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5859986"/>
                  </a:ext>
                </a:extLst>
              </a:tr>
            </a:tbl>
          </a:graphicData>
        </a:graphic>
      </p:graphicFrame>
      <p:graphicFrame>
        <p:nvGraphicFramePr>
          <p:cNvPr id="21" name="Table 20">
            <a:extLst>
              <a:ext uri="{FF2B5EF4-FFF2-40B4-BE49-F238E27FC236}">
                <a16:creationId xmlns:a16="http://schemas.microsoft.com/office/drawing/2014/main" id="{F0977031-A032-6A0C-C9D5-A8233A2B7FAC}"/>
              </a:ext>
            </a:extLst>
          </p:cNvPr>
          <p:cNvGraphicFramePr>
            <a:graphicFrameLocks noGrp="1"/>
          </p:cNvGraphicFramePr>
          <p:nvPr>
            <p:extLst>
              <p:ext uri="{D42A27DB-BD31-4B8C-83A1-F6EECF244321}">
                <p14:modId xmlns:p14="http://schemas.microsoft.com/office/powerpoint/2010/main" val="3462622445"/>
              </p:ext>
            </p:extLst>
          </p:nvPr>
        </p:nvGraphicFramePr>
        <p:xfrm>
          <a:off x="269475" y="3276422"/>
          <a:ext cx="5902725" cy="2621280"/>
        </p:xfrm>
        <a:graphic>
          <a:graphicData uri="http://schemas.openxmlformats.org/drawingml/2006/table">
            <a:tbl>
              <a:tblPr firstRow="1" firstCol="1" bandRow="1">
                <a:tableStyleId>{2D5ABB26-0587-4C30-8999-92F81FD0307C}</a:tableStyleId>
              </a:tblPr>
              <a:tblGrid>
                <a:gridCol w="2249189">
                  <a:extLst>
                    <a:ext uri="{9D8B030D-6E8A-4147-A177-3AD203B41FA5}">
                      <a16:colId xmlns:a16="http://schemas.microsoft.com/office/drawing/2014/main" val="86681454"/>
                    </a:ext>
                  </a:extLst>
                </a:gridCol>
                <a:gridCol w="913384">
                  <a:extLst>
                    <a:ext uri="{9D8B030D-6E8A-4147-A177-3AD203B41FA5}">
                      <a16:colId xmlns:a16="http://schemas.microsoft.com/office/drawing/2014/main" val="1421457746"/>
                    </a:ext>
                  </a:extLst>
                </a:gridCol>
                <a:gridCol w="913384">
                  <a:extLst>
                    <a:ext uri="{9D8B030D-6E8A-4147-A177-3AD203B41FA5}">
                      <a16:colId xmlns:a16="http://schemas.microsoft.com/office/drawing/2014/main" val="3424554162"/>
                    </a:ext>
                  </a:extLst>
                </a:gridCol>
                <a:gridCol w="913384">
                  <a:extLst>
                    <a:ext uri="{9D8B030D-6E8A-4147-A177-3AD203B41FA5}">
                      <a16:colId xmlns:a16="http://schemas.microsoft.com/office/drawing/2014/main" val="2502693405"/>
                    </a:ext>
                  </a:extLst>
                </a:gridCol>
                <a:gridCol w="913384">
                  <a:extLst>
                    <a:ext uri="{9D8B030D-6E8A-4147-A177-3AD203B41FA5}">
                      <a16:colId xmlns:a16="http://schemas.microsoft.com/office/drawing/2014/main" val="1410125451"/>
                    </a:ext>
                  </a:extLst>
                </a:gridCol>
              </a:tblGrid>
              <a:tr h="0">
                <a:tc>
                  <a:txBody>
                    <a:bodyPr/>
                    <a:lstStyle/>
                    <a:p>
                      <a:endParaRPr lang="en-GB" sz="1200" dirty="0">
                        <a:effectLst/>
                        <a:latin typeface="Times New Roman" panose="02020603050405020304" pitchFamily="18" charset="0"/>
                        <a:ea typeface="Times New Roman" panose="02020603050405020304" pitchFamily="18" charset="0"/>
                      </a:endParaRPr>
                    </a:p>
                  </a:txBody>
                  <a:tcPr marL="68580" marR="68580" marT="0" marB="0"/>
                </a:tc>
                <a:tc gridSpan="3">
                  <a:txBody>
                    <a:bodyPr/>
                    <a:lstStyle/>
                    <a:p>
                      <a:pPr algn="ctr"/>
                      <a:r>
                        <a:rPr lang="cy-GB" sz="1000" b="1" noProof="0" dirty="0">
                          <a:effectLst/>
                        </a:rPr>
                        <a:t>Blwyddyn hyd at 31 Gorffennaf 2024</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hMerge="1">
                  <a:txBody>
                    <a:bodyPr/>
                    <a:lstStyle/>
                    <a:p>
                      <a:endParaRPr lang="en-GB"/>
                    </a:p>
                  </a:txBody>
                  <a:tcPr/>
                </a:tc>
                <a:tc hMerge="1">
                  <a:txBody>
                    <a:bodyPr/>
                    <a:lstStyle/>
                    <a:p>
                      <a:endParaRPr lang="en-GB"/>
                    </a:p>
                  </a:txBody>
                  <a:tcPr/>
                </a:tc>
                <a:tc>
                  <a:txBody>
                    <a:bodyPr/>
                    <a:lstStyle/>
                    <a:p>
                      <a:pPr algn="ctr"/>
                      <a:r>
                        <a:rPr lang="cy-GB" sz="1000" b="1" noProof="0" dirty="0">
                          <a:solidFill>
                            <a:schemeClr val="bg1">
                              <a:lumMod val="50000"/>
                            </a:schemeClr>
                          </a:solidFill>
                          <a:effectLst/>
                        </a:rPr>
                        <a:t>Blwyddyn hyd at 31 Gorffennaf 2023</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135767649"/>
                  </a:ext>
                </a:extLst>
              </a:tr>
              <a:tr h="0">
                <a:tc>
                  <a:txBody>
                    <a:bodyPr/>
                    <a:lstStyle/>
                    <a:p>
                      <a:endParaRPr lang="en-GB"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latin typeface="+mn-lt"/>
                        </a:rPr>
                        <a:t>Yr Athro </a:t>
                      </a:r>
                      <a:r>
                        <a:rPr lang="cy-GB" sz="1000" b="1" noProof="0" dirty="0" err="1">
                          <a:effectLst/>
                          <a:latin typeface="+mn-lt"/>
                        </a:rPr>
                        <a:t>Medwin</a:t>
                      </a:r>
                      <a:r>
                        <a:rPr lang="cy-GB" sz="1000" b="1" noProof="0" dirty="0">
                          <a:effectLst/>
                          <a:latin typeface="+mn-lt"/>
                        </a:rPr>
                        <a:t> Hughes</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Yr Athro Elwen Evans KC</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ea typeface="Times New Roman" panose="02020603050405020304" pitchFamily="18" charset="0"/>
                        </a:rPr>
                        <a:t>Cyfanswm</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Times New Roman" panose="02020603050405020304" pitchFamily="18" charset="0"/>
                          <a:ea typeface="Times New Roman" panose="02020603050405020304" pitchFamily="18" charset="0"/>
                        </a:rPr>
                        <a:t>Cyfanswm</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11033316"/>
                  </a:ext>
                </a:extLst>
              </a:tr>
              <a:tr h="0">
                <a:tc>
                  <a:txBody>
                    <a:bodyPr/>
                    <a:lstStyle/>
                    <a:p>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rPr>
                        <a:t>£’000</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0116187"/>
                  </a:ext>
                </a:extLst>
              </a:tr>
              <a:tr h="0">
                <a:tc>
                  <a:txBody>
                    <a:bodyPr/>
                    <a:lstStyle/>
                    <a:p>
                      <a:r>
                        <a:rPr lang="cy-GB" sz="1000" b="1" noProof="0" dirty="0">
                          <a:effectLst/>
                        </a:rPr>
                        <a:t>Enillion yr Is-Ganghellor</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119884759"/>
                  </a:ext>
                </a:extLst>
              </a:tr>
              <a:tr h="0">
                <a:tc>
                  <a:txBody>
                    <a:bodyPr/>
                    <a:lstStyle/>
                    <a:p>
                      <a:r>
                        <a:rPr lang="cy-GB" sz="1000" noProof="0" dirty="0">
                          <a:effectLst/>
                        </a:rPr>
                        <a:t>- Cyflog</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44</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239</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283</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285</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777134160"/>
                  </a:ext>
                </a:extLst>
              </a:tr>
              <a:tr h="0">
                <a:tc>
                  <a:txBody>
                    <a:bodyPr/>
                    <a:lstStyle/>
                    <a:p>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438145284"/>
                  </a:ext>
                </a:extLst>
              </a:tr>
              <a:tr h="0">
                <a:tc>
                  <a:txBody>
                    <a:bodyPr/>
                    <a:lstStyle/>
                    <a:p>
                      <a:r>
                        <a:rPr lang="cy-GB" sz="1000" b="1" noProof="0" dirty="0">
                          <a:effectLst/>
                        </a:rPr>
                        <a:t>Gwerth ariannol buddion:</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 </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 </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 </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146439641"/>
                  </a:ext>
                </a:extLst>
              </a:tr>
              <a:tr h="0">
                <a:tc>
                  <a:txBody>
                    <a:bodyPr/>
                    <a:lstStyle/>
                    <a:p>
                      <a:r>
                        <a:rPr lang="cy-GB" sz="1000" noProof="0" dirty="0">
                          <a:effectLst/>
                        </a:rPr>
                        <a:t>- Yswiriant Iechyd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b="1" noProof="0" dirty="0">
                          <a:effectLst/>
                        </a:rPr>
                        <a:t>-</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b="1" noProof="0" dirty="0">
                          <a:effectLst/>
                        </a:rPr>
                        <a:t>-</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rPr>
                        <a:t>3</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7855330"/>
                  </a:ext>
                </a:extLst>
              </a:tr>
              <a:tr h="0">
                <a:tc>
                  <a:txBody>
                    <a:bodyPr/>
                    <a:lstStyle/>
                    <a:p>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44 </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r>
                        <a:rPr lang="cy-GB" sz="1000" b="1" noProof="0" dirty="0">
                          <a:effectLst/>
                        </a:rPr>
                        <a:t>239 </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r>
                        <a:rPr lang="cy-GB" sz="1000" b="1" noProof="0" dirty="0">
                          <a:effectLst/>
                        </a:rPr>
                        <a:t>283 </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cy-GB" sz="1000" noProof="0" dirty="0">
                          <a:solidFill>
                            <a:schemeClr val="bg1">
                              <a:lumMod val="50000"/>
                            </a:schemeClr>
                          </a:solidFill>
                          <a:effectLst/>
                        </a:rPr>
                        <a:t>288</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4161200"/>
                  </a:ext>
                </a:extLst>
              </a:tr>
              <a:tr h="0">
                <a:tc>
                  <a:txBody>
                    <a:bodyPr/>
                    <a:lstStyle/>
                    <a:p>
                      <a:r>
                        <a:rPr lang="cy-GB" sz="1000" noProof="0" dirty="0">
                          <a:effectLst/>
                        </a:rPr>
                        <a:t>Cyfraniadau pensiwn i USS</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5</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mn-lt"/>
                        </a:rPr>
                        <a:t>41</a:t>
                      </a:r>
                      <a:endParaRPr lang="cy-GB" sz="1200" b="1" noProof="0" dirty="0">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b="1" noProof="0" dirty="0">
                          <a:effectLst/>
                        </a:rPr>
                        <a:t>46</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rPr>
                        <a:t>57</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0253186"/>
                  </a:ext>
                </a:extLst>
              </a:tr>
              <a:tr h="0">
                <a:tc>
                  <a:txBody>
                    <a:bodyPr/>
                    <a:lstStyle/>
                    <a:p>
                      <a:endParaRPr lang="en-GB"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49</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mn-lt"/>
                          <a:ea typeface="Times New Roman" panose="02020603050405020304" pitchFamily="18" charset="0"/>
                        </a:rPr>
                        <a:t>280</a:t>
                      </a:r>
                      <a:endParaRPr lang="cy-GB" sz="1200" b="1" noProof="0" dirty="0">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rPr>
                        <a:t>329</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solidFill>
                            <a:schemeClr val="bg1">
                              <a:lumMod val="50000"/>
                            </a:schemeClr>
                          </a:solidFill>
                          <a:effectLst/>
                        </a:rPr>
                        <a:t>345</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5251885"/>
                  </a:ext>
                </a:extLst>
              </a:tr>
            </a:tbl>
          </a:graphicData>
        </a:graphic>
      </p:graphicFrame>
      <p:sp>
        <p:nvSpPr>
          <p:cNvPr id="26" name="TextBox 25">
            <a:extLst>
              <a:ext uri="{FF2B5EF4-FFF2-40B4-BE49-F238E27FC236}">
                <a16:creationId xmlns:a16="http://schemas.microsoft.com/office/drawing/2014/main" id="{D0B2E24A-6F39-64F0-C53B-F0CEC239524E}"/>
              </a:ext>
            </a:extLst>
          </p:cNvPr>
          <p:cNvSpPr txBox="1"/>
          <p:nvPr/>
        </p:nvSpPr>
        <p:spPr>
          <a:xfrm>
            <a:off x="386863" y="5923316"/>
            <a:ext cx="5463468" cy="584775"/>
          </a:xfrm>
          <a:prstGeom prst="rect">
            <a:avLst/>
          </a:prstGeom>
          <a:noFill/>
        </p:spPr>
        <p:txBody>
          <a:bodyPr wrap="square" lIns="91440" tIns="45720" rIns="91440" bIns="45720" rtlCol="0" anchor="t">
            <a:spAutoFit/>
          </a:bodyPr>
          <a:lstStyle/>
          <a:p>
            <a:pPr algn="just"/>
            <a:r>
              <a:rPr lang="cy-GB" sz="800" dirty="0"/>
              <a:t>Ar 1 Medi 2023 cymerodd yr Athro Elwen Evans KC le’r Athro </a:t>
            </a:r>
            <a:r>
              <a:rPr lang="cy-GB" sz="800" dirty="0" err="1"/>
              <a:t>Medwin</a:t>
            </a:r>
            <a:r>
              <a:rPr lang="cy-GB" sz="800" dirty="0"/>
              <a:t> Hughes CBE, DL fel Is-Ganghellor Prifysgol Cymru Y Drindod Dewi Sant a Phrifysgol Cymru a bu yn y rôl am weddill y cyfnod adrodd. Roedd yr Athro </a:t>
            </a:r>
            <a:r>
              <a:rPr lang="cy-GB" sz="800" dirty="0" err="1"/>
              <a:t>Medwin</a:t>
            </a:r>
            <a:r>
              <a:rPr lang="cy-GB" sz="800" dirty="0"/>
              <a:t> Hughes CBE, DL yn y rôl am y cyfnod 1 Awst 2023 – 31 Awst 2023. Mae’r gwerthoedd datganedig ar gyfer y flwyddyn hyd at 31 Gorffennaf 2024 felly’n ymwneud ag 1 mis i’r Athro </a:t>
            </a:r>
            <a:r>
              <a:rPr lang="cy-GB" sz="800" dirty="0" err="1"/>
              <a:t>Medwin</a:t>
            </a:r>
            <a:r>
              <a:rPr lang="cy-GB" sz="800" dirty="0"/>
              <a:t> Hughes CBE, DL ac 11 mis i’r Athro Elwen Evans CB .</a:t>
            </a:r>
          </a:p>
        </p:txBody>
      </p:sp>
      <p:cxnSp>
        <p:nvCxnSpPr>
          <p:cNvPr id="28" name="Straight Connector 27">
            <a:extLst>
              <a:ext uri="{FF2B5EF4-FFF2-40B4-BE49-F238E27FC236}">
                <a16:creationId xmlns:a16="http://schemas.microsoft.com/office/drawing/2014/main" id="{DD3910F8-857F-7C91-3F06-8C8719BF3775}"/>
              </a:ext>
            </a:extLst>
          </p:cNvPr>
          <p:cNvCxnSpPr>
            <a:cxnSpLocks/>
          </p:cNvCxnSpPr>
          <p:nvPr/>
        </p:nvCxnSpPr>
        <p:spPr>
          <a:xfrm>
            <a:off x="6918730" y="7163129"/>
            <a:ext cx="5217580"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E62160A-2710-501B-7B24-7BA12838FE18}"/>
              </a:ext>
            </a:extLst>
          </p:cNvPr>
          <p:cNvSpPr txBox="1"/>
          <p:nvPr/>
        </p:nvSpPr>
        <p:spPr>
          <a:xfrm>
            <a:off x="6803237" y="7977403"/>
            <a:ext cx="5599468" cy="738664"/>
          </a:xfrm>
          <a:prstGeom prst="rect">
            <a:avLst/>
          </a:prstGeom>
          <a:noFill/>
        </p:spPr>
        <p:txBody>
          <a:bodyPr wrap="square" lIns="91440" tIns="45720" rIns="91440" bIns="45720" rtlCol="0" anchor="t">
            <a:spAutoFit/>
          </a:bodyPr>
          <a:lstStyle/>
          <a:p>
            <a:pPr algn="just"/>
            <a:r>
              <a:rPr lang="cy-GB" sz="1050" dirty="0"/>
              <a:t>Roedd y dyfarniad cyflog a drafodwyd gan UCEA, a oedd yn berthnasol o fis Awst 2023, ar gyfartaledd yn 3% ar gyfer staff ar y golofn gyflog genedlaethol. Darparodd y codiad cyflog godiad cyflog o 8% i staff ar y pwyntiau asgwrn cefn isaf a 5% i staff ar bwynt asgwrn cefn 26 neu uwch. i staff uwchben y pwynt meingefn hwn.</a:t>
            </a:r>
          </a:p>
        </p:txBody>
      </p:sp>
      <p:sp>
        <p:nvSpPr>
          <p:cNvPr id="2" name="TextBox 1">
            <a:extLst>
              <a:ext uri="{FF2B5EF4-FFF2-40B4-BE49-F238E27FC236}">
                <a16:creationId xmlns:a16="http://schemas.microsoft.com/office/drawing/2014/main" id="{B94E3AFD-017D-E650-F18A-85CE7D415CC4}"/>
              </a:ext>
            </a:extLst>
          </p:cNvPr>
          <p:cNvSpPr txBox="1"/>
          <p:nvPr/>
        </p:nvSpPr>
        <p:spPr>
          <a:xfrm>
            <a:off x="6803237" y="7183704"/>
            <a:ext cx="5599468" cy="738664"/>
          </a:xfrm>
          <a:prstGeom prst="rect">
            <a:avLst/>
          </a:prstGeom>
          <a:noFill/>
        </p:spPr>
        <p:txBody>
          <a:bodyPr wrap="square" lIns="91440" tIns="45720" rIns="91440" bIns="45720" rtlCol="0" anchor="t">
            <a:spAutoFit/>
          </a:bodyPr>
          <a:lstStyle/>
          <a:p>
            <a:pPr algn="just"/>
            <a:r>
              <a:rPr lang="cy-GB" sz="1050" dirty="0"/>
              <a:t>Talwyd iawndal i gyfanswm o 4 o staff ar gyflogau uwch yn y flwyddyn (2023: dim) ar gyfanswm gost o £373k (2022:£0). Roedd hyn yn cynnwys iawndal am golli swyddfa a Thaliad yn lle Rhybudd (PILON). Mae’r datgeliad isod yn cynnwys gweithwyr lle mae hyn yn berthnasol. Ar 31 Gorffennaf 2024, nifer y gweithwyr â thal sy’n fwy na £100,000 yw 9. </a:t>
            </a:r>
          </a:p>
        </p:txBody>
      </p:sp>
      <p:sp>
        <p:nvSpPr>
          <p:cNvPr id="6" name="TextBox 5">
            <a:extLst>
              <a:ext uri="{FF2B5EF4-FFF2-40B4-BE49-F238E27FC236}">
                <a16:creationId xmlns:a16="http://schemas.microsoft.com/office/drawing/2014/main" id="{CB3AFDFD-63B8-C6E9-D8E4-9862F6BA2D12}"/>
              </a:ext>
            </a:extLst>
          </p:cNvPr>
          <p:cNvSpPr txBox="1"/>
          <p:nvPr/>
        </p:nvSpPr>
        <p:spPr>
          <a:xfrm>
            <a:off x="458675" y="8427526"/>
            <a:ext cx="5471573" cy="1169551"/>
          </a:xfrm>
          <a:prstGeom prst="rect">
            <a:avLst/>
          </a:prstGeom>
          <a:noFill/>
        </p:spPr>
        <p:txBody>
          <a:bodyPr wrap="square" lIns="91440" tIns="45720" rIns="91440" bIns="45720" rtlCol="0" anchor="t">
            <a:spAutoFit/>
          </a:bodyPr>
          <a:lstStyle/>
          <a:p>
            <a:pPr algn="just"/>
            <a:r>
              <a:rPr lang="cy-GB" sz="1000" dirty="0"/>
              <a:t>Mae'r flwyddyn wedi bod yn un o drawsnewid sydd wedi effeithio ar y personél rheoli allweddol yn ystod y flwyddyn. Mae'r ffigwr a adroddwyd yn cynnwys yr holl weithwyr sydd wedi bod yn rhan o'r tîm rheoli yn ystod y flwyddyn. Nifer y personél rheoli allweddol ar 31 Gorffennaf 2024 oedd 11.</a:t>
            </a:r>
          </a:p>
          <a:p>
            <a:pPr algn="just"/>
            <a:endParaRPr lang="cy-GB" sz="1000" dirty="0"/>
          </a:p>
          <a:p>
            <a:pPr algn="just"/>
            <a:r>
              <a:rPr lang="cy-GB" sz="1000" dirty="0"/>
              <a:t>Nid yw hyn yn cynnwys cost personél rheoli  allweddol a gyflogir gan Brifysgol Cymru, ond yn gweithio ar draws y ddau sefydliad. Mae’r costau hyn gwerth cyfanswm o £55k (2020: £55k) wedi’u cynnwys mewn treuliau gweithredu eraill wrth iddynt gael eu hailgodi drwy anfoneb gan Brifysgol Cymru.</a:t>
            </a:r>
          </a:p>
        </p:txBody>
      </p:sp>
    </p:spTree>
    <p:extLst>
      <p:ext uri="{BB962C8B-B14F-4D97-AF65-F5344CB8AC3E}">
        <p14:creationId xmlns:p14="http://schemas.microsoft.com/office/powerpoint/2010/main" val="3239543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9C786-A46E-B37F-A159-C76C2E8D25C4}"/>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CC6EBE26-A5EC-69FB-1AD9-AFB5D66D93F4}"/>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5DD0CA53-99A7-C972-0A57-D8416BAA6D47}"/>
              </a:ext>
            </a:extLst>
          </p:cNvPr>
          <p:cNvSpPr txBox="1"/>
          <p:nvPr/>
        </p:nvSpPr>
        <p:spPr>
          <a:xfrm>
            <a:off x="386863" y="61555"/>
            <a:ext cx="12414737" cy="584775"/>
          </a:xfrm>
          <a:prstGeom prst="rect">
            <a:avLst/>
          </a:prstGeom>
          <a:noFill/>
        </p:spPr>
        <p:txBody>
          <a:bodyPr wrap="square" rtlCol="0">
            <a:spAutoFit/>
          </a:bodyPr>
          <a:lstStyle/>
          <a:p>
            <a:r>
              <a:rPr lang="en-GB" sz="3200" dirty="0">
                <a:solidFill>
                  <a:schemeClr val="bg1"/>
                </a:solidFill>
              </a:rPr>
              <a:t>NODIADAU I’R CYFRIFON</a:t>
            </a:r>
            <a:endParaRPr lang="en-GB" sz="32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D773522-6C10-9E41-CC5A-C6B55FD9D6AC}"/>
              </a:ext>
            </a:extLst>
          </p:cNvPr>
          <p:cNvSpPr txBox="1"/>
          <p:nvPr/>
        </p:nvSpPr>
        <p:spPr>
          <a:xfrm>
            <a:off x="497710" y="852495"/>
            <a:ext cx="5471573" cy="577081"/>
          </a:xfrm>
          <a:prstGeom prst="rect">
            <a:avLst/>
          </a:prstGeom>
          <a:noFill/>
        </p:spPr>
        <p:txBody>
          <a:bodyPr wrap="square" lIns="91440" tIns="45720" rIns="91440" bIns="45720" rtlCol="0" anchor="t">
            <a:spAutoFit/>
          </a:bodyPr>
          <a:lstStyle/>
          <a:p>
            <a:pPr algn="just"/>
            <a:r>
              <a:rPr lang="cy-GB" sz="1050" dirty="0"/>
              <a:t>Yn ogystal â hyn fel cyflogwr Cyflog Byw Gwirioneddol, deddfodd y Brifysgol y cynnydd i'r Cyflog Byw Cenedlaethol, gan gynnwys, lle y bo'n berthnasol, bwysiad Llundain. Lle'r oedd yn gymwys, dyfarnwyd codiadau cyflog dilyniant i staff yn y modd arferol.</a:t>
            </a:r>
          </a:p>
        </p:txBody>
      </p:sp>
      <p:graphicFrame>
        <p:nvGraphicFramePr>
          <p:cNvPr id="6" name="Table 5">
            <a:extLst>
              <a:ext uri="{FF2B5EF4-FFF2-40B4-BE49-F238E27FC236}">
                <a16:creationId xmlns:a16="http://schemas.microsoft.com/office/drawing/2014/main" id="{8A41256D-51D0-1861-6800-7DE3D88907FF}"/>
              </a:ext>
            </a:extLst>
          </p:cNvPr>
          <p:cNvGraphicFramePr>
            <a:graphicFrameLocks noGrp="1"/>
          </p:cNvGraphicFramePr>
          <p:nvPr>
            <p:extLst>
              <p:ext uri="{D42A27DB-BD31-4B8C-83A1-F6EECF244321}">
                <p14:modId xmlns:p14="http://schemas.microsoft.com/office/powerpoint/2010/main" val="547842812"/>
              </p:ext>
            </p:extLst>
          </p:nvPr>
        </p:nvGraphicFramePr>
        <p:xfrm>
          <a:off x="1155615" y="1532098"/>
          <a:ext cx="4111629" cy="1353977"/>
        </p:xfrm>
        <a:graphic>
          <a:graphicData uri="http://schemas.openxmlformats.org/drawingml/2006/table">
            <a:tbl>
              <a:tblPr firstRow="1" firstCol="1" bandRow="1">
                <a:tableStyleId>{2D5ABB26-0587-4C30-8999-92F81FD0307C}</a:tableStyleId>
              </a:tblPr>
              <a:tblGrid>
                <a:gridCol w="2320237">
                  <a:extLst>
                    <a:ext uri="{9D8B030D-6E8A-4147-A177-3AD203B41FA5}">
                      <a16:colId xmlns:a16="http://schemas.microsoft.com/office/drawing/2014/main" val="3575376649"/>
                    </a:ext>
                  </a:extLst>
                </a:gridCol>
                <a:gridCol w="858648">
                  <a:extLst>
                    <a:ext uri="{9D8B030D-6E8A-4147-A177-3AD203B41FA5}">
                      <a16:colId xmlns:a16="http://schemas.microsoft.com/office/drawing/2014/main" val="538582209"/>
                    </a:ext>
                  </a:extLst>
                </a:gridCol>
                <a:gridCol w="932744">
                  <a:extLst>
                    <a:ext uri="{9D8B030D-6E8A-4147-A177-3AD203B41FA5}">
                      <a16:colId xmlns:a16="http://schemas.microsoft.com/office/drawing/2014/main" val="342529862"/>
                    </a:ext>
                  </a:extLst>
                </a:gridCol>
              </a:tblGrid>
              <a:tr h="311785">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Blwyddyn hyd at 31 Gorffennaf 2024</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rPr>
                        <a:t>Blwyddyn hyd at 31 Gorffennaf  </a:t>
                      </a:r>
                      <a:r>
                        <a:rPr lang="en-GB" sz="1000" b="1" dirty="0">
                          <a:solidFill>
                            <a:schemeClr val="bg1">
                              <a:lumMod val="50000"/>
                            </a:schemeClr>
                          </a:solidFill>
                          <a:effectLst/>
                        </a:rPr>
                        <a:t>2023</a:t>
                      </a:r>
                      <a:endParaRPr lang="en-GB" sz="1200" b="1"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521091370"/>
                  </a:ext>
                </a:extLst>
              </a:tr>
              <a:tr h="151130">
                <a:tc>
                  <a:txBody>
                    <a:bodyPr/>
                    <a:lstStyle/>
                    <a:p>
                      <a:r>
                        <a:rPr lang="cy-GB" sz="1000" b="1" noProof="0" dirty="0">
                          <a:effectLst/>
                        </a:rPr>
                        <a:t>Niferoedd staff cyfartalog fesul:</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Nifer</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en-GB" sz="1000" b="1" dirty="0">
                          <a:solidFill>
                            <a:schemeClr val="bg1">
                              <a:lumMod val="50000"/>
                            </a:schemeClr>
                          </a:solidFill>
                          <a:effectLst/>
                        </a:rPr>
                        <a:t>No.</a:t>
                      </a:r>
                      <a:endParaRPr lang="en-GB" sz="1200" b="1"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725914491"/>
                  </a:ext>
                </a:extLst>
              </a:tr>
              <a:tr h="151130">
                <a:tc>
                  <a:txBody>
                    <a:bodyPr/>
                    <a:lstStyle/>
                    <a:p>
                      <a:r>
                        <a:rPr lang="cy-GB" sz="1000" noProof="0" dirty="0">
                          <a:effectLst/>
                        </a:rPr>
                        <a:t>- Adrannau Academaidd</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868</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en-GB" sz="1000" dirty="0">
                          <a:solidFill>
                            <a:schemeClr val="bg1">
                              <a:lumMod val="50000"/>
                            </a:schemeClr>
                          </a:solidFill>
                          <a:effectLst/>
                        </a:rPr>
                        <a:t>800</a:t>
                      </a:r>
                      <a:endParaRPr lang="en-GB" sz="12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427011829"/>
                  </a:ext>
                </a:extLst>
              </a:tr>
              <a:tr h="287177">
                <a:tc>
                  <a:txBody>
                    <a:bodyPr/>
                    <a:lstStyle/>
                    <a:p>
                      <a:r>
                        <a:rPr lang="cy-GB" sz="1000" noProof="0" dirty="0">
                          <a:effectLst/>
                        </a:rPr>
                        <a:t>- Adrannau nad ydynt yn academaidd</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1,241</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dirty="0">
                          <a:solidFill>
                            <a:schemeClr val="bg1">
                              <a:lumMod val="50000"/>
                            </a:schemeClr>
                          </a:solidFill>
                          <a:effectLst/>
                        </a:rPr>
                        <a:t>1,139</a:t>
                      </a:r>
                      <a:endParaRPr lang="en-GB" sz="12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82550"/>
                  </a:ext>
                </a:extLst>
              </a:tr>
              <a:tr h="151130">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2,109</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000" b="1" dirty="0">
                          <a:solidFill>
                            <a:schemeClr val="bg1">
                              <a:lumMod val="50000"/>
                            </a:schemeClr>
                          </a:solidFill>
                          <a:effectLst/>
                        </a:rPr>
                        <a:t>1,938</a:t>
                      </a:r>
                      <a:endParaRPr lang="en-GB" sz="1200" b="1"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5183762"/>
                  </a:ext>
                </a:extLst>
              </a:tr>
            </a:tbl>
          </a:graphicData>
        </a:graphic>
      </p:graphicFrame>
      <p:sp>
        <p:nvSpPr>
          <p:cNvPr id="13" name="TextBox 12">
            <a:extLst>
              <a:ext uri="{FF2B5EF4-FFF2-40B4-BE49-F238E27FC236}">
                <a16:creationId xmlns:a16="http://schemas.microsoft.com/office/drawing/2014/main" id="{7F28D921-2FDE-85B4-3338-00FADEF85D09}"/>
              </a:ext>
            </a:extLst>
          </p:cNvPr>
          <p:cNvSpPr txBox="1"/>
          <p:nvPr/>
        </p:nvSpPr>
        <p:spPr>
          <a:xfrm>
            <a:off x="497710" y="2818376"/>
            <a:ext cx="4444185" cy="276999"/>
          </a:xfrm>
          <a:prstGeom prst="rect">
            <a:avLst/>
          </a:prstGeom>
          <a:noFill/>
        </p:spPr>
        <p:txBody>
          <a:bodyPr wrap="square" rtlCol="0">
            <a:spAutoFit/>
          </a:bodyPr>
          <a:lstStyle/>
          <a:p>
            <a:r>
              <a:rPr lang="cy-GB" sz="1200" b="1" dirty="0"/>
              <a:t>Costau Ailstrwythuro</a:t>
            </a:r>
          </a:p>
        </p:txBody>
      </p:sp>
      <p:sp>
        <p:nvSpPr>
          <p:cNvPr id="14" name="TextBox 13">
            <a:extLst>
              <a:ext uri="{FF2B5EF4-FFF2-40B4-BE49-F238E27FC236}">
                <a16:creationId xmlns:a16="http://schemas.microsoft.com/office/drawing/2014/main" id="{776A59E9-AD63-B064-75B4-CF6BCA3D5162}"/>
              </a:ext>
            </a:extLst>
          </p:cNvPr>
          <p:cNvSpPr txBox="1"/>
          <p:nvPr/>
        </p:nvSpPr>
        <p:spPr>
          <a:xfrm>
            <a:off x="497710" y="3113426"/>
            <a:ext cx="5471573" cy="1546577"/>
          </a:xfrm>
          <a:prstGeom prst="rect">
            <a:avLst/>
          </a:prstGeom>
          <a:noFill/>
        </p:spPr>
        <p:txBody>
          <a:bodyPr wrap="square" lIns="91440" tIns="45720" rIns="91440" bIns="45720" rtlCol="0" anchor="t">
            <a:spAutoFit/>
          </a:bodyPr>
          <a:lstStyle/>
          <a:p>
            <a:pPr algn="just"/>
            <a:r>
              <a:rPr lang="cy-GB" sz="1050" dirty="0"/>
              <a:t>Mae’r Brifysgol yn rhoi cyfrif am gostau ailstrwythuro yn y cyfnod yr eir i’r gost, lle mae cynllun ailstrwythuro wedi’i gyfleu ond heb ei gwblhau’n llawn ar ddyddiad y Fantolen a bod symiau sy’n ddyledus yn cael eu cydnabod ar y Fantolen ac o fewn y Datganiad Incwm Cynhwysfawr yn y flwyddyn y cafodd y cynllun ei gyfleu.</a:t>
            </a:r>
          </a:p>
          <a:p>
            <a:pPr algn="just"/>
            <a:endParaRPr lang="cy-GB" sz="1050" dirty="0"/>
          </a:p>
          <a:p>
            <a:pPr algn="just"/>
            <a:r>
              <a:rPr lang="cy-GB" sz="1050" dirty="0"/>
              <a:t>Mae’r Brifysgol yn rhoi cyfrif am gostau ailstrwythuro yn y cyfnod yr eir i’r gost, lle mae cynllun ailstrwythuro wedi’i gyfleu ond heb ei gwblhau’n llawn ar ddyddiad y Fantolen a bod symiau sy’n ddyledus yn cael eu cydnabod ar y Fantolen ac o fewn y Datganiad Incwm Cynhwysfawr. yn y flwyddyn y cafodd y cynllun ei gyfathrebu.</a:t>
            </a:r>
          </a:p>
        </p:txBody>
      </p:sp>
      <p:graphicFrame>
        <p:nvGraphicFramePr>
          <p:cNvPr id="23" name="Table 22">
            <a:extLst>
              <a:ext uri="{FF2B5EF4-FFF2-40B4-BE49-F238E27FC236}">
                <a16:creationId xmlns:a16="http://schemas.microsoft.com/office/drawing/2014/main" id="{A990666D-E06C-CEF4-DB08-E84C54DF7D57}"/>
              </a:ext>
            </a:extLst>
          </p:cNvPr>
          <p:cNvGraphicFramePr>
            <a:graphicFrameLocks noGrp="1"/>
          </p:cNvGraphicFramePr>
          <p:nvPr>
            <p:extLst>
              <p:ext uri="{D42A27DB-BD31-4B8C-83A1-F6EECF244321}">
                <p14:modId xmlns:p14="http://schemas.microsoft.com/office/powerpoint/2010/main" val="600976420"/>
              </p:ext>
            </p:extLst>
          </p:nvPr>
        </p:nvGraphicFramePr>
        <p:xfrm>
          <a:off x="497710" y="4800600"/>
          <a:ext cx="5342451" cy="958215"/>
        </p:xfrm>
        <a:graphic>
          <a:graphicData uri="http://schemas.openxmlformats.org/drawingml/2006/table">
            <a:tbl>
              <a:tblPr firstRow="1" firstCol="1" bandRow="1">
                <a:tableStyleId>{2D5ABB26-0587-4C30-8999-92F81FD0307C}</a:tableStyleId>
              </a:tblPr>
              <a:tblGrid>
                <a:gridCol w="1990847">
                  <a:extLst>
                    <a:ext uri="{9D8B030D-6E8A-4147-A177-3AD203B41FA5}">
                      <a16:colId xmlns:a16="http://schemas.microsoft.com/office/drawing/2014/main" val="2392783699"/>
                    </a:ext>
                  </a:extLst>
                </a:gridCol>
                <a:gridCol w="837901">
                  <a:extLst>
                    <a:ext uri="{9D8B030D-6E8A-4147-A177-3AD203B41FA5}">
                      <a16:colId xmlns:a16="http://schemas.microsoft.com/office/drawing/2014/main" val="612457343"/>
                    </a:ext>
                  </a:extLst>
                </a:gridCol>
                <a:gridCol w="837901">
                  <a:extLst>
                    <a:ext uri="{9D8B030D-6E8A-4147-A177-3AD203B41FA5}">
                      <a16:colId xmlns:a16="http://schemas.microsoft.com/office/drawing/2014/main" val="977379909"/>
                    </a:ext>
                  </a:extLst>
                </a:gridCol>
                <a:gridCol w="837901">
                  <a:extLst>
                    <a:ext uri="{9D8B030D-6E8A-4147-A177-3AD203B41FA5}">
                      <a16:colId xmlns:a16="http://schemas.microsoft.com/office/drawing/2014/main" val="2724968720"/>
                    </a:ext>
                  </a:extLst>
                </a:gridCol>
                <a:gridCol w="837901">
                  <a:extLst>
                    <a:ext uri="{9D8B030D-6E8A-4147-A177-3AD203B41FA5}">
                      <a16:colId xmlns:a16="http://schemas.microsoft.com/office/drawing/2014/main" val="861146622"/>
                    </a:ext>
                  </a:extLst>
                </a:gridCol>
              </a:tblGrid>
              <a:tr h="186690">
                <a:tc>
                  <a:txBody>
                    <a:bodyPr/>
                    <a:lstStyle/>
                    <a:p>
                      <a:r>
                        <a:rPr lang="en-GB" sz="1000">
                          <a:effectLst/>
                        </a:rPr>
                        <a:t> </a:t>
                      </a:r>
                      <a:endParaRPr lang="en-GB" sz="120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algn="ctr"/>
                      <a:r>
                        <a:rPr lang="cy-GB" sz="1000" b="1" noProof="0" dirty="0">
                          <a:effectLst/>
                          <a:latin typeface="+mn-lt"/>
                        </a:rPr>
                        <a:t>Blwyddyn hyd at 31 Gorffennaf 2024</a:t>
                      </a:r>
                      <a:endParaRPr lang="cy-GB" sz="1200" b="1" noProof="0" dirty="0">
                        <a:effectLst/>
                        <a:latin typeface="+mn-lt"/>
                      </a:endParaRPr>
                    </a:p>
                    <a:p>
                      <a:pPr algn="ctr"/>
                      <a:r>
                        <a:rPr lang="cy-GB" sz="100" b="1" noProof="0" dirty="0">
                          <a:effectLst/>
                          <a:latin typeface="+mn-lt"/>
                        </a:rPr>
                        <a:t> </a:t>
                      </a:r>
                      <a:endParaRPr lang="cy-GB" sz="12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hMerge="1">
                  <a:txBody>
                    <a:bodyPr/>
                    <a:lstStyle/>
                    <a:p>
                      <a:endParaRPr lang="en-GB"/>
                    </a:p>
                  </a:txBody>
                  <a:tcPr/>
                </a:tc>
                <a:tc gridSpan="2">
                  <a:txBody>
                    <a:bodyPr/>
                    <a:lstStyle/>
                    <a:p>
                      <a:pPr algn="ctr"/>
                      <a:r>
                        <a:rPr lang="cy-GB" sz="1000" b="1" noProof="0" dirty="0">
                          <a:solidFill>
                            <a:schemeClr val="bg1">
                              <a:lumMod val="50000"/>
                            </a:schemeClr>
                          </a:solidFill>
                          <a:effectLst/>
                          <a:latin typeface="+mn-lt"/>
                        </a:rPr>
                        <a:t>Blwyddyn hyd at 31 Gorffennaf 2023</a:t>
                      </a:r>
                      <a:endParaRPr lang="cy-GB" sz="1200" b="1" noProof="0" dirty="0">
                        <a:solidFill>
                          <a:schemeClr val="bg1">
                            <a:lumMod val="50000"/>
                          </a:schemeClr>
                        </a:solidFill>
                        <a:effectLst/>
                        <a:latin typeface="+mn-lt"/>
                      </a:endParaRPr>
                    </a:p>
                    <a:p>
                      <a:pPr algn="ctr"/>
                      <a:r>
                        <a:rPr lang="cy-GB" sz="100" b="1" noProof="0" dirty="0">
                          <a:solidFill>
                            <a:schemeClr val="bg1">
                              <a:lumMod val="50000"/>
                            </a:schemeClr>
                          </a:solidFill>
                          <a:effectLst/>
                          <a:latin typeface="+mn-lt"/>
                        </a:rPr>
                        <a:t> </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2237301262"/>
                  </a:ext>
                </a:extLst>
              </a:tr>
              <a:tr h="86210">
                <a:tc>
                  <a:txBody>
                    <a:bodyPr/>
                    <a:lstStyle/>
                    <a:p>
                      <a:r>
                        <a:rPr lang="en-GB" sz="1000">
                          <a:effectLst/>
                        </a:rPr>
                        <a:t> </a:t>
                      </a:r>
                      <a:endParaRPr lang="en-GB"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latin typeface="+mn-lt"/>
                        </a:rPr>
                        <a:t>Cyfunol</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ea typeface="Times New Roman" panose="02020603050405020304" pitchFamily="18" charset="0"/>
                        </a:rPr>
                        <a:t>Y Brifysgol</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Cyfunol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ea typeface="Times New Roman" panose="02020603050405020304" pitchFamily="18" charset="0"/>
                        </a:rPr>
                        <a:t>Y Brifysgol </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795997591"/>
                  </a:ext>
                </a:extLst>
              </a:tr>
              <a:tr h="165735">
                <a:tc>
                  <a:txBody>
                    <a:bodyPr/>
                    <a:lstStyle/>
                    <a:p>
                      <a:r>
                        <a:rPr lang="en-GB" sz="1000">
                          <a:effectLst/>
                        </a:rPr>
                        <a:t> </a:t>
                      </a:r>
                      <a:endParaRPr lang="en-GB"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rPr>
                        <a:t>£’000</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rPr>
                        <a:t>£’000</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256212584"/>
                  </a:ext>
                </a:extLst>
              </a:tr>
              <a:tr h="175895">
                <a:tc>
                  <a:txBody>
                    <a:bodyPr/>
                    <a:lstStyle/>
                    <a:p>
                      <a:r>
                        <a:rPr lang="cy-GB" sz="1050" noProof="0" dirty="0">
                          <a:effectLst/>
                          <a:latin typeface="+mn-lt"/>
                          <a:ea typeface="Times New Roman" panose="02020603050405020304" pitchFamily="18" charset="0"/>
                        </a:rPr>
                        <a:t>Telir i weithwyr ar derfynu cyflogaeth</a:t>
                      </a:r>
                    </a:p>
                  </a:txBody>
                  <a:tcPr marL="68580" marR="68580" marT="0" marB="0"/>
                </a:tc>
                <a:tc>
                  <a:txBody>
                    <a:bodyPr/>
                    <a:lstStyle/>
                    <a:p>
                      <a:pPr algn="ctr"/>
                      <a:r>
                        <a:rPr lang="cy-GB" sz="1000" b="1" noProof="0" dirty="0">
                          <a:effectLst/>
                        </a:rPr>
                        <a:t>459</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cy-GB" sz="1000" b="1" noProof="0" dirty="0">
                          <a:effectLst/>
                        </a:rPr>
                        <a:t>403</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977</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56</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230409672"/>
                  </a:ext>
                </a:extLst>
              </a:tr>
            </a:tbl>
          </a:graphicData>
        </a:graphic>
      </p:graphicFrame>
      <p:sp>
        <p:nvSpPr>
          <p:cNvPr id="25" name="TextBox 24">
            <a:extLst>
              <a:ext uri="{FF2B5EF4-FFF2-40B4-BE49-F238E27FC236}">
                <a16:creationId xmlns:a16="http://schemas.microsoft.com/office/drawing/2014/main" id="{08D19694-EB4E-13EB-A33D-D544C194F841}"/>
              </a:ext>
            </a:extLst>
          </p:cNvPr>
          <p:cNvSpPr txBox="1"/>
          <p:nvPr/>
        </p:nvSpPr>
        <p:spPr>
          <a:xfrm>
            <a:off x="6820285" y="852495"/>
            <a:ext cx="4548066" cy="276999"/>
          </a:xfrm>
          <a:prstGeom prst="rect">
            <a:avLst/>
          </a:prstGeom>
          <a:noFill/>
        </p:spPr>
        <p:txBody>
          <a:bodyPr wrap="square" rtlCol="0">
            <a:spAutoFit/>
          </a:bodyPr>
          <a:lstStyle/>
          <a:p>
            <a:r>
              <a:rPr lang="cy-GB" sz="1200" b="1" dirty="0"/>
              <a:t>Ymddiriedolwyr</a:t>
            </a:r>
            <a:r>
              <a:rPr lang="en-GB" sz="1200" b="1" dirty="0"/>
              <a:t> </a:t>
            </a:r>
          </a:p>
        </p:txBody>
      </p:sp>
      <p:sp>
        <p:nvSpPr>
          <p:cNvPr id="28" name="TextBox 27">
            <a:extLst>
              <a:ext uri="{FF2B5EF4-FFF2-40B4-BE49-F238E27FC236}">
                <a16:creationId xmlns:a16="http://schemas.microsoft.com/office/drawing/2014/main" id="{2C6802F0-FADE-004C-53F6-2DD8ECC9BCCA}"/>
              </a:ext>
            </a:extLst>
          </p:cNvPr>
          <p:cNvSpPr txBox="1"/>
          <p:nvPr/>
        </p:nvSpPr>
        <p:spPr>
          <a:xfrm>
            <a:off x="6765402" y="1150474"/>
            <a:ext cx="5538487" cy="2839239"/>
          </a:xfrm>
          <a:prstGeom prst="rect">
            <a:avLst/>
          </a:prstGeom>
          <a:noFill/>
        </p:spPr>
        <p:txBody>
          <a:bodyPr wrap="square" lIns="91440" tIns="45720" rIns="91440" bIns="45720" rtlCol="0" anchor="t">
            <a:spAutoFit/>
          </a:bodyPr>
          <a:lstStyle/>
          <a:p>
            <a:pPr algn="just"/>
            <a:r>
              <a:rPr lang="cy-GB" sz="1050" dirty="0"/>
              <a:t>Aelodau Cyngor y Brifysgol yw’r ymddiriedolwyr at ddibenion y gyfraith elusennol. Rhestrir yr ymddiriedolwyr a wasanaethodd yn ystod y flwyddyn, a hyd at ddyddiad llofnodi’r datganiadau ariannol hyn ar dudalen 4.</a:t>
            </a:r>
          </a:p>
          <a:p>
            <a:pPr algn="just"/>
            <a:endParaRPr lang="en-GB" sz="1050" dirty="0"/>
          </a:p>
          <a:p>
            <a:pPr algn="just"/>
            <a:r>
              <a:rPr lang="cy-GB" sz="1050" dirty="0"/>
              <a:t>Oherwydd natur gweithrediadau'r Brifysgol a chyfansoddiadau'r Cyngor, sy'n dod o sefydliadau sector cyhoeddus a phreifat lleol, mae'n anochel y bydd trafodion yn digwydd gyda sefydliadau y gallai fod gan aelod o'r Cyngor fuddiant ynddynt. Cynhelir yr holl drafodion sy’n ymwneud â sefydliadau y gallai fod gan aelod o’r Cyngor fuddiant ynddynt hyd braich ac yn unol â Rheoliadau Ariannol y Brifysgol a gweithdrefnau caffael arferol. Heblaw am y treuliau a dalwyd yn y flwyddyn y cyfeirir ati isod, nid oedd unrhyw drafodion yn ystod y flwyddyn ag unrhyw aelodau.</a:t>
            </a:r>
          </a:p>
          <a:p>
            <a:pPr algn="just"/>
            <a:endParaRPr lang="en-GB" sz="1050" dirty="0"/>
          </a:p>
          <a:p>
            <a:pPr algn="just"/>
            <a:r>
              <a:rPr lang="cy-GB" sz="1050" dirty="0"/>
              <a:t>Nid oes unrhyw aelod o’r Cyngor wedi derbyn unrhyw dâl/taliadau wedi’u hepgor gan y grŵp yn ystod y flwyddyn (2023: £0).</a:t>
            </a:r>
          </a:p>
          <a:p>
            <a:pPr algn="just"/>
            <a:endParaRPr lang="en-GB" sz="1050" dirty="0"/>
          </a:p>
          <a:p>
            <a:pPr algn="just"/>
            <a:r>
              <a:rPr lang="cy-GB" sz="1050" dirty="0"/>
              <a:t>Cyfanswm y treuliau a dalwyd i neu ar ran 23 o aelodau cyngor oedd £12K (2023: £9K i 23 o aelodau cyngor). Mae hyn yn cynrychioli costau teithio a chynhaliaeth yr eir iddynt wrth fynychu cyfarfodydd y Cyngor, Pwyllgorau a digwyddiadau yn rhinwedd eu swydd.</a:t>
            </a:r>
          </a:p>
        </p:txBody>
      </p:sp>
    </p:spTree>
    <p:extLst>
      <p:ext uri="{BB962C8B-B14F-4D97-AF65-F5344CB8AC3E}">
        <p14:creationId xmlns:p14="http://schemas.microsoft.com/office/powerpoint/2010/main" val="14263137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06986-B2B9-6E6B-108E-99C2444E3DDB}"/>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862E1CF3-7A5E-F0B2-CA42-A2C1D5D45398}"/>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C19C3BFB-E230-02DE-4DB2-4F475BDCFAD2}"/>
              </a:ext>
            </a:extLst>
          </p:cNvPr>
          <p:cNvSpPr txBox="1"/>
          <p:nvPr/>
        </p:nvSpPr>
        <p:spPr>
          <a:xfrm>
            <a:off x="386863" y="61555"/>
            <a:ext cx="12414737" cy="584775"/>
          </a:xfrm>
          <a:prstGeom prst="rect">
            <a:avLst/>
          </a:prstGeom>
          <a:noFill/>
        </p:spPr>
        <p:txBody>
          <a:bodyPr wrap="square" rtlCol="0">
            <a:spAutoFit/>
          </a:bodyPr>
          <a:lstStyle/>
          <a:p>
            <a:r>
              <a:rPr lang="cy-GB" sz="3200" dirty="0">
                <a:solidFill>
                  <a:schemeClr val="bg1"/>
                </a:solidFill>
              </a:rPr>
              <a:t>NODIADAU I’R CYFRIFON </a:t>
            </a:r>
            <a:endParaRPr lang="cy-GB" sz="32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D5193F8-396A-7D03-A3DE-F4E8FDC76CFF}"/>
              </a:ext>
            </a:extLst>
          </p:cNvPr>
          <p:cNvSpPr txBox="1"/>
          <p:nvPr/>
        </p:nvSpPr>
        <p:spPr>
          <a:xfrm>
            <a:off x="497710" y="1280684"/>
            <a:ext cx="5457180" cy="3323987"/>
          </a:xfrm>
          <a:prstGeom prst="rect">
            <a:avLst/>
          </a:prstGeom>
          <a:noFill/>
        </p:spPr>
        <p:txBody>
          <a:bodyPr wrap="square" lIns="91440" tIns="45720" rIns="91440" bIns="45720" rtlCol="0" anchor="t">
            <a:spAutoFit/>
          </a:bodyPr>
          <a:lstStyle/>
          <a:p>
            <a:pPr algn="just"/>
            <a:r>
              <a:rPr lang="cy-GB" sz="1050" dirty="0">
                <a:cs typeface="Calibri"/>
              </a:rPr>
              <a:t>Ar 1 Medi 2023, cymerodd yr Athro Elwen Evans CB le’r Athro </a:t>
            </a:r>
            <a:r>
              <a:rPr lang="cy-GB" sz="1050" dirty="0" err="1">
                <a:cs typeface="Calibri"/>
              </a:rPr>
              <a:t>Medwin</a:t>
            </a:r>
            <a:r>
              <a:rPr lang="cy-GB" sz="1050" dirty="0">
                <a:cs typeface="Calibri"/>
              </a:rPr>
              <a:t> Hughes CBE, </a:t>
            </a:r>
            <a:r>
              <a:rPr lang="cy-GB" sz="1050" dirty="0" err="1">
                <a:cs typeface="Calibri"/>
              </a:rPr>
              <a:t>Dl</a:t>
            </a:r>
            <a:r>
              <a:rPr lang="cy-GB" sz="1050" dirty="0">
                <a:cs typeface="Calibri"/>
              </a:rPr>
              <a:t> fel Is-Ganghellor Prifysgol Cymru Y Drindod Dewi Sant a Phrifysgol Cymru ac roedd yn y rôl am weddill y cyfnod adrodd. Roedd yr Athro </a:t>
            </a:r>
            <a:r>
              <a:rPr lang="cy-GB" sz="1050" dirty="0" err="1">
                <a:cs typeface="Calibri"/>
              </a:rPr>
              <a:t>Medwin</a:t>
            </a:r>
            <a:r>
              <a:rPr lang="cy-GB" sz="1050" dirty="0">
                <a:cs typeface="Calibri"/>
              </a:rPr>
              <a:t> Hughes CBE, DL yn y rôl am y cyfnod rhwng 1 Awst 2023 a 31 Awst 2023.</a:t>
            </a:r>
          </a:p>
          <a:p>
            <a:pPr algn="just"/>
            <a:r>
              <a:rPr lang="cy-GB" sz="1050" dirty="0">
                <a:cs typeface="Calibri"/>
              </a:rPr>
              <a:t>Cymhareb cyflog blynyddol y cyn Is-Ganghellor yr Athro </a:t>
            </a:r>
            <a:r>
              <a:rPr lang="cy-GB" sz="1050" dirty="0" err="1">
                <a:cs typeface="Calibri"/>
              </a:rPr>
              <a:t>Medwin</a:t>
            </a:r>
            <a:r>
              <a:rPr lang="cy-GB" sz="1050" dirty="0">
                <a:cs typeface="Calibri"/>
              </a:rPr>
              <a:t> Hughes CBE, DL o gymharu â chyfartaledd </a:t>
            </a:r>
            <a:r>
              <a:rPr lang="cy-GB" sz="1050" dirty="0" err="1">
                <a:cs typeface="Calibri"/>
              </a:rPr>
              <a:t>canolrifol</a:t>
            </a:r>
            <a:r>
              <a:rPr lang="cy-GB" sz="1050" dirty="0">
                <a:cs typeface="Calibri"/>
              </a:rPr>
              <a:t> y Brifysgol oedd 6.48:1. Cymhareb cyfanswm ei gydnabyddiaeth o'i gymharu â chyfartaledd </a:t>
            </a:r>
            <a:r>
              <a:rPr lang="cy-GB" sz="1050" dirty="0" err="1">
                <a:cs typeface="Calibri"/>
              </a:rPr>
              <a:t>canolrifol</a:t>
            </a:r>
            <a:r>
              <a:rPr lang="cy-GB" sz="1050" dirty="0">
                <a:cs typeface="Calibri"/>
              </a:rPr>
              <a:t> y Brifysgol oedd 7.32:1.</a:t>
            </a:r>
          </a:p>
          <a:p>
            <a:pPr algn="just"/>
            <a:r>
              <a:rPr lang="cy-GB" sz="1050" dirty="0">
                <a:cs typeface="Calibri"/>
              </a:rPr>
              <a:t>Cymhareb cyflog blynyddol yr Is-Ganghellor newydd yr Athro Elwen Evans CB o'i gymharu â chyfartaledd </a:t>
            </a:r>
            <a:r>
              <a:rPr lang="cy-GB" sz="1050" dirty="0" err="1">
                <a:cs typeface="Calibri"/>
              </a:rPr>
              <a:t>canolrifol</a:t>
            </a:r>
            <a:r>
              <a:rPr lang="cy-GB" sz="1050" dirty="0">
                <a:cs typeface="Calibri"/>
              </a:rPr>
              <a:t> y Brifysgol yw 6.25:1. Cymhareb cyfanswm tâl yr Is-Ganghellor newydd o gymharu â chyfartaledd </a:t>
            </a:r>
            <a:r>
              <a:rPr lang="cy-GB" sz="1050" dirty="0" err="1">
                <a:cs typeface="Calibri"/>
              </a:rPr>
              <a:t>canolrifol</a:t>
            </a:r>
            <a:r>
              <a:rPr lang="cy-GB" sz="1050" dirty="0">
                <a:cs typeface="Calibri"/>
              </a:rPr>
              <a:t> y Brifysgol yw 6.39:1.</a:t>
            </a:r>
          </a:p>
          <a:p>
            <a:pPr algn="just"/>
            <a:r>
              <a:rPr lang="cy-GB" sz="1050" dirty="0">
                <a:cs typeface="Calibri"/>
              </a:rPr>
              <a:t>Penderfynodd y Pwyllgor Taliadau adlewyrchu dyfarniad y cyflog sector ar gyfer Uwch Swyddogion o fewn ei gwmpas ac eithrio’r Is-Ganghellor newydd.</a:t>
            </a:r>
          </a:p>
          <a:p>
            <a:pPr algn="just"/>
            <a:r>
              <a:rPr lang="cy-GB" sz="1050" dirty="0">
                <a:cs typeface="Calibri"/>
              </a:rPr>
              <a:t>Mae’r Is-Ganghellor hefyd yn Is-Ganghellor Prifysgol Cymru.  Codir 20% o enillion yr Is-Ganghellor ar Brifysgol Cymru. Mae’r enillion a’r cymarebau a ddangosir isod yn cynrychioli 100% o gyflog yr Is-Ganghellor.  </a:t>
            </a:r>
          </a:p>
          <a:p>
            <a:pPr algn="just"/>
            <a:r>
              <a:rPr lang="cy-GB" sz="1050" dirty="0">
                <a:cs typeface="Calibri"/>
              </a:rPr>
              <a:t>Mae gan yr Is-Ganghellor ystod sylweddol o gyfrifoldeb sy’n rhychwantu Addysg Uwch ac Addysg Bellach.  Mae hyn yn cynnwys Prifysgol Cymru Y Drindod Dewi Sant, Prifysgol Cymru, Coleg Sir Gâr a Choleg Ceredigion.  O fewn PCYDDS, mae hyn yn cynnwys cyfrifoldeb am Birmingham a Llundain.  Datgelir 100% o enillion yr Is-Ganghellor yn y cyfrifon hyn ac nid ydynt yn ystyried unrhyw ad-daliad i Brifysgol Cymru. </a:t>
            </a:r>
          </a:p>
        </p:txBody>
      </p:sp>
      <p:sp>
        <p:nvSpPr>
          <p:cNvPr id="3" name="TextBox 2">
            <a:extLst>
              <a:ext uri="{FF2B5EF4-FFF2-40B4-BE49-F238E27FC236}">
                <a16:creationId xmlns:a16="http://schemas.microsoft.com/office/drawing/2014/main" id="{0214E2FF-E419-2D2C-FC35-148DB856F5E3}"/>
              </a:ext>
            </a:extLst>
          </p:cNvPr>
          <p:cNvSpPr txBox="1"/>
          <p:nvPr/>
        </p:nvSpPr>
        <p:spPr>
          <a:xfrm>
            <a:off x="6800127" y="1280684"/>
            <a:ext cx="5733556" cy="3485570"/>
          </a:xfrm>
          <a:prstGeom prst="rect">
            <a:avLst/>
          </a:prstGeom>
          <a:noFill/>
        </p:spPr>
        <p:txBody>
          <a:bodyPr wrap="square" lIns="91440" tIns="45720" rIns="91440" bIns="45720" rtlCol="0" anchor="t">
            <a:spAutoFit/>
          </a:bodyPr>
          <a:lstStyle/>
          <a:p>
            <a:pPr algn="just"/>
            <a:r>
              <a:rPr lang="cy-GB" sz="1050" dirty="0">
                <a:cs typeface="Calibri"/>
              </a:rPr>
              <a:t>Mae Cyngor y Brifysgol yn gyfrifol am sefydlu Pwyllgor Sefydlog y Cyngor, a elwir yn Bwyllgor Taliadau, i bennu taliadau teg a phriodol i’r Is-Ganghellor, y Prif Swyddog Gweithredu, y </a:t>
            </a:r>
            <a:r>
              <a:rPr lang="cy-GB" sz="1050" dirty="0" err="1">
                <a:cs typeface="Calibri"/>
              </a:rPr>
              <a:t>Pro</a:t>
            </a:r>
            <a:r>
              <a:rPr lang="cy-GB" sz="1050" dirty="0">
                <a:cs typeface="Calibri"/>
              </a:rPr>
              <a:t> Is-Gangellorion a Chlerc y Cyngor. </a:t>
            </a:r>
          </a:p>
          <a:p>
            <a:pPr algn="just"/>
            <a:r>
              <a:rPr lang="cy-GB" sz="1050" dirty="0">
                <a:cs typeface="Calibri"/>
              </a:rPr>
              <a:t>Mae'r Pwyllgor Taliadau yn penderfynu ar sail flynyddol, cyflogau, telerau ac amodau a, lle bo'n briodol, amodau diswyddo'r Is-Ganghellor ac uwch staff penodedig eraill. Cyhoeddir y cylch gorchwyl ar wefan y Brifysgol gan sicrhau bod y rhain ar gael i staff, myfyrwyr a’r holl </a:t>
            </a:r>
            <a:r>
              <a:rPr lang="cy-GB" sz="1050" dirty="0" err="1">
                <a:cs typeface="Calibri"/>
              </a:rPr>
              <a:t>randdeiliaid</a:t>
            </a:r>
            <a:r>
              <a:rPr lang="cy-GB" sz="1050" dirty="0">
                <a:cs typeface="Calibri"/>
              </a:rPr>
              <a:t> mewn modd agored a thryloyw: &lt;https://www.uwtsd.ac.uk/cy/amdanom/llywodraethu-rheolaeth&gt; Mae aelodaeth y Pwyllgor yn cynnwys aelod o staff o’r Cyngor ac aelod myfyriwr o’r Cyngor.  Nid yw’r Is-Ganghellor yn aelod. </a:t>
            </a:r>
          </a:p>
          <a:p>
            <a:pPr algn="just"/>
            <a:r>
              <a:rPr lang="cy-GB" sz="1050" dirty="0">
                <a:cs typeface="Calibri"/>
              </a:rPr>
              <a:t>Mae’r Pwyllgor Taliadau yn cadw at </a:t>
            </a:r>
            <a:r>
              <a:rPr lang="cy-GB" sz="1050" dirty="0" err="1">
                <a:cs typeface="Calibri"/>
              </a:rPr>
              <a:t>God</a:t>
            </a:r>
            <a:r>
              <a:rPr lang="cy-GB" sz="1050" dirty="0">
                <a:cs typeface="Calibri"/>
              </a:rPr>
              <a:t> Taliadau Staff Addysg Uwch a gyhoeddwyd gan y CUC.  Mae ei drafodaethau’n ystyried y cyd-destun y mae’r sefydliad yn gweithredu ynddo.  Mae’n ystyried y gwerth a ddarperir gan unigolyn sy’n gweithredu o fewn rôl sy’n seiliedig ar gydrannau perthnasol ar gyfer cyd-destun PCYDDS.  Mae'r Pwyllgor yn ystyried gwybodaeth gymharol briodol gan Brifysgolion eraill i lywio ei benderfyniadau gan gynnwys cyfradd cynnydd blynyddol tâl cyfartalog yr holl staff eraill.  Mae hefyd yn ystyried y Gofrestr Risg Gorfforaethol ac adroddiad ar gwynion a wneir i'r Brifysgol gan fyfyrwyr, staff a phersonau allanol. Mae’r Pwyllgor yn gwneud pob ymdrech i sicrhau bod yr holl argymhellion yn deg ac yn ystyried budd y sefydliad, y rhanddeiliaid allweddol a’r partneriaid gan gynnwys cymuned y myfyrwyr a’r gymdeithas ehangach. Mae diogelu arian cyhoeddus yn rhan o’i drafodaethau hefyd. </a:t>
            </a:r>
          </a:p>
          <a:p>
            <a:pPr algn="just"/>
            <a:r>
              <a:rPr lang="cy-GB" sz="1050" dirty="0">
                <a:cs typeface="Calibri"/>
              </a:rPr>
              <a:t>Cadeirydd y Pwyllgor Taliadau sy’n gyfrifol am gyflwyno penderfyniadau’r Pwyllgor Taliadau i Gyngor y Brifysgol.</a:t>
            </a:r>
          </a:p>
        </p:txBody>
      </p:sp>
      <p:sp>
        <p:nvSpPr>
          <p:cNvPr id="2" name="TextBox 1">
            <a:extLst>
              <a:ext uri="{FF2B5EF4-FFF2-40B4-BE49-F238E27FC236}">
                <a16:creationId xmlns:a16="http://schemas.microsoft.com/office/drawing/2014/main" id="{3CF05D7C-4B42-B538-90AB-3FF980BFC9CB}"/>
              </a:ext>
            </a:extLst>
          </p:cNvPr>
          <p:cNvSpPr txBox="1"/>
          <p:nvPr/>
        </p:nvSpPr>
        <p:spPr>
          <a:xfrm>
            <a:off x="659635" y="855785"/>
            <a:ext cx="4444185" cy="276999"/>
          </a:xfrm>
          <a:prstGeom prst="rect">
            <a:avLst/>
          </a:prstGeom>
          <a:noFill/>
        </p:spPr>
        <p:txBody>
          <a:bodyPr wrap="square" rtlCol="0">
            <a:spAutoFit/>
          </a:bodyPr>
          <a:lstStyle/>
          <a:p>
            <a:r>
              <a:rPr lang="cy-GB" sz="1200" b="1" dirty="0"/>
              <a:t>Datganiadau Taliadau’r Is-Ganghellor</a:t>
            </a:r>
          </a:p>
        </p:txBody>
      </p:sp>
    </p:spTree>
    <p:extLst>
      <p:ext uri="{BB962C8B-B14F-4D97-AF65-F5344CB8AC3E}">
        <p14:creationId xmlns:p14="http://schemas.microsoft.com/office/powerpoint/2010/main" val="31412206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98864-3D65-7C89-5710-E99790ADA4D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2CFCE44-BF7A-5285-6F0C-A46C75995E8D}"/>
              </a:ext>
            </a:extLst>
          </p:cNvPr>
          <p:cNvSpPr/>
          <p:nvPr/>
        </p:nvSpPr>
        <p:spPr>
          <a:xfrm>
            <a:off x="0" y="839165"/>
            <a:ext cx="6215605"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E6E158A-75AE-E71A-DE1A-C057D13BE848}"/>
              </a:ext>
            </a:extLst>
          </p:cNvPr>
          <p:cNvSpPr/>
          <p:nvPr/>
        </p:nvSpPr>
        <p:spPr>
          <a:xfrm>
            <a:off x="0" y="2922539"/>
            <a:ext cx="6215605"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58F5322-89D4-DC94-8D9F-D119FA42C01F}"/>
              </a:ext>
            </a:extLst>
          </p:cNvPr>
          <p:cNvSpPr/>
          <p:nvPr/>
        </p:nvSpPr>
        <p:spPr>
          <a:xfrm>
            <a:off x="6805915" y="857605"/>
            <a:ext cx="5995685"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5AC8CFAE-7A8A-05A0-5767-235B5744AC9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BB2115C8-BF0F-39F4-12A1-7B1F43155017}"/>
              </a:ext>
            </a:extLst>
          </p:cNvPr>
          <p:cNvSpPr txBox="1"/>
          <p:nvPr/>
        </p:nvSpPr>
        <p:spPr>
          <a:xfrm>
            <a:off x="386863" y="61555"/>
            <a:ext cx="12414737" cy="584775"/>
          </a:xfrm>
          <a:prstGeom prst="rect">
            <a:avLst/>
          </a:prstGeom>
          <a:noFill/>
        </p:spPr>
        <p:txBody>
          <a:bodyPr wrap="square" rtlCol="0">
            <a:spAutoFit/>
          </a:bodyPr>
          <a:lstStyle/>
          <a:p>
            <a:r>
              <a:rPr lang="en-GB" sz="3200" dirty="0">
                <a:solidFill>
                  <a:schemeClr val="bg1"/>
                </a:solidFill>
              </a:rPr>
              <a:t>NODIADAU I’R CYFRIFON</a:t>
            </a:r>
            <a:endParaRPr lang="en-GB" sz="32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EBDDE12-934A-6A1C-7234-D218EB684402}"/>
              </a:ext>
            </a:extLst>
          </p:cNvPr>
          <p:cNvSpPr txBox="1"/>
          <p:nvPr/>
        </p:nvSpPr>
        <p:spPr>
          <a:xfrm>
            <a:off x="469074" y="791695"/>
            <a:ext cx="4429622" cy="276999"/>
          </a:xfrm>
          <a:prstGeom prst="rect">
            <a:avLst/>
          </a:prstGeom>
          <a:noFill/>
        </p:spPr>
        <p:txBody>
          <a:bodyPr wrap="square" rtlCol="0">
            <a:spAutoFit/>
          </a:bodyPr>
          <a:lstStyle/>
          <a:p>
            <a:r>
              <a:rPr lang="cy-GB" sz="1200" b="1" dirty="0"/>
              <a:t>8. Llog a chostau cyllid eraill</a:t>
            </a:r>
          </a:p>
        </p:txBody>
      </p:sp>
      <p:cxnSp>
        <p:nvCxnSpPr>
          <p:cNvPr id="42" name="Straight Connector 41">
            <a:extLst>
              <a:ext uri="{FF2B5EF4-FFF2-40B4-BE49-F238E27FC236}">
                <a16:creationId xmlns:a16="http://schemas.microsoft.com/office/drawing/2014/main" id="{28C657AF-3275-57CB-7540-719FBB8C5D44}"/>
              </a:ext>
            </a:extLst>
          </p:cNvPr>
          <p:cNvCxnSpPr>
            <a:cxnSpLocks/>
          </p:cNvCxnSpPr>
          <p:nvPr/>
        </p:nvCxnSpPr>
        <p:spPr>
          <a:xfrm>
            <a:off x="469074" y="2742180"/>
            <a:ext cx="5447177"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0D0D93E9-A288-0204-4AC6-F2D276F18C1F}"/>
              </a:ext>
            </a:extLst>
          </p:cNvPr>
          <p:cNvGraphicFramePr>
            <a:graphicFrameLocks noGrp="1"/>
          </p:cNvGraphicFramePr>
          <p:nvPr>
            <p:extLst>
              <p:ext uri="{D42A27DB-BD31-4B8C-83A1-F6EECF244321}">
                <p14:modId xmlns:p14="http://schemas.microsoft.com/office/powerpoint/2010/main" val="1636002018"/>
              </p:ext>
            </p:extLst>
          </p:nvPr>
        </p:nvGraphicFramePr>
        <p:xfrm>
          <a:off x="531937" y="1201438"/>
          <a:ext cx="5513825" cy="1426484"/>
        </p:xfrm>
        <a:graphic>
          <a:graphicData uri="http://schemas.openxmlformats.org/drawingml/2006/table">
            <a:tbl>
              <a:tblPr firstRow="1" firstCol="1" bandRow="1">
                <a:tableStyleId>{2D5ABB26-0587-4C30-8999-92F81FD0307C}</a:tableStyleId>
              </a:tblPr>
              <a:tblGrid>
                <a:gridCol w="2135479">
                  <a:extLst>
                    <a:ext uri="{9D8B030D-6E8A-4147-A177-3AD203B41FA5}">
                      <a16:colId xmlns:a16="http://schemas.microsoft.com/office/drawing/2014/main" val="2107181472"/>
                    </a:ext>
                  </a:extLst>
                </a:gridCol>
                <a:gridCol w="888697">
                  <a:extLst>
                    <a:ext uri="{9D8B030D-6E8A-4147-A177-3AD203B41FA5}">
                      <a16:colId xmlns:a16="http://schemas.microsoft.com/office/drawing/2014/main" val="3309141235"/>
                    </a:ext>
                  </a:extLst>
                </a:gridCol>
                <a:gridCol w="829883">
                  <a:extLst>
                    <a:ext uri="{9D8B030D-6E8A-4147-A177-3AD203B41FA5}">
                      <a16:colId xmlns:a16="http://schemas.microsoft.com/office/drawing/2014/main" val="2278964980"/>
                    </a:ext>
                  </a:extLst>
                </a:gridCol>
                <a:gridCol w="829883">
                  <a:extLst>
                    <a:ext uri="{9D8B030D-6E8A-4147-A177-3AD203B41FA5}">
                      <a16:colId xmlns:a16="http://schemas.microsoft.com/office/drawing/2014/main" val="923951144"/>
                    </a:ext>
                  </a:extLst>
                </a:gridCol>
                <a:gridCol w="829883">
                  <a:extLst>
                    <a:ext uri="{9D8B030D-6E8A-4147-A177-3AD203B41FA5}">
                      <a16:colId xmlns:a16="http://schemas.microsoft.com/office/drawing/2014/main" val="1754403642"/>
                    </a:ext>
                  </a:extLst>
                </a:gridCol>
              </a:tblGrid>
              <a:tr h="152400">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algn="ctr"/>
                      <a:r>
                        <a:rPr lang="cy-GB" sz="1000" b="1" noProof="0" dirty="0">
                          <a:effectLst/>
                        </a:rPr>
                        <a:t>Blwyddyn hyd at 31 Gorffennaf  2024</a:t>
                      </a:r>
                      <a:endParaRPr lang="cy-GB" sz="1200" b="1" noProof="0" dirty="0">
                        <a:effectLst/>
                      </a:endParaRPr>
                    </a:p>
                    <a:p>
                      <a:pPr algn="ctr"/>
                      <a:r>
                        <a:rPr lang="cy-GB" sz="100" b="1" noProof="0" dirty="0">
                          <a:effectLst/>
                        </a:rPr>
                        <a:t> </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hMerge="1">
                  <a:txBody>
                    <a:bodyPr/>
                    <a:lstStyle/>
                    <a:p>
                      <a:endParaRPr lang="en-GB"/>
                    </a:p>
                  </a:txBody>
                  <a:tcPr/>
                </a:tc>
                <a:tc gridSpan="2">
                  <a:txBody>
                    <a:bodyPr/>
                    <a:lstStyle/>
                    <a:p>
                      <a:pPr algn="ctr"/>
                      <a:r>
                        <a:rPr lang="cy-GB" sz="1000" b="1" noProof="0" dirty="0">
                          <a:solidFill>
                            <a:schemeClr val="bg1">
                              <a:lumMod val="50000"/>
                            </a:schemeClr>
                          </a:solidFill>
                          <a:effectLst/>
                        </a:rPr>
                        <a:t>Blwyddyn hyd at 31 Gorffennaf 2023</a:t>
                      </a:r>
                      <a:endParaRPr lang="cy-GB" sz="1200" b="1" noProof="0" dirty="0">
                        <a:solidFill>
                          <a:schemeClr val="bg1">
                            <a:lumMod val="50000"/>
                          </a:schemeClr>
                        </a:solidFill>
                        <a:effectLst/>
                      </a:endParaRPr>
                    </a:p>
                    <a:p>
                      <a:pPr algn="ctr"/>
                      <a:r>
                        <a:rPr lang="cy-GB" sz="100" b="1" noProof="0" dirty="0">
                          <a:solidFill>
                            <a:schemeClr val="bg1">
                              <a:lumMod val="50000"/>
                            </a:schemeClr>
                          </a:solidFill>
                          <a:effectLst/>
                        </a:rPr>
                        <a:t> </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2354735072"/>
                  </a:ext>
                </a:extLst>
              </a:tr>
              <a:tr h="161925">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Cyfunol</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latin typeface="Times New Roman" panose="02020603050405020304" pitchFamily="18" charset="0"/>
                          <a:ea typeface="Times New Roman" panose="02020603050405020304" pitchFamily="18" charset="0"/>
                        </a:rPr>
                        <a:t>Y Brifysgol</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rPr>
                        <a:t>Cyfunol </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Times New Roman" panose="02020603050405020304" pitchFamily="18" charset="0"/>
                          <a:ea typeface="Times New Roman" panose="02020603050405020304" pitchFamily="18" charset="0"/>
                        </a:rPr>
                        <a:t>Y Brifysgol</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27050103"/>
                  </a:ext>
                </a:extLst>
              </a:tr>
              <a:tr h="172994">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rPr>
                        <a:t>£’000</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rPr>
                        <a:t>£’000</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789811642"/>
                  </a:ext>
                </a:extLst>
              </a:tr>
              <a:tr h="152400">
                <a:tc>
                  <a:txBody>
                    <a:bodyPr/>
                    <a:lstStyle/>
                    <a:p>
                      <a:r>
                        <a:rPr lang="cy-GB" sz="1000" noProof="0" dirty="0">
                          <a:effectLst/>
                          <a:latin typeface="+mn-lt"/>
                          <a:ea typeface="Times New Roman" panose="02020603050405020304" pitchFamily="18" charset="0"/>
                        </a:rPr>
                        <a:t>Prydlesi cyllid</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rPr>
                        <a:t>77</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36</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54</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25</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75305980"/>
                  </a:ext>
                </a:extLst>
              </a:tr>
              <a:tr h="161925">
                <a:tc>
                  <a:txBody>
                    <a:bodyPr/>
                    <a:lstStyle/>
                    <a:p>
                      <a:r>
                        <a:rPr lang="cy-GB" sz="1000" noProof="0" dirty="0">
                          <a:effectLst/>
                          <a:latin typeface="+mn-lt"/>
                        </a:rPr>
                        <a:t>Llog ar fenthyciadau</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rPr>
                        <a:t>2,124</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2,124</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1,416</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1,416</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59812630"/>
                  </a:ext>
                </a:extLst>
              </a:tr>
              <a:tr h="152400">
                <a:tc>
                  <a:txBody>
                    <a:bodyPr/>
                    <a:lstStyle/>
                    <a:p>
                      <a:r>
                        <a:rPr lang="cy-GB" sz="1000" noProof="0" dirty="0">
                          <a:effectLst/>
                          <a:latin typeface="+mn-lt"/>
                          <a:ea typeface="Times New Roman" panose="02020603050405020304" pitchFamily="18" charset="0"/>
                        </a:rPr>
                        <a:t>Tâl net ar gynlluniau pensiwn</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rPr>
                        <a:t>(58)</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438</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1,549</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1,265</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79218480"/>
                  </a:ext>
                </a:extLst>
              </a:tr>
              <a:tr h="152400">
                <a:tc>
                  <a:txBody>
                    <a:bodyPr/>
                    <a:lstStyle/>
                    <a:p>
                      <a:r>
                        <a:rPr lang="cy-GB" sz="1000" noProof="0" dirty="0">
                          <a:effectLst/>
                          <a:latin typeface="+mn-lt"/>
                          <a:ea typeface="Times New Roman" panose="02020603050405020304" pitchFamily="18" charset="0"/>
                        </a:rPr>
                        <a:t>Arall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rPr>
                        <a:t>413</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rPr>
                        <a:t>413</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rPr>
                        <a:t>5</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rPr>
                        <a:t>3</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5259778"/>
                  </a:ext>
                </a:extLst>
              </a:tr>
              <a:tr h="118939">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2,556</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rPr>
                        <a:t>3,011</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solidFill>
                            <a:schemeClr val="bg1">
                              <a:lumMod val="50000"/>
                            </a:schemeClr>
                          </a:solidFill>
                          <a:effectLst/>
                        </a:rPr>
                        <a:t>3,024</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solidFill>
                            <a:schemeClr val="bg1">
                              <a:lumMod val="50000"/>
                            </a:schemeClr>
                          </a:solidFill>
                          <a:effectLst/>
                        </a:rPr>
                        <a:t>2,709</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8788981"/>
                  </a:ext>
                </a:extLst>
              </a:tr>
            </a:tbl>
          </a:graphicData>
        </a:graphic>
      </p:graphicFrame>
      <p:sp>
        <p:nvSpPr>
          <p:cNvPr id="4" name="TextBox 3">
            <a:extLst>
              <a:ext uri="{FF2B5EF4-FFF2-40B4-BE49-F238E27FC236}">
                <a16:creationId xmlns:a16="http://schemas.microsoft.com/office/drawing/2014/main" id="{B48E8199-D047-DAAC-4C6C-CE1C8E26DCCB}"/>
              </a:ext>
            </a:extLst>
          </p:cNvPr>
          <p:cNvSpPr txBox="1"/>
          <p:nvPr/>
        </p:nvSpPr>
        <p:spPr>
          <a:xfrm>
            <a:off x="469074" y="2877033"/>
            <a:ext cx="4429622" cy="276999"/>
          </a:xfrm>
          <a:prstGeom prst="rect">
            <a:avLst/>
          </a:prstGeom>
          <a:noFill/>
        </p:spPr>
        <p:txBody>
          <a:bodyPr wrap="square" rtlCol="0">
            <a:spAutoFit/>
          </a:bodyPr>
          <a:lstStyle/>
          <a:p>
            <a:r>
              <a:rPr lang="cy-GB" sz="1200" b="1" dirty="0"/>
              <a:t>9. Dadansoddiad o gostau gweithredu eraill yn ôl gweithgaredd</a:t>
            </a:r>
          </a:p>
        </p:txBody>
      </p:sp>
      <p:graphicFrame>
        <p:nvGraphicFramePr>
          <p:cNvPr id="10" name="Table 9">
            <a:extLst>
              <a:ext uri="{FF2B5EF4-FFF2-40B4-BE49-F238E27FC236}">
                <a16:creationId xmlns:a16="http://schemas.microsoft.com/office/drawing/2014/main" id="{8DC18226-35C8-811C-36D4-46CF9BAA1B04}"/>
              </a:ext>
            </a:extLst>
          </p:cNvPr>
          <p:cNvGraphicFramePr>
            <a:graphicFrameLocks noGrp="1"/>
          </p:cNvGraphicFramePr>
          <p:nvPr>
            <p:extLst>
              <p:ext uri="{D42A27DB-BD31-4B8C-83A1-F6EECF244321}">
                <p14:modId xmlns:p14="http://schemas.microsoft.com/office/powerpoint/2010/main" val="2961637237"/>
              </p:ext>
            </p:extLst>
          </p:nvPr>
        </p:nvGraphicFramePr>
        <p:xfrm>
          <a:off x="532434" y="3286711"/>
          <a:ext cx="5532698" cy="1698989"/>
        </p:xfrm>
        <a:graphic>
          <a:graphicData uri="http://schemas.openxmlformats.org/drawingml/2006/table">
            <a:tbl>
              <a:tblPr firstRow="1" firstCol="1" bandRow="1">
                <a:tableStyleId>{2D5ABB26-0587-4C30-8999-92F81FD0307C}</a:tableStyleId>
              </a:tblPr>
              <a:tblGrid>
                <a:gridCol w="2222341">
                  <a:extLst>
                    <a:ext uri="{9D8B030D-6E8A-4147-A177-3AD203B41FA5}">
                      <a16:colId xmlns:a16="http://schemas.microsoft.com/office/drawing/2014/main" val="2696671553"/>
                    </a:ext>
                  </a:extLst>
                </a:gridCol>
                <a:gridCol w="766474">
                  <a:extLst>
                    <a:ext uri="{9D8B030D-6E8A-4147-A177-3AD203B41FA5}">
                      <a16:colId xmlns:a16="http://schemas.microsoft.com/office/drawing/2014/main" val="4127516574"/>
                    </a:ext>
                  </a:extLst>
                </a:gridCol>
                <a:gridCol w="847961">
                  <a:extLst>
                    <a:ext uri="{9D8B030D-6E8A-4147-A177-3AD203B41FA5}">
                      <a16:colId xmlns:a16="http://schemas.microsoft.com/office/drawing/2014/main" val="4195868654"/>
                    </a:ext>
                  </a:extLst>
                </a:gridCol>
                <a:gridCol w="847961">
                  <a:extLst>
                    <a:ext uri="{9D8B030D-6E8A-4147-A177-3AD203B41FA5}">
                      <a16:colId xmlns:a16="http://schemas.microsoft.com/office/drawing/2014/main" val="4236554406"/>
                    </a:ext>
                  </a:extLst>
                </a:gridCol>
                <a:gridCol w="847961">
                  <a:extLst>
                    <a:ext uri="{9D8B030D-6E8A-4147-A177-3AD203B41FA5}">
                      <a16:colId xmlns:a16="http://schemas.microsoft.com/office/drawing/2014/main" val="2446247944"/>
                    </a:ext>
                  </a:extLst>
                </a:gridCol>
              </a:tblGrid>
              <a:tr h="174279">
                <a:tc>
                  <a:txBody>
                    <a:bodyPr/>
                    <a:lstStyle/>
                    <a:p>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gridSpan="2">
                  <a:txBody>
                    <a:bodyPr/>
                    <a:lstStyle/>
                    <a:p>
                      <a:pPr algn="ctr"/>
                      <a:r>
                        <a:rPr lang="cy-GB" sz="1000" b="1" noProof="0" dirty="0">
                          <a:effectLst/>
                          <a:latin typeface="+mn-lt"/>
                        </a:rPr>
                        <a:t>Blwyddyn hyd at 31 Gorffennaf 2024</a:t>
                      </a:r>
                      <a:endParaRPr lang="cy-GB" sz="1200" b="1" noProof="0" dirty="0">
                        <a:effectLst/>
                        <a:latin typeface="+mn-lt"/>
                      </a:endParaRPr>
                    </a:p>
                    <a:p>
                      <a:pPr algn="ctr"/>
                      <a:r>
                        <a:rPr lang="cy-GB" sz="100" b="1" noProof="0" dirty="0">
                          <a:effectLst/>
                          <a:latin typeface="+mn-lt"/>
                        </a:rPr>
                        <a:t> </a:t>
                      </a:r>
                      <a:endParaRPr lang="cy-GB" sz="12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hMerge="1">
                  <a:txBody>
                    <a:bodyPr/>
                    <a:lstStyle/>
                    <a:p>
                      <a:endParaRPr lang="en-GB"/>
                    </a:p>
                  </a:txBody>
                  <a:tcPr/>
                </a:tc>
                <a:tc gridSpan="2">
                  <a:txBody>
                    <a:bodyPr/>
                    <a:lstStyle/>
                    <a:p>
                      <a:pPr algn="ctr"/>
                      <a:r>
                        <a:rPr lang="cy-GB" sz="1000" b="1" noProof="0" dirty="0">
                          <a:solidFill>
                            <a:schemeClr val="bg1">
                              <a:lumMod val="50000"/>
                            </a:schemeClr>
                          </a:solidFill>
                          <a:effectLst/>
                          <a:latin typeface="+mn-lt"/>
                        </a:rPr>
                        <a:t>Blwyddyn hyd at 31 Gorffennaf  2023</a:t>
                      </a:r>
                      <a:endParaRPr lang="cy-GB" sz="1200" b="1" noProof="0" dirty="0">
                        <a:solidFill>
                          <a:schemeClr val="bg1">
                            <a:lumMod val="50000"/>
                          </a:schemeClr>
                        </a:solidFill>
                        <a:effectLst/>
                        <a:latin typeface="+mn-lt"/>
                      </a:endParaRPr>
                    </a:p>
                    <a:p>
                      <a:pPr algn="ctr"/>
                      <a:r>
                        <a:rPr lang="cy-GB" sz="100" b="1" noProof="0" dirty="0">
                          <a:solidFill>
                            <a:schemeClr val="bg1">
                              <a:lumMod val="50000"/>
                            </a:schemeClr>
                          </a:solidFill>
                          <a:effectLst/>
                          <a:latin typeface="+mn-lt"/>
                        </a:rPr>
                        <a:t> </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2056055361"/>
                  </a:ext>
                </a:extLst>
              </a:tr>
              <a:tr h="127162">
                <a:tc>
                  <a:txBody>
                    <a:bodyPr/>
                    <a:lstStyle/>
                    <a:p>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Cyfunol</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ea typeface="Times New Roman" panose="02020603050405020304" pitchFamily="18" charset="0"/>
                        </a:rPr>
                        <a:t>Y Brifysgol</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Cyfunol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ea typeface="Times New Roman" panose="02020603050405020304" pitchFamily="18" charset="0"/>
                        </a:rPr>
                        <a:t>Y Brifysgol </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987694652"/>
                  </a:ext>
                </a:extLst>
              </a:tr>
              <a:tr h="173618">
                <a:tc>
                  <a:txBody>
                    <a:bodyPr/>
                    <a:lstStyle/>
                    <a:p>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£’000</a:t>
                      </a:r>
                      <a:endParaRPr lang="cy-GB" sz="1200" b="1" noProof="0" dirty="0">
                        <a:effectLst/>
                        <a:latin typeface="+mn-lt"/>
                        <a:ea typeface="Times New Roman" panose="02020603050405020304" pitchFamily="18" charset="0"/>
                      </a:endParaRPr>
                    </a:p>
                  </a:txBody>
                  <a:tcPr marL="68580" marR="68580" marT="0" marB="0" anchor="ctr"/>
                </a:tc>
                <a:tc>
                  <a:txBody>
                    <a:bodyPr/>
                    <a:lstStyle/>
                    <a:p>
                      <a:pPr algn="ctr"/>
                      <a:r>
                        <a:rPr lang="cy-GB" sz="1000" b="1" noProof="0" dirty="0">
                          <a:effectLst/>
                          <a:latin typeface="+mn-lt"/>
                        </a:rPr>
                        <a:t>£’000</a:t>
                      </a:r>
                      <a:endParaRPr lang="cy-GB" sz="12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£’000</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rPr>
                        <a:t>£’000</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1911138997"/>
                  </a:ext>
                </a:extLst>
              </a:tr>
              <a:tr h="173618">
                <a:tc>
                  <a:txBody>
                    <a:bodyPr/>
                    <a:lstStyle/>
                    <a:p>
                      <a:r>
                        <a:rPr lang="cy-GB" sz="1000" noProof="0" dirty="0">
                          <a:effectLst/>
                          <a:latin typeface="+mn-lt"/>
                        </a:rPr>
                        <a:t>Gwariant academaidd a chysylltiedig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45,893</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27,896</a:t>
                      </a:r>
                      <a:endParaRPr lang="cy-GB" sz="12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34,133</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26,361</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823664614"/>
                  </a:ext>
                </a:extLst>
              </a:tr>
              <a:tr h="184841">
                <a:tc>
                  <a:txBody>
                    <a:bodyPr/>
                    <a:lstStyle/>
                    <a:p>
                      <a:r>
                        <a:rPr lang="cy-GB" sz="1000" noProof="0" dirty="0">
                          <a:effectLst/>
                          <a:latin typeface="+mn-lt"/>
                        </a:rPr>
                        <a:t>Gwasanaethau gweinyddu a chanolog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22,296</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14,284</a:t>
                      </a:r>
                      <a:endParaRPr lang="cy-GB" sz="12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19,811</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11,726</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989317650"/>
                  </a:ext>
                </a:extLst>
              </a:tr>
              <a:tr h="173618">
                <a:tc>
                  <a:txBody>
                    <a:bodyPr/>
                    <a:lstStyle/>
                    <a:p>
                      <a:r>
                        <a:rPr lang="cy-GB" sz="1000" noProof="0" dirty="0">
                          <a:effectLst/>
                          <a:latin typeface="+mn-lt"/>
                        </a:rPr>
                        <a:t>Safleoedd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10,031</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6,953</a:t>
                      </a:r>
                      <a:endParaRPr lang="cy-GB" sz="12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14,365</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11,283</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74839616"/>
                  </a:ext>
                </a:extLst>
              </a:tr>
              <a:tr h="173618">
                <a:tc>
                  <a:txBody>
                    <a:bodyPr/>
                    <a:lstStyle/>
                    <a:p>
                      <a:r>
                        <a:rPr lang="cy-GB" sz="1000" noProof="0" dirty="0">
                          <a:effectLst/>
                          <a:latin typeface="+mn-lt"/>
                        </a:rPr>
                        <a:t>Llety, arlwyo a chynadleddau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1,922</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866</a:t>
                      </a:r>
                      <a:endParaRPr lang="cy-GB" sz="12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1,876</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983</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74574844"/>
                  </a:ext>
                </a:extLst>
              </a:tr>
              <a:tr h="173618">
                <a:tc>
                  <a:txBody>
                    <a:bodyPr/>
                    <a:lstStyle/>
                    <a:p>
                      <a:r>
                        <a:rPr lang="cy-GB" sz="1000" noProof="0" dirty="0">
                          <a:effectLst/>
                          <a:latin typeface="+mn-lt"/>
                          <a:ea typeface="Times New Roman" panose="02020603050405020304" pitchFamily="18" charset="0"/>
                        </a:rPr>
                        <a:t>Costau eraill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9,815</a:t>
                      </a:r>
                      <a:endParaRPr lang="cy-GB" sz="1200" noProof="0" dirty="0">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mn-lt"/>
                        </a:rPr>
                        <a:t>2,654</a:t>
                      </a:r>
                      <a:endParaRPr lang="cy-GB" sz="12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latin typeface="+mn-lt"/>
                        </a:rPr>
                        <a:t>15,931</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latin typeface="+mn-lt"/>
                        </a:rPr>
                        <a:t>3,210</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6230852"/>
                  </a:ext>
                </a:extLst>
              </a:tr>
              <a:tr h="173618">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89,957</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rPr>
                        <a:t>52,653</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solidFill>
                            <a:schemeClr val="bg1">
                              <a:lumMod val="50000"/>
                            </a:schemeClr>
                          </a:solidFill>
                          <a:effectLst/>
                        </a:rPr>
                        <a:t>86,116</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solidFill>
                            <a:schemeClr val="bg1">
                              <a:lumMod val="50000"/>
                            </a:schemeClr>
                          </a:solidFill>
                          <a:effectLst/>
                        </a:rPr>
                        <a:t>53,563</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6694823"/>
                  </a:ext>
                </a:extLst>
              </a:tr>
            </a:tbl>
          </a:graphicData>
        </a:graphic>
      </p:graphicFrame>
      <p:sp>
        <p:nvSpPr>
          <p:cNvPr id="11" name="TextBox 10">
            <a:extLst>
              <a:ext uri="{FF2B5EF4-FFF2-40B4-BE49-F238E27FC236}">
                <a16:creationId xmlns:a16="http://schemas.microsoft.com/office/drawing/2014/main" id="{13673E0F-2E4E-F16E-4CBE-8377B7AF3608}"/>
              </a:ext>
            </a:extLst>
          </p:cNvPr>
          <p:cNvSpPr txBox="1"/>
          <p:nvPr/>
        </p:nvSpPr>
        <p:spPr>
          <a:xfrm>
            <a:off x="469074" y="5388658"/>
            <a:ext cx="4429622" cy="246221"/>
          </a:xfrm>
          <a:prstGeom prst="rect">
            <a:avLst/>
          </a:prstGeom>
          <a:noFill/>
        </p:spPr>
        <p:txBody>
          <a:bodyPr wrap="square" rtlCol="0">
            <a:spAutoFit/>
          </a:bodyPr>
          <a:lstStyle/>
          <a:p>
            <a:r>
              <a:rPr lang="cy-GB" sz="1000" dirty="0"/>
              <a:t>Mae costau gweithredu eraill yn cynnwys:</a:t>
            </a:r>
          </a:p>
        </p:txBody>
      </p:sp>
      <p:graphicFrame>
        <p:nvGraphicFramePr>
          <p:cNvPr id="18" name="Table 17">
            <a:extLst>
              <a:ext uri="{FF2B5EF4-FFF2-40B4-BE49-F238E27FC236}">
                <a16:creationId xmlns:a16="http://schemas.microsoft.com/office/drawing/2014/main" id="{8188D762-0E9C-C5D5-269D-043E0DD5F7D8}"/>
              </a:ext>
            </a:extLst>
          </p:cNvPr>
          <p:cNvGraphicFramePr>
            <a:graphicFrameLocks noGrp="1"/>
          </p:cNvGraphicFramePr>
          <p:nvPr>
            <p:extLst>
              <p:ext uri="{D42A27DB-BD31-4B8C-83A1-F6EECF244321}">
                <p14:modId xmlns:p14="http://schemas.microsoft.com/office/powerpoint/2010/main" val="1469294877"/>
              </p:ext>
            </p:extLst>
          </p:nvPr>
        </p:nvGraphicFramePr>
        <p:xfrm>
          <a:off x="532434" y="5735294"/>
          <a:ext cx="5532695" cy="2391410"/>
        </p:xfrm>
        <a:graphic>
          <a:graphicData uri="http://schemas.openxmlformats.org/drawingml/2006/table">
            <a:tbl>
              <a:tblPr firstRow="1" firstCol="1" bandRow="1">
                <a:tableStyleId>{2D5ABB26-0587-4C30-8999-92F81FD0307C}</a:tableStyleId>
              </a:tblPr>
              <a:tblGrid>
                <a:gridCol w="2182023">
                  <a:extLst>
                    <a:ext uri="{9D8B030D-6E8A-4147-A177-3AD203B41FA5}">
                      <a16:colId xmlns:a16="http://schemas.microsoft.com/office/drawing/2014/main" val="130069624"/>
                    </a:ext>
                  </a:extLst>
                </a:gridCol>
                <a:gridCol w="837668">
                  <a:extLst>
                    <a:ext uri="{9D8B030D-6E8A-4147-A177-3AD203B41FA5}">
                      <a16:colId xmlns:a16="http://schemas.microsoft.com/office/drawing/2014/main" val="3688719110"/>
                    </a:ext>
                  </a:extLst>
                </a:gridCol>
                <a:gridCol w="837668">
                  <a:extLst>
                    <a:ext uri="{9D8B030D-6E8A-4147-A177-3AD203B41FA5}">
                      <a16:colId xmlns:a16="http://schemas.microsoft.com/office/drawing/2014/main" val="3050596890"/>
                    </a:ext>
                  </a:extLst>
                </a:gridCol>
                <a:gridCol w="837668">
                  <a:extLst>
                    <a:ext uri="{9D8B030D-6E8A-4147-A177-3AD203B41FA5}">
                      <a16:colId xmlns:a16="http://schemas.microsoft.com/office/drawing/2014/main" val="1968161747"/>
                    </a:ext>
                  </a:extLst>
                </a:gridCol>
                <a:gridCol w="837668">
                  <a:extLst>
                    <a:ext uri="{9D8B030D-6E8A-4147-A177-3AD203B41FA5}">
                      <a16:colId xmlns:a16="http://schemas.microsoft.com/office/drawing/2014/main" val="491401665"/>
                    </a:ext>
                  </a:extLst>
                </a:gridCol>
              </a:tblGrid>
              <a:tr h="167005">
                <a:tc>
                  <a:txBody>
                    <a:bodyPr/>
                    <a:lstStyle/>
                    <a:p>
                      <a:r>
                        <a:rPr lang="cy-GB" sz="1000" noProof="0" dirty="0">
                          <a:effectLst/>
                          <a:latin typeface="+mn-lt"/>
                        </a:rPr>
                        <a:t> </a:t>
                      </a:r>
                      <a:endParaRPr lang="cy-GB" sz="1000" noProof="0" dirty="0">
                        <a:effectLst/>
                        <a:latin typeface="+mn-lt"/>
                        <a:ea typeface="Times New Roman" panose="02020603050405020304" pitchFamily="18" charset="0"/>
                      </a:endParaRPr>
                    </a:p>
                  </a:txBody>
                  <a:tcPr marL="68580" marR="68580" marT="0" marB="0"/>
                </a:tc>
                <a:tc gridSpan="2">
                  <a:txBody>
                    <a:bodyPr/>
                    <a:lstStyle/>
                    <a:p>
                      <a:pPr algn="ctr"/>
                      <a:r>
                        <a:rPr lang="cy-GB" sz="1000" b="1" noProof="0" dirty="0">
                          <a:effectLst/>
                          <a:latin typeface="+mn-lt"/>
                        </a:rPr>
                        <a:t>Blwyddyn hyd at 31 Gorffennaf  2024 </a:t>
                      </a:r>
                      <a:endParaRPr lang="cy-GB" sz="10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hMerge="1">
                  <a:txBody>
                    <a:bodyPr/>
                    <a:lstStyle/>
                    <a:p>
                      <a:endParaRPr lang="en-GB"/>
                    </a:p>
                  </a:txBody>
                  <a:tcPr/>
                </a:tc>
                <a:tc gridSpan="2">
                  <a:txBody>
                    <a:bodyPr/>
                    <a:lstStyle/>
                    <a:p>
                      <a:pPr algn="ctr"/>
                      <a:r>
                        <a:rPr lang="cy-GB" sz="1000" b="1" noProof="0" dirty="0">
                          <a:solidFill>
                            <a:schemeClr val="bg1">
                              <a:lumMod val="50000"/>
                            </a:schemeClr>
                          </a:solidFill>
                          <a:effectLst/>
                          <a:latin typeface="+mn-lt"/>
                        </a:rPr>
                        <a:t>Blwyddyn hyd at 31 Gorffennaf 2023 </a:t>
                      </a:r>
                      <a:endParaRPr lang="cy-GB" sz="10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2652556794"/>
                  </a:ext>
                </a:extLst>
              </a:tr>
              <a:tr h="167005">
                <a:tc>
                  <a:txBody>
                    <a:bodyPr/>
                    <a:lstStyle/>
                    <a:p>
                      <a:r>
                        <a:rPr lang="cy-GB" sz="1000" noProof="0" dirty="0">
                          <a:effectLst/>
                          <a:latin typeface="+mn-lt"/>
                        </a:rPr>
                        <a:t> </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Cyfunol</a:t>
                      </a:r>
                      <a:endParaRPr lang="cy-GB" sz="10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ea typeface="Times New Roman" panose="02020603050405020304" pitchFamily="18" charset="0"/>
                        </a:rPr>
                        <a:t>Y Brifysgol</a:t>
                      </a: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Cyfunol</a:t>
                      </a:r>
                      <a:endParaRPr lang="cy-GB" sz="1000" b="1"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ea typeface="Times New Roman" panose="02020603050405020304" pitchFamily="18" charset="0"/>
                        </a:rPr>
                        <a:t>Y Brifysgol</a:t>
                      </a:r>
                    </a:p>
                  </a:txBody>
                  <a:tcPr marL="68580" marR="68580" marT="0" marB="0"/>
                </a:tc>
                <a:extLst>
                  <a:ext uri="{0D108BD9-81ED-4DB2-BD59-A6C34878D82A}">
                    <a16:rowId xmlns:a16="http://schemas.microsoft.com/office/drawing/2014/main" val="4223116641"/>
                  </a:ext>
                </a:extLst>
              </a:tr>
              <a:tr h="177800">
                <a:tc>
                  <a:txBody>
                    <a:bodyPr/>
                    <a:lstStyle/>
                    <a:p>
                      <a:r>
                        <a:rPr lang="cy-GB" sz="1000" noProof="0" dirty="0">
                          <a:effectLst/>
                          <a:latin typeface="+mn-lt"/>
                        </a:rPr>
                        <a:t> </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£’000</a:t>
                      </a:r>
                      <a:endParaRPr lang="cy-GB" sz="1000" b="1" noProof="0" dirty="0">
                        <a:effectLst/>
                        <a:latin typeface="+mn-lt"/>
                        <a:ea typeface="Times New Roman" panose="02020603050405020304" pitchFamily="18" charset="0"/>
                      </a:endParaRPr>
                    </a:p>
                  </a:txBody>
                  <a:tcPr marL="68580" marR="68580" marT="0" marB="0" anchor="ctr"/>
                </a:tc>
                <a:tc>
                  <a:txBody>
                    <a:bodyPr/>
                    <a:lstStyle/>
                    <a:p>
                      <a:pPr algn="ctr"/>
                      <a:r>
                        <a:rPr lang="cy-GB" sz="1000" b="1" noProof="0" dirty="0">
                          <a:effectLst/>
                          <a:latin typeface="+mn-lt"/>
                        </a:rPr>
                        <a:t>£’000</a:t>
                      </a:r>
                      <a:endParaRPr lang="cy-GB" sz="10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£’000</a:t>
                      </a:r>
                      <a:endParaRPr lang="cy-GB" sz="10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rPr>
                        <a:t>£’000</a:t>
                      </a:r>
                      <a:endParaRPr lang="cy-GB" sz="1000" b="1" noProof="0" dirty="0">
                        <a:solidFill>
                          <a:schemeClr val="bg1">
                            <a:lumMod val="50000"/>
                          </a:schemeClr>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1427618954"/>
                  </a:ext>
                </a:extLst>
              </a:tr>
              <a:tr h="167005">
                <a:tc>
                  <a:txBody>
                    <a:bodyPr/>
                    <a:lstStyle/>
                    <a:p>
                      <a:pPr marL="0" marR="0" lvl="0" indent="0" algn="l" defTabSz="1280128" rtl="0" eaLnBrk="1" fontAlgn="auto" latinLnBrk="0" hangingPunct="1">
                        <a:lnSpc>
                          <a:spcPct val="100000"/>
                        </a:lnSpc>
                        <a:spcBef>
                          <a:spcPts val="0"/>
                        </a:spcBef>
                        <a:spcAft>
                          <a:spcPts val="0"/>
                        </a:spcAft>
                        <a:buClrTx/>
                        <a:buSzTx/>
                        <a:buFontTx/>
                        <a:buNone/>
                        <a:tabLst/>
                        <a:defRPr/>
                      </a:pPr>
                      <a:r>
                        <a:rPr lang="cy-GB" sz="1000" b="1" noProof="0" dirty="0">
                          <a:effectLst/>
                          <a:latin typeface="+mn-lt"/>
                        </a:rPr>
                        <a:t>Tâl yr archwilydd allanol mewn perthynas â gwasanaethau archwilio  </a:t>
                      </a:r>
                      <a:endParaRPr lang="cy-GB" sz="1000" b="1" noProof="0" dirty="0">
                        <a:effectLst/>
                        <a:latin typeface="+mn-lt"/>
                        <a:ea typeface="Times New Roman" panose="02020603050405020304" pitchFamily="18" charset="0"/>
                      </a:endParaRPr>
                    </a:p>
                  </a:txBody>
                  <a:tcPr marL="68580" marR="68580" marT="0" marB="0"/>
                </a:tc>
                <a:tc>
                  <a:txBody>
                    <a:bodyPr/>
                    <a:lstStyle/>
                    <a:p>
                      <a:pPr algn="ctr"/>
                      <a:endParaRPr lang="cy-GB" sz="1000" noProof="0" dirty="0">
                        <a:effectLst/>
                        <a:latin typeface="+mn-lt"/>
                        <a:ea typeface="Times New Roman" panose="02020603050405020304" pitchFamily="18" charset="0"/>
                      </a:endParaRPr>
                    </a:p>
                  </a:txBody>
                  <a:tcPr marL="68580" marR="68580" marT="0" marB="0" anchor="ctr"/>
                </a:tc>
                <a:tc>
                  <a:txBody>
                    <a:bodyPr/>
                    <a:lstStyle/>
                    <a:p>
                      <a:pPr algn="ctr"/>
                      <a:endParaRPr lang="cy-GB" sz="1000"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758356537"/>
                  </a:ext>
                </a:extLst>
              </a:tr>
              <a:tr h="167005">
                <a:tc>
                  <a:txBody>
                    <a:bodyPr/>
                    <a:lstStyle/>
                    <a:p>
                      <a:r>
                        <a:rPr lang="cy-GB" sz="1000" noProof="0" dirty="0">
                          <a:effectLst/>
                          <a:latin typeface="+mn-lt"/>
                        </a:rPr>
                        <a:t>- Y datganiadau Ariannol hyn </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122</a:t>
                      </a:r>
                      <a:endParaRPr lang="cy-GB" sz="1000" noProof="0" dirty="0">
                        <a:effectLst/>
                        <a:latin typeface="+mn-lt"/>
                        <a:ea typeface="Times New Roman" panose="02020603050405020304" pitchFamily="18" charset="0"/>
                      </a:endParaRPr>
                    </a:p>
                  </a:txBody>
                  <a:tcPr marL="68580" marR="68580" marT="0" marB="0" anchor="ctr"/>
                </a:tc>
                <a:tc>
                  <a:txBody>
                    <a:bodyPr/>
                    <a:lstStyle/>
                    <a:p>
                      <a:pPr algn="ctr"/>
                      <a:r>
                        <a:rPr lang="cy-GB" sz="1000" noProof="0" dirty="0">
                          <a:effectLst/>
                          <a:latin typeface="+mn-lt"/>
                        </a:rPr>
                        <a:t>122</a:t>
                      </a:r>
                      <a:endParaRPr lang="cy-GB" sz="1000"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114</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114</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096903229"/>
                  </a:ext>
                </a:extLst>
              </a:tr>
              <a:tr h="177800">
                <a:tc>
                  <a:txBody>
                    <a:bodyPr/>
                    <a:lstStyle/>
                    <a:p>
                      <a:r>
                        <a:rPr lang="cy-GB" sz="1000" noProof="0" dirty="0">
                          <a:effectLst/>
                          <a:latin typeface="+mn-lt"/>
                        </a:rPr>
                        <a:t>- Datganiadau ariannol y grŵp arall</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116</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a:t>
                      </a:r>
                      <a:endParaRPr lang="cy-GB" sz="10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109</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520683967"/>
                  </a:ext>
                </a:extLst>
              </a:tr>
              <a:tr h="167005">
                <a:tc>
                  <a:txBody>
                    <a:bodyPr/>
                    <a:lstStyle/>
                    <a:p>
                      <a:pPr marL="0" marR="0" lvl="0" indent="0" algn="l" defTabSz="1280128" rtl="0" eaLnBrk="1" fontAlgn="auto" latinLnBrk="0" hangingPunct="1">
                        <a:lnSpc>
                          <a:spcPct val="100000"/>
                        </a:lnSpc>
                        <a:spcBef>
                          <a:spcPts val="0"/>
                        </a:spcBef>
                        <a:spcAft>
                          <a:spcPts val="0"/>
                        </a:spcAft>
                        <a:buClrTx/>
                        <a:buSzTx/>
                        <a:buFontTx/>
                        <a:buNone/>
                        <a:tabLst/>
                        <a:defRPr/>
                      </a:pPr>
                      <a:r>
                        <a:rPr lang="cy-GB" sz="1000" b="1" noProof="0" dirty="0">
                          <a:effectLst/>
                          <a:latin typeface="+mn-lt"/>
                        </a:rPr>
                        <a:t>Tâl yr archwilydd allan mewn perthynas â gwasanaethau nad ydynt yn rhai archwilio:</a:t>
                      </a:r>
                      <a:endParaRPr lang="cy-GB" sz="1000" b="1" noProof="0" dirty="0">
                        <a:effectLst/>
                        <a:latin typeface="+mn-lt"/>
                        <a:ea typeface="Times New Roman" panose="02020603050405020304" pitchFamily="18" charset="0"/>
                      </a:endParaRPr>
                    </a:p>
                  </a:txBody>
                  <a:tcPr marL="68580" marR="68580" marT="0" marB="0"/>
                </a:tc>
                <a:tc>
                  <a:txBody>
                    <a:bodyPr/>
                    <a:lstStyle/>
                    <a:p>
                      <a:pPr algn="ctr"/>
                      <a:endParaRPr lang="cy-GB" sz="1000" noProof="0" dirty="0">
                        <a:effectLst/>
                        <a:latin typeface="+mn-lt"/>
                        <a:ea typeface="Times New Roman" panose="02020603050405020304" pitchFamily="18" charset="0"/>
                      </a:endParaRPr>
                    </a:p>
                  </a:txBody>
                  <a:tcPr marL="68580" marR="68580" marT="0" marB="0"/>
                </a:tc>
                <a:tc>
                  <a:txBody>
                    <a:bodyPr/>
                    <a:lstStyle/>
                    <a:p>
                      <a:pPr algn="ctr"/>
                      <a:endParaRPr lang="cy-GB" sz="10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819191338"/>
                  </a:ext>
                </a:extLst>
              </a:tr>
              <a:tr h="167005">
                <a:tc>
                  <a:txBody>
                    <a:bodyPr/>
                    <a:lstStyle/>
                    <a:p>
                      <a:r>
                        <a:rPr lang="cy-GB" sz="1000" noProof="0" dirty="0">
                          <a:effectLst/>
                          <a:latin typeface="+mn-lt"/>
                        </a:rPr>
                        <a:t>- Gwasanaethau sicrwydd cysylltiedig ag archwilio</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29</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23</a:t>
                      </a:r>
                      <a:endParaRPr lang="cy-GB" sz="10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31</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31</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721905749"/>
                  </a:ext>
                </a:extLst>
              </a:tr>
              <a:tr h="0">
                <a:tc>
                  <a:txBody>
                    <a:bodyPr/>
                    <a:lstStyle/>
                    <a:p>
                      <a:r>
                        <a:rPr lang="cy-GB" sz="1000" noProof="0" dirty="0">
                          <a:effectLst/>
                          <a:latin typeface="+mn-lt"/>
                        </a:rPr>
                        <a:t>- Gwasanaethau cydymffurfio â threthi</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a:t>
                      </a:r>
                      <a:endParaRPr lang="cy-GB" sz="10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744983384"/>
                  </a:ext>
                </a:extLst>
              </a:tr>
              <a:tr h="177800">
                <a:tc>
                  <a:txBody>
                    <a:bodyPr/>
                    <a:lstStyle/>
                    <a:p>
                      <a:r>
                        <a:rPr lang="cy-GB" sz="1000" noProof="0" dirty="0">
                          <a:effectLst/>
                          <a:latin typeface="+mn-lt"/>
                        </a:rPr>
                        <a:t>- Gwasanaethau cynghori trethi</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12</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a:t>
                      </a:r>
                      <a:endParaRPr lang="cy-GB" sz="10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9</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062850359"/>
                  </a:ext>
                </a:extLst>
              </a:tr>
            </a:tbl>
          </a:graphicData>
        </a:graphic>
      </p:graphicFrame>
      <p:sp>
        <p:nvSpPr>
          <p:cNvPr id="19" name="TextBox 18">
            <a:extLst>
              <a:ext uri="{FF2B5EF4-FFF2-40B4-BE49-F238E27FC236}">
                <a16:creationId xmlns:a16="http://schemas.microsoft.com/office/drawing/2014/main" id="{BB5D62EC-87CF-A208-B7C0-75C5A79B1A1F}"/>
              </a:ext>
            </a:extLst>
          </p:cNvPr>
          <p:cNvSpPr txBox="1"/>
          <p:nvPr/>
        </p:nvSpPr>
        <p:spPr>
          <a:xfrm>
            <a:off x="6805915" y="791695"/>
            <a:ext cx="4548066" cy="276999"/>
          </a:xfrm>
          <a:prstGeom prst="rect">
            <a:avLst/>
          </a:prstGeom>
          <a:noFill/>
        </p:spPr>
        <p:txBody>
          <a:bodyPr wrap="square" rtlCol="0">
            <a:spAutoFit/>
          </a:bodyPr>
          <a:lstStyle/>
          <a:p>
            <a:r>
              <a:rPr lang="en-GB" sz="1200" b="1" dirty="0"/>
              <a:t>10. T</a:t>
            </a:r>
            <a:r>
              <a:rPr lang="cy-GB" sz="1200" b="1" dirty="0" err="1"/>
              <a:t>rethiant</a:t>
            </a:r>
            <a:endParaRPr lang="cy-GB" sz="1200" b="1" dirty="0"/>
          </a:p>
        </p:txBody>
      </p:sp>
      <p:graphicFrame>
        <p:nvGraphicFramePr>
          <p:cNvPr id="21" name="Table 20">
            <a:extLst>
              <a:ext uri="{FF2B5EF4-FFF2-40B4-BE49-F238E27FC236}">
                <a16:creationId xmlns:a16="http://schemas.microsoft.com/office/drawing/2014/main" id="{303977E3-B4A7-5C69-4F43-28FF1FF6B50F}"/>
              </a:ext>
            </a:extLst>
          </p:cNvPr>
          <p:cNvGraphicFramePr>
            <a:graphicFrameLocks noGrp="1"/>
          </p:cNvGraphicFramePr>
          <p:nvPr>
            <p:extLst>
              <p:ext uri="{D42A27DB-BD31-4B8C-83A1-F6EECF244321}">
                <p14:modId xmlns:p14="http://schemas.microsoft.com/office/powerpoint/2010/main" val="458842812"/>
              </p:ext>
            </p:extLst>
          </p:nvPr>
        </p:nvGraphicFramePr>
        <p:xfrm>
          <a:off x="6805915" y="1107846"/>
          <a:ext cx="5526612" cy="2972435"/>
        </p:xfrm>
        <a:graphic>
          <a:graphicData uri="http://schemas.openxmlformats.org/drawingml/2006/table">
            <a:tbl>
              <a:tblPr firstRow="1" firstCol="1" bandRow="1">
                <a:tableStyleId>{2D5ABB26-0587-4C30-8999-92F81FD0307C}</a:tableStyleId>
              </a:tblPr>
              <a:tblGrid>
                <a:gridCol w="2244486">
                  <a:extLst>
                    <a:ext uri="{9D8B030D-6E8A-4147-A177-3AD203B41FA5}">
                      <a16:colId xmlns:a16="http://schemas.microsoft.com/office/drawing/2014/main" val="66879592"/>
                    </a:ext>
                  </a:extLst>
                </a:gridCol>
                <a:gridCol w="859871">
                  <a:extLst>
                    <a:ext uri="{9D8B030D-6E8A-4147-A177-3AD203B41FA5}">
                      <a16:colId xmlns:a16="http://schemas.microsoft.com/office/drawing/2014/main" val="230215992"/>
                    </a:ext>
                  </a:extLst>
                </a:gridCol>
                <a:gridCol w="790739">
                  <a:extLst>
                    <a:ext uri="{9D8B030D-6E8A-4147-A177-3AD203B41FA5}">
                      <a16:colId xmlns:a16="http://schemas.microsoft.com/office/drawing/2014/main" val="2314648337"/>
                    </a:ext>
                  </a:extLst>
                </a:gridCol>
                <a:gridCol w="844069">
                  <a:extLst>
                    <a:ext uri="{9D8B030D-6E8A-4147-A177-3AD203B41FA5}">
                      <a16:colId xmlns:a16="http://schemas.microsoft.com/office/drawing/2014/main" val="2665459867"/>
                    </a:ext>
                  </a:extLst>
                </a:gridCol>
                <a:gridCol w="787447">
                  <a:extLst>
                    <a:ext uri="{9D8B030D-6E8A-4147-A177-3AD203B41FA5}">
                      <a16:colId xmlns:a16="http://schemas.microsoft.com/office/drawing/2014/main" val="681887669"/>
                    </a:ext>
                  </a:extLst>
                </a:gridCol>
              </a:tblGrid>
              <a:tr h="156210">
                <a:tc>
                  <a:txBody>
                    <a:bodyPr/>
                    <a:lstStyle/>
                    <a:p>
                      <a:r>
                        <a:rPr lang="cy-GB" sz="1000" noProof="0" dirty="0">
                          <a:effectLst/>
                          <a:latin typeface="+mn-lt"/>
                        </a:rPr>
                        <a:t> </a:t>
                      </a:r>
                      <a:endParaRPr lang="cy-GB" sz="1000" noProof="0" dirty="0">
                        <a:effectLst/>
                        <a:latin typeface="+mn-lt"/>
                        <a:ea typeface="Times New Roman" panose="02020603050405020304" pitchFamily="18" charset="0"/>
                      </a:endParaRPr>
                    </a:p>
                  </a:txBody>
                  <a:tcPr marL="68580" marR="68580" marT="0" marB="0"/>
                </a:tc>
                <a:tc gridSpan="2">
                  <a:txBody>
                    <a:bodyPr/>
                    <a:lstStyle/>
                    <a:p>
                      <a:pPr algn="ctr"/>
                      <a:r>
                        <a:rPr lang="cy-GB" sz="1000" b="1" noProof="0" dirty="0">
                          <a:effectLst/>
                          <a:latin typeface="+mn-lt"/>
                        </a:rPr>
                        <a:t>Blwyddyn hyd at 31 Gorffennaf  2024</a:t>
                      </a:r>
                    </a:p>
                    <a:p>
                      <a:pPr algn="ctr"/>
                      <a:r>
                        <a:rPr lang="cy-GB" sz="1000" b="1" noProof="0" dirty="0">
                          <a:effectLst/>
                          <a:latin typeface="+mn-lt"/>
                        </a:rPr>
                        <a:t> </a:t>
                      </a:r>
                      <a:endParaRPr lang="cy-GB" sz="10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hMerge="1">
                  <a:txBody>
                    <a:bodyPr/>
                    <a:lstStyle/>
                    <a:p>
                      <a:endParaRPr lang="en-GB"/>
                    </a:p>
                  </a:txBody>
                  <a:tcPr/>
                </a:tc>
                <a:tc gridSpan="2">
                  <a:txBody>
                    <a:bodyPr/>
                    <a:lstStyle/>
                    <a:p>
                      <a:pPr algn="ctr"/>
                      <a:r>
                        <a:rPr lang="cy-GB" sz="1000" b="1" noProof="0" dirty="0">
                          <a:solidFill>
                            <a:schemeClr val="bg1">
                              <a:lumMod val="50000"/>
                            </a:schemeClr>
                          </a:solidFill>
                          <a:effectLst/>
                          <a:latin typeface="+mn-lt"/>
                        </a:rPr>
                        <a:t>Blwyddyn hyd at 31 Gorffennaf  2023</a:t>
                      </a:r>
                    </a:p>
                    <a:p>
                      <a:pPr algn="ctr"/>
                      <a:r>
                        <a:rPr lang="cy-GB" sz="1000" b="1" noProof="0" dirty="0">
                          <a:solidFill>
                            <a:schemeClr val="bg1">
                              <a:lumMod val="50000"/>
                            </a:schemeClr>
                          </a:solidFill>
                          <a:effectLst/>
                          <a:latin typeface="+mn-lt"/>
                        </a:rPr>
                        <a:t> </a:t>
                      </a:r>
                      <a:endParaRPr lang="cy-GB" sz="10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2557190880"/>
                  </a:ext>
                </a:extLst>
              </a:tr>
              <a:tr h="166370">
                <a:tc>
                  <a:txBody>
                    <a:bodyPr/>
                    <a:lstStyle/>
                    <a:p>
                      <a:r>
                        <a:rPr lang="cy-GB" sz="1000" noProof="0" dirty="0">
                          <a:effectLst/>
                          <a:latin typeface="+mn-lt"/>
                        </a:rPr>
                        <a:t> </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Cyfunol</a:t>
                      </a:r>
                      <a:endParaRPr lang="cy-GB" sz="10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ea typeface="Times New Roman" panose="02020603050405020304" pitchFamily="18" charset="0"/>
                        </a:rPr>
                        <a:t>Y Brifysgol</a:t>
                      </a: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Cyfunol</a:t>
                      </a:r>
                      <a:endParaRPr lang="cy-GB" sz="1000" b="1"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ea typeface="Times New Roman" panose="02020603050405020304" pitchFamily="18" charset="0"/>
                        </a:rPr>
                        <a:t>Y Brifysgol</a:t>
                      </a:r>
                    </a:p>
                  </a:txBody>
                  <a:tcPr marL="68580" marR="68580" marT="0" marB="0"/>
                </a:tc>
                <a:extLst>
                  <a:ext uri="{0D108BD9-81ED-4DB2-BD59-A6C34878D82A}">
                    <a16:rowId xmlns:a16="http://schemas.microsoft.com/office/drawing/2014/main" val="2127565797"/>
                  </a:ext>
                </a:extLst>
              </a:tr>
              <a:tr h="156210">
                <a:tc>
                  <a:txBody>
                    <a:bodyPr/>
                    <a:lstStyle/>
                    <a:p>
                      <a:r>
                        <a:rPr lang="cy-GB" sz="1000" noProof="0" dirty="0">
                          <a:effectLst/>
                          <a:latin typeface="+mn-lt"/>
                        </a:rPr>
                        <a:t> </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£’000</a:t>
                      </a:r>
                      <a:endParaRPr lang="cy-GB" sz="1000" b="1" noProof="0" dirty="0">
                        <a:effectLst/>
                        <a:latin typeface="+mn-lt"/>
                        <a:ea typeface="Times New Roman" panose="02020603050405020304" pitchFamily="18" charset="0"/>
                      </a:endParaRPr>
                    </a:p>
                  </a:txBody>
                  <a:tcPr marL="68580" marR="68580" marT="0" marB="0" anchor="ctr"/>
                </a:tc>
                <a:tc>
                  <a:txBody>
                    <a:bodyPr/>
                    <a:lstStyle/>
                    <a:p>
                      <a:pPr algn="ctr"/>
                      <a:r>
                        <a:rPr lang="cy-GB" sz="1000" b="1" noProof="0" dirty="0">
                          <a:effectLst/>
                          <a:latin typeface="+mn-lt"/>
                        </a:rPr>
                        <a:t>£’000</a:t>
                      </a:r>
                      <a:endParaRPr lang="cy-GB" sz="10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£’000</a:t>
                      </a:r>
                      <a:endParaRPr lang="cy-GB" sz="10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rPr>
                        <a:t>£’000</a:t>
                      </a:r>
                      <a:endParaRPr lang="cy-GB" sz="1000" b="1" noProof="0" dirty="0">
                        <a:solidFill>
                          <a:schemeClr val="bg1">
                            <a:lumMod val="50000"/>
                          </a:schemeClr>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752425016"/>
                  </a:ext>
                </a:extLst>
              </a:tr>
              <a:tr h="166370">
                <a:tc>
                  <a:txBody>
                    <a:bodyPr/>
                    <a:lstStyle/>
                    <a:p>
                      <a:pPr marL="0" marR="0" lvl="0" indent="0" algn="l" defTabSz="1280128" rtl="0" eaLnBrk="1" fontAlgn="auto" latinLnBrk="0" hangingPunct="1">
                        <a:lnSpc>
                          <a:spcPct val="100000"/>
                        </a:lnSpc>
                        <a:spcBef>
                          <a:spcPts val="0"/>
                        </a:spcBef>
                        <a:spcAft>
                          <a:spcPts val="0"/>
                        </a:spcAft>
                        <a:buClrTx/>
                        <a:buSzTx/>
                        <a:buFontTx/>
                        <a:buNone/>
                        <a:tabLst/>
                        <a:defRPr/>
                      </a:pPr>
                      <a:r>
                        <a:rPr lang="cy-GB" sz="1000" noProof="0" dirty="0">
                          <a:effectLst/>
                          <a:latin typeface="+mn-lt"/>
                          <a:ea typeface="Times New Roman" panose="02020603050405020304" pitchFamily="18" charset="0"/>
                        </a:rPr>
                        <a:t>Cydnabyddiaeth yn y datganiad o incwm cynhwysfawr</a:t>
                      </a:r>
                    </a:p>
                  </a:txBody>
                  <a:tcPr marL="68580" marR="68580" marT="0" marB="0"/>
                </a:tc>
                <a:tc>
                  <a:txBody>
                    <a:bodyPr/>
                    <a:lstStyle/>
                    <a:p>
                      <a:pPr algn="ctr"/>
                      <a:endParaRPr lang="cy-GB" sz="1000" noProof="0" dirty="0">
                        <a:effectLst/>
                        <a:latin typeface="+mn-lt"/>
                        <a:ea typeface="Times New Roman" panose="02020603050405020304" pitchFamily="18" charset="0"/>
                      </a:endParaRPr>
                    </a:p>
                  </a:txBody>
                  <a:tcPr marL="68580" marR="68580" marT="0" marB="0"/>
                </a:tc>
                <a:tc>
                  <a:txBody>
                    <a:bodyPr/>
                    <a:lstStyle/>
                    <a:p>
                      <a:pPr algn="ctr"/>
                      <a:endParaRPr lang="cy-GB" sz="10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290118147"/>
                  </a:ext>
                </a:extLst>
              </a:tr>
              <a:tr h="166370">
                <a:tc>
                  <a:txBody>
                    <a:bodyPr/>
                    <a:lstStyle/>
                    <a:p>
                      <a:r>
                        <a:rPr lang="cy-GB" sz="1000" noProof="0" dirty="0">
                          <a:effectLst/>
                          <a:latin typeface="+mn-lt"/>
                          <a:ea typeface="Times New Roman" panose="02020603050405020304" pitchFamily="18" charset="0"/>
                        </a:rPr>
                        <a:t>Treth gyfredol</a:t>
                      </a:r>
                    </a:p>
                  </a:txBody>
                  <a:tcPr marL="68580" marR="68580" marT="0" marB="0"/>
                </a:tc>
                <a:tc>
                  <a:txBody>
                    <a:bodyPr/>
                    <a:lstStyle/>
                    <a:p>
                      <a:pPr algn="ctr"/>
                      <a:r>
                        <a:rPr lang="cy-GB" sz="1000" noProof="0" dirty="0">
                          <a:effectLst/>
                          <a:latin typeface="+mn-lt"/>
                        </a:rPr>
                        <a:t> </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 </a:t>
                      </a:r>
                      <a:endParaRPr lang="cy-GB" sz="10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 </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 </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549440829"/>
                  </a:ext>
                </a:extLst>
              </a:tr>
              <a:tr h="156210">
                <a:tc>
                  <a:txBody>
                    <a:bodyPr/>
                    <a:lstStyle/>
                    <a:p>
                      <a:r>
                        <a:rPr lang="cy-GB" sz="1000" noProof="0" dirty="0">
                          <a:effectLst/>
                          <a:latin typeface="+mn-lt"/>
                        </a:rPr>
                        <a:t>Cost treth gyfredol</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(9) </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a:t>
                      </a:r>
                      <a:endParaRPr lang="cy-GB" sz="10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(14)</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085372701"/>
                  </a:ext>
                </a:extLst>
              </a:tr>
              <a:tr h="156210">
                <a:tc>
                  <a:txBody>
                    <a:bodyPr/>
                    <a:lstStyle/>
                    <a:p>
                      <a:r>
                        <a:rPr lang="cy-GB" sz="1000" noProof="0" dirty="0">
                          <a:effectLst/>
                          <a:latin typeface="+mn-lt"/>
                          <a:ea typeface="Times New Roman" panose="02020603050405020304" pitchFamily="18" charset="0"/>
                        </a:rPr>
                        <a:t>Addasiad y flwyddyn flaenorol </a:t>
                      </a:r>
                    </a:p>
                  </a:txBody>
                  <a:tcPr marL="68580" marR="68580" marT="0" marB="0"/>
                </a:tc>
                <a:tc>
                  <a:txBody>
                    <a:bodyPr/>
                    <a:lstStyle/>
                    <a:p>
                      <a:pPr algn="ctr"/>
                      <a:r>
                        <a:rPr lang="cy-GB" sz="1000" noProof="0" dirty="0">
                          <a:effectLst/>
                          <a:latin typeface="+mn-lt"/>
                        </a:rPr>
                        <a:t> 5</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a:t>
                      </a:r>
                      <a:endParaRPr lang="cy-GB" sz="10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9</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833676872"/>
                  </a:ext>
                </a:extLst>
              </a:tr>
              <a:tr h="156210">
                <a:tc>
                  <a:txBody>
                    <a:bodyPr/>
                    <a:lstStyle/>
                    <a:p>
                      <a:r>
                        <a:rPr lang="cy-GB" sz="1000" noProof="0" dirty="0">
                          <a:effectLst/>
                          <a:latin typeface="+mn-lt"/>
                        </a:rPr>
                        <a:t>Cost treth gyfredol</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 (4)</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a:t>
                      </a:r>
                      <a:endParaRPr lang="cy-GB" sz="10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(5)</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949437804"/>
                  </a:ext>
                </a:extLst>
              </a:tr>
              <a:tr h="156210">
                <a:tc>
                  <a:txBody>
                    <a:bodyPr/>
                    <a:lstStyle/>
                    <a:p>
                      <a:r>
                        <a:rPr lang="cy-GB" sz="1000" noProof="0" dirty="0">
                          <a:effectLst/>
                          <a:latin typeface="+mn-lt"/>
                          <a:ea typeface="Times New Roman" panose="02020603050405020304" pitchFamily="18" charset="0"/>
                        </a:rPr>
                        <a:t>Treth ohiriedig</a:t>
                      </a:r>
                    </a:p>
                  </a:txBody>
                  <a:tcPr marL="68580" marR="68580" marT="0" marB="0"/>
                </a:tc>
                <a:tc>
                  <a:txBody>
                    <a:bodyPr/>
                    <a:lstStyle/>
                    <a:p>
                      <a:pPr algn="ctr"/>
                      <a:r>
                        <a:rPr lang="cy-GB" sz="1000" noProof="0" dirty="0">
                          <a:effectLst/>
                          <a:latin typeface="+mn-lt"/>
                        </a:rPr>
                        <a:t> </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 </a:t>
                      </a:r>
                      <a:endParaRPr lang="cy-GB" sz="10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 </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 </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862354793"/>
                  </a:ext>
                </a:extLst>
              </a:tr>
              <a:tr h="156210">
                <a:tc>
                  <a:txBody>
                    <a:bodyPr/>
                    <a:lstStyle/>
                    <a:p>
                      <a:r>
                        <a:rPr lang="cy-GB" sz="1000" noProof="0" dirty="0">
                          <a:effectLst/>
                          <a:latin typeface="+mn-lt"/>
                          <a:ea typeface="Times New Roman" panose="02020603050405020304" pitchFamily="18" charset="0"/>
                        </a:rPr>
                        <a:t>Tarddiad a gwrthdroi gwahaniaethau amseru</a:t>
                      </a:r>
                    </a:p>
                  </a:txBody>
                  <a:tcPr marL="68580" marR="68580" marT="0" marB="0"/>
                </a:tc>
                <a:tc>
                  <a:txBody>
                    <a:bodyPr/>
                    <a:lstStyle/>
                    <a:p>
                      <a:pPr algn="ctr"/>
                      <a:r>
                        <a:rPr lang="cy-GB" sz="1000" noProof="0" dirty="0">
                          <a:effectLst/>
                          <a:latin typeface="+mn-lt"/>
                        </a:rPr>
                        <a:t> </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a:t>
                      </a:r>
                      <a:endParaRPr lang="cy-GB" sz="10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998483450"/>
                  </a:ext>
                </a:extLst>
              </a:tr>
              <a:tr h="166370">
                <a:tc>
                  <a:txBody>
                    <a:bodyPr/>
                    <a:lstStyle/>
                    <a:p>
                      <a:r>
                        <a:rPr lang="cy-GB" sz="1000" noProof="0" dirty="0">
                          <a:effectLst/>
                          <a:latin typeface="+mn-lt"/>
                          <a:ea typeface="Times New Roman" panose="02020603050405020304" pitchFamily="18" charset="0"/>
                        </a:rPr>
                        <a:t>Gostyngiad yn y gyfradd dreth</a:t>
                      </a:r>
                    </a:p>
                  </a:txBody>
                  <a:tcPr marL="68580" marR="68580" marT="0" marB="0"/>
                </a:tc>
                <a:tc>
                  <a:txBody>
                    <a:bodyPr/>
                    <a:lstStyle/>
                    <a:p>
                      <a:pPr algn="ctr"/>
                      <a:r>
                        <a:rPr lang="cy-GB" sz="1000" noProof="0" dirty="0">
                          <a:effectLst/>
                          <a:latin typeface="+mn-lt"/>
                        </a:rPr>
                        <a:t> </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a:t>
                      </a:r>
                      <a:endParaRPr lang="cy-GB" sz="10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610589052"/>
                  </a:ext>
                </a:extLst>
              </a:tr>
              <a:tr h="313055">
                <a:tc>
                  <a:txBody>
                    <a:bodyPr/>
                    <a:lstStyle/>
                    <a:p>
                      <a:r>
                        <a:rPr lang="cy-GB" sz="1000" noProof="0" dirty="0">
                          <a:effectLst/>
                          <a:latin typeface="+mn-lt"/>
                        </a:rPr>
                        <a:t>Cydnabyddiaeth o golledion treth nas cydnabyddir o’r blaen</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 </a:t>
                      </a:r>
                      <a:endParaRPr lang="cy-GB" sz="10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a:t>
                      </a:r>
                      <a:endParaRPr lang="cy-GB" sz="10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74200843"/>
                  </a:ext>
                </a:extLst>
              </a:tr>
              <a:tr h="156210">
                <a:tc>
                  <a:txBody>
                    <a:bodyPr/>
                    <a:lstStyle/>
                    <a:p>
                      <a:r>
                        <a:rPr lang="cy-GB" sz="1000" noProof="0" dirty="0">
                          <a:effectLst/>
                          <a:latin typeface="+mn-lt"/>
                          <a:ea typeface="Times New Roman" panose="02020603050405020304" pitchFamily="18" charset="0"/>
                        </a:rPr>
                        <a:t>Treuliau treth ohiriedig</a:t>
                      </a:r>
                    </a:p>
                  </a:txBody>
                  <a:tcPr marL="68580" marR="68580" marT="0" marB="0"/>
                </a:tc>
                <a:tc>
                  <a:txBody>
                    <a:bodyPr/>
                    <a:lstStyle/>
                    <a:p>
                      <a:pPr algn="ctr"/>
                      <a:r>
                        <a:rPr lang="cy-GB" sz="1000" noProof="0" dirty="0">
                          <a:effectLst/>
                          <a:latin typeface="+mn-lt"/>
                        </a:rPr>
                        <a:t> </a:t>
                      </a:r>
                      <a:endParaRPr lang="cy-GB" sz="1000" noProof="0" dirty="0">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mn-lt"/>
                        </a:rPr>
                        <a:t>-</a:t>
                      </a:r>
                      <a:endParaRPr lang="cy-GB" sz="10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latin typeface="+mn-lt"/>
                        </a:rPr>
                        <a:t>-</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latin typeface="+mn-lt"/>
                        </a:rPr>
                        <a:t>-</a:t>
                      </a:r>
                      <a:endParaRPr lang="cy-GB" sz="1000" noProof="0" dirty="0">
                        <a:solidFill>
                          <a:schemeClr val="bg1">
                            <a:lumMod val="50000"/>
                          </a:schemeClr>
                        </a:solidFill>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0733308"/>
                  </a:ext>
                </a:extLst>
              </a:tr>
              <a:tr h="156210">
                <a:tc>
                  <a:txBody>
                    <a:bodyPr/>
                    <a:lstStyle/>
                    <a:p>
                      <a:r>
                        <a:rPr lang="cy-GB" sz="1000" b="1" noProof="0" dirty="0">
                          <a:effectLst/>
                          <a:latin typeface="+mn-lt"/>
                          <a:ea typeface="Times New Roman" panose="02020603050405020304" pitchFamily="18" charset="0"/>
                        </a:rPr>
                        <a:t>Cyfanswm costau treth </a:t>
                      </a:r>
                    </a:p>
                  </a:txBody>
                  <a:tcPr marL="68580" marR="68580" marT="0" marB="0"/>
                </a:tc>
                <a:tc>
                  <a:txBody>
                    <a:bodyPr/>
                    <a:lstStyle/>
                    <a:p>
                      <a:pPr algn="ctr"/>
                      <a:r>
                        <a:rPr lang="cy-GB" sz="1000" noProof="0" dirty="0">
                          <a:effectLst/>
                          <a:latin typeface="+mn-lt"/>
                        </a:rPr>
                        <a:t> (4)</a:t>
                      </a:r>
                      <a:endParaRPr lang="cy-GB" sz="1000" noProof="0" dirty="0">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mn-lt"/>
                        </a:rPr>
                        <a:t>-</a:t>
                      </a:r>
                      <a:endParaRPr lang="cy-GB" sz="10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solidFill>
                            <a:schemeClr val="bg1">
                              <a:lumMod val="50000"/>
                            </a:schemeClr>
                          </a:solidFill>
                          <a:effectLst/>
                          <a:latin typeface="+mn-lt"/>
                        </a:rPr>
                        <a:t>(5)</a:t>
                      </a:r>
                      <a:endParaRPr lang="cy-GB" sz="1000" b="1"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solidFill>
                            <a:schemeClr val="bg1">
                              <a:lumMod val="50000"/>
                            </a:schemeClr>
                          </a:solidFill>
                          <a:effectLst/>
                          <a:latin typeface="+mn-lt"/>
                        </a:rPr>
                        <a:t>-</a:t>
                      </a:r>
                      <a:endParaRPr lang="cy-GB" sz="1000" b="1" noProof="0" dirty="0">
                        <a:solidFill>
                          <a:schemeClr val="bg1">
                            <a:lumMod val="50000"/>
                          </a:schemeClr>
                        </a:solidFill>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4326554"/>
                  </a:ext>
                </a:extLst>
              </a:tr>
            </a:tbl>
          </a:graphicData>
        </a:graphic>
      </p:graphicFrame>
      <p:cxnSp>
        <p:nvCxnSpPr>
          <p:cNvPr id="24" name="Straight Connector 23">
            <a:extLst>
              <a:ext uri="{FF2B5EF4-FFF2-40B4-BE49-F238E27FC236}">
                <a16:creationId xmlns:a16="http://schemas.microsoft.com/office/drawing/2014/main" id="{6F67F933-4709-5B76-9961-65B35D3D27A0}"/>
              </a:ext>
            </a:extLst>
          </p:cNvPr>
          <p:cNvCxnSpPr>
            <a:cxnSpLocks/>
          </p:cNvCxnSpPr>
          <p:nvPr/>
        </p:nvCxnSpPr>
        <p:spPr>
          <a:xfrm>
            <a:off x="6898799" y="4276738"/>
            <a:ext cx="520832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1C69B06-BDA1-217E-7C06-3BD498F71670}"/>
              </a:ext>
            </a:extLst>
          </p:cNvPr>
          <p:cNvSpPr txBox="1"/>
          <p:nvPr/>
        </p:nvSpPr>
        <p:spPr>
          <a:xfrm>
            <a:off x="6805915" y="4441434"/>
            <a:ext cx="5526612" cy="900246"/>
          </a:xfrm>
          <a:prstGeom prst="rect">
            <a:avLst/>
          </a:prstGeom>
          <a:noFill/>
        </p:spPr>
        <p:txBody>
          <a:bodyPr wrap="square" lIns="91440" tIns="45720" rIns="91440" bIns="45720" rtlCol="0" anchor="t">
            <a:spAutoFit/>
          </a:bodyPr>
          <a:lstStyle/>
          <a:p>
            <a:pPr algn="just"/>
            <a:r>
              <a:rPr lang="cy-GB" sz="1050" b="1" dirty="0"/>
              <a:t>Ffactorau sy’n effeithio ar gyfanswm y tâl treth am y cyfnod cyfredol</a:t>
            </a:r>
          </a:p>
          <a:p>
            <a:pPr algn="just"/>
            <a:r>
              <a:rPr lang="cy-GB" sz="1050" dirty="0"/>
              <a:t>Mae'r dreth a aseswyd ar gyfer y cyfnod yn ymwneud ag </a:t>
            </a:r>
            <a:r>
              <a:rPr lang="cy-GB" sz="1050" dirty="0" err="1"/>
              <a:t>Eclectica</a:t>
            </a:r>
            <a:r>
              <a:rPr lang="cy-GB" sz="1050" dirty="0"/>
              <a:t> Drindod </a:t>
            </a:r>
            <a:r>
              <a:rPr lang="cy-GB" sz="1050" dirty="0" err="1"/>
              <a:t>Limited</a:t>
            </a:r>
            <a:r>
              <a:rPr lang="cy-GB" sz="1050" dirty="0"/>
              <a:t>, Mentrau Creadigol Cymru, Buddsoddiadau'r Drindod Dewi Sant a'r Ganolfan Dysgu Cymraeg Genedlaethol ac mae'n is na chyfradd safonol treth gorfforaeth y DU o 25% (2023: 19%). Eglurir y gwahaniaethau fel a ganlyn:</a:t>
            </a:r>
          </a:p>
        </p:txBody>
      </p:sp>
      <p:graphicFrame>
        <p:nvGraphicFramePr>
          <p:cNvPr id="27" name="Table 26">
            <a:extLst>
              <a:ext uri="{FF2B5EF4-FFF2-40B4-BE49-F238E27FC236}">
                <a16:creationId xmlns:a16="http://schemas.microsoft.com/office/drawing/2014/main" id="{2707F460-8CBE-2673-0C20-7E82E8B443E2}"/>
              </a:ext>
            </a:extLst>
          </p:cNvPr>
          <p:cNvGraphicFramePr>
            <a:graphicFrameLocks noGrp="1"/>
          </p:cNvGraphicFramePr>
          <p:nvPr>
            <p:extLst>
              <p:ext uri="{D42A27DB-BD31-4B8C-83A1-F6EECF244321}">
                <p14:modId xmlns:p14="http://schemas.microsoft.com/office/powerpoint/2010/main" val="3023362089"/>
              </p:ext>
            </p:extLst>
          </p:nvPr>
        </p:nvGraphicFramePr>
        <p:xfrm>
          <a:off x="7014411" y="5483674"/>
          <a:ext cx="5318116" cy="2486211"/>
        </p:xfrm>
        <a:graphic>
          <a:graphicData uri="http://schemas.openxmlformats.org/drawingml/2006/table">
            <a:tbl>
              <a:tblPr firstRow="1" firstCol="1" bandRow="1">
                <a:tableStyleId>{2D5ABB26-0587-4C30-8999-92F81FD0307C}</a:tableStyleId>
              </a:tblPr>
              <a:tblGrid>
                <a:gridCol w="2039461">
                  <a:extLst>
                    <a:ext uri="{9D8B030D-6E8A-4147-A177-3AD203B41FA5}">
                      <a16:colId xmlns:a16="http://schemas.microsoft.com/office/drawing/2014/main" val="883519965"/>
                    </a:ext>
                  </a:extLst>
                </a:gridCol>
                <a:gridCol w="857929">
                  <a:extLst>
                    <a:ext uri="{9D8B030D-6E8A-4147-A177-3AD203B41FA5}">
                      <a16:colId xmlns:a16="http://schemas.microsoft.com/office/drawing/2014/main" val="1108015040"/>
                    </a:ext>
                  </a:extLst>
                </a:gridCol>
                <a:gridCol w="790267">
                  <a:extLst>
                    <a:ext uri="{9D8B030D-6E8A-4147-A177-3AD203B41FA5}">
                      <a16:colId xmlns:a16="http://schemas.microsoft.com/office/drawing/2014/main" val="3755850455"/>
                    </a:ext>
                  </a:extLst>
                </a:gridCol>
                <a:gridCol w="842163">
                  <a:extLst>
                    <a:ext uri="{9D8B030D-6E8A-4147-A177-3AD203B41FA5}">
                      <a16:colId xmlns:a16="http://schemas.microsoft.com/office/drawing/2014/main" val="290886377"/>
                    </a:ext>
                  </a:extLst>
                </a:gridCol>
                <a:gridCol w="788296">
                  <a:extLst>
                    <a:ext uri="{9D8B030D-6E8A-4147-A177-3AD203B41FA5}">
                      <a16:colId xmlns:a16="http://schemas.microsoft.com/office/drawing/2014/main" val="2454623820"/>
                    </a:ext>
                  </a:extLst>
                </a:gridCol>
              </a:tblGrid>
              <a:tr h="218827">
                <a:tc>
                  <a:txBody>
                    <a:bodyPr/>
                    <a:lstStyle/>
                    <a:p>
                      <a:r>
                        <a:rPr lang="en-GB" sz="1000" dirty="0">
                          <a:effectLst/>
                          <a:latin typeface="+mn-lt"/>
                        </a:rPr>
                        <a:t> </a:t>
                      </a:r>
                      <a:endParaRPr lang="en-GB" sz="1200" dirty="0">
                        <a:effectLst/>
                        <a:latin typeface="+mn-lt"/>
                        <a:ea typeface="Times New Roman" panose="02020603050405020304" pitchFamily="18" charset="0"/>
                      </a:endParaRPr>
                    </a:p>
                  </a:txBody>
                  <a:tcPr marL="68580" marR="68580" marT="0" marB="0"/>
                </a:tc>
                <a:tc gridSpan="2">
                  <a:txBody>
                    <a:bodyPr/>
                    <a:lstStyle/>
                    <a:p>
                      <a:pPr algn="ctr"/>
                      <a:r>
                        <a:rPr lang="cy-GB" sz="1000" b="1" noProof="0" dirty="0">
                          <a:effectLst/>
                          <a:latin typeface="+mn-lt"/>
                        </a:rPr>
                        <a:t>Blwyddyn hyd at 31 Gorffennaf 2024</a:t>
                      </a:r>
                      <a:endParaRPr lang="cy-GB" sz="1200" b="1" noProof="0" dirty="0">
                        <a:effectLst/>
                        <a:latin typeface="+mn-lt"/>
                      </a:endParaRPr>
                    </a:p>
                    <a:p>
                      <a:pPr algn="ctr"/>
                      <a:r>
                        <a:rPr lang="cy-GB" sz="100" b="1" noProof="0" dirty="0">
                          <a:effectLst/>
                          <a:latin typeface="+mn-lt"/>
                        </a:rPr>
                        <a:t> </a:t>
                      </a:r>
                      <a:endParaRPr lang="cy-GB" sz="12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hMerge="1">
                  <a:txBody>
                    <a:bodyPr/>
                    <a:lstStyle/>
                    <a:p>
                      <a:endParaRPr lang="en-GB"/>
                    </a:p>
                  </a:txBody>
                  <a:tcPr/>
                </a:tc>
                <a:tc gridSpan="2">
                  <a:txBody>
                    <a:bodyPr/>
                    <a:lstStyle/>
                    <a:p>
                      <a:pPr algn="ctr"/>
                      <a:r>
                        <a:rPr lang="cy-GB" sz="1000" b="1" noProof="0" dirty="0">
                          <a:solidFill>
                            <a:schemeClr val="bg1">
                              <a:lumMod val="50000"/>
                            </a:schemeClr>
                          </a:solidFill>
                          <a:effectLst/>
                          <a:latin typeface="+mn-lt"/>
                        </a:rPr>
                        <a:t>Blwyddyn hyd at 31 Gorffennaf 2023</a:t>
                      </a:r>
                      <a:endParaRPr lang="cy-GB" sz="1200" b="1" noProof="0" dirty="0">
                        <a:solidFill>
                          <a:schemeClr val="bg1">
                            <a:lumMod val="50000"/>
                          </a:schemeClr>
                        </a:solidFill>
                        <a:effectLst/>
                        <a:latin typeface="+mn-lt"/>
                      </a:endParaRPr>
                    </a:p>
                    <a:p>
                      <a:pPr algn="ctr"/>
                      <a:r>
                        <a:rPr lang="cy-GB" sz="100" b="1" noProof="0" dirty="0">
                          <a:solidFill>
                            <a:schemeClr val="bg1">
                              <a:lumMod val="50000"/>
                            </a:schemeClr>
                          </a:solidFill>
                          <a:effectLst/>
                          <a:latin typeface="+mn-lt"/>
                        </a:rPr>
                        <a:t> </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2503217724"/>
                  </a:ext>
                </a:extLst>
              </a:tr>
              <a:tr h="282995">
                <a:tc>
                  <a:txBody>
                    <a:bodyPr/>
                    <a:lstStyle/>
                    <a:p>
                      <a:r>
                        <a:rPr lang="en-GB" sz="1000" dirty="0">
                          <a:effectLst/>
                          <a:latin typeface="+mn-lt"/>
                        </a:rPr>
                        <a:t> </a:t>
                      </a:r>
                      <a:endParaRPr lang="en-GB" sz="120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Cyfunol</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ea typeface="Times New Roman" panose="02020603050405020304" pitchFamily="18" charset="0"/>
                        </a:rPr>
                        <a:t>Y Brifysgol</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Cyfunol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ea typeface="Times New Roman" panose="02020603050405020304" pitchFamily="18" charset="0"/>
                        </a:rPr>
                        <a:t>Y Brifysgol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382923276"/>
                  </a:ext>
                </a:extLst>
              </a:tr>
              <a:tr h="151130">
                <a:tc>
                  <a:txBody>
                    <a:bodyPr/>
                    <a:lstStyle/>
                    <a:p>
                      <a:r>
                        <a:rPr lang="en-GB" sz="1000">
                          <a:effectLst/>
                          <a:latin typeface="+mn-lt"/>
                        </a:rPr>
                        <a:t> </a:t>
                      </a:r>
                      <a:endParaRPr lang="en-GB" sz="120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£’000</a:t>
                      </a:r>
                      <a:endParaRPr lang="cy-GB" sz="1200" b="1" noProof="0" dirty="0">
                        <a:effectLst/>
                        <a:latin typeface="+mn-lt"/>
                        <a:ea typeface="Times New Roman" panose="02020603050405020304" pitchFamily="18" charset="0"/>
                      </a:endParaRPr>
                    </a:p>
                  </a:txBody>
                  <a:tcPr marL="68580" marR="68580" marT="0" marB="0" anchor="ctr"/>
                </a:tc>
                <a:tc>
                  <a:txBody>
                    <a:bodyPr/>
                    <a:lstStyle/>
                    <a:p>
                      <a:pPr algn="ctr"/>
                      <a:r>
                        <a:rPr lang="cy-GB" sz="1000" b="1" noProof="0" dirty="0">
                          <a:effectLst/>
                          <a:latin typeface="+mn-lt"/>
                        </a:rPr>
                        <a:t>£’000</a:t>
                      </a:r>
                      <a:endParaRPr lang="cy-GB" sz="12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£’000</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rPr>
                        <a:t>£’000</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525960871"/>
                  </a:ext>
                </a:extLst>
              </a:tr>
              <a:tr h="160655">
                <a:tc>
                  <a:txBody>
                    <a:bodyPr/>
                    <a:lstStyle/>
                    <a:p>
                      <a:r>
                        <a:rPr lang="cy-GB" sz="1000" noProof="0" dirty="0">
                          <a:effectLst/>
                          <a:latin typeface="+mn-lt"/>
                        </a:rPr>
                        <a:t>(Diffyg)/Gwarged cyn treth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 30,591</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33,411</a:t>
                      </a:r>
                      <a:endParaRPr lang="cy-GB" sz="12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(11,278)</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(9,223)</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173165832"/>
                  </a:ext>
                </a:extLst>
              </a:tr>
              <a:tr h="166456">
                <a:tc>
                  <a:txBody>
                    <a:bodyPr/>
                    <a:lstStyle/>
                    <a:p>
                      <a:r>
                        <a:rPr lang="cy-GB" sz="1000" noProof="0" dirty="0">
                          <a:effectLst/>
                          <a:latin typeface="+mn-lt"/>
                          <a:ea typeface="Times New Roman" panose="02020603050405020304" pitchFamily="18" charset="0"/>
                          <a:cs typeface="Times New Roman" panose="02020603050405020304" pitchFamily="18" charset="0"/>
                        </a:rPr>
                        <a:t>Symiau nad ydynt yn ddarostyngedig i dreth</a:t>
                      </a:r>
                    </a:p>
                  </a:txBody>
                  <a:tcPr marL="68580" marR="68580" marT="0" marB="0"/>
                </a:tc>
                <a:tc>
                  <a:txBody>
                    <a:bodyPr/>
                    <a:lstStyle/>
                    <a:p>
                      <a:pPr algn="ctr"/>
                      <a:r>
                        <a:rPr lang="cy-GB" sz="1000" noProof="0" dirty="0">
                          <a:effectLst/>
                          <a:latin typeface="+mn-lt"/>
                        </a:rPr>
                        <a:t>(32,130) </a:t>
                      </a:r>
                      <a:endParaRPr lang="cy-GB" sz="1200" noProof="0" dirty="0">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mn-lt"/>
                        </a:rPr>
                        <a:t>(33,411)</a:t>
                      </a:r>
                      <a:endParaRPr lang="cy-GB" sz="12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latin typeface="+mn-lt"/>
                        </a:rPr>
                        <a:t>10,352</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latin typeface="+mn-lt"/>
                        </a:rPr>
                        <a:t>9,223</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0090121"/>
                  </a:ext>
                </a:extLst>
              </a:tr>
              <a:tr h="151130">
                <a:tc>
                  <a:txBody>
                    <a:bodyPr/>
                    <a:lstStyle/>
                    <a:p>
                      <a:r>
                        <a:rPr lang="cy-GB" sz="1000" b="1" noProof="0" dirty="0">
                          <a:effectLst/>
                          <a:latin typeface="+mn-lt"/>
                          <a:ea typeface="Times New Roman" panose="02020603050405020304" pitchFamily="18" charset="0"/>
                        </a:rPr>
                        <a:t>Elw Trethadwy</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 (1,539)</a:t>
                      </a:r>
                      <a:endParaRPr lang="cy-GB" sz="1200" noProof="0" dirty="0">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mn-lt"/>
                        </a:rPr>
                        <a:t>-</a:t>
                      </a:r>
                      <a:endParaRPr lang="cy-GB" sz="12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latin typeface="+mn-lt"/>
                        </a:rPr>
                        <a:t>(926)</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latin typeface="+mn-lt"/>
                        </a:rPr>
                        <a:t>-</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7545523"/>
                  </a:ext>
                </a:extLst>
              </a:tr>
              <a:tr h="151130">
                <a:tc>
                  <a:txBody>
                    <a:bodyPr/>
                    <a:lstStyle/>
                    <a:p>
                      <a:r>
                        <a:rPr lang="en-GB" sz="1000" dirty="0">
                          <a:effectLst/>
                          <a:latin typeface="+mn-lt"/>
                        </a:rPr>
                        <a:t> </a:t>
                      </a:r>
                      <a:endParaRPr lang="en-GB" sz="120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cy-GB" sz="1000" noProof="0" dirty="0">
                          <a:solidFill>
                            <a:schemeClr val="bg1">
                              <a:lumMod val="50000"/>
                            </a:schemeClr>
                          </a:solidFill>
                          <a:effectLst/>
                          <a:latin typeface="+mn-lt"/>
                        </a:rPr>
                        <a:t> </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cy-GB" sz="1000" noProof="0" dirty="0">
                          <a:solidFill>
                            <a:schemeClr val="bg1">
                              <a:lumMod val="50000"/>
                            </a:schemeClr>
                          </a:solidFill>
                          <a:effectLst/>
                          <a:latin typeface="+mn-lt"/>
                        </a:rPr>
                        <a:t> </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79060297"/>
                  </a:ext>
                </a:extLst>
              </a:tr>
              <a:tr h="190266">
                <a:tc>
                  <a:txBody>
                    <a:bodyPr/>
                    <a:lstStyle/>
                    <a:p>
                      <a:r>
                        <a:rPr lang="cy-GB" sz="1000" noProof="0" dirty="0">
                          <a:effectLst/>
                          <a:latin typeface="+mn-lt"/>
                        </a:rPr>
                        <a:t>Treth ar 25% (2022: 19%)</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(385)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a:t>
                      </a:r>
                      <a:endParaRPr lang="cy-GB" sz="12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(176)</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580346871"/>
                  </a:ext>
                </a:extLst>
              </a:tr>
              <a:tr h="151130">
                <a:tc>
                  <a:txBody>
                    <a:bodyPr/>
                    <a:lstStyle/>
                    <a:p>
                      <a:r>
                        <a:rPr lang="cy-GB" sz="1000" noProof="0" dirty="0">
                          <a:effectLst/>
                          <a:latin typeface="+mn-lt"/>
                        </a:rPr>
                        <a:t>Effeithiau:</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 </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 </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4055552664"/>
                  </a:ext>
                </a:extLst>
              </a:tr>
              <a:tr h="160655">
                <a:tc>
                  <a:txBody>
                    <a:bodyPr/>
                    <a:lstStyle/>
                    <a:p>
                      <a:r>
                        <a:rPr lang="cy-GB" sz="1000" noProof="0" dirty="0">
                          <a:effectLst/>
                          <a:latin typeface="+mn-lt"/>
                        </a:rPr>
                        <a:t>- Gwariant na chaniateir</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 376</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a:t>
                      </a:r>
                      <a:endParaRPr lang="cy-GB" sz="12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162</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507215631"/>
                  </a:ext>
                </a:extLst>
              </a:tr>
              <a:tr h="151130">
                <a:tc>
                  <a:txBody>
                    <a:bodyPr/>
                    <a:lstStyle/>
                    <a:p>
                      <a:r>
                        <a:rPr lang="cy-GB" sz="1000" noProof="0" dirty="0">
                          <a:effectLst/>
                          <a:latin typeface="+mn-lt"/>
                        </a:rPr>
                        <a:t>- Addasiad y flwyddyn flaenorol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 5</a:t>
                      </a:r>
                      <a:endParaRPr lang="cy-GB" sz="1200" noProof="0" dirty="0">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mn-lt"/>
                        </a:rPr>
                        <a:t>-</a:t>
                      </a:r>
                      <a:endParaRPr lang="cy-GB" sz="12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latin typeface="+mn-lt"/>
                        </a:rPr>
                        <a:t>9</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latin typeface="+mn-lt"/>
                        </a:rPr>
                        <a:t>-</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5047949"/>
                  </a:ext>
                </a:extLst>
              </a:tr>
              <a:tr h="0">
                <a:tc>
                  <a:txBody>
                    <a:bodyPr/>
                    <a:lstStyle/>
                    <a:p>
                      <a:r>
                        <a:rPr lang="cy-GB" sz="1000" b="1" noProof="0" dirty="0">
                          <a:effectLst/>
                          <a:latin typeface="+mn-lt"/>
                          <a:ea typeface="Times New Roman" panose="02020603050405020304" pitchFamily="18" charset="0"/>
                        </a:rPr>
                        <a:t>Cyfanswm treth a godwyd yn ystod y flwyddyn </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 (4)</a:t>
                      </a:r>
                      <a:endParaRPr lang="cy-GB" sz="1200" b="1" noProof="0" dirty="0">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mn-lt"/>
                        </a:rPr>
                        <a:t>-</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solidFill>
                            <a:schemeClr val="bg1">
                              <a:lumMod val="50000"/>
                            </a:schemeClr>
                          </a:solidFill>
                          <a:effectLst/>
                          <a:latin typeface="+mn-lt"/>
                        </a:rPr>
                        <a:t>(5)</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solidFill>
                            <a:schemeClr val="bg1">
                              <a:lumMod val="50000"/>
                            </a:schemeClr>
                          </a:solidFill>
                          <a:effectLst/>
                          <a:latin typeface="+mn-lt"/>
                        </a:rPr>
                        <a:t>-</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9473119"/>
                  </a:ext>
                </a:extLst>
              </a:tr>
            </a:tbl>
          </a:graphicData>
        </a:graphic>
      </p:graphicFrame>
      <p:sp>
        <p:nvSpPr>
          <p:cNvPr id="31" name="TextBox 30">
            <a:extLst>
              <a:ext uri="{FF2B5EF4-FFF2-40B4-BE49-F238E27FC236}">
                <a16:creationId xmlns:a16="http://schemas.microsoft.com/office/drawing/2014/main" id="{93A7761D-B08F-4288-7B7A-B451824416AF}"/>
              </a:ext>
            </a:extLst>
          </p:cNvPr>
          <p:cNvSpPr txBox="1"/>
          <p:nvPr/>
        </p:nvSpPr>
        <p:spPr>
          <a:xfrm>
            <a:off x="6799829" y="8004931"/>
            <a:ext cx="5532698" cy="577081"/>
          </a:xfrm>
          <a:prstGeom prst="rect">
            <a:avLst/>
          </a:prstGeom>
          <a:noFill/>
        </p:spPr>
        <p:txBody>
          <a:bodyPr wrap="square" lIns="91440" tIns="45720" rIns="91440" bIns="45720" rtlCol="0" anchor="t">
            <a:spAutoFit/>
          </a:bodyPr>
          <a:lstStyle/>
          <a:p>
            <a:pPr algn="just"/>
            <a:r>
              <a:rPr lang="cy-GB" sz="1050" dirty="0"/>
              <a:t>Y gyfradd safonol o dreth a gymhwysir i elw a adroddir yw 25% (2023: 19%).
Cafodd cynnydd yng nghyfradd treth gorfforaeth y DU o 19% i 25% (daeth i rym ar 1 Ebrill 2023) ei ddeddfu'n sylweddol ar 24 Mai 2021.</a:t>
            </a:r>
          </a:p>
        </p:txBody>
      </p:sp>
    </p:spTree>
    <p:extLst>
      <p:ext uri="{BB962C8B-B14F-4D97-AF65-F5344CB8AC3E}">
        <p14:creationId xmlns:p14="http://schemas.microsoft.com/office/powerpoint/2010/main" val="42261147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D2749-8BBA-7788-C688-28A136AD138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79F68A1-E888-2031-FEA5-6590BC8D70BE}"/>
              </a:ext>
            </a:extLst>
          </p:cNvPr>
          <p:cNvSpPr/>
          <p:nvPr/>
        </p:nvSpPr>
        <p:spPr>
          <a:xfrm>
            <a:off x="361034" y="707886"/>
            <a:ext cx="11844468" cy="85287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953443BC-8565-BC5D-97EA-3798E26398E3}"/>
              </a:ext>
            </a:extLst>
          </p:cNvPr>
          <p:cNvSpPr/>
          <p:nvPr/>
        </p:nvSpPr>
        <p:spPr>
          <a:xfrm>
            <a:off x="-1" y="848211"/>
            <a:ext cx="12801599"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9EB75B3-05B0-23CA-F8CF-9E0256A60565}"/>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35E24D6-140F-BBDF-4C08-DBFBD5CDF816}"/>
              </a:ext>
            </a:extLst>
          </p:cNvPr>
          <p:cNvSpPr txBox="1"/>
          <p:nvPr/>
        </p:nvSpPr>
        <p:spPr>
          <a:xfrm>
            <a:off x="386863" y="61555"/>
            <a:ext cx="12414737" cy="584775"/>
          </a:xfrm>
          <a:prstGeom prst="rect">
            <a:avLst/>
          </a:prstGeom>
          <a:noFill/>
        </p:spPr>
        <p:txBody>
          <a:bodyPr wrap="square" rtlCol="0">
            <a:spAutoFit/>
          </a:bodyPr>
          <a:lstStyle/>
          <a:p>
            <a:r>
              <a:rPr lang="en-GB" sz="3200" dirty="0">
                <a:solidFill>
                  <a:schemeClr val="bg1"/>
                </a:solidFill>
              </a:rPr>
              <a:t>NODIADAU I’R CYFRIFON</a:t>
            </a:r>
            <a:endParaRPr lang="en-GB" sz="32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2051EA4-8F82-3F91-8162-F15B36118473}"/>
              </a:ext>
            </a:extLst>
          </p:cNvPr>
          <p:cNvSpPr txBox="1"/>
          <p:nvPr/>
        </p:nvSpPr>
        <p:spPr>
          <a:xfrm>
            <a:off x="276597" y="791695"/>
            <a:ext cx="4548066" cy="276999"/>
          </a:xfrm>
          <a:prstGeom prst="rect">
            <a:avLst/>
          </a:prstGeom>
          <a:noFill/>
        </p:spPr>
        <p:txBody>
          <a:bodyPr wrap="square" rtlCol="0">
            <a:spAutoFit/>
          </a:bodyPr>
          <a:lstStyle/>
          <a:p>
            <a:r>
              <a:rPr lang="en-GB" sz="1200" b="1" dirty="0"/>
              <a:t>11. </a:t>
            </a:r>
            <a:r>
              <a:rPr lang="cy-GB" sz="1200" b="1" dirty="0"/>
              <a:t>Asedau Sefydlog Diriaethol (Cyfunol</a:t>
            </a:r>
            <a:r>
              <a:rPr lang="en-GB" sz="1200" b="1" dirty="0"/>
              <a:t>)</a:t>
            </a:r>
          </a:p>
        </p:txBody>
      </p:sp>
      <p:graphicFrame>
        <p:nvGraphicFramePr>
          <p:cNvPr id="5" name="Table 4">
            <a:extLst>
              <a:ext uri="{FF2B5EF4-FFF2-40B4-BE49-F238E27FC236}">
                <a16:creationId xmlns:a16="http://schemas.microsoft.com/office/drawing/2014/main" id="{B20954AD-3616-EB2D-8EB4-113E4A13975F}"/>
              </a:ext>
            </a:extLst>
          </p:cNvPr>
          <p:cNvGraphicFramePr>
            <a:graphicFrameLocks noGrp="1"/>
          </p:cNvGraphicFramePr>
          <p:nvPr>
            <p:extLst>
              <p:ext uri="{D42A27DB-BD31-4B8C-83A1-F6EECF244321}">
                <p14:modId xmlns:p14="http://schemas.microsoft.com/office/powerpoint/2010/main" val="2921973383"/>
              </p:ext>
            </p:extLst>
          </p:nvPr>
        </p:nvGraphicFramePr>
        <p:xfrm>
          <a:off x="509287" y="1108518"/>
          <a:ext cx="11844465" cy="3523193"/>
        </p:xfrm>
        <a:graphic>
          <a:graphicData uri="http://schemas.openxmlformats.org/drawingml/2006/table">
            <a:tbl>
              <a:tblPr firstRow="1" firstCol="1" bandRow="1">
                <a:tableStyleId>{2D5ABB26-0587-4C30-8999-92F81FD0307C}</a:tableStyleId>
              </a:tblPr>
              <a:tblGrid>
                <a:gridCol w="2546856">
                  <a:extLst>
                    <a:ext uri="{9D8B030D-6E8A-4147-A177-3AD203B41FA5}">
                      <a16:colId xmlns:a16="http://schemas.microsoft.com/office/drawing/2014/main" val="2360013703"/>
                    </a:ext>
                  </a:extLst>
                </a:gridCol>
                <a:gridCol w="1311061">
                  <a:extLst>
                    <a:ext uri="{9D8B030D-6E8A-4147-A177-3AD203B41FA5}">
                      <a16:colId xmlns:a16="http://schemas.microsoft.com/office/drawing/2014/main" val="2686472491"/>
                    </a:ext>
                  </a:extLst>
                </a:gridCol>
                <a:gridCol w="1582984">
                  <a:extLst>
                    <a:ext uri="{9D8B030D-6E8A-4147-A177-3AD203B41FA5}">
                      <a16:colId xmlns:a16="http://schemas.microsoft.com/office/drawing/2014/main" val="2441248023"/>
                    </a:ext>
                  </a:extLst>
                </a:gridCol>
                <a:gridCol w="1311061">
                  <a:extLst>
                    <a:ext uri="{9D8B030D-6E8A-4147-A177-3AD203B41FA5}">
                      <a16:colId xmlns:a16="http://schemas.microsoft.com/office/drawing/2014/main" val="1590070545"/>
                    </a:ext>
                  </a:extLst>
                </a:gridCol>
                <a:gridCol w="1445808">
                  <a:extLst>
                    <a:ext uri="{9D8B030D-6E8A-4147-A177-3AD203B41FA5}">
                      <a16:colId xmlns:a16="http://schemas.microsoft.com/office/drawing/2014/main" val="3809464392"/>
                    </a:ext>
                  </a:extLst>
                </a:gridCol>
                <a:gridCol w="1238225">
                  <a:extLst>
                    <a:ext uri="{9D8B030D-6E8A-4147-A177-3AD203B41FA5}">
                      <a16:colId xmlns:a16="http://schemas.microsoft.com/office/drawing/2014/main" val="1597057367"/>
                    </a:ext>
                  </a:extLst>
                </a:gridCol>
                <a:gridCol w="1238225">
                  <a:extLst>
                    <a:ext uri="{9D8B030D-6E8A-4147-A177-3AD203B41FA5}">
                      <a16:colId xmlns:a16="http://schemas.microsoft.com/office/drawing/2014/main" val="1772201398"/>
                    </a:ext>
                  </a:extLst>
                </a:gridCol>
                <a:gridCol w="1170245">
                  <a:extLst>
                    <a:ext uri="{9D8B030D-6E8A-4147-A177-3AD203B41FA5}">
                      <a16:colId xmlns:a16="http://schemas.microsoft.com/office/drawing/2014/main" val="3498254558"/>
                    </a:ext>
                  </a:extLst>
                </a:gridCol>
              </a:tblGrid>
              <a:tr h="336460">
                <a:tc>
                  <a:txBody>
                    <a:bodyPr/>
                    <a:lstStyle/>
                    <a:p>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Tir ac adeiladau rhydd-ddaliadol</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Asedau sy'n cael eu hadeiladu</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Tir ac adeiladau prydles</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Offer, gosodiadau a ffitiadau</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Cerbydau modur</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Da byw</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Cyfansymiau</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extLst>
                  <a:ext uri="{0D108BD9-81ED-4DB2-BD59-A6C34878D82A}">
                    <a16:rowId xmlns:a16="http://schemas.microsoft.com/office/drawing/2014/main" val="3978244474"/>
                  </a:ext>
                </a:extLst>
              </a:tr>
              <a:tr h="157829">
                <a:tc>
                  <a:txBody>
                    <a:bodyPr/>
                    <a:lstStyle/>
                    <a:p>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£’000</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£’000</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£’000</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r>
                        <a:rPr lang="cy-GB" sz="1000" b="1" noProof="0" dirty="0">
                          <a:effectLst/>
                        </a:rPr>
                        <a:t>£’000</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£’000</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r>
                        <a:rPr lang="cy-GB" sz="1000" b="1" noProof="0" dirty="0">
                          <a:effectLst/>
                        </a:rPr>
                        <a:t>£’000</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r>
                        <a:rPr lang="cy-GB" sz="1000" b="1" noProof="0" dirty="0">
                          <a:effectLst/>
                        </a:rPr>
                        <a:t>£’000</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nchor="ctr"/>
                </a:tc>
                <a:extLst>
                  <a:ext uri="{0D108BD9-81ED-4DB2-BD59-A6C34878D82A}">
                    <a16:rowId xmlns:a16="http://schemas.microsoft.com/office/drawing/2014/main" val="2586455282"/>
                  </a:ext>
                </a:extLst>
              </a:tr>
              <a:tr h="112472">
                <a:tc>
                  <a:txBody>
                    <a:bodyPr/>
                    <a:lstStyle/>
                    <a:p>
                      <a:pPr marL="0" marR="0" lvl="0" indent="0" algn="l" defTabSz="1280128" rtl="0" eaLnBrk="1" fontAlgn="auto" latinLnBrk="0" hangingPunct="1">
                        <a:lnSpc>
                          <a:spcPct val="100000"/>
                        </a:lnSpc>
                        <a:spcBef>
                          <a:spcPts val="0"/>
                        </a:spcBef>
                        <a:spcAft>
                          <a:spcPts val="0"/>
                        </a:spcAft>
                        <a:buClrTx/>
                        <a:buSzTx/>
                        <a:buFontTx/>
                        <a:buNone/>
                        <a:tabLst/>
                        <a:defRPr/>
                      </a:pP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nchor="ctr"/>
                </a:tc>
                <a:extLst>
                  <a:ext uri="{0D108BD9-81ED-4DB2-BD59-A6C34878D82A}">
                    <a16:rowId xmlns:a16="http://schemas.microsoft.com/office/drawing/2014/main" val="22371631"/>
                  </a:ext>
                </a:extLst>
              </a:tr>
              <a:tr h="174836">
                <a:tc>
                  <a:txBody>
                    <a:bodyPr/>
                    <a:lstStyle/>
                    <a:p>
                      <a:pPr marL="0" marR="0" lvl="0" indent="0" algn="l" defTabSz="1280128" rtl="0" eaLnBrk="1" fontAlgn="auto" latinLnBrk="0" hangingPunct="1">
                        <a:lnSpc>
                          <a:spcPct val="100000"/>
                        </a:lnSpc>
                        <a:spcBef>
                          <a:spcPts val="0"/>
                        </a:spcBef>
                        <a:spcAft>
                          <a:spcPts val="0"/>
                        </a:spcAft>
                        <a:buClrTx/>
                        <a:buSzTx/>
                        <a:buFontTx/>
                        <a:buNone/>
                        <a:tabLst/>
                        <a:defRPr/>
                      </a:pPr>
                      <a:r>
                        <a:rPr lang="cy-GB" sz="1000" b="1" noProof="0" dirty="0">
                          <a:effectLst/>
                          <a:latin typeface="+mn-lt"/>
                        </a:rPr>
                        <a:t>Cost neu brisiad cyfunol</a:t>
                      </a:r>
                      <a:endParaRPr lang="cy-GB" sz="1100" b="1" noProof="0" dirty="0">
                        <a:effectLst/>
                        <a:latin typeface="+mn-lt"/>
                        <a:ea typeface="Times New Roman" panose="02020603050405020304" pitchFamily="18" charset="0"/>
                      </a:endParaRPr>
                    </a:p>
                  </a:txBody>
                  <a:tcPr marL="65192" marR="65192" marT="0" marB="0"/>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r>
                        <a:rPr lang="cy-GB" sz="1000" b="1" noProof="0" dirty="0">
                          <a:effectLst/>
                        </a:rPr>
                        <a:t> </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nchor="ctr"/>
                </a:tc>
                <a:extLst>
                  <a:ext uri="{0D108BD9-81ED-4DB2-BD59-A6C34878D82A}">
                    <a16:rowId xmlns:a16="http://schemas.microsoft.com/office/drawing/2014/main" val="278037095"/>
                  </a:ext>
                </a:extLst>
              </a:tr>
              <a:tr h="157829">
                <a:tc>
                  <a:txBody>
                    <a:bodyPr/>
                    <a:lstStyle/>
                    <a:p>
                      <a:r>
                        <a:rPr lang="cy-GB" sz="1000" noProof="0" dirty="0">
                          <a:effectLst/>
                          <a:latin typeface="+mn-lt"/>
                        </a:rPr>
                        <a:t>Ar 1 Awst 2023</a:t>
                      </a:r>
                      <a:endParaRPr lang="cy-GB" sz="1100" noProof="0" dirty="0">
                        <a:effectLst/>
                        <a:latin typeface="+mn-lt"/>
                        <a:ea typeface="Times New Roman" panose="02020603050405020304" pitchFamily="18"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186,686</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5,235</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18,532</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35,962</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211</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381</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b="1" noProof="0" dirty="0">
                          <a:effectLst/>
                          <a:latin typeface="Calibri" panose="020F0502020204030204" pitchFamily="34" charset="0"/>
                          <a:cs typeface="Calibri" panose="020F0502020204030204" pitchFamily="34" charset="0"/>
                        </a:rPr>
                        <a:t>247,007</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extLst>
                  <a:ext uri="{0D108BD9-81ED-4DB2-BD59-A6C34878D82A}">
                    <a16:rowId xmlns:a16="http://schemas.microsoft.com/office/drawing/2014/main" val="3233101194"/>
                  </a:ext>
                </a:extLst>
              </a:tr>
              <a:tr h="157829">
                <a:tc>
                  <a:txBody>
                    <a:bodyPr/>
                    <a:lstStyle/>
                    <a:p>
                      <a:r>
                        <a:rPr lang="cy-GB" sz="1000" noProof="0" dirty="0">
                          <a:effectLst/>
                          <a:latin typeface="+mn-lt"/>
                          <a:ea typeface="Times New Roman" panose="02020603050405020304" pitchFamily="18" charset="0"/>
                        </a:rPr>
                        <a:t>Ychwanegiadau yn ystod y flwyddyn</a:t>
                      </a:r>
                      <a:endParaRPr lang="cy-GB" sz="1100" noProof="0" dirty="0">
                        <a:effectLst/>
                        <a:latin typeface="+mn-lt"/>
                        <a:ea typeface="Times New Roman" panose="02020603050405020304" pitchFamily="18"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19,995</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97</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5,359</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769</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119</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b="1" noProof="0" dirty="0">
                          <a:effectLst/>
                          <a:latin typeface="Calibri" panose="020F0502020204030204" pitchFamily="34" charset="0"/>
                          <a:ea typeface="Times New Roman" panose="02020603050405020304" pitchFamily="18" charset="0"/>
                          <a:cs typeface="Calibri" panose="020F0502020204030204" pitchFamily="34" charset="0"/>
                        </a:rPr>
                        <a:t>26,339</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extLst>
                  <a:ext uri="{0D108BD9-81ED-4DB2-BD59-A6C34878D82A}">
                    <a16:rowId xmlns:a16="http://schemas.microsoft.com/office/drawing/2014/main" val="3718541142"/>
                  </a:ext>
                </a:extLst>
              </a:tr>
              <a:tr h="112472">
                <a:tc>
                  <a:txBody>
                    <a:bodyPr/>
                    <a:lstStyle/>
                    <a:p>
                      <a:r>
                        <a:rPr lang="cy-GB" sz="1000" noProof="0" dirty="0">
                          <a:effectLst/>
                          <a:latin typeface="+mn-lt"/>
                        </a:rPr>
                        <a:t>Trosglwyddiadau</a:t>
                      </a:r>
                      <a:endParaRPr lang="cy-GB" sz="1100" noProof="0" dirty="0">
                        <a:effectLst/>
                        <a:latin typeface="+mn-lt"/>
                        <a:ea typeface="Times New Roman" panose="02020603050405020304" pitchFamily="18"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3,650</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(3,942)</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291</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b="1" noProof="0" dirty="0">
                          <a:effectLst/>
                          <a:latin typeface="Calibri" panose="020F0502020204030204" pitchFamily="34" charset="0"/>
                          <a:cs typeface="Calibri" panose="020F0502020204030204" pitchFamily="34" charset="0"/>
                        </a:rPr>
                        <a:t>-</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extLst>
                  <a:ext uri="{0D108BD9-81ED-4DB2-BD59-A6C34878D82A}">
                    <a16:rowId xmlns:a16="http://schemas.microsoft.com/office/drawing/2014/main" val="3171993042"/>
                  </a:ext>
                </a:extLst>
              </a:tr>
              <a:tr h="0">
                <a:tc>
                  <a:txBody>
                    <a:bodyPr/>
                    <a:lstStyle/>
                    <a:p>
                      <a:r>
                        <a:rPr lang="cy-GB" sz="1000" noProof="0" dirty="0">
                          <a:effectLst/>
                          <a:latin typeface="+mn-lt"/>
                        </a:rPr>
                        <a:t>Trosglwyddo i eiddo buddsoddi</a:t>
                      </a:r>
                      <a:endParaRPr lang="cy-GB" sz="1100" noProof="0" dirty="0">
                        <a:effectLst/>
                        <a:latin typeface="+mn-lt"/>
                        <a:ea typeface="Times New Roman" panose="02020603050405020304" pitchFamily="18"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nchor="ctr"/>
                </a:tc>
                <a:tc>
                  <a:txBody>
                    <a:bodyPr/>
                    <a:lstStyle/>
                    <a:p>
                      <a:pPr algn="ctr"/>
                      <a:r>
                        <a:rPr lang="cy-GB" sz="1000" noProof="0" dirty="0">
                          <a:effectLst/>
                          <a:latin typeface="Calibri" panose="020F0502020204030204" pitchFamily="34" charset="0"/>
                          <a:cs typeface="Calibri" panose="020F0502020204030204" pitchFamily="34" charset="0"/>
                        </a:rPr>
                        <a:t>(3,921)</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nchor="ctr"/>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nchor="ctr"/>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nchor="ctr"/>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nchor="ctr"/>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nchor="ctr"/>
                </a:tc>
                <a:tc>
                  <a:txBody>
                    <a:bodyPr/>
                    <a:lstStyle/>
                    <a:p>
                      <a:pPr algn="ctr"/>
                      <a:r>
                        <a:rPr lang="cy-GB" sz="1000" b="1" noProof="0" dirty="0">
                          <a:effectLst/>
                          <a:latin typeface="Calibri" panose="020F0502020204030204" pitchFamily="34" charset="0"/>
                          <a:cs typeface="Calibri" panose="020F0502020204030204" pitchFamily="34" charset="0"/>
                        </a:rPr>
                        <a:t>(3,921)</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nchor="ctr"/>
                </a:tc>
                <a:extLst>
                  <a:ext uri="{0D108BD9-81ED-4DB2-BD59-A6C34878D82A}">
                    <a16:rowId xmlns:a16="http://schemas.microsoft.com/office/drawing/2014/main" val="1282954265"/>
                  </a:ext>
                </a:extLst>
              </a:tr>
              <a:tr h="157829">
                <a:tc>
                  <a:txBody>
                    <a:bodyPr/>
                    <a:lstStyle/>
                    <a:p>
                      <a:pPr>
                        <a:tabLst>
                          <a:tab pos="1195070" algn="r"/>
                        </a:tabLst>
                      </a:pPr>
                      <a:r>
                        <a:rPr lang="cy-GB" sz="1000" noProof="0" dirty="0">
                          <a:effectLst/>
                          <a:latin typeface="+mn-lt"/>
                          <a:ea typeface="Times New Roman" panose="02020603050405020304" pitchFamily="18" charset="0"/>
                        </a:rPr>
                        <a:t>Gwarediadau</a:t>
                      </a:r>
                      <a:endParaRPr lang="cy-GB" sz="1100" noProof="0" dirty="0">
                        <a:effectLst/>
                        <a:latin typeface="+mn-lt"/>
                        <a:ea typeface="Times New Roman" panose="02020603050405020304" pitchFamily="18"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(1,957)</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ea typeface="Times New Roman" panose="02020603050405020304" pitchFamily="18"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(29)</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b="1" noProof="0" dirty="0">
                          <a:effectLst/>
                          <a:latin typeface="Calibri" panose="020F0502020204030204" pitchFamily="34" charset="0"/>
                          <a:cs typeface="Calibri" panose="020F0502020204030204" pitchFamily="34" charset="0"/>
                        </a:rPr>
                        <a:t>(1,986)</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extLst>
                  <a:ext uri="{0D108BD9-81ED-4DB2-BD59-A6C34878D82A}">
                    <a16:rowId xmlns:a16="http://schemas.microsoft.com/office/drawing/2014/main" val="794595640"/>
                  </a:ext>
                </a:extLst>
              </a:tr>
              <a:tr h="157829">
                <a:tc>
                  <a:txBody>
                    <a:bodyPr/>
                    <a:lstStyle/>
                    <a:p>
                      <a:pPr>
                        <a:tabLst>
                          <a:tab pos="1195070" algn="r"/>
                        </a:tabLst>
                      </a:pPr>
                      <a:r>
                        <a:rPr lang="cy-GB" sz="1000" noProof="0" dirty="0">
                          <a:effectLst/>
                          <a:latin typeface="+mn-lt"/>
                          <a:ea typeface="Times New Roman" panose="02020603050405020304" pitchFamily="18" charset="0"/>
                        </a:rPr>
                        <a:t>Gwrthdroi amhariad blaenorol</a:t>
                      </a:r>
                      <a:endParaRPr lang="cy-GB" sz="1100" noProof="0" dirty="0">
                        <a:effectLst/>
                        <a:latin typeface="+mn-lt"/>
                        <a:ea typeface="Times New Roman" panose="02020603050405020304" pitchFamily="18"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ea typeface="Times New Roman" panose="02020603050405020304" pitchFamily="18" charset="0"/>
                          <a:cs typeface="Calibri" panose="020F0502020204030204" pitchFamily="34" charset="0"/>
                        </a:rPr>
                        <a:t>2,628</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Times New Roman" panose="02020603050405020304" pitchFamily="18" charset="0"/>
                          <a:cs typeface="Calibri" panose="020F0502020204030204" pitchFamily="34" charset="0"/>
                        </a:rPr>
                        <a:t>2,628</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4019891"/>
                  </a:ext>
                </a:extLst>
              </a:tr>
              <a:tr h="157829">
                <a:tc>
                  <a:txBody>
                    <a:bodyPr/>
                    <a:lstStyle/>
                    <a:p>
                      <a:r>
                        <a:rPr lang="cy-GB" sz="1000" b="1" noProof="0" dirty="0">
                          <a:effectLst/>
                          <a:latin typeface="+mn-lt"/>
                        </a:rPr>
                        <a:t>Ar 31 Gorffennaf 2024</a:t>
                      </a:r>
                      <a:endParaRPr lang="cy-GB" sz="1100" b="1" noProof="0" dirty="0">
                        <a:effectLst/>
                        <a:latin typeface="+mn-lt"/>
                        <a:ea typeface="Times New Roman" panose="02020603050405020304" pitchFamily="18" charset="0"/>
                      </a:endParaRPr>
                    </a:p>
                  </a:txBody>
                  <a:tcPr marL="65192" marR="65192" marT="0" marB="0"/>
                </a:tc>
                <a:tc>
                  <a:txBody>
                    <a:bodyPr/>
                    <a:lstStyle/>
                    <a:p>
                      <a:pPr algn="ctr"/>
                      <a:r>
                        <a:rPr lang="cy-GB" sz="1000" b="1" noProof="0" dirty="0">
                          <a:effectLst/>
                          <a:latin typeface="Calibri" panose="020F0502020204030204" pitchFamily="34" charset="0"/>
                          <a:cs typeface="Calibri" panose="020F0502020204030204" pitchFamily="34" charset="0"/>
                        </a:rPr>
                        <a:t>208,374</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cs typeface="Calibri" panose="020F0502020204030204" pitchFamily="34" charset="0"/>
                        </a:rPr>
                        <a:t>97</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cs typeface="Calibri" panose="020F0502020204030204" pitchFamily="34" charset="0"/>
                        </a:rPr>
                        <a:t>18,532</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cs typeface="Calibri" panose="020F0502020204030204" pitchFamily="34" charset="0"/>
                        </a:rPr>
                        <a:t>41,583</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cs typeface="Calibri" panose="020F0502020204030204" pitchFamily="34" charset="0"/>
                        </a:rPr>
                        <a:t>980</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cs typeface="Calibri" panose="020F0502020204030204" pitchFamily="34" charset="0"/>
                        </a:rPr>
                        <a:t>500</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cs typeface="Calibri" panose="020F0502020204030204" pitchFamily="34" charset="0"/>
                        </a:rPr>
                        <a:t>270,066</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3319691"/>
                  </a:ext>
                </a:extLst>
              </a:tr>
              <a:tr h="157829">
                <a:tc>
                  <a:txBody>
                    <a:bodyPr/>
                    <a:lstStyle/>
                    <a:p>
                      <a:endParaRPr lang="cy-GB" sz="1100" b="1" noProof="0" dirty="0">
                        <a:effectLst/>
                        <a:latin typeface="+mn-lt"/>
                        <a:ea typeface="Times New Roman" panose="02020603050405020304" pitchFamily="18" charset="0"/>
                      </a:endParaRPr>
                    </a:p>
                  </a:txBody>
                  <a:tcPr marL="65192" marR="65192" marT="0" marB="0"/>
                </a:tc>
                <a:tc>
                  <a:txBody>
                    <a:bodyPr/>
                    <a:lstStyle/>
                    <a:p>
                      <a:pPr algn="ct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11451937"/>
                  </a:ext>
                </a:extLst>
              </a:tr>
              <a:tr h="157829">
                <a:tc gridSpan="2">
                  <a:txBody>
                    <a:bodyPr/>
                    <a:lstStyle/>
                    <a:p>
                      <a:r>
                        <a:rPr lang="cy-GB" sz="1000" b="1" noProof="0" dirty="0">
                          <a:effectLst/>
                          <a:latin typeface="+mn-lt"/>
                          <a:cs typeface="Calibri" panose="020F0502020204030204" pitchFamily="34" charset="0"/>
                        </a:rPr>
                        <a:t>Dibrisiant cronedig</a:t>
                      </a:r>
                      <a:endParaRPr lang="cy-GB" sz="1100" b="1" noProof="0" dirty="0">
                        <a:effectLst/>
                        <a:latin typeface="+mn-lt"/>
                        <a:ea typeface="Times New Roman" panose="02020603050405020304" pitchFamily="18" charset="0"/>
                        <a:cs typeface="Calibri" panose="020F0502020204030204" pitchFamily="34" charset="0"/>
                      </a:endParaRPr>
                    </a:p>
                  </a:txBody>
                  <a:tcPr marL="65192" marR="65192" marT="0" marB="0"/>
                </a:tc>
                <a:tc hMerge="1">
                  <a:txBody>
                    <a:bodyPr/>
                    <a:lstStyle/>
                    <a:p>
                      <a:endParaRPr lang="en-GB"/>
                    </a:p>
                  </a:txBody>
                  <a:tcPr/>
                </a:tc>
                <a:tc>
                  <a:txBody>
                    <a:bodyPr/>
                    <a:lstStyle/>
                    <a:p>
                      <a:pPr algn="ctr"/>
                      <a:r>
                        <a:rPr lang="cy-GB" sz="1000" noProof="0" dirty="0">
                          <a:effectLst/>
                          <a:latin typeface="Calibri" panose="020F0502020204030204" pitchFamily="34" charset="0"/>
                          <a:cs typeface="Calibri" panose="020F0502020204030204" pitchFamily="34" charset="0"/>
                        </a:rPr>
                        <a:t> </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 </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 </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 </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 </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b="1" noProof="0" dirty="0">
                          <a:effectLst/>
                          <a:latin typeface="Calibri" panose="020F0502020204030204" pitchFamily="34" charset="0"/>
                          <a:cs typeface="Calibri" panose="020F0502020204030204" pitchFamily="34" charset="0"/>
                        </a:rPr>
                        <a:t> </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extLst>
                  <a:ext uri="{0D108BD9-81ED-4DB2-BD59-A6C34878D82A}">
                    <a16:rowId xmlns:a16="http://schemas.microsoft.com/office/drawing/2014/main" val="3834639211"/>
                  </a:ext>
                </a:extLst>
              </a:tr>
              <a:tr h="157829">
                <a:tc>
                  <a:txBody>
                    <a:bodyPr/>
                    <a:lstStyle/>
                    <a:p>
                      <a:r>
                        <a:rPr lang="cy-GB" sz="1000" noProof="0" dirty="0">
                          <a:effectLst/>
                          <a:latin typeface="+mn-lt"/>
                        </a:rPr>
                        <a:t>Ar 1 Awst 2023</a:t>
                      </a:r>
                      <a:endParaRPr lang="cy-GB" sz="1100" noProof="0" dirty="0">
                        <a:effectLst/>
                        <a:latin typeface="+mn-lt"/>
                        <a:ea typeface="Times New Roman" panose="02020603050405020304" pitchFamily="18"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60,033</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5,120</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26,932</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172</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b="1" noProof="0" dirty="0">
                          <a:effectLst/>
                          <a:latin typeface="Calibri" panose="020F0502020204030204" pitchFamily="34" charset="0"/>
                          <a:cs typeface="Calibri" panose="020F0502020204030204" pitchFamily="34" charset="0"/>
                        </a:rPr>
                        <a:t>92,257</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extLst>
                  <a:ext uri="{0D108BD9-81ED-4DB2-BD59-A6C34878D82A}">
                    <a16:rowId xmlns:a16="http://schemas.microsoft.com/office/drawing/2014/main" val="758321778"/>
                  </a:ext>
                </a:extLst>
              </a:tr>
              <a:tr h="157829">
                <a:tc>
                  <a:txBody>
                    <a:bodyPr/>
                    <a:lstStyle/>
                    <a:p>
                      <a:r>
                        <a:rPr lang="cy-GB" sz="1000" noProof="0" dirty="0">
                          <a:effectLst/>
                          <a:latin typeface="+mn-lt"/>
                        </a:rPr>
                        <a:t>Tâl am y flwyddyn</a:t>
                      </a:r>
                      <a:endParaRPr lang="cy-GB" sz="1100" noProof="0" dirty="0">
                        <a:effectLst/>
                        <a:latin typeface="+mn-lt"/>
                        <a:ea typeface="Times New Roman" panose="02020603050405020304" pitchFamily="18"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4,886</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365</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7,050</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192</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tc>
                  <a:txBody>
                    <a:bodyPr/>
                    <a:lstStyle/>
                    <a:p>
                      <a:pPr algn="ctr"/>
                      <a:r>
                        <a:rPr lang="cy-GB" sz="1000" b="1" noProof="0" dirty="0">
                          <a:effectLst/>
                          <a:latin typeface="Calibri" panose="020F0502020204030204" pitchFamily="34" charset="0"/>
                          <a:cs typeface="Calibri" panose="020F0502020204030204" pitchFamily="34" charset="0"/>
                        </a:rPr>
                        <a:t>12,493</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tc>
                <a:extLst>
                  <a:ext uri="{0D108BD9-81ED-4DB2-BD59-A6C34878D82A}">
                    <a16:rowId xmlns:a16="http://schemas.microsoft.com/office/drawing/2014/main" val="185367720"/>
                  </a:ext>
                </a:extLst>
              </a:tr>
              <a:tr h="129086">
                <a:tc>
                  <a:txBody>
                    <a:bodyPr/>
                    <a:lstStyle/>
                    <a:p>
                      <a:r>
                        <a:rPr lang="cy-GB" sz="1000" noProof="0" dirty="0">
                          <a:effectLst/>
                          <a:latin typeface="+mn-lt"/>
                          <a:ea typeface="Times New Roman" panose="02020603050405020304" pitchFamily="18" charset="0"/>
                        </a:rPr>
                        <a:t>Gwarediadau</a:t>
                      </a:r>
                      <a:endParaRPr lang="cy-GB" sz="1100" noProof="0" dirty="0">
                        <a:effectLst/>
                        <a:latin typeface="+mn-lt"/>
                        <a:ea typeface="Times New Roman" panose="02020603050405020304" pitchFamily="18"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cs typeface="Calibri" panose="020F0502020204030204" pitchFamily="34" charset="0"/>
                        </a:rPr>
                        <a:t>(29)</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cs typeface="Calibri" panose="020F0502020204030204" pitchFamily="34" charset="0"/>
                        </a:rPr>
                        <a:t>-</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cs typeface="Calibri" panose="020F0502020204030204" pitchFamily="34" charset="0"/>
                        </a:rPr>
                        <a:t>(29)</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6178701"/>
                  </a:ext>
                </a:extLst>
              </a:tr>
              <a:tr h="157829">
                <a:tc>
                  <a:txBody>
                    <a:bodyPr/>
                    <a:lstStyle/>
                    <a:p>
                      <a:r>
                        <a:rPr lang="cy-GB" sz="1000" b="1" noProof="0" dirty="0">
                          <a:effectLst/>
                          <a:latin typeface="+mn-lt"/>
                        </a:rPr>
                        <a:t>Ar 31 Gorffennaf 2024</a:t>
                      </a:r>
                      <a:endParaRPr lang="cy-GB" sz="1100" b="1" noProof="0" dirty="0">
                        <a:effectLst/>
                        <a:latin typeface="+mn-lt"/>
                        <a:ea typeface="Times New Roman" panose="02020603050405020304" pitchFamily="18" charset="0"/>
                      </a:endParaRPr>
                    </a:p>
                  </a:txBody>
                  <a:tcPr marL="65192" marR="65192" marT="0" marB="0"/>
                </a:tc>
                <a:tc>
                  <a:txBody>
                    <a:bodyPr/>
                    <a:lstStyle/>
                    <a:p>
                      <a:pPr algn="ctr"/>
                      <a:r>
                        <a:rPr lang="cy-GB" sz="1000" b="1" noProof="0" dirty="0">
                          <a:effectLst/>
                          <a:latin typeface="Calibri" panose="020F0502020204030204" pitchFamily="34" charset="0"/>
                          <a:cs typeface="Calibri" panose="020F0502020204030204" pitchFamily="34" charset="0"/>
                        </a:rPr>
                        <a:t>64,919</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cs typeface="Calibri" panose="020F0502020204030204" pitchFamily="34" charset="0"/>
                        </a:rPr>
                        <a:t>-</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cs typeface="Calibri" panose="020F0502020204030204" pitchFamily="34" charset="0"/>
                        </a:rPr>
                        <a:t>5,485</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cs typeface="Calibri" panose="020F0502020204030204" pitchFamily="34" charset="0"/>
                        </a:rPr>
                        <a:t>33,953</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cs typeface="Calibri" panose="020F0502020204030204" pitchFamily="34" charset="0"/>
                        </a:rPr>
                        <a:t>364</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cs typeface="Calibri" panose="020F0502020204030204" pitchFamily="34" charset="0"/>
                        </a:rPr>
                        <a:t>-</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cs typeface="Calibri" panose="020F0502020204030204" pitchFamily="34" charset="0"/>
                        </a:rPr>
                        <a:t>104,721</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3914296"/>
                  </a:ext>
                </a:extLst>
              </a:tr>
              <a:tr h="157829">
                <a:tc>
                  <a:txBody>
                    <a:bodyPr/>
                    <a:lstStyle/>
                    <a:p>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8808661"/>
                  </a:ext>
                </a:extLst>
              </a:tr>
              <a:tr h="157829">
                <a:tc>
                  <a:txBody>
                    <a:bodyPr/>
                    <a:lstStyle/>
                    <a:p>
                      <a:r>
                        <a:rPr lang="cy-GB" sz="1000" b="1" noProof="0" dirty="0">
                          <a:effectLst/>
                        </a:rPr>
                        <a:t>Gwerth llyfr net</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noProof="0" dirty="0">
                          <a:effectLst/>
                          <a:latin typeface="Calibri" panose="020F0502020204030204" pitchFamily="34" charset="0"/>
                          <a:cs typeface="Calibri" panose="020F0502020204030204" pitchFamily="34" charset="0"/>
                        </a:rPr>
                        <a:t> </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cs typeface="Calibri" panose="020F0502020204030204" pitchFamily="34" charset="0"/>
                        </a:rPr>
                        <a:t> </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cs typeface="Calibri" panose="020F0502020204030204" pitchFamily="34" charset="0"/>
                        </a:rPr>
                        <a:t> </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cs typeface="Calibri" panose="020F0502020204030204" pitchFamily="34" charset="0"/>
                        </a:rPr>
                        <a:t> </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cs typeface="Calibri" panose="020F0502020204030204" pitchFamily="34" charset="0"/>
                        </a:rPr>
                        <a:t> </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cs typeface="Calibri" panose="020F0502020204030204" pitchFamily="34" charset="0"/>
                        </a:rPr>
                        <a:t> </a:t>
                      </a:r>
                      <a:endParaRPr lang="cy-GB" sz="11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cs typeface="Calibri" panose="020F0502020204030204" pitchFamily="34" charset="0"/>
                        </a:rPr>
                        <a:t> </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4732631"/>
                  </a:ext>
                </a:extLst>
              </a:tr>
              <a:tr h="157829">
                <a:tc>
                  <a:txBody>
                    <a:bodyPr/>
                    <a:lstStyle/>
                    <a:p>
                      <a:r>
                        <a:rPr lang="cy-GB" sz="1000" b="1" noProof="0" dirty="0">
                          <a:effectLst/>
                        </a:rPr>
                        <a:t>At 31 Gorffennaf 2024</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latin typeface="Calibri" panose="020F0502020204030204" pitchFamily="34" charset="0"/>
                          <a:cs typeface="Calibri" panose="020F0502020204030204" pitchFamily="34" charset="0"/>
                        </a:rPr>
                        <a:t>143,455</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cs typeface="Calibri" panose="020F0502020204030204" pitchFamily="34" charset="0"/>
                        </a:rPr>
                        <a:t>97</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cs typeface="Calibri" panose="020F0502020204030204" pitchFamily="34" charset="0"/>
                        </a:rPr>
                        <a:t>13,047</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cs typeface="Calibri" panose="020F0502020204030204" pitchFamily="34" charset="0"/>
                        </a:rPr>
                        <a:t>7,630</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cs typeface="Calibri" panose="020F0502020204030204" pitchFamily="34" charset="0"/>
                        </a:rPr>
                        <a:t>616</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cs typeface="Calibri" panose="020F0502020204030204" pitchFamily="34" charset="0"/>
                        </a:rPr>
                        <a:t>500</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cs typeface="Calibri" panose="020F0502020204030204" pitchFamily="34" charset="0"/>
                        </a:rPr>
                        <a:t>165,345</a:t>
                      </a:r>
                      <a:endParaRPr lang="cy-GB" sz="1100" b="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5192" marR="65192"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695502"/>
                  </a:ext>
                </a:extLst>
              </a:tr>
              <a:tr h="157829">
                <a:tc>
                  <a:txBody>
                    <a:bodyPr/>
                    <a:lstStyle/>
                    <a:p>
                      <a:r>
                        <a:rPr lang="cy-GB" sz="1000" noProof="0" dirty="0">
                          <a:solidFill>
                            <a:schemeClr val="bg1">
                              <a:lumMod val="50000"/>
                            </a:schemeClr>
                          </a:solidFill>
                          <a:effectLst/>
                        </a:rPr>
                        <a:t>Ar 31 Gorffennaf 2023</a:t>
                      </a:r>
                      <a:endParaRPr lang="cy-GB" sz="11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noProof="0" dirty="0">
                          <a:solidFill>
                            <a:schemeClr val="bg1">
                              <a:lumMod val="50000"/>
                            </a:schemeClr>
                          </a:solidFill>
                          <a:effectLst/>
                        </a:rPr>
                        <a:t>126,653</a:t>
                      </a:r>
                      <a:endParaRPr lang="cy-GB" sz="11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r>
                        <a:rPr lang="cy-GB" sz="1000" noProof="0" dirty="0">
                          <a:solidFill>
                            <a:schemeClr val="bg1">
                              <a:lumMod val="50000"/>
                            </a:schemeClr>
                          </a:solidFill>
                          <a:effectLst/>
                        </a:rPr>
                        <a:t>5,235</a:t>
                      </a:r>
                      <a:endParaRPr lang="cy-GB" sz="11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r>
                        <a:rPr lang="cy-GB" sz="1000" noProof="0" dirty="0">
                          <a:solidFill>
                            <a:schemeClr val="bg1">
                              <a:lumMod val="50000"/>
                            </a:schemeClr>
                          </a:solidFill>
                          <a:effectLst/>
                        </a:rPr>
                        <a:t>13,412</a:t>
                      </a:r>
                      <a:endParaRPr lang="cy-GB" sz="11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r>
                        <a:rPr lang="cy-GB" sz="1000" noProof="0" dirty="0">
                          <a:solidFill>
                            <a:schemeClr val="bg1">
                              <a:lumMod val="50000"/>
                            </a:schemeClr>
                          </a:solidFill>
                          <a:effectLst/>
                        </a:rPr>
                        <a:t>9,030</a:t>
                      </a:r>
                      <a:endParaRPr lang="cy-GB" sz="11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r>
                        <a:rPr lang="cy-GB" sz="1000" noProof="0" dirty="0">
                          <a:solidFill>
                            <a:schemeClr val="bg1">
                              <a:lumMod val="50000"/>
                            </a:schemeClr>
                          </a:solidFill>
                          <a:effectLst/>
                        </a:rPr>
                        <a:t>39</a:t>
                      </a:r>
                      <a:endParaRPr lang="cy-GB" sz="11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r>
                        <a:rPr lang="cy-GB" sz="1000" noProof="0" dirty="0">
                          <a:solidFill>
                            <a:schemeClr val="bg1">
                              <a:lumMod val="50000"/>
                            </a:schemeClr>
                          </a:solidFill>
                          <a:effectLst/>
                        </a:rPr>
                        <a:t>381</a:t>
                      </a:r>
                      <a:endParaRPr lang="cy-GB" sz="11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r>
                        <a:rPr lang="cy-GB" sz="1000" b="1" noProof="0" dirty="0">
                          <a:solidFill>
                            <a:schemeClr val="bg1">
                              <a:lumMod val="50000"/>
                            </a:schemeClr>
                          </a:solidFill>
                          <a:effectLst/>
                        </a:rPr>
                        <a:t>154,750</a:t>
                      </a:r>
                      <a:endParaRPr lang="cy-GB" sz="11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5192" marR="65192" marT="0" marB="0">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2309606"/>
                  </a:ext>
                </a:extLst>
              </a:tr>
            </a:tbl>
          </a:graphicData>
        </a:graphic>
      </p:graphicFrame>
      <p:sp>
        <p:nvSpPr>
          <p:cNvPr id="9" name="TextBox 8">
            <a:extLst>
              <a:ext uri="{FF2B5EF4-FFF2-40B4-BE49-F238E27FC236}">
                <a16:creationId xmlns:a16="http://schemas.microsoft.com/office/drawing/2014/main" id="{2B4E41F6-D503-1DCC-8E0F-67D9702378F6}"/>
              </a:ext>
            </a:extLst>
          </p:cNvPr>
          <p:cNvSpPr txBox="1"/>
          <p:nvPr/>
        </p:nvSpPr>
        <p:spPr>
          <a:xfrm>
            <a:off x="1483928" y="4991926"/>
            <a:ext cx="9662492" cy="415498"/>
          </a:xfrm>
          <a:prstGeom prst="rect">
            <a:avLst/>
          </a:prstGeom>
          <a:noFill/>
        </p:spPr>
        <p:txBody>
          <a:bodyPr wrap="square" lIns="91440" tIns="45720" rIns="91440" bIns="45720" rtlCol="0" anchor="t">
            <a:spAutoFit/>
          </a:bodyPr>
          <a:lstStyle/>
          <a:p>
            <a:pPr algn="ctr"/>
            <a:r>
              <a:rPr lang="cy-GB" sz="1050" dirty="0"/>
              <a:t>Cafodd tir ac adeiladau sy'n eiddo i Goleg Sir Gâr eu hailbrisio ym 1998 am gost newydd gan Cooke ac </a:t>
            </a:r>
            <a:r>
              <a:rPr lang="cy-GB" sz="1050" dirty="0" err="1"/>
              <a:t>Arkwright</a:t>
            </a:r>
            <a:r>
              <a:rPr lang="cy-GB" sz="1050" dirty="0"/>
              <a:t>, cwmni o syrfewyr siartredig annibynnol. Ar ôl mabwysiadu FRS 102, mae eiddo sydd wedi'i ailbrisio wedi'i drin fel cost tybiedig.  Mae'r dadansoddiad o gost neu brisiad yr asedau sefydlog diriaethol ar 31 Gorffennaf 2024 fel a ganlyn:</a:t>
            </a:r>
          </a:p>
        </p:txBody>
      </p:sp>
      <p:graphicFrame>
        <p:nvGraphicFramePr>
          <p:cNvPr id="13" name="Table 12">
            <a:extLst>
              <a:ext uri="{FF2B5EF4-FFF2-40B4-BE49-F238E27FC236}">
                <a16:creationId xmlns:a16="http://schemas.microsoft.com/office/drawing/2014/main" id="{AF6CC57B-35F5-E3E5-0326-D8AB324EC575}"/>
              </a:ext>
            </a:extLst>
          </p:cNvPr>
          <p:cNvGraphicFramePr>
            <a:graphicFrameLocks noGrp="1"/>
          </p:cNvGraphicFramePr>
          <p:nvPr>
            <p:extLst>
              <p:ext uri="{D42A27DB-BD31-4B8C-83A1-F6EECF244321}">
                <p14:modId xmlns:p14="http://schemas.microsoft.com/office/powerpoint/2010/main" val="2688872267"/>
              </p:ext>
            </p:extLst>
          </p:nvPr>
        </p:nvGraphicFramePr>
        <p:xfrm>
          <a:off x="509287" y="5931260"/>
          <a:ext cx="11844468" cy="1297627"/>
        </p:xfrm>
        <a:graphic>
          <a:graphicData uri="http://schemas.openxmlformats.org/drawingml/2006/table">
            <a:tbl>
              <a:tblPr firstRow="1" firstCol="1" bandRow="1">
                <a:tableStyleId>{2D5ABB26-0587-4C30-8999-92F81FD0307C}</a:tableStyleId>
              </a:tblPr>
              <a:tblGrid>
                <a:gridCol w="1514617">
                  <a:extLst>
                    <a:ext uri="{9D8B030D-6E8A-4147-A177-3AD203B41FA5}">
                      <a16:colId xmlns:a16="http://schemas.microsoft.com/office/drawing/2014/main" val="2360013703"/>
                    </a:ext>
                  </a:extLst>
                </a:gridCol>
                <a:gridCol w="1475693">
                  <a:extLst>
                    <a:ext uri="{9D8B030D-6E8A-4147-A177-3AD203B41FA5}">
                      <a16:colId xmlns:a16="http://schemas.microsoft.com/office/drawing/2014/main" val="2686472491"/>
                    </a:ext>
                  </a:extLst>
                </a:gridCol>
                <a:gridCol w="1475693">
                  <a:extLst>
                    <a:ext uri="{9D8B030D-6E8A-4147-A177-3AD203B41FA5}">
                      <a16:colId xmlns:a16="http://schemas.microsoft.com/office/drawing/2014/main" val="2441248023"/>
                    </a:ext>
                  </a:extLst>
                </a:gridCol>
                <a:gridCol w="1475693">
                  <a:extLst>
                    <a:ext uri="{9D8B030D-6E8A-4147-A177-3AD203B41FA5}">
                      <a16:colId xmlns:a16="http://schemas.microsoft.com/office/drawing/2014/main" val="1590070545"/>
                    </a:ext>
                  </a:extLst>
                </a:gridCol>
                <a:gridCol w="1475693">
                  <a:extLst>
                    <a:ext uri="{9D8B030D-6E8A-4147-A177-3AD203B41FA5}">
                      <a16:colId xmlns:a16="http://schemas.microsoft.com/office/drawing/2014/main" val="3809464392"/>
                    </a:ext>
                  </a:extLst>
                </a:gridCol>
                <a:gridCol w="1475693">
                  <a:extLst>
                    <a:ext uri="{9D8B030D-6E8A-4147-A177-3AD203B41FA5}">
                      <a16:colId xmlns:a16="http://schemas.microsoft.com/office/drawing/2014/main" val="1597057367"/>
                    </a:ext>
                  </a:extLst>
                </a:gridCol>
                <a:gridCol w="1475693">
                  <a:extLst>
                    <a:ext uri="{9D8B030D-6E8A-4147-A177-3AD203B41FA5}">
                      <a16:colId xmlns:a16="http://schemas.microsoft.com/office/drawing/2014/main" val="1772201398"/>
                    </a:ext>
                  </a:extLst>
                </a:gridCol>
                <a:gridCol w="1475693">
                  <a:extLst>
                    <a:ext uri="{9D8B030D-6E8A-4147-A177-3AD203B41FA5}">
                      <a16:colId xmlns:a16="http://schemas.microsoft.com/office/drawing/2014/main" val="3498254558"/>
                    </a:ext>
                  </a:extLst>
                </a:gridCol>
              </a:tblGrid>
              <a:tr h="336460">
                <a:tc>
                  <a:txBody>
                    <a:bodyPr/>
                    <a:lstStyle/>
                    <a:p>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Tir ac adeiladau rhydd-ddaliadol</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Asedau sy'n cael eu hadeiladu</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Tir ac adeiladau prydles</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Offer, gosodiadau a ffitiadau</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Cerbydau modur</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Da byw</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Cyfansymiau</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extLst>
                  <a:ext uri="{0D108BD9-81ED-4DB2-BD59-A6C34878D82A}">
                    <a16:rowId xmlns:a16="http://schemas.microsoft.com/office/drawing/2014/main" val="3978244474"/>
                  </a:ext>
                </a:extLst>
              </a:tr>
              <a:tr h="157829">
                <a:tc>
                  <a:txBody>
                    <a:bodyPr/>
                    <a:lstStyle/>
                    <a:p>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£’000</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£’000</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£’000</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r>
                        <a:rPr lang="cy-GB" sz="1000" b="1" noProof="0" dirty="0">
                          <a:effectLst/>
                        </a:rPr>
                        <a:t>£’000</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£’000</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r>
                        <a:rPr lang="cy-GB" sz="1000" b="1" noProof="0" dirty="0">
                          <a:effectLst/>
                        </a:rPr>
                        <a:t>£’000</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r>
                        <a:rPr lang="cy-GB" sz="1000" b="1" noProof="0" dirty="0">
                          <a:effectLst/>
                        </a:rPr>
                        <a:t>£’000</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nchor="ctr"/>
                </a:tc>
                <a:extLst>
                  <a:ext uri="{0D108BD9-81ED-4DB2-BD59-A6C34878D82A}">
                    <a16:rowId xmlns:a16="http://schemas.microsoft.com/office/drawing/2014/main" val="2586455282"/>
                  </a:ext>
                </a:extLst>
              </a:tr>
              <a:tr h="112472">
                <a:tc>
                  <a:txBody>
                    <a:bodyPr/>
                    <a:lstStyle/>
                    <a:p>
                      <a:pPr marL="0" marR="0" lvl="0" indent="0" algn="l" defTabSz="1280128" rtl="0" eaLnBrk="1" fontAlgn="auto" latinLnBrk="0" hangingPunct="1">
                        <a:lnSpc>
                          <a:spcPct val="100000"/>
                        </a:lnSpc>
                        <a:spcBef>
                          <a:spcPts val="0"/>
                        </a:spcBef>
                        <a:spcAft>
                          <a:spcPts val="0"/>
                        </a:spcAft>
                        <a:buClrTx/>
                        <a:buSzTx/>
                        <a:buFontTx/>
                        <a:buNone/>
                        <a:tabLst/>
                        <a:defRPr/>
                      </a:pP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nchor="ctr"/>
                </a:tc>
                <a:extLst>
                  <a:ext uri="{0D108BD9-81ED-4DB2-BD59-A6C34878D82A}">
                    <a16:rowId xmlns:a16="http://schemas.microsoft.com/office/drawing/2014/main" val="22371631"/>
                  </a:ext>
                </a:extLst>
              </a:tr>
              <a:tr h="112472">
                <a:tc>
                  <a:txBody>
                    <a:bodyPr/>
                    <a:lstStyle/>
                    <a:p>
                      <a:pPr marL="0" marR="0" lvl="0" indent="0" algn="l" defTabSz="1280128" rtl="0" eaLnBrk="1" fontAlgn="auto" latinLnBrk="0" hangingPunct="1">
                        <a:lnSpc>
                          <a:spcPct val="100000"/>
                        </a:lnSpc>
                        <a:spcBef>
                          <a:spcPts val="0"/>
                        </a:spcBef>
                        <a:spcAft>
                          <a:spcPts val="0"/>
                        </a:spcAft>
                        <a:buClrTx/>
                        <a:buSzTx/>
                        <a:buFontTx/>
                        <a:buNone/>
                        <a:tabLst/>
                        <a:defRPr/>
                      </a:pPr>
                      <a:r>
                        <a:rPr lang="cy-GB" sz="1000" b="1" noProof="0" dirty="0">
                          <a:effectLst/>
                        </a:rPr>
                        <a:t>Cost neu brisiad</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r>
                        <a:rPr lang="cy-GB" sz="1000" b="1" noProof="0" dirty="0">
                          <a:effectLst/>
                        </a:rPr>
                        <a:t> </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nchor="ctr"/>
                </a:tc>
                <a:extLst>
                  <a:ext uri="{0D108BD9-81ED-4DB2-BD59-A6C34878D82A}">
                    <a16:rowId xmlns:a16="http://schemas.microsoft.com/office/drawing/2014/main" val="278037095"/>
                  </a:ext>
                </a:extLst>
              </a:tr>
              <a:tr h="157829">
                <a:tc>
                  <a:txBody>
                    <a:bodyPr/>
                    <a:lstStyle/>
                    <a:p>
                      <a:r>
                        <a:rPr lang="cy-GB" sz="1000" noProof="0" dirty="0">
                          <a:effectLst/>
                        </a:rPr>
                        <a:t>Prisiad yn 1998</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noProof="0" dirty="0">
                          <a:effectLst/>
                          <a:latin typeface="Calibri" panose="020F0502020204030204" pitchFamily="34" charset="0"/>
                          <a:ea typeface="Times New Roman" panose="02020603050405020304" pitchFamily="18" charset="0"/>
                        </a:rPr>
                        <a:t>19,716</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381</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20,097</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33101194"/>
                  </a:ext>
                </a:extLst>
              </a:tr>
              <a:tr h="157829">
                <a:tc>
                  <a:txBody>
                    <a:bodyPr/>
                    <a:lstStyle/>
                    <a:p>
                      <a:r>
                        <a:rPr lang="cy-GB" sz="1000" noProof="0" dirty="0">
                          <a:effectLst/>
                        </a:rPr>
                        <a:t>Cost</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noProof="0" dirty="0">
                          <a:effectLst/>
                          <a:latin typeface="Calibri" panose="020F0502020204030204" pitchFamily="34" charset="0"/>
                          <a:ea typeface="Times New Roman" panose="02020603050405020304" pitchFamily="18" charset="0"/>
                        </a:rPr>
                        <a:t>188,658</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Times New Roman" panose="02020603050405020304" pitchFamily="18" charset="0"/>
                        </a:rPr>
                        <a:t>97</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Times New Roman" panose="02020603050405020304" pitchFamily="18" charset="0"/>
                        </a:rPr>
                        <a:t>18,532</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Times New Roman" panose="02020603050405020304" pitchFamily="18" charset="0"/>
                        </a:rPr>
                        <a:t>41,583</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ea typeface="Times New Roman" panose="02020603050405020304" pitchFamily="18" charset="0"/>
                        </a:rPr>
                        <a:t>980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ea typeface="Calibri" panose="020F0502020204030204" pitchFamily="34" charset="0"/>
                        </a:rPr>
                        <a:t>119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ea typeface="Calibri" panose="020F0502020204030204" pitchFamily="34" charset="0"/>
                        </a:rPr>
                        <a:t>249,969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8541142"/>
                  </a:ext>
                </a:extLst>
              </a:tr>
              <a:tr h="112472">
                <a:tc>
                  <a:txBody>
                    <a:bodyPr/>
                    <a:lstStyle/>
                    <a:p>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latin typeface="Calibri" panose="020F0502020204030204" pitchFamily="34" charset="0"/>
                          <a:ea typeface="Times New Roman" panose="02020603050405020304" pitchFamily="18" charset="0"/>
                        </a:rPr>
                        <a:t>208,374</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Times New Roman" panose="02020603050405020304" pitchFamily="18" charset="0"/>
                        </a:rPr>
                        <a:t>97</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Times New Roman" panose="02020603050405020304" pitchFamily="18" charset="0"/>
                        </a:rPr>
                        <a:t>18,532</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Times New Roman" panose="02020603050405020304" pitchFamily="18" charset="0"/>
                        </a:rPr>
                        <a:t>41,583</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Times New Roman" panose="02020603050405020304" pitchFamily="18" charset="0"/>
                        </a:rPr>
                        <a:t>980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Calibri" panose="020F0502020204030204" pitchFamily="34" charset="0"/>
                        </a:rPr>
                        <a:t>500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Calibri" panose="020F0502020204030204" pitchFamily="34" charset="0"/>
                        </a:rPr>
                        <a:t>270,066</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1993042"/>
                  </a:ext>
                </a:extLst>
              </a:tr>
            </a:tbl>
          </a:graphicData>
        </a:graphic>
      </p:graphicFrame>
      <p:sp>
        <p:nvSpPr>
          <p:cNvPr id="14" name="TextBox 13">
            <a:extLst>
              <a:ext uri="{FF2B5EF4-FFF2-40B4-BE49-F238E27FC236}">
                <a16:creationId xmlns:a16="http://schemas.microsoft.com/office/drawing/2014/main" id="{8A9B2B5B-E9C6-B8F0-3453-ECB4C66CA63D}"/>
              </a:ext>
            </a:extLst>
          </p:cNvPr>
          <p:cNvSpPr txBox="1"/>
          <p:nvPr/>
        </p:nvSpPr>
        <p:spPr>
          <a:xfrm>
            <a:off x="276595" y="7670064"/>
            <a:ext cx="12077157" cy="253916"/>
          </a:xfrm>
          <a:prstGeom prst="rect">
            <a:avLst/>
          </a:prstGeom>
          <a:noFill/>
        </p:spPr>
        <p:txBody>
          <a:bodyPr wrap="square" lIns="91440" tIns="45720" rIns="91440" bIns="45720" rtlCol="0" anchor="t">
            <a:spAutoFit/>
          </a:bodyPr>
          <a:lstStyle/>
          <a:p>
            <a:pPr algn="ctr"/>
            <a:r>
              <a:rPr lang="cy-GB" sz="1050" dirty="0"/>
              <a:t>Adroddodd y Brifysgol am dir gwerth £1,957k o fewn asedau a oedd ar werth ar 31 Gorffennaf 2023. Cwblhawyd gwaredu'r tir hwn yn ystod y flwyddyn</a:t>
            </a:r>
            <a:r>
              <a:rPr lang="en-GB" sz="1050" dirty="0"/>
              <a:t>.</a:t>
            </a:r>
          </a:p>
        </p:txBody>
      </p:sp>
      <p:cxnSp>
        <p:nvCxnSpPr>
          <p:cNvPr id="15" name="Straight Connector 14">
            <a:extLst>
              <a:ext uri="{FF2B5EF4-FFF2-40B4-BE49-F238E27FC236}">
                <a16:creationId xmlns:a16="http://schemas.microsoft.com/office/drawing/2014/main" id="{35EF6D0D-A08B-9358-2C68-D368D7A76B97}"/>
              </a:ext>
            </a:extLst>
          </p:cNvPr>
          <p:cNvCxnSpPr>
            <a:cxnSpLocks/>
          </p:cNvCxnSpPr>
          <p:nvPr/>
        </p:nvCxnSpPr>
        <p:spPr>
          <a:xfrm>
            <a:off x="3717579" y="4904149"/>
            <a:ext cx="55928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0615A06-C515-F6CA-079A-E617A977DD91}"/>
              </a:ext>
            </a:extLst>
          </p:cNvPr>
          <p:cNvCxnSpPr>
            <a:cxnSpLocks/>
          </p:cNvCxnSpPr>
          <p:nvPr/>
        </p:nvCxnSpPr>
        <p:spPr>
          <a:xfrm>
            <a:off x="3717579" y="7581916"/>
            <a:ext cx="55928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3C467CD-2649-910B-7E88-004FFF649C44}"/>
              </a:ext>
            </a:extLst>
          </p:cNvPr>
          <p:cNvCxnSpPr>
            <a:cxnSpLocks/>
          </p:cNvCxnSpPr>
          <p:nvPr/>
        </p:nvCxnSpPr>
        <p:spPr>
          <a:xfrm>
            <a:off x="3717579" y="8016539"/>
            <a:ext cx="559283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155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D96A1-7972-D9F0-C0C5-05E8B68F6A3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E19409B-96CB-3C1A-B194-8D22154E0EBD}"/>
              </a:ext>
            </a:extLst>
          </p:cNvPr>
          <p:cNvSpPr/>
          <p:nvPr/>
        </p:nvSpPr>
        <p:spPr>
          <a:xfrm>
            <a:off x="0" y="5633181"/>
            <a:ext cx="6215605"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D8FB1761-18F6-39D3-74E2-82D844B245A8}"/>
              </a:ext>
            </a:extLst>
          </p:cNvPr>
          <p:cNvSpPr/>
          <p:nvPr/>
        </p:nvSpPr>
        <p:spPr>
          <a:xfrm>
            <a:off x="-1" y="848211"/>
            <a:ext cx="12801599"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65B21C9-B8B3-85A9-0603-3C64B78B0910}"/>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AFED57B7-C8D0-5BE0-40AD-BB5C2E4393E5}"/>
              </a:ext>
            </a:extLst>
          </p:cNvPr>
          <p:cNvSpPr txBox="1"/>
          <p:nvPr/>
        </p:nvSpPr>
        <p:spPr>
          <a:xfrm>
            <a:off x="386863" y="61555"/>
            <a:ext cx="12414737" cy="584775"/>
          </a:xfrm>
          <a:prstGeom prst="rect">
            <a:avLst/>
          </a:prstGeom>
          <a:noFill/>
        </p:spPr>
        <p:txBody>
          <a:bodyPr wrap="square" rtlCol="0">
            <a:spAutoFit/>
          </a:bodyPr>
          <a:lstStyle/>
          <a:p>
            <a:r>
              <a:rPr lang="en-GB" sz="3200" dirty="0">
                <a:solidFill>
                  <a:schemeClr val="bg1"/>
                </a:solidFill>
              </a:rPr>
              <a:t>NODIADAU I’R CYFRIFON</a:t>
            </a:r>
            <a:endParaRPr lang="en-GB" sz="32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9452D0B-F24A-5919-3620-1EAF2BC45E2C}"/>
              </a:ext>
            </a:extLst>
          </p:cNvPr>
          <p:cNvSpPr txBox="1"/>
          <p:nvPr/>
        </p:nvSpPr>
        <p:spPr>
          <a:xfrm>
            <a:off x="503500" y="791695"/>
            <a:ext cx="4548066" cy="276999"/>
          </a:xfrm>
          <a:prstGeom prst="rect">
            <a:avLst/>
          </a:prstGeom>
          <a:noFill/>
        </p:spPr>
        <p:txBody>
          <a:bodyPr wrap="square" rtlCol="0">
            <a:spAutoFit/>
          </a:bodyPr>
          <a:lstStyle/>
          <a:p>
            <a:r>
              <a:rPr lang="en-GB" sz="1200" b="1" dirty="0"/>
              <a:t>11. </a:t>
            </a:r>
            <a:r>
              <a:rPr lang="cy-GB" sz="1200" b="1" dirty="0"/>
              <a:t>Asedau Sefydlog Diriaethol (Y Brifysgol)</a:t>
            </a:r>
          </a:p>
        </p:txBody>
      </p:sp>
      <p:sp>
        <p:nvSpPr>
          <p:cNvPr id="9" name="TextBox 8">
            <a:extLst>
              <a:ext uri="{FF2B5EF4-FFF2-40B4-BE49-F238E27FC236}">
                <a16:creationId xmlns:a16="http://schemas.microsoft.com/office/drawing/2014/main" id="{72DAD510-6879-D069-3EB2-72CD5CAE390E}"/>
              </a:ext>
            </a:extLst>
          </p:cNvPr>
          <p:cNvSpPr txBox="1"/>
          <p:nvPr/>
        </p:nvSpPr>
        <p:spPr>
          <a:xfrm>
            <a:off x="503500" y="6019392"/>
            <a:ext cx="5462678" cy="2516073"/>
          </a:xfrm>
          <a:prstGeom prst="rect">
            <a:avLst/>
          </a:prstGeom>
          <a:noFill/>
        </p:spPr>
        <p:txBody>
          <a:bodyPr wrap="square" lIns="91440" tIns="45720" rIns="91440" bIns="45720" rtlCol="0" anchor="t">
            <a:spAutoFit/>
          </a:bodyPr>
          <a:lstStyle/>
          <a:p>
            <a:pPr algn="just"/>
            <a:r>
              <a:rPr lang="cy-GB" sz="1050" dirty="0"/>
              <a:t>Mae'r asedau treftadaeth yn cynnwys casgliad o lawysgrifau prin, traethodau, </a:t>
            </a:r>
            <a:r>
              <a:rPr lang="cy-GB" sz="1050" dirty="0" err="1"/>
              <a:t>incunabula</a:t>
            </a:r>
            <a:r>
              <a:rPr lang="cy-GB" sz="1050" dirty="0"/>
              <a:t> a llyfrau printiedig. Ail brisiwyd yr asedau'n ffurfiol ar 31 Gorffennaf 2014 gan </a:t>
            </a:r>
            <a:r>
              <a:rPr lang="cy-GB" sz="1050" dirty="0" err="1"/>
              <a:t>Bernard</a:t>
            </a:r>
            <a:r>
              <a:rPr lang="cy-GB" sz="1050" dirty="0"/>
              <a:t> </a:t>
            </a:r>
            <a:r>
              <a:rPr lang="cy-GB" sz="1050" dirty="0" err="1"/>
              <a:t>Quaritch</a:t>
            </a:r>
            <a:r>
              <a:rPr lang="cy-GB" sz="1050" dirty="0"/>
              <a:t> Ltd, gan arwain at gynnydd mewn gwerth o £250k.</a:t>
            </a:r>
          </a:p>
          <a:p>
            <a:pPr algn="just"/>
            <a:endParaRPr lang="cy-GB" sz="1050" dirty="0"/>
          </a:p>
          <a:p>
            <a:pPr algn="just"/>
            <a:r>
              <a:rPr lang="cy-GB" sz="1050" dirty="0"/>
              <a:t>Mae gan ymddiriedolwyr Cynllun Pensiwn a Sicrwydd Prifysgol Cymru Llambed dâl arnofio o £2m dros asedau treftadaeth y Brifysgol.</a:t>
            </a:r>
          </a:p>
          <a:p>
            <a:pPr algn="just"/>
            <a:endParaRPr lang="cy-GB" sz="1050" dirty="0"/>
          </a:p>
          <a:p>
            <a:pPr algn="just"/>
            <a:r>
              <a:rPr lang="cy-GB" sz="1050" dirty="0"/>
              <a:t>Mae asedau treftadaeth y Brifysgol yn cael eu cynnal mewn atodiad pwrpasol arbenigol i'r llyfrgell ar Gampws Llambed ac </a:t>
            </a:r>
            <a:r>
              <a:rPr lang="cy-GB" sz="1050" dirty="0" err="1"/>
              <a:t>fe'u</a:t>
            </a:r>
            <a:r>
              <a:rPr lang="cy-GB" sz="1050" dirty="0"/>
              <a:t> rheolir gan 2 aelod o staff arbenigol, cymwysedig. Lle mae angen unrhyw waith cadwraeth neu gadwraeth ar yr asedau, caiff ei wneud gan Lyfrgell Genedlaethol Cymru</a:t>
            </a:r>
          </a:p>
          <a:p>
            <a:pPr algn="just"/>
            <a:r>
              <a:rPr lang="cy-GB" sz="1050" dirty="0"/>
              <a:t>Ni chafwyd unrhyw gaffaeliadau na gwarediadau asedau treftadaeth yn ystod y pum mlynedd diwethaf.</a:t>
            </a:r>
          </a:p>
          <a:p>
            <a:pPr algn="just"/>
            <a:r>
              <a:rPr lang="cy-GB" sz="1050" dirty="0"/>
              <a:t>Mae manylion am gasgliad y Brifysgol ar gael ar wefan y Brifysgol </a:t>
            </a:r>
            <a:r>
              <a:rPr lang="cy-GB" sz="1050" dirty="0">
                <a:hlinkClick r:id="rId2"/>
              </a:rPr>
              <a:t>https://uwtsd.ac.uk/rbla/a-z-rhestr-casgliadau</a:t>
            </a:r>
            <a:r>
              <a:rPr lang="cy-GB" sz="1050" dirty="0"/>
              <a:t>/</a:t>
            </a:r>
          </a:p>
        </p:txBody>
      </p:sp>
      <p:cxnSp>
        <p:nvCxnSpPr>
          <p:cNvPr id="15" name="Straight Connector 14">
            <a:extLst>
              <a:ext uri="{FF2B5EF4-FFF2-40B4-BE49-F238E27FC236}">
                <a16:creationId xmlns:a16="http://schemas.microsoft.com/office/drawing/2014/main" id="{6001AB04-2ABE-49C3-2054-A9C6FC797073}"/>
              </a:ext>
            </a:extLst>
          </p:cNvPr>
          <p:cNvCxnSpPr>
            <a:cxnSpLocks/>
          </p:cNvCxnSpPr>
          <p:nvPr/>
        </p:nvCxnSpPr>
        <p:spPr>
          <a:xfrm>
            <a:off x="3717579" y="5305788"/>
            <a:ext cx="559283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37258486-6978-DA7E-3706-D2ED38299CA2}"/>
              </a:ext>
            </a:extLst>
          </p:cNvPr>
          <p:cNvGraphicFramePr>
            <a:graphicFrameLocks noGrp="1"/>
          </p:cNvGraphicFramePr>
          <p:nvPr>
            <p:extLst>
              <p:ext uri="{D42A27DB-BD31-4B8C-83A1-F6EECF244321}">
                <p14:modId xmlns:p14="http://schemas.microsoft.com/office/powerpoint/2010/main" val="2842162029"/>
              </p:ext>
            </p:extLst>
          </p:nvPr>
        </p:nvGraphicFramePr>
        <p:xfrm>
          <a:off x="324090" y="1057517"/>
          <a:ext cx="11783029" cy="3500757"/>
        </p:xfrm>
        <a:graphic>
          <a:graphicData uri="http://schemas.openxmlformats.org/drawingml/2006/table">
            <a:tbl>
              <a:tblPr firstRow="1" firstCol="1" bandRow="1">
                <a:tableStyleId>{2D5ABB26-0587-4C30-8999-92F81FD0307C}</a:tableStyleId>
              </a:tblPr>
              <a:tblGrid>
                <a:gridCol w="2025568">
                  <a:extLst>
                    <a:ext uri="{9D8B030D-6E8A-4147-A177-3AD203B41FA5}">
                      <a16:colId xmlns:a16="http://schemas.microsoft.com/office/drawing/2014/main" val="2360013703"/>
                    </a:ext>
                  </a:extLst>
                </a:gridCol>
                <a:gridCol w="1393923">
                  <a:extLst>
                    <a:ext uri="{9D8B030D-6E8A-4147-A177-3AD203B41FA5}">
                      <a16:colId xmlns:a16="http://schemas.microsoft.com/office/drawing/2014/main" val="2503635673"/>
                    </a:ext>
                  </a:extLst>
                </a:gridCol>
                <a:gridCol w="1393923">
                  <a:extLst>
                    <a:ext uri="{9D8B030D-6E8A-4147-A177-3AD203B41FA5}">
                      <a16:colId xmlns:a16="http://schemas.microsoft.com/office/drawing/2014/main" val="2441248023"/>
                    </a:ext>
                  </a:extLst>
                </a:gridCol>
                <a:gridCol w="1393923">
                  <a:extLst>
                    <a:ext uri="{9D8B030D-6E8A-4147-A177-3AD203B41FA5}">
                      <a16:colId xmlns:a16="http://schemas.microsoft.com/office/drawing/2014/main" val="1590070545"/>
                    </a:ext>
                  </a:extLst>
                </a:gridCol>
                <a:gridCol w="1393923">
                  <a:extLst>
                    <a:ext uri="{9D8B030D-6E8A-4147-A177-3AD203B41FA5}">
                      <a16:colId xmlns:a16="http://schemas.microsoft.com/office/drawing/2014/main" val="3809464392"/>
                    </a:ext>
                  </a:extLst>
                </a:gridCol>
                <a:gridCol w="1393923">
                  <a:extLst>
                    <a:ext uri="{9D8B030D-6E8A-4147-A177-3AD203B41FA5}">
                      <a16:colId xmlns:a16="http://schemas.microsoft.com/office/drawing/2014/main" val="1597057367"/>
                    </a:ext>
                  </a:extLst>
                </a:gridCol>
                <a:gridCol w="1393923">
                  <a:extLst>
                    <a:ext uri="{9D8B030D-6E8A-4147-A177-3AD203B41FA5}">
                      <a16:colId xmlns:a16="http://schemas.microsoft.com/office/drawing/2014/main" val="1772201398"/>
                    </a:ext>
                  </a:extLst>
                </a:gridCol>
                <a:gridCol w="1393923">
                  <a:extLst>
                    <a:ext uri="{9D8B030D-6E8A-4147-A177-3AD203B41FA5}">
                      <a16:colId xmlns:a16="http://schemas.microsoft.com/office/drawing/2014/main" val="3498254558"/>
                    </a:ext>
                  </a:extLst>
                </a:gridCol>
              </a:tblGrid>
              <a:tr h="336460">
                <a:tc>
                  <a:txBody>
                    <a:bodyPr/>
                    <a:lstStyle/>
                    <a:p>
                      <a:r>
                        <a:rPr lang="cy-GB" sz="1000" noProof="0" dirty="0">
                          <a:effectLst/>
                          <a:latin typeface="+mn-lt"/>
                        </a:rPr>
                        <a:t> </a:t>
                      </a:r>
                      <a:endParaRPr lang="cy-GB" sz="1100" noProof="0" dirty="0">
                        <a:effectLst/>
                        <a:latin typeface="+mn-lt"/>
                        <a:ea typeface="Times New Roman" panose="02020603050405020304" pitchFamily="18" charset="0"/>
                      </a:endParaRPr>
                    </a:p>
                  </a:txBody>
                  <a:tcPr marL="65192" marR="65192" marT="0" marB="0"/>
                </a:tc>
                <a:tc>
                  <a:txBody>
                    <a:bodyPr/>
                    <a:lstStyle/>
                    <a:p>
                      <a:pPr algn="ctr"/>
                      <a:r>
                        <a:rPr lang="cy-GB" sz="1000" b="1" noProof="0" dirty="0">
                          <a:effectLst/>
                        </a:rPr>
                        <a:t>Tir ac adeiladau rhydd-ddaliadol</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Asedau sy'n cael eu hadeiladu</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Tir ac adeiladau prydles</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Offer, gosodiadau a ffitiadau</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Cerbydau modur</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Da byw</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Cyfansymiau</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extLst>
                  <a:ext uri="{0D108BD9-81ED-4DB2-BD59-A6C34878D82A}">
                    <a16:rowId xmlns:a16="http://schemas.microsoft.com/office/drawing/2014/main" val="3978244474"/>
                  </a:ext>
                </a:extLst>
              </a:tr>
              <a:tr h="157829">
                <a:tc>
                  <a:txBody>
                    <a:bodyPr/>
                    <a:lstStyle/>
                    <a:p>
                      <a:r>
                        <a:rPr lang="cy-GB" sz="1000" noProof="0" dirty="0">
                          <a:effectLst/>
                          <a:latin typeface="+mn-lt"/>
                        </a:rPr>
                        <a:t> </a:t>
                      </a:r>
                      <a:endParaRPr lang="cy-GB" sz="1100" noProof="0" dirty="0">
                        <a:effectLst/>
                        <a:latin typeface="+mn-lt"/>
                        <a:ea typeface="Times New Roman" panose="02020603050405020304" pitchFamily="18" charset="0"/>
                      </a:endParaRPr>
                    </a:p>
                  </a:txBody>
                  <a:tcPr marL="65192" marR="65192" marT="0" marB="0"/>
                </a:tc>
                <a:tc>
                  <a:txBody>
                    <a:bodyPr/>
                    <a:lstStyle/>
                    <a:p>
                      <a:pPr algn="ctr"/>
                      <a:r>
                        <a:rPr lang="cy-GB" sz="1000" b="1" noProof="0" dirty="0">
                          <a:effectLst/>
                        </a:rPr>
                        <a:t>£’000</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£’000</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£’000</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r>
                        <a:rPr lang="cy-GB" sz="1000" b="1" noProof="0" dirty="0">
                          <a:effectLst/>
                        </a:rPr>
                        <a:t>£’000</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£’000</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r>
                        <a:rPr lang="cy-GB" sz="1000" b="1" noProof="0" dirty="0">
                          <a:effectLst/>
                        </a:rPr>
                        <a:t>£’000</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r>
                        <a:rPr lang="cy-GB" sz="1000" b="1" noProof="0" dirty="0">
                          <a:effectLst/>
                        </a:rPr>
                        <a:t>£’000</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nchor="ctr"/>
                </a:tc>
                <a:extLst>
                  <a:ext uri="{0D108BD9-81ED-4DB2-BD59-A6C34878D82A}">
                    <a16:rowId xmlns:a16="http://schemas.microsoft.com/office/drawing/2014/main" val="2586455282"/>
                  </a:ext>
                </a:extLst>
              </a:tr>
              <a:tr h="112472">
                <a:tc>
                  <a:txBody>
                    <a:bodyPr/>
                    <a:lstStyle/>
                    <a:p>
                      <a:pPr marL="0" marR="0" lvl="0" indent="0" algn="l" defTabSz="1280128" rtl="0" eaLnBrk="1" fontAlgn="auto" latinLnBrk="0" hangingPunct="1">
                        <a:lnSpc>
                          <a:spcPct val="100000"/>
                        </a:lnSpc>
                        <a:spcBef>
                          <a:spcPts val="0"/>
                        </a:spcBef>
                        <a:spcAft>
                          <a:spcPts val="0"/>
                        </a:spcAft>
                        <a:buClrTx/>
                        <a:buSzTx/>
                        <a:buFontTx/>
                        <a:buNone/>
                        <a:tabLst/>
                        <a:defRPr/>
                      </a:pPr>
                      <a:r>
                        <a:rPr lang="cy-GB" sz="1100" b="1" noProof="0" dirty="0">
                          <a:effectLst/>
                          <a:latin typeface="+mn-lt"/>
                          <a:ea typeface="Times New Roman" panose="02020603050405020304" pitchFamily="18" charset="0"/>
                        </a:rPr>
                        <a:t>Cost neu brisiad y Brifysgol</a:t>
                      </a:r>
                    </a:p>
                  </a:txBody>
                  <a:tcPr marL="65192" marR="65192" marT="0" marB="0"/>
                </a:tc>
                <a:tc>
                  <a:txBody>
                    <a:bodyPr/>
                    <a:lstStyle/>
                    <a:p>
                      <a:pPr marL="0" marR="0" lvl="0" indent="0" algn="ctr" defTabSz="1280128" rtl="0" eaLnBrk="1" fontAlgn="auto" latinLnBrk="0" hangingPunct="1">
                        <a:lnSpc>
                          <a:spcPct val="100000"/>
                        </a:lnSpc>
                        <a:spcBef>
                          <a:spcPts val="0"/>
                        </a:spcBef>
                        <a:spcAft>
                          <a:spcPts val="0"/>
                        </a:spcAft>
                        <a:buClrTx/>
                        <a:buSzTx/>
                        <a:buFontTx/>
                        <a:buNone/>
                        <a:tabLst/>
                        <a:defRPr/>
                      </a:pP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nchor="ctr"/>
                </a:tc>
                <a:extLst>
                  <a:ext uri="{0D108BD9-81ED-4DB2-BD59-A6C34878D82A}">
                    <a16:rowId xmlns:a16="http://schemas.microsoft.com/office/drawing/2014/main" val="22371631"/>
                  </a:ext>
                </a:extLst>
              </a:tr>
              <a:tr h="112472">
                <a:tc>
                  <a:txBody>
                    <a:bodyPr/>
                    <a:lstStyle/>
                    <a:p>
                      <a:pPr marL="0" marR="0" lvl="0" indent="0" algn="l" defTabSz="1280128" rtl="0" eaLnBrk="1" fontAlgn="auto" latinLnBrk="0" hangingPunct="1">
                        <a:lnSpc>
                          <a:spcPct val="100000"/>
                        </a:lnSpc>
                        <a:spcBef>
                          <a:spcPts val="0"/>
                        </a:spcBef>
                        <a:spcAft>
                          <a:spcPts val="0"/>
                        </a:spcAft>
                        <a:buClrTx/>
                        <a:buSzTx/>
                        <a:buFontTx/>
                        <a:buNone/>
                        <a:tabLst/>
                        <a:defRPr/>
                      </a:pPr>
                      <a:r>
                        <a:rPr lang="cy-GB" sz="1000" b="1" noProof="0" dirty="0">
                          <a:effectLst/>
                          <a:latin typeface="+mn-lt"/>
                        </a:rPr>
                        <a:t>Cost neu brisiad y Brifysgol</a:t>
                      </a:r>
                      <a:endParaRPr lang="cy-GB" sz="1100" b="1" noProof="0" dirty="0">
                        <a:effectLst/>
                        <a:latin typeface="+mn-lt"/>
                        <a:ea typeface="Times New Roman" panose="02020603050405020304" pitchFamily="18" charset="0"/>
                      </a:endParaRPr>
                    </a:p>
                  </a:txBody>
                  <a:tcPr marL="65192" marR="65192" marT="0" marB="0"/>
                </a:tc>
                <a:tc>
                  <a:txBody>
                    <a:bodyPr/>
                    <a:lstStyle/>
                    <a:p>
                      <a:pPr marL="0" marR="0" lvl="0" indent="0" algn="ctr" defTabSz="1280128" rtl="0" eaLnBrk="1" fontAlgn="auto" latinLnBrk="0" hangingPunct="1">
                        <a:lnSpc>
                          <a:spcPct val="100000"/>
                        </a:lnSpc>
                        <a:spcBef>
                          <a:spcPts val="0"/>
                        </a:spcBef>
                        <a:spcAft>
                          <a:spcPts val="0"/>
                        </a:spcAft>
                        <a:buClrTx/>
                        <a:buSzTx/>
                        <a:buFontTx/>
                        <a:buNone/>
                        <a:tabLst/>
                        <a:defRPr/>
                      </a:pPr>
                      <a:r>
                        <a:rPr lang="cy-GB" sz="1000" noProof="0" dirty="0">
                          <a:effectLst/>
                        </a:rPr>
                        <a:t> </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nchor="ctr"/>
                </a:tc>
                <a:tc>
                  <a:txBody>
                    <a:bodyPr/>
                    <a:lstStyle/>
                    <a:p>
                      <a:pPr algn="ctr"/>
                      <a:r>
                        <a:rPr lang="cy-GB" sz="1000" b="1" noProof="0" dirty="0">
                          <a:effectLst/>
                        </a:rPr>
                        <a:t> </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nchor="ctr"/>
                </a:tc>
                <a:extLst>
                  <a:ext uri="{0D108BD9-81ED-4DB2-BD59-A6C34878D82A}">
                    <a16:rowId xmlns:a16="http://schemas.microsoft.com/office/drawing/2014/main" val="278037095"/>
                  </a:ext>
                </a:extLst>
              </a:tr>
              <a:tr h="157829">
                <a:tc>
                  <a:txBody>
                    <a:bodyPr/>
                    <a:lstStyle/>
                    <a:p>
                      <a:r>
                        <a:rPr lang="cy-GB" sz="1000" noProof="0" dirty="0">
                          <a:effectLst/>
                          <a:latin typeface="+mn-lt"/>
                        </a:rPr>
                        <a:t>Ar 1 Awst 2023</a:t>
                      </a:r>
                      <a:endParaRPr lang="cy-GB" sz="1100" noProof="0" dirty="0">
                        <a:effectLst/>
                        <a:latin typeface="+mn-lt"/>
                        <a:ea typeface="Times New Roman" panose="02020603050405020304" pitchFamily="18" charset="0"/>
                      </a:endParaRPr>
                    </a:p>
                  </a:txBody>
                  <a:tcPr marL="65192" marR="65192" marT="0" marB="0"/>
                </a:tc>
                <a:tc>
                  <a:txBody>
                    <a:bodyPr/>
                    <a:lstStyle/>
                    <a:p>
                      <a:pPr algn="ctr"/>
                      <a:r>
                        <a:rPr lang="cy-GB" sz="1000" noProof="0" dirty="0">
                          <a:effectLst/>
                          <a:latin typeface="Calibri" panose="020F0502020204030204" pitchFamily="34" charset="0"/>
                          <a:ea typeface="Times New Roman" panose="02020603050405020304" pitchFamily="18" charset="0"/>
                        </a:rPr>
                        <a:t>117,512</a:t>
                      </a:r>
                      <a:endParaRPr lang="cy-GB" sz="11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4,561</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18,532</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18,274</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212</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Calibri" panose="020F0502020204030204" pitchFamily="34"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Calibri" panose="020F0502020204030204" pitchFamily="34" charset="0"/>
                        </a:rPr>
                        <a:t>159,091</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33101194"/>
                  </a:ext>
                </a:extLst>
              </a:tr>
              <a:tr h="157829">
                <a:tc>
                  <a:txBody>
                    <a:bodyPr/>
                    <a:lstStyle/>
                    <a:p>
                      <a:r>
                        <a:rPr lang="cy-GB" sz="1000" noProof="0" dirty="0">
                          <a:effectLst/>
                          <a:latin typeface="+mn-lt"/>
                          <a:ea typeface="Times New Roman" panose="02020603050405020304" pitchFamily="18" charset="0"/>
                        </a:rPr>
                        <a:t>Ychwanegiadau yn y flwyddyn</a:t>
                      </a:r>
                      <a:endParaRPr lang="cy-GB" sz="1100" noProof="0" dirty="0">
                        <a:effectLst/>
                        <a:latin typeface="+mn-lt"/>
                        <a:ea typeface="Times New Roman" panose="02020603050405020304" pitchFamily="18" charset="0"/>
                      </a:endParaRPr>
                    </a:p>
                  </a:txBody>
                  <a:tcPr marL="65192" marR="65192" marT="0" marB="0"/>
                </a:tc>
                <a:tc>
                  <a:txBody>
                    <a:bodyPr/>
                    <a:lstStyle/>
                    <a:p>
                      <a:pPr algn="ctr"/>
                      <a:r>
                        <a:rPr lang="cy-GB" sz="1000" noProof="0" dirty="0">
                          <a:effectLst/>
                          <a:latin typeface="Calibri" panose="020F0502020204030204" pitchFamily="34" charset="0"/>
                          <a:ea typeface="Times New Roman" panose="02020603050405020304" pitchFamily="18" charset="0"/>
                        </a:rPr>
                        <a:t>18,764</a:t>
                      </a:r>
                      <a:endParaRPr lang="cy-GB" sz="11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97</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4,130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769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Calibri" panose="020F0502020204030204" pitchFamily="34"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23,760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18541142"/>
                  </a:ext>
                </a:extLst>
              </a:tr>
              <a:tr h="112472">
                <a:tc>
                  <a:txBody>
                    <a:bodyPr/>
                    <a:lstStyle/>
                    <a:p>
                      <a:r>
                        <a:rPr lang="cy-GB" sz="1000" noProof="0" dirty="0">
                          <a:effectLst/>
                          <a:latin typeface="+mn-lt"/>
                        </a:rPr>
                        <a:t>Trosglwyddiadau</a:t>
                      </a:r>
                      <a:endParaRPr lang="cy-GB" sz="1100" noProof="0" dirty="0">
                        <a:effectLst/>
                        <a:latin typeface="+mn-lt"/>
                        <a:ea typeface="Times New Roman" panose="02020603050405020304" pitchFamily="18" charset="0"/>
                      </a:endParaRPr>
                    </a:p>
                  </a:txBody>
                  <a:tcPr marL="65192" marR="65192" marT="0" marB="0"/>
                </a:tc>
                <a:tc>
                  <a:txBody>
                    <a:bodyPr/>
                    <a:lstStyle/>
                    <a:p>
                      <a:pPr algn="ctr"/>
                      <a:r>
                        <a:rPr lang="cy-GB" sz="1000" noProof="0" dirty="0">
                          <a:effectLst/>
                          <a:latin typeface="Calibri" panose="020F0502020204030204" pitchFamily="34" charset="0"/>
                          <a:ea typeface="Times New Roman" panose="02020603050405020304" pitchFamily="18" charset="0"/>
                        </a:rPr>
                        <a:t>3,650</a:t>
                      </a:r>
                      <a:endParaRPr lang="cy-GB" sz="11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(3,771)</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121</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Calibri" panose="020F0502020204030204" pitchFamily="34"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Calibri" panose="020F0502020204030204" pitchFamily="34"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71993042"/>
                  </a:ext>
                </a:extLst>
              </a:tr>
              <a:tr h="0">
                <a:tc>
                  <a:txBody>
                    <a:bodyPr/>
                    <a:lstStyle/>
                    <a:p>
                      <a:r>
                        <a:rPr lang="cy-GB" sz="1000" noProof="0" dirty="0">
                          <a:effectLst/>
                          <a:latin typeface="+mn-lt"/>
                        </a:rPr>
                        <a:t>Trosglwyddo i Eiddo Buddsoddi</a:t>
                      </a:r>
                      <a:endParaRPr lang="cy-GB" sz="1100" noProof="0" dirty="0">
                        <a:effectLst/>
                        <a:latin typeface="+mn-lt"/>
                        <a:ea typeface="Times New Roman" panose="02020603050405020304" pitchFamily="18" charset="0"/>
                      </a:endParaRPr>
                    </a:p>
                  </a:txBody>
                  <a:tcPr marL="65192" marR="65192" marT="0" marB="0"/>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1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(3,921)</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Calibri" panose="020F0502020204030204" pitchFamily="34"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Calibri" panose="020F0502020204030204" pitchFamily="34" charset="0"/>
                        </a:rPr>
                        <a:t>(3,921)</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82954265"/>
                  </a:ext>
                </a:extLst>
              </a:tr>
              <a:tr h="157829">
                <a:tc>
                  <a:txBody>
                    <a:bodyPr/>
                    <a:lstStyle/>
                    <a:p>
                      <a:pPr>
                        <a:tabLst>
                          <a:tab pos="1195070" algn="r"/>
                        </a:tabLst>
                      </a:pPr>
                      <a:r>
                        <a:rPr lang="cy-GB" sz="1000" noProof="0" dirty="0">
                          <a:effectLst/>
                          <a:latin typeface="+mn-lt"/>
                        </a:rPr>
                        <a:t>Gwarediadau	</a:t>
                      </a:r>
                      <a:endParaRPr lang="cy-GB" sz="1100" noProof="0" dirty="0">
                        <a:effectLst/>
                        <a:latin typeface="+mn-lt"/>
                        <a:ea typeface="Times New Roman" panose="02020603050405020304" pitchFamily="18" charset="0"/>
                      </a:endParaRPr>
                    </a:p>
                  </a:txBody>
                  <a:tcPr marL="65192" marR="65192" marT="0" marB="0"/>
                </a:tc>
                <a:tc>
                  <a:txBody>
                    <a:bodyPr/>
                    <a:lstStyle/>
                    <a:p>
                      <a:pPr algn="ctr">
                        <a:tabLst>
                          <a:tab pos="1195070" algn="r"/>
                        </a:tabLst>
                      </a:pPr>
                      <a:r>
                        <a:rPr lang="cy-GB" sz="1000" noProof="0" dirty="0">
                          <a:effectLst/>
                          <a:latin typeface="Calibri" panose="020F0502020204030204" pitchFamily="34" charset="0"/>
                          <a:ea typeface="Times New Roman" panose="02020603050405020304" pitchFamily="18" charset="0"/>
                        </a:rPr>
                        <a:t>(1,957)</a:t>
                      </a:r>
                      <a:endParaRPr lang="cy-GB" sz="11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(5)</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Calibri" panose="020F0502020204030204" pitchFamily="34"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Calibri" panose="020F0502020204030204" pitchFamily="34" charset="0"/>
                        </a:rPr>
                        <a:t>(1,962)</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94595640"/>
                  </a:ext>
                </a:extLst>
              </a:tr>
              <a:tr h="157829">
                <a:tc>
                  <a:txBody>
                    <a:bodyPr/>
                    <a:lstStyle/>
                    <a:p>
                      <a:pPr>
                        <a:tabLst>
                          <a:tab pos="1195070" algn="r"/>
                        </a:tabLst>
                      </a:pPr>
                      <a:r>
                        <a:rPr lang="cy-GB" sz="1000" noProof="0" dirty="0">
                          <a:effectLst/>
                          <a:latin typeface="+mn-lt"/>
                        </a:rPr>
                        <a:t>Gwrthdroi amhariad blaenorol</a:t>
                      </a:r>
                      <a:endParaRPr lang="cy-GB" sz="1000" noProof="0" dirty="0">
                        <a:effectLst/>
                        <a:latin typeface="+mn-lt"/>
                        <a:ea typeface="Times New Roman" panose="02020603050405020304" pitchFamily="18" charset="0"/>
                      </a:endParaRPr>
                    </a:p>
                  </a:txBody>
                  <a:tcPr marL="65192" marR="65192" marT="0" marB="0"/>
                </a:tc>
                <a:tc>
                  <a:txBody>
                    <a:bodyPr/>
                    <a:lstStyle/>
                    <a:p>
                      <a:pPr algn="ctr">
                        <a:tabLst>
                          <a:tab pos="1195070" algn="r"/>
                        </a:tabLst>
                      </a:pPr>
                      <a:r>
                        <a:rPr lang="cy-GB" sz="1000" noProof="0" dirty="0">
                          <a:effectLst/>
                          <a:latin typeface="Calibri" panose="020F0502020204030204" pitchFamily="34" charset="0"/>
                          <a:ea typeface="Times New Roman" panose="02020603050405020304" pitchFamily="18" charset="0"/>
                        </a:rPr>
                        <a:t>-</a:t>
                      </a:r>
                      <a:endParaRPr lang="cy-GB" sz="11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ea typeface="Times New Roman" panose="02020603050405020304" pitchFamily="18" charset="0"/>
                        </a:rPr>
                        <a:t>3,132</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ea typeface="Calibri" panose="020F0502020204030204" pitchFamily="34"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ea typeface="Calibri" panose="020F0502020204030204" pitchFamily="34" charset="0"/>
                        </a:rPr>
                        <a:t>3,132</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4019891"/>
                  </a:ext>
                </a:extLst>
              </a:tr>
              <a:tr h="157829">
                <a:tc>
                  <a:txBody>
                    <a:bodyPr/>
                    <a:lstStyle/>
                    <a:p>
                      <a:r>
                        <a:rPr lang="cy-GB" sz="1000" b="1" noProof="0" dirty="0">
                          <a:effectLst/>
                          <a:latin typeface="+mn-lt"/>
                        </a:rPr>
                        <a:t>Ar 31 Gorffennaf 2024</a:t>
                      </a:r>
                      <a:endParaRPr lang="cy-GB" sz="1100" b="1" noProof="0" dirty="0">
                        <a:effectLst/>
                        <a:latin typeface="+mn-lt"/>
                        <a:ea typeface="Times New Roman" panose="02020603050405020304" pitchFamily="18" charset="0"/>
                      </a:endParaRPr>
                    </a:p>
                  </a:txBody>
                  <a:tcPr marL="65192" marR="65192" marT="0" marB="0"/>
                </a:tc>
                <a:tc>
                  <a:txBody>
                    <a:bodyPr/>
                    <a:lstStyle/>
                    <a:p>
                      <a:pPr algn="ctr"/>
                      <a:r>
                        <a:rPr lang="cy-GB" sz="1000" b="1" noProof="0" dirty="0">
                          <a:effectLst/>
                          <a:latin typeface="Calibri" panose="020F0502020204030204" pitchFamily="34" charset="0"/>
                          <a:ea typeface="Times New Roman" panose="02020603050405020304" pitchFamily="18" charset="0"/>
                        </a:rPr>
                        <a:t>137,969</a:t>
                      </a:r>
                      <a:endParaRPr lang="cy-GB" sz="11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Times New Roman" panose="02020603050405020304" pitchFamily="18" charset="0"/>
                        </a:rPr>
                        <a:t>97</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Times New Roman" panose="02020603050405020304" pitchFamily="18" charset="0"/>
                        </a:rPr>
                        <a:t>18,532</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Times New Roman" panose="02020603050405020304" pitchFamily="18" charset="0"/>
                        </a:rPr>
                        <a:t>22,520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Times New Roman" panose="02020603050405020304" pitchFamily="18" charset="0"/>
                        </a:rPr>
                        <a:t>981</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Calibri" panose="020F0502020204030204" pitchFamily="34"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Calibri" panose="020F0502020204030204" pitchFamily="34" charset="0"/>
                        </a:rPr>
                        <a:t>180,100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3319691"/>
                  </a:ext>
                </a:extLst>
              </a:tr>
              <a:tr h="157829">
                <a:tc>
                  <a:txBody>
                    <a:bodyPr/>
                    <a:lstStyle/>
                    <a:p>
                      <a:endParaRPr lang="cy-GB" sz="1100" b="1" noProof="0" dirty="0">
                        <a:effectLst/>
                        <a:latin typeface="+mn-lt"/>
                        <a:ea typeface="Times New Roman" panose="02020603050405020304" pitchFamily="18" charset="0"/>
                      </a:endParaRPr>
                    </a:p>
                  </a:txBody>
                  <a:tcPr marL="65192" marR="65192" marT="0" marB="0"/>
                </a:tc>
                <a:tc>
                  <a:txBody>
                    <a:bodyPr/>
                    <a:lstStyle/>
                    <a:p>
                      <a:pPr algn="ct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11451937"/>
                  </a:ext>
                </a:extLst>
              </a:tr>
              <a:tr h="157829">
                <a:tc gridSpan="2">
                  <a:txBody>
                    <a:bodyPr/>
                    <a:lstStyle/>
                    <a:p>
                      <a:pPr algn="l"/>
                      <a:r>
                        <a:rPr lang="cy-GB" sz="1000" b="1" noProof="0" dirty="0">
                          <a:effectLst/>
                          <a:latin typeface="+mn-lt"/>
                        </a:rPr>
                        <a:t>Dibrisiant cronedig</a:t>
                      </a:r>
                      <a:endParaRPr lang="cy-GB" sz="1100" b="1" noProof="0" dirty="0">
                        <a:effectLst/>
                        <a:latin typeface="+mn-lt"/>
                        <a:ea typeface="Times New Roman" panose="02020603050405020304" pitchFamily="18" charset="0"/>
                      </a:endParaRPr>
                    </a:p>
                  </a:txBody>
                  <a:tcPr marL="65192" marR="65192" marT="0" marB="0"/>
                </a:tc>
                <a:tc hMerge="1">
                  <a:txBody>
                    <a:bodyPr/>
                    <a:lstStyle/>
                    <a:p>
                      <a:endParaRPr lang="en-GB"/>
                    </a:p>
                  </a:txBody>
                  <a:tcPr/>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b="1" noProof="0" dirty="0">
                          <a:effectLst/>
                        </a:rPr>
                        <a:t> </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tc>
                <a:extLst>
                  <a:ext uri="{0D108BD9-81ED-4DB2-BD59-A6C34878D82A}">
                    <a16:rowId xmlns:a16="http://schemas.microsoft.com/office/drawing/2014/main" val="3834639211"/>
                  </a:ext>
                </a:extLst>
              </a:tr>
              <a:tr h="157829">
                <a:tc>
                  <a:txBody>
                    <a:bodyPr/>
                    <a:lstStyle/>
                    <a:p>
                      <a:r>
                        <a:rPr lang="cy-GB" sz="1000" noProof="0" dirty="0">
                          <a:effectLst/>
                          <a:latin typeface="+mn-lt"/>
                        </a:rPr>
                        <a:t>Ar 1 Awst 2023</a:t>
                      </a:r>
                      <a:endParaRPr lang="cy-GB" sz="1100" noProof="0" dirty="0">
                        <a:effectLst/>
                        <a:latin typeface="+mn-lt"/>
                        <a:ea typeface="Times New Roman" panose="02020603050405020304" pitchFamily="18" charset="0"/>
                      </a:endParaRPr>
                    </a:p>
                  </a:txBody>
                  <a:tcPr marL="65192" marR="65192" marT="0" marB="0"/>
                </a:tc>
                <a:tc>
                  <a:txBody>
                    <a:bodyPr/>
                    <a:lstStyle/>
                    <a:p>
                      <a:pPr algn="ctr"/>
                      <a:r>
                        <a:rPr lang="cy-GB" sz="1000" noProof="0" dirty="0">
                          <a:effectLst/>
                          <a:latin typeface="Calibri" panose="020F0502020204030204" pitchFamily="34" charset="0"/>
                          <a:ea typeface="Times New Roman" panose="02020603050405020304" pitchFamily="18" charset="0"/>
                        </a:rPr>
                        <a:t>30,894</a:t>
                      </a:r>
                      <a:endParaRPr lang="cy-GB" sz="11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5,121</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12,345</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171</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Calibri" panose="020F0502020204030204" pitchFamily="34"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Calibri" panose="020F0502020204030204" pitchFamily="34" charset="0"/>
                        </a:rPr>
                        <a:t>48,531</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58321778"/>
                  </a:ext>
                </a:extLst>
              </a:tr>
              <a:tr h="157829">
                <a:tc>
                  <a:txBody>
                    <a:bodyPr/>
                    <a:lstStyle/>
                    <a:p>
                      <a:r>
                        <a:rPr lang="cy-GB" sz="1000" noProof="0" dirty="0">
                          <a:effectLst/>
                          <a:latin typeface="+mn-lt"/>
                        </a:rPr>
                        <a:t>Tâl am y flwyddyn</a:t>
                      </a:r>
                      <a:endParaRPr lang="cy-GB" sz="1100" noProof="0" dirty="0">
                        <a:effectLst/>
                        <a:latin typeface="+mn-lt"/>
                        <a:ea typeface="Times New Roman" panose="02020603050405020304" pitchFamily="18" charset="0"/>
                      </a:endParaRPr>
                    </a:p>
                  </a:txBody>
                  <a:tcPr marL="65192" marR="65192" marT="0" marB="0"/>
                </a:tc>
                <a:tc>
                  <a:txBody>
                    <a:bodyPr/>
                    <a:lstStyle/>
                    <a:p>
                      <a:pPr algn="ctr"/>
                      <a:r>
                        <a:rPr lang="cy-GB" sz="1000" noProof="0" dirty="0">
                          <a:effectLst/>
                          <a:latin typeface="Calibri" panose="020F0502020204030204" pitchFamily="34" charset="0"/>
                          <a:ea typeface="Times New Roman" panose="02020603050405020304" pitchFamily="18" charset="0"/>
                        </a:rPr>
                        <a:t>3,401</a:t>
                      </a:r>
                      <a:endParaRPr lang="cy-GB" sz="11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365</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5,255</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Times New Roman" panose="02020603050405020304" pitchFamily="18" charset="0"/>
                        </a:rPr>
                        <a:t>192</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Calibri" panose="020F0502020204030204" pitchFamily="34"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Calibri" panose="020F0502020204030204" pitchFamily="34" charset="0"/>
                          <a:ea typeface="Calibri" panose="020F0502020204030204" pitchFamily="34" charset="0"/>
                        </a:rPr>
                        <a:t>9,213</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5367720"/>
                  </a:ext>
                </a:extLst>
              </a:tr>
              <a:tr h="129086">
                <a:tc>
                  <a:txBody>
                    <a:bodyPr/>
                    <a:lstStyle/>
                    <a:p>
                      <a:r>
                        <a:rPr lang="cy-GB" sz="1000" noProof="0" dirty="0">
                          <a:effectLst/>
                          <a:latin typeface="+mn-lt"/>
                          <a:ea typeface="Times New Roman" panose="02020603050405020304" pitchFamily="18" charset="0"/>
                        </a:rPr>
                        <a:t>Gwarediadau</a:t>
                      </a:r>
                      <a:endParaRPr lang="cy-GB" sz="1100" noProof="0" dirty="0">
                        <a:effectLst/>
                        <a:latin typeface="+mn-lt"/>
                        <a:ea typeface="Times New Roman" panose="02020603050405020304" pitchFamily="18" charset="0"/>
                      </a:endParaRPr>
                    </a:p>
                  </a:txBody>
                  <a:tcPr marL="65192" marR="65192" marT="0" marB="0"/>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1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ea typeface="Times New Roman" panose="02020603050405020304" pitchFamily="18" charset="0"/>
                        </a:rPr>
                        <a:t>(5)</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ea typeface="Calibri" panose="020F0502020204030204" pitchFamily="34"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Calibri" panose="020F0502020204030204" pitchFamily="34" charset="0"/>
                          <a:ea typeface="Calibri" panose="020F0502020204030204" pitchFamily="34" charset="0"/>
                        </a:rPr>
                        <a:t>(5)</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6178701"/>
                  </a:ext>
                </a:extLst>
              </a:tr>
              <a:tr h="157829">
                <a:tc>
                  <a:txBody>
                    <a:bodyPr/>
                    <a:lstStyle/>
                    <a:p>
                      <a:r>
                        <a:rPr lang="cy-GB" sz="1000" b="1" noProof="0" dirty="0">
                          <a:effectLst/>
                          <a:latin typeface="+mn-lt"/>
                        </a:rPr>
                        <a:t>Ar 31 Gorffennaf 2024</a:t>
                      </a:r>
                      <a:endParaRPr lang="cy-GB" sz="1100" b="1" noProof="0" dirty="0">
                        <a:effectLst/>
                        <a:latin typeface="+mn-lt"/>
                        <a:ea typeface="Times New Roman" panose="02020603050405020304" pitchFamily="18" charset="0"/>
                      </a:endParaRPr>
                    </a:p>
                  </a:txBody>
                  <a:tcPr marL="65192" marR="65192" marT="0" marB="0"/>
                </a:tc>
                <a:tc>
                  <a:txBody>
                    <a:bodyPr/>
                    <a:lstStyle/>
                    <a:p>
                      <a:pPr algn="ctr"/>
                      <a:r>
                        <a:rPr lang="cy-GB" sz="1000" b="1" noProof="0" dirty="0">
                          <a:effectLst/>
                          <a:latin typeface="Calibri" panose="020F0502020204030204" pitchFamily="34" charset="0"/>
                          <a:ea typeface="Times New Roman" panose="02020603050405020304" pitchFamily="18" charset="0"/>
                        </a:rPr>
                        <a:t>34,295</a:t>
                      </a:r>
                      <a:endParaRPr lang="cy-GB" sz="11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Times New Roman" panose="02020603050405020304" pitchFamily="18"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Times New Roman" panose="02020603050405020304" pitchFamily="18" charset="0"/>
                        </a:rPr>
                        <a:t>5,486</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Times New Roman" panose="02020603050405020304" pitchFamily="18" charset="0"/>
                        </a:rPr>
                        <a:t>17,595</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Times New Roman" panose="02020603050405020304" pitchFamily="18" charset="0"/>
                        </a:rPr>
                        <a:t>363</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Calibri" panose="020F0502020204030204" pitchFamily="34"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Calibri" panose="020F0502020204030204" pitchFamily="34" charset="0"/>
                        </a:rPr>
                        <a:t>57,739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3914296"/>
                  </a:ext>
                </a:extLst>
              </a:tr>
              <a:tr h="157829">
                <a:tc>
                  <a:txBody>
                    <a:bodyPr/>
                    <a:lstStyle/>
                    <a:p>
                      <a:endParaRPr lang="cy-GB" sz="1100" b="1" noProof="0" dirty="0">
                        <a:effectLst/>
                        <a:latin typeface="+mn-lt"/>
                        <a:ea typeface="Times New Roman" panose="02020603050405020304" pitchFamily="18" charset="0"/>
                      </a:endParaRPr>
                    </a:p>
                  </a:txBody>
                  <a:tcPr marL="65192" marR="65192" marT="0" marB="0"/>
                </a:tc>
                <a:tc>
                  <a:txBody>
                    <a:bodyPr/>
                    <a:lstStyle/>
                    <a:p>
                      <a:pPr algn="ct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noProof="0" dirty="0">
                        <a:effectLst/>
                        <a:latin typeface="Times New Roman" panose="02020603050405020304" pitchFamily="18" charset="0"/>
                        <a:ea typeface="Times New Roman" panose="02020603050405020304" pitchFamily="18" charset="0"/>
                      </a:endParaRPr>
                    </a:p>
                  </a:txBody>
                  <a:tcPr marL="65192" marR="65192" marT="0" marB="0">
                    <a:lnT w="28575" cap="flat" cmpd="sng" algn="ctr">
                      <a:solidFill>
                        <a:schemeClr val="tx1"/>
                      </a:solidFill>
                      <a:prstDash val="solid"/>
                      <a:round/>
                      <a:headEnd type="none" w="med" len="med"/>
                      <a:tailEnd type="none" w="med" len="med"/>
                    </a:lnT>
                  </a:tcPr>
                </a:tc>
                <a:tc>
                  <a:txBody>
                    <a:bodyPr/>
                    <a:lstStyle/>
                    <a:p>
                      <a:pPr algn="ct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8808661"/>
                  </a:ext>
                </a:extLst>
              </a:tr>
              <a:tr h="157829">
                <a:tc>
                  <a:txBody>
                    <a:bodyPr/>
                    <a:lstStyle/>
                    <a:p>
                      <a:r>
                        <a:rPr lang="cy-GB" sz="1000" b="1" noProof="0" dirty="0">
                          <a:effectLst/>
                          <a:latin typeface="+mn-lt"/>
                        </a:rPr>
                        <a:t>Gwerth llyfr net</a:t>
                      </a:r>
                      <a:endParaRPr lang="cy-GB" sz="1100" b="1" noProof="0" dirty="0">
                        <a:effectLst/>
                        <a:latin typeface="+mn-lt"/>
                        <a:ea typeface="Times New Roman" panose="02020603050405020304" pitchFamily="18" charset="0"/>
                      </a:endParaRPr>
                    </a:p>
                  </a:txBody>
                  <a:tcPr marL="65192" marR="65192" marT="0" marB="0"/>
                </a:tc>
                <a:tc>
                  <a:txBody>
                    <a:bodyPr/>
                    <a:lstStyle/>
                    <a:p>
                      <a:pPr algn="ctr"/>
                      <a:r>
                        <a:rPr lang="cy-GB" sz="1000" noProof="0" dirty="0">
                          <a:effectLst/>
                        </a:rPr>
                        <a:t> </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rPr>
                        <a:t> </a:t>
                      </a:r>
                      <a:endParaRPr lang="cy-GB" sz="1100" noProof="0" dirty="0">
                        <a:effectLst/>
                        <a:latin typeface="Times New Roman" panose="02020603050405020304" pitchFamily="18" charset="0"/>
                        <a:ea typeface="Times New Roman" panose="02020603050405020304" pitchFamily="18" charset="0"/>
                      </a:endParaRPr>
                    </a:p>
                  </a:txBody>
                  <a:tcPr marL="65192" marR="65192" marT="0" marB="0">
                    <a:lnB w="12700" cap="flat" cmpd="sng" algn="ctr">
                      <a:solidFill>
                        <a:schemeClr val="tx1"/>
                      </a:solidFill>
                      <a:prstDash val="solid"/>
                      <a:round/>
                      <a:headEnd type="none" w="med" len="med"/>
                      <a:tailEnd type="none" w="med" len="med"/>
                    </a:lnB>
                  </a:tcPr>
                </a:tc>
                <a:tc>
                  <a:txBody>
                    <a:bodyPr/>
                    <a:lstStyle/>
                    <a:p>
                      <a:pPr algn="ctr"/>
                      <a:r>
                        <a:rPr lang="cy-GB" sz="1000" b="1" noProof="0" dirty="0">
                          <a:effectLst/>
                        </a:rPr>
                        <a:t> </a:t>
                      </a:r>
                      <a:endParaRPr lang="cy-GB" sz="1100" b="1" noProof="0" dirty="0">
                        <a:effectLst/>
                        <a:latin typeface="Times New Roman" panose="02020603050405020304" pitchFamily="18" charset="0"/>
                        <a:ea typeface="Times New Roman" panose="02020603050405020304" pitchFamily="18" charset="0"/>
                      </a:endParaRPr>
                    </a:p>
                  </a:txBody>
                  <a:tcPr marL="65192" marR="65192"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4732631"/>
                  </a:ext>
                </a:extLst>
              </a:tr>
              <a:tr h="157829">
                <a:tc>
                  <a:txBody>
                    <a:bodyPr/>
                    <a:lstStyle/>
                    <a:p>
                      <a:r>
                        <a:rPr lang="cy-GB" sz="1000" b="1" noProof="0" dirty="0">
                          <a:effectLst/>
                          <a:latin typeface="+mn-lt"/>
                        </a:rPr>
                        <a:t>Ar 31 Gorffennaf 2024</a:t>
                      </a:r>
                      <a:endParaRPr lang="cy-GB" sz="1100" b="1" noProof="0" dirty="0">
                        <a:effectLst/>
                        <a:latin typeface="+mn-lt"/>
                        <a:ea typeface="Times New Roman" panose="02020603050405020304" pitchFamily="18" charset="0"/>
                      </a:endParaRPr>
                    </a:p>
                  </a:txBody>
                  <a:tcPr marL="65192" marR="65192" marT="0" marB="0"/>
                </a:tc>
                <a:tc>
                  <a:txBody>
                    <a:bodyPr/>
                    <a:lstStyle/>
                    <a:p>
                      <a:pPr algn="ctr"/>
                      <a:r>
                        <a:rPr lang="cy-GB" sz="1000" b="1" noProof="0" dirty="0">
                          <a:effectLst/>
                          <a:latin typeface="Calibri" panose="020F0502020204030204" pitchFamily="34" charset="0"/>
                          <a:ea typeface="Times New Roman" panose="02020603050405020304" pitchFamily="18" charset="0"/>
                        </a:rPr>
                        <a:t>103,674</a:t>
                      </a:r>
                      <a:endParaRPr lang="cy-GB" sz="11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Times New Roman" panose="02020603050405020304" pitchFamily="18" charset="0"/>
                        </a:rPr>
                        <a:t>97</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Times New Roman" panose="02020603050405020304" pitchFamily="18" charset="0"/>
                        </a:rPr>
                        <a:t>13,046</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Times New Roman" panose="02020603050405020304" pitchFamily="18" charset="0"/>
                        </a:rPr>
                        <a:t>4,925</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Times New Roman" panose="02020603050405020304" pitchFamily="18" charset="0"/>
                        </a:rPr>
                        <a:t>618</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Calibri" panose="020F0502020204030204" pitchFamily="34" charset="0"/>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Calibri" panose="020F0502020204030204" pitchFamily="34" charset="0"/>
                          <a:ea typeface="Calibri" panose="020F0502020204030204" pitchFamily="34" charset="0"/>
                        </a:rPr>
                        <a:t>122,361</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695502"/>
                  </a:ext>
                </a:extLst>
              </a:tr>
              <a:tr h="157829">
                <a:tc>
                  <a:txBody>
                    <a:bodyPr/>
                    <a:lstStyle/>
                    <a:p>
                      <a:r>
                        <a:rPr lang="cy-GB" sz="1000" noProof="0" dirty="0">
                          <a:solidFill>
                            <a:schemeClr val="bg1">
                              <a:lumMod val="50000"/>
                            </a:schemeClr>
                          </a:solidFill>
                          <a:effectLst/>
                        </a:rPr>
                        <a:t>Ar 31 Gorffennaf 2023</a:t>
                      </a:r>
                      <a:endParaRPr lang="cy-GB" sz="11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5192" marR="65192" marT="0" marB="0"/>
                </a:tc>
                <a:tc>
                  <a:txBody>
                    <a:bodyPr/>
                    <a:lstStyle/>
                    <a:p>
                      <a:pPr algn="ctr"/>
                      <a:r>
                        <a:rPr lang="cy-GB" sz="1000" noProof="0" dirty="0">
                          <a:solidFill>
                            <a:schemeClr val="bg1">
                              <a:lumMod val="50000"/>
                            </a:schemeClr>
                          </a:solidFill>
                          <a:effectLst/>
                          <a:latin typeface="Calibri" panose="020F0502020204030204" pitchFamily="34" charset="0"/>
                          <a:ea typeface="Times New Roman" panose="02020603050405020304" pitchFamily="18" charset="0"/>
                        </a:rPr>
                        <a:t>86,617</a:t>
                      </a:r>
                      <a:endParaRPr lang="cy-GB" sz="11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tcPr>
                </a:tc>
                <a:tc>
                  <a:txBody>
                    <a:bodyPr/>
                    <a:lstStyle/>
                    <a:p>
                      <a:pPr algn="ctr"/>
                      <a:r>
                        <a:rPr lang="cy-GB" sz="1000" noProof="0" dirty="0">
                          <a:solidFill>
                            <a:schemeClr val="bg1">
                              <a:lumMod val="50000"/>
                            </a:schemeClr>
                          </a:solidFill>
                          <a:effectLst/>
                          <a:latin typeface="Calibri" panose="020F0502020204030204" pitchFamily="34" charset="0"/>
                          <a:ea typeface="Times New Roman" panose="02020603050405020304" pitchFamily="18" charset="0"/>
                        </a:rPr>
                        <a:t>4,561</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tcPr>
                </a:tc>
                <a:tc>
                  <a:txBody>
                    <a:bodyPr/>
                    <a:lstStyle/>
                    <a:p>
                      <a:pPr algn="ctr"/>
                      <a:r>
                        <a:rPr lang="cy-GB" sz="1000" noProof="0" dirty="0">
                          <a:solidFill>
                            <a:schemeClr val="bg1">
                              <a:lumMod val="50000"/>
                            </a:schemeClr>
                          </a:solidFill>
                          <a:effectLst/>
                          <a:latin typeface="Calibri" panose="020F0502020204030204" pitchFamily="34" charset="0"/>
                          <a:ea typeface="Times New Roman" panose="02020603050405020304" pitchFamily="18" charset="0"/>
                        </a:rPr>
                        <a:t>13,411</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tcPr>
                </a:tc>
                <a:tc>
                  <a:txBody>
                    <a:bodyPr/>
                    <a:lstStyle/>
                    <a:p>
                      <a:pPr algn="ctr"/>
                      <a:r>
                        <a:rPr lang="cy-GB" sz="1000" noProof="0" dirty="0">
                          <a:solidFill>
                            <a:schemeClr val="bg1">
                              <a:lumMod val="50000"/>
                            </a:schemeClr>
                          </a:solidFill>
                          <a:effectLst/>
                          <a:latin typeface="Calibri" panose="020F0502020204030204" pitchFamily="34" charset="0"/>
                          <a:ea typeface="Times New Roman" panose="02020603050405020304" pitchFamily="18" charset="0"/>
                        </a:rPr>
                        <a:t>5,929</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tcPr>
                </a:tc>
                <a:tc>
                  <a:txBody>
                    <a:bodyPr/>
                    <a:lstStyle/>
                    <a:p>
                      <a:pPr algn="ctr"/>
                      <a:r>
                        <a:rPr lang="cy-GB" sz="1000" noProof="0" dirty="0">
                          <a:solidFill>
                            <a:schemeClr val="bg1">
                              <a:lumMod val="50000"/>
                            </a:schemeClr>
                          </a:solidFill>
                          <a:effectLst/>
                          <a:latin typeface="Calibri" panose="020F0502020204030204" pitchFamily="34" charset="0"/>
                          <a:ea typeface="Times New Roman" panose="02020603050405020304" pitchFamily="18" charset="0"/>
                        </a:rPr>
                        <a:t>41</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tcPr>
                </a:tc>
                <a:tc>
                  <a:txBody>
                    <a:bodyPr/>
                    <a:lstStyle/>
                    <a:p>
                      <a:pPr algn="ctr"/>
                      <a:r>
                        <a:rPr lang="cy-GB" sz="1000" noProof="0" dirty="0">
                          <a:solidFill>
                            <a:schemeClr val="bg1">
                              <a:lumMod val="50000"/>
                            </a:schemeClr>
                          </a:solidFill>
                          <a:effectLst/>
                          <a:latin typeface="Calibri" panose="020F0502020204030204" pitchFamily="34" charset="0"/>
                          <a:ea typeface="Calibri" panose="020F0502020204030204" pitchFamily="34" charset="0"/>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tcPr>
                </a:tc>
                <a:tc>
                  <a:txBody>
                    <a:bodyPr/>
                    <a:lstStyle/>
                    <a:p>
                      <a:pPr algn="ctr"/>
                      <a:r>
                        <a:rPr lang="cy-GB" sz="1000" noProof="0" dirty="0">
                          <a:solidFill>
                            <a:schemeClr val="bg1">
                              <a:lumMod val="50000"/>
                            </a:schemeClr>
                          </a:solidFill>
                          <a:effectLst/>
                          <a:latin typeface="Calibri" panose="020F0502020204030204" pitchFamily="34" charset="0"/>
                          <a:ea typeface="Calibri" panose="020F0502020204030204" pitchFamily="34" charset="0"/>
                        </a:rPr>
                        <a:t>110,560</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2309606"/>
                  </a:ext>
                </a:extLst>
              </a:tr>
            </a:tbl>
          </a:graphicData>
        </a:graphic>
      </p:graphicFrame>
      <p:sp>
        <p:nvSpPr>
          <p:cNvPr id="10" name="TextBox 9">
            <a:extLst>
              <a:ext uri="{FF2B5EF4-FFF2-40B4-BE49-F238E27FC236}">
                <a16:creationId xmlns:a16="http://schemas.microsoft.com/office/drawing/2014/main" id="{FD7FE4DD-6700-2FA5-7124-19302CAFFE27}"/>
              </a:ext>
            </a:extLst>
          </p:cNvPr>
          <p:cNvSpPr txBox="1"/>
          <p:nvPr/>
        </p:nvSpPr>
        <p:spPr>
          <a:xfrm>
            <a:off x="276595" y="4935948"/>
            <a:ext cx="12077157" cy="253916"/>
          </a:xfrm>
          <a:prstGeom prst="rect">
            <a:avLst/>
          </a:prstGeom>
          <a:noFill/>
        </p:spPr>
        <p:txBody>
          <a:bodyPr wrap="square" lIns="91440" tIns="45720" rIns="91440" bIns="45720" rtlCol="0" anchor="t">
            <a:spAutoFit/>
          </a:bodyPr>
          <a:lstStyle/>
          <a:p>
            <a:pPr algn="ctr"/>
            <a:r>
              <a:rPr lang="cy-GB" sz="1050" dirty="0"/>
              <a:t>Adroddodd y Brifysgol am dir gwerth £1,957k o fewn asedau a oedd ar werth ar 31 Gorffennaf 2023. Cwblhawyd gwaredu'r tir hwn yn ystod y flwyddyn</a:t>
            </a:r>
            <a:r>
              <a:rPr lang="en-GB" sz="1050" dirty="0"/>
              <a:t>.</a:t>
            </a:r>
          </a:p>
        </p:txBody>
      </p:sp>
      <p:sp>
        <p:nvSpPr>
          <p:cNvPr id="18" name="TextBox 17">
            <a:extLst>
              <a:ext uri="{FF2B5EF4-FFF2-40B4-BE49-F238E27FC236}">
                <a16:creationId xmlns:a16="http://schemas.microsoft.com/office/drawing/2014/main" id="{43B3B5A9-F078-0057-E3B8-6C3EF73E37B4}"/>
              </a:ext>
            </a:extLst>
          </p:cNvPr>
          <p:cNvSpPr txBox="1"/>
          <p:nvPr/>
        </p:nvSpPr>
        <p:spPr>
          <a:xfrm>
            <a:off x="503500" y="5557727"/>
            <a:ext cx="4548066" cy="276999"/>
          </a:xfrm>
          <a:prstGeom prst="rect">
            <a:avLst/>
          </a:prstGeom>
          <a:noFill/>
        </p:spPr>
        <p:txBody>
          <a:bodyPr wrap="square" rtlCol="0">
            <a:spAutoFit/>
          </a:bodyPr>
          <a:lstStyle/>
          <a:p>
            <a:r>
              <a:rPr lang="cy-GB" sz="1200" b="1" dirty="0"/>
              <a:t>12. Asedau treftadaeth: Cyfunol a’r Brifysgol</a:t>
            </a:r>
          </a:p>
        </p:txBody>
      </p:sp>
      <p:cxnSp>
        <p:nvCxnSpPr>
          <p:cNvPr id="19" name="Straight Connector 18">
            <a:extLst>
              <a:ext uri="{FF2B5EF4-FFF2-40B4-BE49-F238E27FC236}">
                <a16:creationId xmlns:a16="http://schemas.microsoft.com/office/drawing/2014/main" id="{EE6DAE20-6556-DF21-DED1-FD44CD3013FB}"/>
              </a:ext>
            </a:extLst>
          </p:cNvPr>
          <p:cNvCxnSpPr>
            <a:cxnSpLocks/>
          </p:cNvCxnSpPr>
          <p:nvPr/>
        </p:nvCxnSpPr>
        <p:spPr>
          <a:xfrm>
            <a:off x="3717579" y="4800600"/>
            <a:ext cx="559283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4519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D5929-0602-F549-6F63-6067692C021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B89B0D5-352F-E19B-3296-A7EED2F31641}"/>
              </a:ext>
            </a:extLst>
          </p:cNvPr>
          <p:cNvSpPr/>
          <p:nvPr/>
        </p:nvSpPr>
        <p:spPr>
          <a:xfrm>
            <a:off x="6800243" y="839165"/>
            <a:ext cx="6001358"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D7DF09FC-1A63-B55C-990C-D40255917548}"/>
              </a:ext>
            </a:extLst>
          </p:cNvPr>
          <p:cNvSpPr/>
          <p:nvPr/>
        </p:nvSpPr>
        <p:spPr>
          <a:xfrm>
            <a:off x="0" y="839165"/>
            <a:ext cx="6215605"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F54C8DD-77FF-2DAE-8E32-B210DB810006}"/>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3E7BE7EC-843F-F895-C969-2BA40A406259}"/>
              </a:ext>
            </a:extLst>
          </p:cNvPr>
          <p:cNvSpPr txBox="1"/>
          <p:nvPr/>
        </p:nvSpPr>
        <p:spPr>
          <a:xfrm>
            <a:off x="386863" y="61555"/>
            <a:ext cx="12414737" cy="584775"/>
          </a:xfrm>
          <a:prstGeom prst="rect">
            <a:avLst/>
          </a:prstGeom>
          <a:noFill/>
        </p:spPr>
        <p:txBody>
          <a:bodyPr wrap="square" rtlCol="0">
            <a:spAutoFit/>
          </a:bodyPr>
          <a:lstStyle/>
          <a:p>
            <a:r>
              <a:rPr lang="en-GB" sz="3200" dirty="0">
                <a:solidFill>
                  <a:schemeClr val="bg1"/>
                </a:solidFill>
              </a:rPr>
              <a:t>NODIADAU I’R CYFRIFON</a:t>
            </a:r>
            <a:endParaRPr lang="en-GB" sz="32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3EC9791-D334-0C7C-4A61-E45DA530E85D}"/>
              </a:ext>
            </a:extLst>
          </p:cNvPr>
          <p:cNvSpPr txBox="1"/>
          <p:nvPr/>
        </p:nvSpPr>
        <p:spPr>
          <a:xfrm>
            <a:off x="504481" y="791695"/>
            <a:ext cx="4548066" cy="276999"/>
          </a:xfrm>
          <a:prstGeom prst="rect">
            <a:avLst/>
          </a:prstGeom>
          <a:noFill/>
        </p:spPr>
        <p:txBody>
          <a:bodyPr wrap="square" rtlCol="0">
            <a:spAutoFit/>
          </a:bodyPr>
          <a:lstStyle/>
          <a:p>
            <a:r>
              <a:rPr lang="en-GB" sz="1200" b="1" dirty="0"/>
              <a:t>13. </a:t>
            </a:r>
            <a:r>
              <a:rPr lang="cy-GB" sz="1200" b="1" dirty="0"/>
              <a:t>Eiddo Buddsoddi</a:t>
            </a:r>
          </a:p>
        </p:txBody>
      </p:sp>
      <p:graphicFrame>
        <p:nvGraphicFramePr>
          <p:cNvPr id="5" name="Table 4">
            <a:extLst>
              <a:ext uri="{FF2B5EF4-FFF2-40B4-BE49-F238E27FC236}">
                <a16:creationId xmlns:a16="http://schemas.microsoft.com/office/drawing/2014/main" id="{9571B4DB-0182-E0D4-0332-24D70A94C6BB}"/>
              </a:ext>
            </a:extLst>
          </p:cNvPr>
          <p:cNvGraphicFramePr>
            <a:graphicFrameLocks noGrp="1"/>
          </p:cNvGraphicFramePr>
          <p:nvPr>
            <p:extLst>
              <p:ext uri="{D42A27DB-BD31-4B8C-83A1-F6EECF244321}">
                <p14:modId xmlns:p14="http://schemas.microsoft.com/office/powerpoint/2010/main" val="3276216521"/>
              </p:ext>
            </p:extLst>
          </p:nvPr>
        </p:nvGraphicFramePr>
        <p:xfrm>
          <a:off x="601579" y="1164535"/>
          <a:ext cx="4631564" cy="1229749"/>
        </p:xfrm>
        <a:graphic>
          <a:graphicData uri="http://schemas.openxmlformats.org/drawingml/2006/table">
            <a:tbl>
              <a:tblPr firstRow="1" firstCol="1" bandRow="1">
                <a:tableStyleId>{2D5ABB26-0587-4C30-8999-92F81FD0307C}</a:tableStyleId>
              </a:tblPr>
              <a:tblGrid>
                <a:gridCol w="2804943">
                  <a:extLst>
                    <a:ext uri="{9D8B030D-6E8A-4147-A177-3AD203B41FA5}">
                      <a16:colId xmlns:a16="http://schemas.microsoft.com/office/drawing/2014/main" val="3552250698"/>
                    </a:ext>
                  </a:extLst>
                </a:gridCol>
                <a:gridCol w="925206">
                  <a:extLst>
                    <a:ext uri="{9D8B030D-6E8A-4147-A177-3AD203B41FA5}">
                      <a16:colId xmlns:a16="http://schemas.microsoft.com/office/drawing/2014/main" val="760554754"/>
                    </a:ext>
                  </a:extLst>
                </a:gridCol>
                <a:gridCol w="901415">
                  <a:extLst>
                    <a:ext uri="{9D8B030D-6E8A-4147-A177-3AD203B41FA5}">
                      <a16:colId xmlns:a16="http://schemas.microsoft.com/office/drawing/2014/main" val="956461392"/>
                    </a:ext>
                  </a:extLst>
                </a:gridCol>
              </a:tblGrid>
              <a:tr h="162949">
                <a:tc>
                  <a:txBody>
                    <a:bodyPr/>
                    <a:lstStyle/>
                    <a:p>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gridSpan="2">
                  <a:txBody>
                    <a:bodyPr/>
                    <a:lstStyle/>
                    <a:p>
                      <a:pPr algn="ctr"/>
                      <a:r>
                        <a:rPr lang="cy-GB" sz="1000" b="1" noProof="0" dirty="0">
                          <a:effectLst/>
                        </a:rPr>
                        <a:t>Eiddo rhydd-ddaliadol</a:t>
                      </a:r>
                      <a:r>
                        <a:rPr lang="cy-GB" sz="100" b="1" noProof="0" dirty="0">
                          <a:effectLst/>
                        </a:rPr>
                        <a:t> </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1934677721"/>
                  </a:ext>
                </a:extLst>
              </a:tr>
              <a:tr h="0">
                <a:tc>
                  <a:txBody>
                    <a:bodyPr/>
                    <a:lstStyle/>
                    <a:p>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rPr>
                        <a:t>Cyfunol</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latin typeface="Times New Roman" panose="02020603050405020304" pitchFamily="18" charset="0"/>
                          <a:ea typeface="Times New Roman" panose="02020603050405020304" pitchFamily="18" charset="0"/>
                        </a:rPr>
                        <a:t>Y Brifysgol</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55017153"/>
                  </a:ext>
                </a:extLst>
              </a:tr>
              <a:tr h="0">
                <a:tc>
                  <a:txBody>
                    <a:bodyPr/>
                    <a:lstStyle/>
                    <a:p>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099897094"/>
                  </a:ext>
                </a:extLst>
              </a:tr>
              <a:tr h="0">
                <a:tc>
                  <a:txBody>
                    <a:bodyPr/>
                    <a:lstStyle/>
                    <a:p>
                      <a:r>
                        <a:rPr lang="cy-GB" sz="1000" noProof="0" dirty="0">
                          <a:effectLst/>
                          <a:latin typeface="+mn-lt"/>
                        </a:rPr>
                        <a:t>Balans ar 1 Awst 2023</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4,025</a:t>
                      </a:r>
                      <a:endParaRPr lang="cy-GB" sz="1200" noProof="0" dirty="0">
                        <a:effectLst/>
                        <a:latin typeface="+mn-lt"/>
                        <a:ea typeface="Times New Roman" panose="02020603050405020304" pitchFamily="18" charset="0"/>
                      </a:endParaRPr>
                    </a:p>
                  </a:txBody>
                  <a:tcPr marL="68580" marR="68580" marT="0" marB="0" anchor="ctr"/>
                </a:tc>
                <a:tc>
                  <a:txBody>
                    <a:bodyPr/>
                    <a:lstStyle/>
                    <a:p>
                      <a:pPr algn="ctr"/>
                      <a:r>
                        <a:rPr lang="cy-GB" sz="1000" noProof="0" dirty="0">
                          <a:effectLst/>
                          <a:latin typeface="+mn-lt"/>
                        </a:rPr>
                        <a:t>3,250</a:t>
                      </a:r>
                      <a:endParaRPr lang="cy-GB" sz="1200" noProof="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058173899"/>
                  </a:ext>
                </a:extLst>
              </a:tr>
              <a:tr h="0">
                <a:tc>
                  <a:txBody>
                    <a:bodyPr/>
                    <a:lstStyle/>
                    <a:p>
                      <a:r>
                        <a:rPr lang="cy-GB" sz="1000" noProof="0" dirty="0">
                          <a:effectLst/>
                          <a:latin typeface="+mn-lt"/>
                        </a:rPr>
                        <a:t>Ychwanegiadau</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ea typeface="Times New Roman" panose="02020603050405020304" pitchFamily="18" charset="0"/>
                        </a:rPr>
                        <a:t>2,906</a:t>
                      </a:r>
                      <a:endParaRPr lang="cy-GB" sz="1200" noProof="0" dirty="0">
                        <a:effectLst/>
                        <a:latin typeface="+mn-lt"/>
                        <a:ea typeface="Times New Roman" panose="02020603050405020304" pitchFamily="18" charset="0"/>
                      </a:endParaRPr>
                    </a:p>
                  </a:txBody>
                  <a:tcPr marL="68580" marR="68580" marT="0" marB="0" anchor="ctr"/>
                </a:tc>
                <a:tc>
                  <a:txBody>
                    <a:bodyPr/>
                    <a:lstStyle/>
                    <a:p>
                      <a:pPr algn="ctr"/>
                      <a:r>
                        <a:rPr lang="cy-GB" sz="1000" noProof="0" dirty="0">
                          <a:effectLst/>
                          <a:latin typeface="+mn-lt"/>
                          <a:ea typeface="Times New Roman" panose="02020603050405020304" pitchFamily="18" charset="0"/>
                        </a:rPr>
                        <a:t>2,906</a:t>
                      </a:r>
                      <a:endParaRPr lang="cy-GB" sz="1200" noProof="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1389577442"/>
                  </a:ext>
                </a:extLst>
              </a:tr>
              <a:tr h="0">
                <a:tc>
                  <a:txBody>
                    <a:bodyPr/>
                    <a:lstStyle/>
                    <a:p>
                      <a:r>
                        <a:rPr lang="cy-GB" sz="1000" noProof="0" dirty="0">
                          <a:effectLst/>
                          <a:latin typeface="+mn-lt"/>
                        </a:rPr>
                        <a:t>Trosglwyddo o asedau sefydlog</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3,921</a:t>
                      </a:r>
                      <a:endParaRPr lang="cy-GB" sz="1200" noProof="0" dirty="0">
                        <a:effectLst/>
                        <a:latin typeface="+mn-lt"/>
                        <a:ea typeface="Times New Roman" panose="02020603050405020304" pitchFamily="18" charset="0"/>
                      </a:endParaRPr>
                    </a:p>
                  </a:txBody>
                  <a:tcPr marL="68580" marR="68580" marT="0" marB="0" anchor="ctr"/>
                </a:tc>
                <a:tc>
                  <a:txBody>
                    <a:bodyPr/>
                    <a:lstStyle/>
                    <a:p>
                      <a:pPr algn="ctr"/>
                      <a:r>
                        <a:rPr lang="cy-GB" sz="1000" noProof="0" dirty="0">
                          <a:effectLst/>
                          <a:latin typeface="+mn-lt"/>
                        </a:rPr>
                        <a:t>3,921</a:t>
                      </a:r>
                      <a:endParaRPr lang="cy-GB" sz="1200" noProof="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1607243748"/>
                  </a:ext>
                </a:extLst>
              </a:tr>
              <a:tr h="0">
                <a:tc>
                  <a:txBody>
                    <a:bodyPr/>
                    <a:lstStyle/>
                    <a:p>
                      <a:r>
                        <a:rPr lang="cy-GB" sz="1000" noProof="0" dirty="0">
                          <a:effectLst/>
                          <a:latin typeface="+mn-lt"/>
                          <a:ea typeface="Times New Roman" panose="02020603050405020304" pitchFamily="18" charset="0"/>
                        </a:rPr>
                        <a:t>Ailbrisiad</a:t>
                      </a:r>
                      <a:endParaRPr lang="cy-GB" sz="1200" noProof="0" dirty="0">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mn-lt"/>
                        </a:rPr>
                        <a:t>(655)</a:t>
                      </a:r>
                      <a:endParaRPr lang="cy-GB" sz="1200" noProof="0" dirty="0">
                        <a:effectLst/>
                        <a:latin typeface="+mn-lt"/>
                        <a:ea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mn-lt"/>
                        </a:rPr>
                        <a:t>(565)</a:t>
                      </a:r>
                      <a:endParaRPr lang="cy-GB" sz="1200" noProof="0" dirty="0">
                        <a:effectLst/>
                        <a:latin typeface="+mn-lt"/>
                        <a:ea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7849298"/>
                  </a:ext>
                </a:extLst>
              </a:tr>
              <a:tr h="0">
                <a:tc>
                  <a:txBody>
                    <a:bodyPr/>
                    <a:lstStyle/>
                    <a:p>
                      <a:r>
                        <a:rPr lang="cy-GB" sz="1000" b="1" noProof="0" dirty="0">
                          <a:effectLst/>
                          <a:latin typeface="+mn-lt"/>
                        </a:rPr>
                        <a:t>Balans ar 31 Gorffennaf  2024</a:t>
                      </a:r>
                      <a:endParaRPr lang="cy-GB" sz="1200" b="1" noProof="0" dirty="0">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mn-lt"/>
                        </a:rPr>
                        <a:t>10,197</a:t>
                      </a:r>
                      <a:endParaRPr lang="cy-GB" sz="1200" b="1" noProof="0" dirty="0">
                        <a:effectLst/>
                        <a:latin typeface="+mn-lt"/>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mn-lt"/>
                          <a:ea typeface="Times New Roman" panose="02020603050405020304" pitchFamily="18" charset="0"/>
                        </a:rPr>
                        <a:t>9,512</a:t>
                      </a:r>
                      <a:endParaRPr lang="cy-GB" sz="1200" b="1" noProof="0" dirty="0">
                        <a:effectLst/>
                        <a:latin typeface="+mn-lt"/>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4622611"/>
                  </a:ext>
                </a:extLst>
              </a:tr>
            </a:tbl>
          </a:graphicData>
        </a:graphic>
      </p:graphicFrame>
      <p:sp>
        <p:nvSpPr>
          <p:cNvPr id="8" name="TextBox 7">
            <a:extLst>
              <a:ext uri="{FF2B5EF4-FFF2-40B4-BE49-F238E27FC236}">
                <a16:creationId xmlns:a16="http://schemas.microsoft.com/office/drawing/2014/main" id="{B0EEE7B9-8159-5B19-67DD-D1FBBE8C2165}"/>
              </a:ext>
            </a:extLst>
          </p:cNvPr>
          <p:cNvSpPr txBox="1"/>
          <p:nvPr/>
        </p:nvSpPr>
        <p:spPr>
          <a:xfrm>
            <a:off x="526648" y="2700459"/>
            <a:ext cx="5439530" cy="1546577"/>
          </a:xfrm>
          <a:prstGeom prst="rect">
            <a:avLst/>
          </a:prstGeom>
          <a:noFill/>
        </p:spPr>
        <p:txBody>
          <a:bodyPr wrap="square" lIns="91440" tIns="45720" rIns="91440" bIns="45720" rtlCol="0" anchor="t">
            <a:spAutoFit/>
          </a:bodyPr>
          <a:lstStyle/>
          <a:p>
            <a:pPr algn="just"/>
            <a:r>
              <a:rPr lang="cy-GB" sz="1050" dirty="0"/>
              <a:t>Mae'r eiddo buddsoddi yn cael eu prisio gan brisiwr cofrestredig RICS annibynnol yn flynyddol gyda'r prisiad diweddaraf yn ddyddiedig 31 Gorffennaf 2024. Mae sail prisio'r eiddo buddsoddi ar werth teg fel y'i diffinnir o dan FRS102 gyda thybiaeth bod gwerth gwerthu'r eiddo yn amodol i unrhyw brydlesi presennol. Mae’r swm ailbrisio a gydnabuwyd yn 2024 yn ymwneud ag ailbrisio’r eiddo buddsoddi i werth teg yn unol â phrisiad a baratowyd gan </a:t>
            </a:r>
            <a:r>
              <a:rPr lang="cy-GB" sz="1050" dirty="0" err="1"/>
              <a:t>Savilles</a:t>
            </a:r>
            <a:r>
              <a:rPr lang="cy-GB" sz="1050" dirty="0"/>
              <a:t>.</a:t>
            </a:r>
          </a:p>
          <a:p>
            <a:pPr algn="just"/>
            <a:endParaRPr lang="cy-GB" sz="1050" dirty="0"/>
          </a:p>
          <a:p>
            <a:pPr algn="just"/>
            <a:r>
              <a:rPr lang="cy-GB" sz="1050" dirty="0"/>
              <a:t>Nid oes gan y Brifysgol unrhyw gyfyngiad ar y defnydd o'r incwm a gynhyrchir o'r eiddo buddsoddi ac ar 31 Gorffennaf 2024 nid oes ganddi unrhyw rwymedigaethau cytundebol ar gyfer datblygu neu gynnal a chadw'r eiddo yn y dyfodol.</a:t>
            </a:r>
          </a:p>
        </p:txBody>
      </p:sp>
      <p:sp>
        <p:nvSpPr>
          <p:cNvPr id="12" name="TextBox 11">
            <a:extLst>
              <a:ext uri="{FF2B5EF4-FFF2-40B4-BE49-F238E27FC236}">
                <a16:creationId xmlns:a16="http://schemas.microsoft.com/office/drawing/2014/main" id="{4BCFD760-5D5F-D034-FEC0-345AF8CD322D}"/>
              </a:ext>
            </a:extLst>
          </p:cNvPr>
          <p:cNvSpPr txBox="1"/>
          <p:nvPr/>
        </p:nvSpPr>
        <p:spPr>
          <a:xfrm>
            <a:off x="6772392" y="4669795"/>
            <a:ext cx="4548066" cy="261610"/>
          </a:xfrm>
          <a:prstGeom prst="rect">
            <a:avLst/>
          </a:prstGeom>
          <a:noFill/>
        </p:spPr>
        <p:txBody>
          <a:bodyPr wrap="square" rtlCol="0">
            <a:spAutoFit/>
          </a:bodyPr>
          <a:lstStyle/>
          <a:p>
            <a:r>
              <a:rPr lang="cy-GB" sz="1100" b="1" dirty="0"/>
              <a:t>Buddsoddiadau </a:t>
            </a:r>
            <a:r>
              <a:rPr lang="cy-GB" sz="1100" b="1" dirty="0" err="1"/>
              <a:t>anghyfredol</a:t>
            </a:r>
            <a:r>
              <a:rPr lang="cy-GB" sz="1100" b="1" dirty="0"/>
              <a:t>: Y Brifysgol</a:t>
            </a:r>
          </a:p>
        </p:txBody>
      </p:sp>
      <p:cxnSp>
        <p:nvCxnSpPr>
          <p:cNvPr id="13" name="Straight Connector 12">
            <a:extLst>
              <a:ext uri="{FF2B5EF4-FFF2-40B4-BE49-F238E27FC236}">
                <a16:creationId xmlns:a16="http://schemas.microsoft.com/office/drawing/2014/main" id="{CE61DCE2-C2C4-12A8-8D6F-20EF87C56918}"/>
              </a:ext>
            </a:extLst>
          </p:cNvPr>
          <p:cNvCxnSpPr>
            <a:cxnSpLocks/>
          </p:cNvCxnSpPr>
          <p:nvPr/>
        </p:nvCxnSpPr>
        <p:spPr>
          <a:xfrm>
            <a:off x="787078" y="4497052"/>
            <a:ext cx="499819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2F9ED24-A1FC-23EE-587E-88234E23BA2C}"/>
              </a:ext>
            </a:extLst>
          </p:cNvPr>
          <p:cNvCxnSpPr>
            <a:cxnSpLocks/>
          </p:cNvCxnSpPr>
          <p:nvPr/>
        </p:nvCxnSpPr>
        <p:spPr>
          <a:xfrm>
            <a:off x="7044799" y="4469738"/>
            <a:ext cx="525909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7" name="Table 16">
            <a:extLst>
              <a:ext uri="{FF2B5EF4-FFF2-40B4-BE49-F238E27FC236}">
                <a16:creationId xmlns:a16="http://schemas.microsoft.com/office/drawing/2014/main" id="{4D0BB2BB-B0C7-D769-52CC-F1421BCF711D}"/>
              </a:ext>
            </a:extLst>
          </p:cNvPr>
          <p:cNvGraphicFramePr>
            <a:graphicFrameLocks noGrp="1"/>
          </p:cNvGraphicFramePr>
          <p:nvPr>
            <p:extLst>
              <p:ext uri="{D42A27DB-BD31-4B8C-83A1-F6EECF244321}">
                <p14:modId xmlns:p14="http://schemas.microsoft.com/office/powerpoint/2010/main" val="2664537716"/>
              </p:ext>
            </p:extLst>
          </p:nvPr>
        </p:nvGraphicFramePr>
        <p:xfrm>
          <a:off x="6917550" y="4952907"/>
          <a:ext cx="4488571" cy="1371600"/>
        </p:xfrm>
        <a:graphic>
          <a:graphicData uri="http://schemas.openxmlformats.org/drawingml/2006/table">
            <a:tbl>
              <a:tblPr firstRow="1" firstCol="1" bandRow="1">
                <a:tableStyleId>{2D5ABB26-0587-4C30-8999-92F81FD0307C}</a:tableStyleId>
              </a:tblPr>
              <a:tblGrid>
                <a:gridCol w="2661950">
                  <a:extLst>
                    <a:ext uri="{9D8B030D-6E8A-4147-A177-3AD203B41FA5}">
                      <a16:colId xmlns:a16="http://schemas.microsoft.com/office/drawing/2014/main" val="467693704"/>
                    </a:ext>
                  </a:extLst>
                </a:gridCol>
                <a:gridCol w="925206">
                  <a:extLst>
                    <a:ext uri="{9D8B030D-6E8A-4147-A177-3AD203B41FA5}">
                      <a16:colId xmlns:a16="http://schemas.microsoft.com/office/drawing/2014/main" val="4192695924"/>
                    </a:ext>
                  </a:extLst>
                </a:gridCol>
                <a:gridCol w="901415">
                  <a:extLst>
                    <a:ext uri="{9D8B030D-6E8A-4147-A177-3AD203B41FA5}">
                      <a16:colId xmlns:a16="http://schemas.microsoft.com/office/drawing/2014/main" val="2446954535"/>
                    </a:ext>
                  </a:extLst>
                </a:gridCol>
              </a:tblGrid>
              <a:tr h="0">
                <a:tc>
                  <a:txBody>
                    <a:bodyPr/>
                    <a:lstStyle/>
                    <a:p>
                      <a:pPr>
                        <a:tabLst>
                          <a:tab pos="1724025" algn="l"/>
                        </a:tabLst>
                      </a:pPr>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Buddsoddi mewn Is-gwmnïau</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ea typeface="Times New Roman" panose="02020603050405020304" pitchFamily="18" charset="0"/>
                        </a:rPr>
                        <a:t>Cyfanswm</a:t>
                      </a:r>
                      <a:endParaRPr lang="cy-GB" sz="1200" b="1" noProof="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156209779"/>
                  </a:ext>
                </a:extLst>
              </a:tr>
              <a:tr h="0">
                <a:tc>
                  <a:txBody>
                    <a:bodyPr/>
                    <a:lstStyle/>
                    <a:p>
                      <a:pPr>
                        <a:tabLst>
                          <a:tab pos="1724025" algn="l"/>
                        </a:tabLst>
                      </a:pPr>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£’000</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£’000</a:t>
                      </a:r>
                      <a:endParaRPr lang="cy-GB" sz="1200" b="1" noProof="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435965676"/>
                  </a:ext>
                </a:extLst>
              </a:tr>
              <a:tr h="0">
                <a:tc>
                  <a:txBody>
                    <a:bodyPr/>
                    <a:lstStyle/>
                    <a:p>
                      <a:r>
                        <a:rPr lang="cy-GB" sz="1000" noProof="0" dirty="0">
                          <a:effectLst/>
                          <a:latin typeface="+mn-lt"/>
                        </a:rPr>
                        <a:t>Ar 1 Awst 2023</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a:t>
                      </a:r>
                      <a:endParaRPr lang="cy-GB" sz="1200" noProof="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699467528"/>
                  </a:ext>
                </a:extLst>
              </a:tr>
              <a:tr h="0">
                <a:tc>
                  <a:txBody>
                    <a:bodyPr/>
                    <a:lstStyle/>
                    <a:p>
                      <a:r>
                        <a:rPr lang="cy-GB" sz="1000" noProof="0" dirty="0">
                          <a:effectLst/>
                          <a:latin typeface="+mn-lt"/>
                        </a:rPr>
                        <a:t>Ychwanegiadau</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a:t>
                      </a:r>
                      <a:endParaRPr lang="cy-GB" sz="1200" noProof="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4224520896"/>
                  </a:ext>
                </a:extLst>
              </a:tr>
              <a:tr h="0">
                <a:tc>
                  <a:txBody>
                    <a:bodyPr/>
                    <a:lstStyle/>
                    <a:p>
                      <a:r>
                        <a:rPr lang="cy-GB" sz="1000" noProof="0" dirty="0">
                          <a:effectLst/>
                          <a:latin typeface="+mn-lt"/>
                          <a:ea typeface="Times New Roman" panose="02020603050405020304" pitchFamily="18" charset="0"/>
                        </a:rPr>
                        <a:t>Gwarediadau</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a:t>
                      </a:r>
                      <a:endParaRPr lang="cy-GB" sz="1200" noProof="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706687415"/>
                  </a:ext>
                </a:extLst>
              </a:tr>
              <a:tr h="0">
                <a:tc>
                  <a:txBody>
                    <a:bodyPr/>
                    <a:lstStyle/>
                    <a:p>
                      <a:r>
                        <a:rPr lang="cy-GB" sz="1000" noProof="0" dirty="0">
                          <a:effectLst/>
                          <a:latin typeface="+mn-lt"/>
                          <a:ea typeface="Times New Roman" panose="02020603050405020304" pitchFamily="18" charset="0"/>
                        </a:rPr>
                        <a:t>Amhariad</a:t>
                      </a:r>
                      <a:endParaRPr lang="cy-GB" sz="1200" noProof="0" dirty="0">
                        <a:effectLst/>
                        <a:latin typeface="+mn-lt"/>
                        <a:ea typeface="Times New Roman" panose="02020603050405020304" pitchFamily="18" charset="0"/>
                      </a:endParaRPr>
                    </a:p>
                  </a:txBody>
                  <a:tcPr marL="68580" marR="68580" marT="0" marB="0">
                    <a:lnB w="12700" cap="flat" cmpd="sng" algn="ctr">
                      <a:noFill/>
                      <a:prstDash val="solid"/>
                      <a:round/>
                      <a:headEnd type="none" w="med" len="med"/>
                      <a:tailEnd type="none" w="med" len="med"/>
                    </a:lnB>
                  </a:tcPr>
                </a:tc>
                <a:tc>
                  <a:txBody>
                    <a:bodyPr/>
                    <a:lstStyle/>
                    <a:p>
                      <a:pPr algn="ctr"/>
                      <a:r>
                        <a:rPr lang="cy-GB" sz="1000" noProof="0" dirty="0">
                          <a:effectLst/>
                          <a:latin typeface="+mn-lt"/>
                        </a:rPr>
                        <a:t>-</a:t>
                      </a:r>
                      <a:endParaRPr lang="cy-GB" sz="1200" noProof="0" dirty="0">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latin typeface="+mn-lt"/>
                        </a:rPr>
                        <a:t>-</a:t>
                      </a:r>
                      <a:endParaRPr lang="cy-GB" sz="1200" noProof="0" dirty="0">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9995340"/>
                  </a:ext>
                </a:extLst>
              </a:tr>
              <a:tr h="0">
                <a:tc>
                  <a:txBody>
                    <a:bodyPr/>
                    <a:lstStyle/>
                    <a:p>
                      <a:r>
                        <a:rPr lang="cy-GB" sz="1000" b="1" noProof="0" dirty="0">
                          <a:effectLst/>
                          <a:latin typeface="+mn-lt"/>
                        </a:rPr>
                        <a:t>Ar 31 Gorffennaf 2024</a:t>
                      </a:r>
                      <a:endParaRPr lang="cy-GB" sz="1200" b="1" noProof="0" dirty="0">
                        <a:effectLst/>
                        <a:latin typeface="+mn-lt"/>
                        <a:ea typeface="Times New Roman" panose="02020603050405020304" pitchFamily="18" charset="0"/>
                      </a:endParaRPr>
                    </a:p>
                  </a:txBody>
                  <a:tcPr marL="68580" marR="68580" marT="0" marB="0">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y-GB" sz="1000" b="1" noProof="0" dirty="0">
                          <a:effectLst/>
                          <a:latin typeface="+mn-lt"/>
                        </a:rPr>
                        <a:t>-</a:t>
                      </a:r>
                      <a:endParaRPr lang="cy-GB" sz="1200" b="1" noProof="0" dirty="0">
                        <a:effectLst/>
                        <a:latin typeface="+mn-lt"/>
                        <a:ea typeface="Times New Roman" panose="02020603050405020304" pitchFamily="18" charset="0"/>
                      </a:endParaRPr>
                    </a:p>
                  </a:txBody>
                  <a:tcPr marL="68580" marR="68580" marT="0" marB="0">
                    <a:lnL>
                      <a:noFill/>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mn-lt"/>
                        </a:rPr>
                        <a:t>-</a:t>
                      </a:r>
                      <a:endParaRPr lang="cy-GB" sz="1200" b="1" noProof="0" dirty="0">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9038371"/>
                  </a:ext>
                </a:extLst>
              </a:tr>
            </a:tbl>
          </a:graphicData>
        </a:graphic>
      </p:graphicFrame>
      <p:sp>
        <p:nvSpPr>
          <p:cNvPr id="23" name="TextBox 22">
            <a:extLst>
              <a:ext uri="{FF2B5EF4-FFF2-40B4-BE49-F238E27FC236}">
                <a16:creationId xmlns:a16="http://schemas.microsoft.com/office/drawing/2014/main" id="{D72588CF-6FEB-7FE9-9CB7-7AAAF657D461}"/>
              </a:ext>
            </a:extLst>
          </p:cNvPr>
          <p:cNvSpPr txBox="1"/>
          <p:nvPr/>
        </p:nvSpPr>
        <p:spPr>
          <a:xfrm>
            <a:off x="6823390" y="791695"/>
            <a:ext cx="4548066" cy="276999"/>
          </a:xfrm>
          <a:prstGeom prst="rect">
            <a:avLst/>
          </a:prstGeom>
          <a:noFill/>
        </p:spPr>
        <p:txBody>
          <a:bodyPr wrap="square" rtlCol="0">
            <a:spAutoFit/>
          </a:bodyPr>
          <a:lstStyle/>
          <a:p>
            <a:r>
              <a:rPr lang="en-GB" sz="1200" b="1" dirty="0"/>
              <a:t>14. </a:t>
            </a:r>
            <a:r>
              <a:rPr lang="cy-GB" sz="1200" b="1" dirty="0"/>
              <a:t>Buddsoddiadau nad ydynt yn rhai cyfredol</a:t>
            </a:r>
          </a:p>
        </p:txBody>
      </p:sp>
      <p:graphicFrame>
        <p:nvGraphicFramePr>
          <p:cNvPr id="25" name="Table 24">
            <a:extLst>
              <a:ext uri="{FF2B5EF4-FFF2-40B4-BE49-F238E27FC236}">
                <a16:creationId xmlns:a16="http://schemas.microsoft.com/office/drawing/2014/main" id="{0003CBDB-BA8E-C2D2-E7F8-0F567877FB1C}"/>
              </a:ext>
            </a:extLst>
          </p:cNvPr>
          <p:cNvGraphicFramePr>
            <a:graphicFrameLocks noGrp="1"/>
          </p:cNvGraphicFramePr>
          <p:nvPr>
            <p:extLst>
              <p:ext uri="{D42A27DB-BD31-4B8C-83A1-F6EECF244321}">
                <p14:modId xmlns:p14="http://schemas.microsoft.com/office/powerpoint/2010/main" val="3478782072"/>
              </p:ext>
            </p:extLst>
          </p:nvPr>
        </p:nvGraphicFramePr>
        <p:xfrm>
          <a:off x="6906126" y="1808636"/>
          <a:ext cx="5397763" cy="2590800"/>
        </p:xfrm>
        <a:graphic>
          <a:graphicData uri="http://schemas.openxmlformats.org/drawingml/2006/table">
            <a:tbl>
              <a:tblPr firstRow="1" firstCol="1" bandRow="1">
                <a:tableStyleId>{2D5ABB26-0587-4C30-8999-92F81FD0307C}</a:tableStyleId>
              </a:tblPr>
              <a:tblGrid>
                <a:gridCol w="2671049">
                  <a:extLst>
                    <a:ext uri="{9D8B030D-6E8A-4147-A177-3AD203B41FA5}">
                      <a16:colId xmlns:a16="http://schemas.microsoft.com/office/drawing/2014/main" val="3417040704"/>
                    </a:ext>
                  </a:extLst>
                </a:gridCol>
                <a:gridCol w="900093">
                  <a:extLst>
                    <a:ext uri="{9D8B030D-6E8A-4147-A177-3AD203B41FA5}">
                      <a16:colId xmlns:a16="http://schemas.microsoft.com/office/drawing/2014/main" val="3712271792"/>
                    </a:ext>
                  </a:extLst>
                </a:gridCol>
                <a:gridCol w="925206">
                  <a:extLst>
                    <a:ext uri="{9D8B030D-6E8A-4147-A177-3AD203B41FA5}">
                      <a16:colId xmlns:a16="http://schemas.microsoft.com/office/drawing/2014/main" val="31879438"/>
                    </a:ext>
                  </a:extLst>
                </a:gridCol>
                <a:gridCol w="901415">
                  <a:extLst>
                    <a:ext uri="{9D8B030D-6E8A-4147-A177-3AD203B41FA5}">
                      <a16:colId xmlns:a16="http://schemas.microsoft.com/office/drawing/2014/main" val="1632457283"/>
                    </a:ext>
                  </a:extLst>
                </a:gridCol>
              </a:tblGrid>
              <a:tr h="0">
                <a:tc>
                  <a:txBody>
                    <a:bodyPr/>
                    <a:lstStyle/>
                    <a:p>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rPr>
                        <a:t>Diddordeb mewn Menter ar y Cyd
(Nodyn 15)</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Buddsoddiadau asedau sefydlog eraill</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Cyfanswm</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73637676"/>
                  </a:ext>
                </a:extLst>
              </a:tr>
              <a:tr h="0">
                <a:tc>
                  <a:txBody>
                    <a:bodyPr/>
                    <a:lstStyle/>
                    <a:p>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954748965"/>
                  </a:ext>
                </a:extLst>
              </a:tr>
              <a:tr h="0">
                <a:tc>
                  <a:txBody>
                    <a:bodyPr/>
                    <a:lstStyle/>
                    <a:p>
                      <a:r>
                        <a:rPr lang="cy-GB" sz="1000" noProof="0" dirty="0">
                          <a:effectLst/>
                          <a:latin typeface="+mn-lt"/>
                        </a:rPr>
                        <a:t>Ar 1 Awst 2023</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rPr>
                        <a:t>661</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248</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909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53467855"/>
                  </a:ext>
                </a:extLst>
              </a:tr>
              <a:tr h="0">
                <a:tc>
                  <a:txBody>
                    <a:bodyPr/>
                    <a:lstStyle/>
                    <a:p>
                      <a:r>
                        <a:rPr lang="cy-GB" sz="1000" noProof="0" dirty="0">
                          <a:effectLst/>
                          <a:latin typeface="+mn-lt"/>
                          <a:ea typeface="Times New Roman" panose="02020603050405020304" pitchFamily="18" charset="0"/>
                        </a:rPr>
                        <a:t>Ychwanegiadau</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48368186"/>
                  </a:ext>
                </a:extLst>
              </a:tr>
              <a:tr h="0">
                <a:tc>
                  <a:txBody>
                    <a:bodyPr/>
                    <a:lstStyle/>
                    <a:p>
                      <a:r>
                        <a:rPr lang="cy-GB" sz="1000" noProof="0" dirty="0">
                          <a:effectLst/>
                          <a:latin typeface="+mn-lt"/>
                          <a:ea typeface="Times New Roman" panose="02020603050405020304" pitchFamily="18" charset="0"/>
                        </a:rPr>
                        <a:t>Gwarediadau</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71667566"/>
                  </a:ext>
                </a:extLst>
              </a:tr>
              <a:tr h="38100">
                <a:tc>
                  <a:txBody>
                    <a:bodyPr/>
                    <a:lstStyle/>
                    <a:p>
                      <a:r>
                        <a:rPr lang="cy-GB" sz="1000" noProof="0" dirty="0">
                          <a:effectLst/>
                          <a:latin typeface="+mn-lt"/>
                          <a:ea typeface="Times New Roman" panose="02020603050405020304" pitchFamily="18" charset="0"/>
                        </a:rPr>
                        <a:t>Amhariad</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rPr>
                        <a:t>(12)</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rPr>
                        <a:t>(12)</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8306798"/>
                  </a:ext>
                </a:extLst>
              </a:tr>
              <a:tr h="0">
                <a:tc>
                  <a:txBody>
                    <a:bodyPr/>
                    <a:lstStyle/>
                    <a:p>
                      <a:r>
                        <a:rPr lang="cy-GB" sz="1000" b="1" noProof="0" dirty="0">
                          <a:effectLst/>
                          <a:latin typeface="+mn-lt"/>
                        </a:rPr>
                        <a:t>Ar 31 Gorffennaf 2024</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rPr>
                        <a:t>661</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rPr>
                        <a:t>236</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rPr>
                        <a:t>897</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2766450"/>
                  </a:ext>
                </a:extLst>
              </a:tr>
              <a:tr h="0">
                <a:tc>
                  <a:txBody>
                    <a:bodyPr/>
                    <a:lstStyle/>
                    <a:p>
                      <a:r>
                        <a:rPr lang="cy-GB" sz="1000" noProof="0" dirty="0">
                          <a:effectLst/>
                          <a:latin typeface="+mn-lt"/>
                        </a:rPr>
                        <a:t>Cyfran o gronfeydd wrth gefn ar ôl caffael</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tcPr>
                </a:tc>
                <a:tc>
                  <a:txBody>
                    <a:bodyPr/>
                    <a:lstStyle/>
                    <a:p>
                      <a:pPr algn="ctr"/>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tcPr>
                </a:tc>
                <a:tc>
                  <a:txBody>
                    <a:bodyPr/>
                    <a:lstStyle/>
                    <a:p>
                      <a:pPr algn="ctr"/>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31600416"/>
                  </a:ext>
                </a:extLst>
              </a:tr>
              <a:tr h="0">
                <a:tc>
                  <a:txBody>
                    <a:bodyPr/>
                    <a:lstStyle/>
                    <a:p>
                      <a:r>
                        <a:rPr lang="cy-GB" sz="1000" noProof="0" dirty="0">
                          <a:effectLst/>
                          <a:latin typeface="+mn-lt"/>
                        </a:rPr>
                        <a:t>Ar 1 Awst 2023</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rPr>
                        <a:t>(185)</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(185)</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96348657"/>
                  </a:ext>
                </a:extLst>
              </a:tr>
              <a:tr h="0">
                <a:tc>
                  <a:txBody>
                    <a:bodyPr/>
                    <a:lstStyle/>
                    <a:p>
                      <a:r>
                        <a:rPr lang="cy-GB" sz="1000" noProof="0" dirty="0">
                          <a:effectLst/>
                          <a:latin typeface="+mn-lt"/>
                          <a:ea typeface="Times New Roman" panose="02020603050405020304" pitchFamily="18" charset="0"/>
                        </a:rPr>
                        <a:t>Elw argadwedig llai colledion</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rPr>
                        <a:t>42</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rPr>
                        <a:t>42</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5532811"/>
                  </a:ext>
                </a:extLst>
              </a:tr>
              <a:tr h="0">
                <a:tc>
                  <a:txBody>
                    <a:bodyPr/>
                    <a:lstStyle/>
                    <a:p>
                      <a:r>
                        <a:rPr lang="cy-GB" sz="1000" b="1" noProof="0" dirty="0">
                          <a:effectLst/>
                          <a:latin typeface="+mn-lt"/>
                        </a:rPr>
                        <a:t>Ar 31 Gorffennaf 2024</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rPr>
                        <a:t>(143)</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rPr>
                        <a:t>-</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rPr>
                        <a:t>(143)</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7850319"/>
                  </a:ext>
                </a:extLst>
              </a:tr>
              <a:tr h="0">
                <a:tc>
                  <a:txBody>
                    <a:bodyPr/>
                    <a:lstStyle/>
                    <a:p>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12011592"/>
                  </a:ext>
                </a:extLst>
              </a:tr>
              <a:tr h="0">
                <a:tc>
                  <a:txBody>
                    <a:bodyPr/>
                    <a:lstStyle/>
                    <a:p>
                      <a:r>
                        <a:rPr lang="cy-GB" sz="1000" b="1" noProof="0" dirty="0">
                          <a:effectLst/>
                          <a:latin typeface="+mn-lt"/>
                        </a:rPr>
                        <a:t>Balans ar 31 Gorffennaf 2024</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rPr>
                        <a:t>518</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rPr>
                        <a:t>236</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rPr>
                        <a:t>754</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852514"/>
                  </a:ext>
                </a:extLst>
              </a:tr>
              <a:tr h="0">
                <a:tc>
                  <a:txBody>
                    <a:bodyPr/>
                    <a:lstStyle/>
                    <a:p>
                      <a:r>
                        <a:rPr lang="cy-GB" sz="1000" noProof="0" dirty="0">
                          <a:solidFill>
                            <a:schemeClr val="bg1">
                              <a:lumMod val="50000"/>
                            </a:schemeClr>
                          </a:solidFill>
                          <a:effectLst/>
                          <a:latin typeface="+mn-lt"/>
                        </a:rPr>
                        <a:t>Balans ar 31 Gorffennaf 2023</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tc>
                <a:tc>
                  <a:txBody>
                    <a:bodyPr/>
                    <a:lstStyle/>
                    <a:p>
                      <a:pPr algn="ctr"/>
                      <a:r>
                        <a:rPr lang="cy-GB" sz="1000" noProof="0" dirty="0">
                          <a:solidFill>
                            <a:schemeClr val="bg1">
                              <a:lumMod val="50000"/>
                            </a:schemeClr>
                          </a:solidFill>
                          <a:effectLst/>
                        </a:rPr>
                        <a:t>476</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rPr>
                        <a:t>248</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rPr>
                        <a:t>724</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8695791"/>
                  </a:ext>
                </a:extLst>
              </a:tr>
            </a:tbl>
          </a:graphicData>
        </a:graphic>
      </p:graphicFrame>
      <p:sp>
        <p:nvSpPr>
          <p:cNvPr id="29" name="TextBox 28">
            <a:extLst>
              <a:ext uri="{FF2B5EF4-FFF2-40B4-BE49-F238E27FC236}">
                <a16:creationId xmlns:a16="http://schemas.microsoft.com/office/drawing/2014/main" id="{ECBBBD1D-B58C-3D3D-CD49-28AA5CB2071D}"/>
              </a:ext>
            </a:extLst>
          </p:cNvPr>
          <p:cNvSpPr txBox="1"/>
          <p:nvPr/>
        </p:nvSpPr>
        <p:spPr>
          <a:xfrm>
            <a:off x="6772392" y="1403736"/>
            <a:ext cx="4548066" cy="261610"/>
          </a:xfrm>
          <a:prstGeom prst="rect">
            <a:avLst/>
          </a:prstGeom>
          <a:noFill/>
        </p:spPr>
        <p:txBody>
          <a:bodyPr wrap="square" rtlCol="0">
            <a:spAutoFit/>
          </a:bodyPr>
          <a:lstStyle/>
          <a:p>
            <a:r>
              <a:rPr lang="cy-GB" sz="1100" b="1" dirty="0"/>
              <a:t>Buddsoddiadau </a:t>
            </a:r>
            <a:r>
              <a:rPr lang="cy-GB" sz="1100" b="1" dirty="0" err="1"/>
              <a:t>anghyfredol</a:t>
            </a:r>
            <a:r>
              <a:rPr lang="cy-GB" sz="1100" b="1" dirty="0"/>
              <a:t>: Cyfunol</a:t>
            </a:r>
          </a:p>
        </p:txBody>
      </p:sp>
    </p:spTree>
    <p:extLst>
      <p:ext uri="{BB962C8B-B14F-4D97-AF65-F5344CB8AC3E}">
        <p14:creationId xmlns:p14="http://schemas.microsoft.com/office/powerpoint/2010/main" val="8263045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BEDBA-D560-2702-DBD4-6ABA749515A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C2C9A17-FB2E-2BCC-4D48-5824C62E78A1}"/>
              </a:ext>
            </a:extLst>
          </p:cNvPr>
          <p:cNvSpPr/>
          <p:nvPr/>
        </p:nvSpPr>
        <p:spPr>
          <a:xfrm>
            <a:off x="6801877" y="839165"/>
            <a:ext cx="5999723"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0EB6C57-FA41-2E97-DD42-77B0D826C99B}"/>
              </a:ext>
            </a:extLst>
          </p:cNvPr>
          <p:cNvSpPr/>
          <p:nvPr/>
        </p:nvSpPr>
        <p:spPr>
          <a:xfrm>
            <a:off x="0" y="3689412"/>
            <a:ext cx="6215605"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97301814-25DB-0D3E-586A-ED37A67B91C3}"/>
              </a:ext>
            </a:extLst>
          </p:cNvPr>
          <p:cNvSpPr/>
          <p:nvPr/>
        </p:nvSpPr>
        <p:spPr>
          <a:xfrm>
            <a:off x="0" y="839165"/>
            <a:ext cx="6215605"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901C75F-52C4-75FF-5345-78932254D70A}"/>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E8E44600-FC28-45A0-11D9-26797E0CA889}"/>
              </a:ext>
            </a:extLst>
          </p:cNvPr>
          <p:cNvSpPr txBox="1"/>
          <p:nvPr/>
        </p:nvSpPr>
        <p:spPr>
          <a:xfrm>
            <a:off x="386863" y="61555"/>
            <a:ext cx="12414737" cy="584775"/>
          </a:xfrm>
          <a:prstGeom prst="rect">
            <a:avLst/>
          </a:prstGeom>
          <a:noFill/>
        </p:spPr>
        <p:txBody>
          <a:bodyPr wrap="square" rtlCol="0">
            <a:spAutoFit/>
          </a:bodyPr>
          <a:lstStyle/>
          <a:p>
            <a:r>
              <a:rPr lang="en-GB" sz="3200" dirty="0">
                <a:solidFill>
                  <a:schemeClr val="bg1"/>
                </a:solidFill>
              </a:rPr>
              <a:t>NODIADAU I’R CYFRIFON</a:t>
            </a:r>
            <a:endParaRPr lang="en-GB" sz="32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9027698-B11C-2410-EB13-060D995C61E6}"/>
              </a:ext>
            </a:extLst>
          </p:cNvPr>
          <p:cNvSpPr txBox="1"/>
          <p:nvPr/>
        </p:nvSpPr>
        <p:spPr>
          <a:xfrm>
            <a:off x="457200" y="791695"/>
            <a:ext cx="4548066" cy="276999"/>
          </a:xfrm>
          <a:prstGeom prst="rect">
            <a:avLst/>
          </a:prstGeom>
          <a:noFill/>
        </p:spPr>
        <p:txBody>
          <a:bodyPr wrap="square" rtlCol="0">
            <a:spAutoFit/>
          </a:bodyPr>
          <a:lstStyle/>
          <a:p>
            <a:r>
              <a:rPr lang="en-GB" sz="1200" b="1" dirty="0"/>
              <a:t>15. </a:t>
            </a:r>
            <a:r>
              <a:rPr lang="cy-GB" sz="1200" b="1" dirty="0"/>
              <a:t>Buddsoddi mewn Menter ar y Cyd</a:t>
            </a:r>
          </a:p>
        </p:txBody>
      </p:sp>
      <p:sp>
        <p:nvSpPr>
          <p:cNvPr id="8" name="TextBox 7">
            <a:extLst>
              <a:ext uri="{FF2B5EF4-FFF2-40B4-BE49-F238E27FC236}">
                <a16:creationId xmlns:a16="http://schemas.microsoft.com/office/drawing/2014/main" id="{E2203CE6-C255-61C9-1311-25C8EC79C776}"/>
              </a:ext>
            </a:extLst>
          </p:cNvPr>
          <p:cNvSpPr txBox="1"/>
          <p:nvPr/>
        </p:nvSpPr>
        <p:spPr>
          <a:xfrm>
            <a:off x="457200" y="1152503"/>
            <a:ext cx="5508978" cy="2354491"/>
          </a:xfrm>
          <a:prstGeom prst="rect">
            <a:avLst/>
          </a:prstGeom>
          <a:noFill/>
        </p:spPr>
        <p:txBody>
          <a:bodyPr wrap="square" lIns="91440" tIns="45720" rIns="91440" bIns="45720" rtlCol="0" anchor="t">
            <a:spAutoFit/>
          </a:bodyPr>
          <a:lstStyle/>
          <a:p>
            <a:pPr algn="just"/>
            <a:r>
              <a:rPr lang="cy-GB" sz="1050" dirty="0"/>
              <a:t>Mae gan un o is-gwmnïau'r Brifysgol, Y Drindod Dewi Sant </a:t>
            </a:r>
            <a:r>
              <a:rPr lang="cy-GB" sz="1050" dirty="0" err="1"/>
              <a:t>Investments</a:t>
            </a:r>
            <a:r>
              <a:rPr lang="cy-GB" sz="1050" dirty="0"/>
              <a:t> </a:t>
            </a:r>
            <a:r>
              <a:rPr lang="cy-GB" sz="1050" dirty="0" err="1"/>
              <a:t>Limited</a:t>
            </a:r>
            <a:r>
              <a:rPr lang="cy-GB" sz="1050" dirty="0"/>
              <a:t>, gyfran o 50% o OSTC TSD LLP, partneriaeth atebolrwydd cyfyngedig. Mae hon yn fenter ar y cyd sy'n eiddo i PCYDDS </a:t>
            </a:r>
            <a:r>
              <a:rPr lang="cy-GB" sz="1050" dirty="0" err="1"/>
              <a:t>Investments</a:t>
            </a:r>
            <a:r>
              <a:rPr lang="cy-GB" sz="1050" dirty="0"/>
              <a:t> </a:t>
            </a:r>
            <a:r>
              <a:rPr lang="cy-GB" sz="1050" dirty="0" err="1"/>
              <a:t>Limited</a:t>
            </a:r>
            <a:r>
              <a:rPr lang="cy-GB" sz="1050" dirty="0"/>
              <a:t> ac OSTC, Cwmni Masnachol.  Mae'r buddsoddiad mewn OSTC TSD LLP yn rhannol mewn cyfalaf cyfranddaliadau (£300,000 (2023: £300,000)) ac yn rhannol fel benthyciad heb ei warantu, yn ad-daladwy ar alw, gyda chyfradd llog o 4% dros y gyfradd sylfaenol (£471,290 (2023: £429,656)). Mae'r cynnydd o ganlyniad I log cronedig a enillwyd yn y cyfnod o £41,634 (2022: £32,458).</a:t>
            </a:r>
          </a:p>
          <a:p>
            <a:pPr algn="just"/>
            <a:r>
              <a:rPr lang="cy-GB" sz="1050" dirty="0"/>
              <a:t>Mae’r trefniant yn cael ei drin fel menter ar y cyd a chaiff ei gyfrifo gan ddefnyddio’r dull ecwiti, fel bod y buddsoddiad yn cael ei gofnodi ar gost i ddechrau ac yn cael ei addasu wedyn i adlewyrchu cyfran 50% y Brifysgol o elw neu golled net y fenter ar y cyd. Cyfran y Grŵp o golled weithredol y fenter ar y cyd yn natganiadau ariannol diweddaraf y fenter ar y cyd (dyddiedig 31 Rhagfyr 2023) yw £dim (2022: £dim). Buddiant y Grŵp yn y fenter ar y cyd yw £476,458 (2022: £476,458), sy’n cynnwys y benthyciad fel y datgelwyd uchod, ynghyd â buddsoddiad cyfalaf yn ei fantolen gyfunol.</a:t>
            </a:r>
          </a:p>
        </p:txBody>
      </p:sp>
      <p:cxnSp>
        <p:nvCxnSpPr>
          <p:cNvPr id="13" name="Straight Connector 12">
            <a:extLst>
              <a:ext uri="{FF2B5EF4-FFF2-40B4-BE49-F238E27FC236}">
                <a16:creationId xmlns:a16="http://schemas.microsoft.com/office/drawing/2014/main" id="{9FB28280-18AC-9918-D566-D49B98C6AA44}"/>
              </a:ext>
            </a:extLst>
          </p:cNvPr>
          <p:cNvCxnSpPr>
            <a:cxnSpLocks/>
          </p:cNvCxnSpPr>
          <p:nvPr/>
        </p:nvCxnSpPr>
        <p:spPr>
          <a:xfrm>
            <a:off x="636608" y="3529229"/>
            <a:ext cx="5148665"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00459D8-1FB3-BDF7-4F02-AEDFF20BB292}"/>
              </a:ext>
            </a:extLst>
          </p:cNvPr>
          <p:cNvSpPr txBox="1"/>
          <p:nvPr/>
        </p:nvSpPr>
        <p:spPr>
          <a:xfrm>
            <a:off x="457200" y="3639954"/>
            <a:ext cx="4548066" cy="276999"/>
          </a:xfrm>
          <a:prstGeom prst="rect">
            <a:avLst/>
          </a:prstGeom>
          <a:noFill/>
        </p:spPr>
        <p:txBody>
          <a:bodyPr wrap="square" rtlCol="0">
            <a:spAutoFit/>
          </a:bodyPr>
          <a:lstStyle/>
          <a:p>
            <a:r>
              <a:rPr lang="en-GB" sz="1200" b="1" dirty="0"/>
              <a:t>16. Stoc</a:t>
            </a:r>
          </a:p>
        </p:txBody>
      </p:sp>
      <p:graphicFrame>
        <p:nvGraphicFramePr>
          <p:cNvPr id="4" name="Table 3">
            <a:extLst>
              <a:ext uri="{FF2B5EF4-FFF2-40B4-BE49-F238E27FC236}">
                <a16:creationId xmlns:a16="http://schemas.microsoft.com/office/drawing/2014/main" id="{A8084468-6DF0-7B17-C67C-2D5B3DC82C04}"/>
              </a:ext>
            </a:extLst>
          </p:cNvPr>
          <p:cNvGraphicFramePr>
            <a:graphicFrameLocks noGrp="1"/>
          </p:cNvGraphicFramePr>
          <p:nvPr>
            <p:extLst>
              <p:ext uri="{D42A27DB-BD31-4B8C-83A1-F6EECF244321}">
                <p14:modId xmlns:p14="http://schemas.microsoft.com/office/powerpoint/2010/main" val="4056659296"/>
              </p:ext>
            </p:extLst>
          </p:nvPr>
        </p:nvGraphicFramePr>
        <p:xfrm>
          <a:off x="551852" y="3966411"/>
          <a:ext cx="5400694" cy="1386840"/>
        </p:xfrm>
        <a:graphic>
          <a:graphicData uri="http://schemas.openxmlformats.org/drawingml/2006/table">
            <a:tbl>
              <a:tblPr firstRow="1" firstCol="1" bandRow="1">
                <a:tableStyleId>{2D5ABB26-0587-4C30-8999-92F81FD0307C}</a:tableStyleId>
              </a:tblPr>
              <a:tblGrid>
                <a:gridCol w="1226798">
                  <a:extLst>
                    <a:ext uri="{9D8B030D-6E8A-4147-A177-3AD203B41FA5}">
                      <a16:colId xmlns:a16="http://schemas.microsoft.com/office/drawing/2014/main" val="1531460089"/>
                    </a:ext>
                  </a:extLst>
                </a:gridCol>
                <a:gridCol w="1043474">
                  <a:extLst>
                    <a:ext uri="{9D8B030D-6E8A-4147-A177-3AD203B41FA5}">
                      <a16:colId xmlns:a16="http://schemas.microsoft.com/office/drawing/2014/main" val="711837325"/>
                    </a:ext>
                  </a:extLst>
                </a:gridCol>
                <a:gridCol w="1043474">
                  <a:extLst>
                    <a:ext uri="{9D8B030D-6E8A-4147-A177-3AD203B41FA5}">
                      <a16:colId xmlns:a16="http://schemas.microsoft.com/office/drawing/2014/main" val="3781645039"/>
                    </a:ext>
                  </a:extLst>
                </a:gridCol>
                <a:gridCol w="1043474">
                  <a:extLst>
                    <a:ext uri="{9D8B030D-6E8A-4147-A177-3AD203B41FA5}">
                      <a16:colId xmlns:a16="http://schemas.microsoft.com/office/drawing/2014/main" val="1637202296"/>
                    </a:ext>
                  </a:extLst>
                </a:gridCol>
                <a:gridCol w="1043474">
                  <a:extLst>
                    <a:ext uri="{9D8B030D-6E8A-4147-A177-3AD203B41FA5}">
                      <a16:colId xmlns:a16="http://schemas.microsoft.com/office/drawing/2014/main" val="1590002715"/>
                    </a:ext>
                  </a:extLst>
                </a:gridCol>
              </a:tblGrid>
              <a:tr h="0">
                <a:tc>
                  <a:txBody>
                    <a:bodyPr/>
                    <a:lstStyle/>
                    <a:p>
                      <a:r>
                        <a:rPr lang="en-GB" sz="1000" dirty="0">
                          <a:effectLst/>
                          <a:latin typeface="+mn-lt"/>
                        </a:rPr>
                        <a:t> </a:t>
                      </a:r>
                      <a:endParaRPr lang="en-GB" sz="1200" dirty="0">
                        <a:effectLst/>
                        <a:latin typeface="+mn-lt"/>
                        <a:ea typeface="Times New Roman" panose="02020603050405020304" pitchFamily="18" charset="0"/>
                      </a:endParaRPr>
                    </a:p>
                  </a:txBody>
                  <a:tcPr marL="68580" marR="68580" marT="0" marB="0"/>
                </a:tc>
                <a:tc gridSpan="2">
                  <a:txBody>
                    <a:bodyPr/>
                    <a:lstStyle/>
                    <a:p>
                      <a:pPr algn="ctr"/>
                      <a:r>
                        <a:rPr lang="cy-GB" sz="1000" b="1" noProof="0" dirty="0">
                          <a:effectLst/>
                          <a:latin typeface="+mn-lt"/>
                        </a:rPr>
                        <a:t>Blwyddyn hyd at 31 Gorffennaf 2024</a:t>
                      </a:r>
                      <a:endParaRPr lang="cy-GB" sz="1200" b="1" noProof="0" dirty="0">
                        <a:effectLst/>
                        <a:latin typeface="+mn-lt"/>
                      </a:endParaRPr>
                    </a:p>
                    <a:p>
                      <a:pPr algn="ctr"/>
                      <a:r>
                        <a:rPr lang="cy-GB" sz="100" b="1" noProof="0" dirty="0">
                          <a:effectLst/>
                          <a:latin typeface="+mn-lt"/>
                        </a:rPr>
                        <a:t> </a:t>
                      </a:r>
                      <a:endParaRPr lang="cy-GB" sz="12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hMerge="1">
                  <a:txBody>
                    <a:bodyPr/>
                    <a:lstStyle/>
                    <a:p>
                      <a:endParaRPr lang="en-GB"/>
                    </a:p>
                  </a:txBody>
                  <a:tcPr/>
                </a:tc>
                <a:tc gridSpan="2">
                  <a:txBody>
                    <a:bodyPr/>
                    <a:lstStyle/>
                    <a:p>
                      <a:pPr algn="ctr"/>
                      <a:r>
                        <a:rPr lang="cy-GB" sz="1000" b="1" noProof="0" dirty="0">
                          <a:solidFill>
                            <a:schemeClr val="bg1">
                              <a:lumMod val="50000"/>
                            </a:schemeClr>
                          </a:solidFill>
                          <a:effectLst/>
                          <a:latin typeface="+mn-lt"/>
                        </a:rPr>
                        <a:t>Blwyddyn hyd at 31 Gorffennaf 2023</a:t>
                      </a:r>
                      <a:endParaRPr lang="cy-GB" sz="1200" b="1" noProof="0" dirty="0">
                        <a:solidFill>
                          <a:schemeClr val="bg1">
                            <a:lumMod val="50000"/>
                          </a:schemeClr>
                        </a:solidFill>
                        <a:effectLst/>
                        <a:latin typeface="+mn-lt"/>
                      </a:endParaRPr>
                    </a:p>
                    <a:p>
                      <a:pPr algn="ctr"/>
                      <a:r>
                        <a:rPr lang="cy-GB" sz="100" b="1" noProof="0" dirty="0">
                          <a:solidFill>
                            <a:schemeClr val="bg1">
                              <a:lumMod val="50000"/>
                            </a:schemeClr>
                          </a:solidFill>
                          <a:effectLst/>
                          <a:latin typeface="+mn-lt"/>
                        </a:rPr>
                        <a:t> </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899945059"/>
                  </a:ext>
                </a:extLst>
              </a:tr>
              <a:tr h="142674">
                <a:tc>
                  <a:txBody>
                    <a:bodyPr/>
                    <a:lstStyle/>
                    <a:p>
                      <a:r>
                        <a:rPr lang="en-GB" sz="1000" dirty="0">
                          <a:effectLst/>
                          <a:latin typeface="+mn-lt"/>
                        </a:rPr>
                        <a:t> </a:t>
                      </a:r>
                      <a:endParaRPr lang="en-GB" sz="120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Cyfunol</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ea typeface="Times New Roman" panose="02020603050405020304" pitchFamily="18" charset="0"/>
                        </a:rPr>
                        <a:t>Y Brifysgol</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Cyfunol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ea typeface="Times New Roman" panose="02020603050405020304" pitchFamily="18" charset="0"/>
                        </a:rPr>
                        <a:t>Y Brifysgol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732957260"/>
                  </a:ext>
                </a:extLst>
              </a:tr>
              <a:tr h="0">
                <a:tc>
                  <a:txBody>
                    <a:bodyPr/>
                    <a:lstStyle/>
                    <a:p>
                      <a:r>
                        <a:rPr lang="en-GB" sz="1000" dirty="0">
                          <a:effectLst/>
                          <a:latin typeface="+mn-lt"/>
                        </a:rPr>
                        <a:t> </a:t>
                      </a:r>
                      <a:endParaRPr lang="en-GB" sz="1200" dirty="0">
                        <a:effectLst/>
                        <a:latin typeface="+mn-lt"/>
                        <a:ea typeface="Times New Roman" panose="02020603050405020304" pitchFamily="18" charset="0"/>
                      </a:endParaRPr>
                    </a:p>
                  </a:txBody>
                  <a:tcPr marL="68580" marR="68580" marT="0" marB="0"/>
                </a:tc>
                <a:tc>
                  <a:txBody>
                    <a:bodyPr/>
                    <a:lstStyle/>
                    <a:p>
                      <a:pPr algn="ctr"/>
                      <a:r>
                        <a:rPr lang="en-GB" sz="1000" b="1">
                          <a:effectLst/>
                          <a:latin typeface="+mn-lt"/>
                        </a:rPr>
                        <a:t>£’000</a:t>
                      </a:r>
                      <a:endParaRPr lang="en-GB" sz="1200" b="1">
                        <a:effectLst/>
                        <a:latin typeface="+mn-lt"/>
                        <a:ea typeface="Times New Roman" panose="02020603050405020304" pitchFamily="18" charset="0"/>
                      </a:endParaRPr>
                    </a:p>
                  </a:txBody>
                  <a:tcPr marL="68580" marR="68580" marT="0" marB="0" anchor="ctr"/>
                </a:tc>
                <a:tc>
                  <a:txBody>
                    <a:bodyPr/>
                    <a:lstStyle/>
                    <a:p>
                      <a:pPr algn="ctr"/>
                      <a:r>
                        <a:rPr lang="en-GB" sz="1000" b="1">
                          <a:effectLst/>
                          <a:latin typeface="+mn-lt"/>
                        </a:rPr>
                        <a:t>£’000</a:t>
                      </a:r>
                      <a:endParaRPr lang="en-GB" sz="1200" b="1">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en-GB" sz="1000" b="1">
                          <a:solidFill>
                            <a:schemeClr val="bg1">
                              <a:lumMod val="50000"/>
                            </a:schemeClr>
                          </a:solidFill>
                          <a:effectLst/>
                          <a:latin typeface="+mn-lt"/>
                        </a:rPr>
                        <a:t>£’000</a:t>
                      </a:r>
                      <a:endParaRPr lang="en-GB" sz="1200" b="1">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r>
                        <a:rPr lang="en-GB" sz="1000" b="1">
                          <a:solidFill>
                            <a:schemeClr val="bg1">
                              <a:lumMod val="50000"/>
                            </a:schemeClr>
                          </a:solidFill>
                          <a:effectLst/>
                          <a:latin typeface="+mn-lt"/>
                        </a:rPr>
                        <a:t>£’000</a:t>
                      </a:r>
                      <a:endParaRPr lang="en-GB" sz="1200" b="1">
                        <a:solidFill>
                          <a:schemeClr val="bg1">
                            <a:lumMod val="50000"/>
                          </a:schemeClr>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885045483"/>
                  </a:ext>
                </a:extLst>
              </a:tr>
              <a:tr h="0">
                <a:tc>
                  <a:txBody>
                    <a:bodyPr/>
                    <a:lstStyle/>
                    <a:p>
                      <a:r>
                        <a:rPr lang="cy-GB" sz="1000" noProof="0" dirty="0">
                          <a:effectLst/>
                          <a:latin typeface="+mn-lt"/>
                        </a:rPr>
                        <a:t>Nwyddau gorffenedig</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en-GB" sz="1000" b="1" dirty="0">
                          <a:effectLst/>
                          <a:latin typeface="+mn-lt"/>
                          <a:ea typeface="Times New Roman" panose="02020603050405020304" pitchFamily="18" charset="0"/>
                        </a:rPr>
                        <a:t>583</a:t>
                      </a:r>
                      <a:endParaRPr lang="en-GB" sz="1200" b="1" dirty="0">
                        <a:effectLst/>
                        <a:latin typeface="+mn-lt"/>
                        <a:ea typeface="Times New Roman" panose="02020603050405020304" pitchFamily="18" charset="0"/>
                      </a:endParaRPr>
                    </a:p>
                  </a:txBody>
                  <a:tcPr marL="68580" marR="68580" marT="0" marB="0"/>
                </a:tc>
                <a:tc>
                  <a:txBody>
                    <a:bodyPr/>
                    <a:lstStyle/>
                    <a:p>
                      <a:pPr algn="ctr"/>
                      <a:r>
                        <a:rPr lang="en-GB" sz="1000" b="1" dirty="0">
                          <a:effectLst/>
                          <a:latin typeface="+mn-lt"/>
                        </a:rPr>
                        <a:t>393</a:t>
                      </a:r>
                      <a:endParaRPr lang="en-GB" sz="1200" b="1"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dirty="0">
                          <a:solidFill>
                            <a:schemeClr val="bg1">
                              <a:lumMod val="50000"/>
                            </a:schemeClr>
                          </a:solidFill>
                          <a:effectLst/>
                          <a:latin typeface="+mn-lt"/>
                        </a:rPr>
                        <a:t>558</a:t>
                      </a:r>
                      <a:endParaRPr lang="en-GB" sz="120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en-GB" sz="1000">
                          <a:solidFill>
                            <a:schemeClr val="bg1">
                              <a:lumMod val="50000"/>
                            </a:schemeClr>
                          </a:solidFill>
                          <a:effectLst/>
                          <a:latin typeface="+mn-lt"/>
                        </a:rPr>
                        <a:t>342</a:t>
                      </a:r>
                      <a:endParaRPr lang="en-GB" sz="120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048186594"/>
                  </a:ext>
                </a:extLst>
              </a:tr>
              <a:tr h="75999">
                <a:tc>
                  <a:txBody>
                    <a:bodyPr/>
                    <a:lstStyle/>
                    <a:p>
                      <a:r>
                        <a:rPr lang="cy-GB" sz="1000" noProof="0" dirty="0">
                          <a:effectLst/>
                          <a:latin typeface="+mn-lt"/>
                        </a:rPr>
                        <a:t>Da byw i’w hailwerthu</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en-GB" sz="1000" b="1" dirty="0">
                          <a:effectLst/>
                          <a:latin typeface="+mn-lt"/>
                        </a:rPr>
                        <a:t>11</a:t>
                      </a:r>
                      <a:endParaRPr lang="en-GB" sz="1200" b="1" dirty="0">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en-GB" sz="1000" b="1" dirty="0">
                          <a:effectLst/>
                          <a:latin typeface="+mn-lt"/>
                        </a:rPr>
                        <a:t>-</a:t>
                      </a:r>
                      <a:endParaRPr lang="en-GB" sz="1200" b="1"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a:solidFill>
                            <a:schemeClr val="bg1">
                              <a:lumMod val="50000"/>
                            </a:schemeClr>
                          </a:solidFill>
                          <a:effectLst/>
                          <a:latin typeface="+mn-lt"/>
                        </a:rPr>
                        <a:t>11</a:t>
                      </a:r>
                      <a:endParaRPr lang="en-GB" sz="120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GB" sz="1000">
                          <a:solidFill>
                            <a:schemeClr val="bg1">
                              <a:lumMod val="50000"/>
                            </a:schemeClr>
                          </a:solidFill>
                          <a:effectLst/>
                          <a:latin typeface="+mn-lt"/>
                        </a:rPr>
                        <a:t>-</a:t>
                      </a:r>
                      <a:endParaRPr lang="en-GB" sz="1200">
                        <a:solidFill>
                          <a:schemeClr val="bg1">
                            <a:lumMod val="50000"/>
                          </a:schemeClr>
                        </a:solidFill>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446849"/>
                  </a:ext>
                </a:extLst>
              </a:tr>
              <a:tr h="0">
                <a:tc>
                  <a:txBody>
                    <a:bodyPr/>
                    <a:lstStyle/>
                    <a:p>
                      <a:r>
                        <a:rPr lang="cy-GB" sz="1000" noProof="0" dirty="0">
                          <a:effectLst/>
                          <a:latin typeface="+mn-lt"/>
                        </a:rPr>
                        <a:t>Da byw i’w hailwerthu</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en-GB" sz="1000" b="1">
                          <a:effectLst/>
                          <a:latin typeface="+mn-lt"/>
                          <a:ea typeface="Times New Roman" panose="02020603050405020304" pitchFamily="18" charset="0"/>
                        </a:rPr>
                        <a:t>594</a:t>
                      </a:r>
                      <a:endParaRPr lang="en-GB" sz="1200" b="1">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000" b="1" dirty="0">
                          <a:effectLst/>
                          <a:latin typeface="+mn-lt"/>
                        </a:rPr>
                        <a:t>393</a:t>
                      </a:r>
                      <a:endParaRPr lang="en-GB" sz="1200" b="1"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000" b="1" dirty="0">
                          <a:solidFill>
                            <a:schemeClr val="bg1">
                              <a:lumMod val="50000"/>
                            </a:schemeClr>
                          </a:solidFill>
                          <a:effectLst/>
                          <a:latin typeface="+mn-lt"/>
                        </a:rPr>
                        <a:t>569</a:t>
                      </a:r>
                      <a:endParaRPr lang="en-GB" sz="1200" b="1"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000" b="1" dirty="0">
                          <a:solidFill>
                            <a:schemeClr val="bg1">
                              <a:lumMod val="50000"/>
                            </a:schemeClr>
                          </a:solidFill>
                          <a:effectLst/>
                          <a:latin typeface="+mn-lt"/>
                        </a:rPr>
                        <a:t>342</a:t>
                      </a:r>
                      <a:endParaRPr lang="en-GB" sz="1200" b="1" dirty="0">
                        <a:solidFill>
                          <a:schemeClr val="bg1">
                            <a:lumMod val="50000"/>
                          </a:schemeClr>
                        </a:solidFill>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9812832"/>
                  </a:ext>
                </a:extLst>
              </a:tr>
            </a:tbl>
          </a:graphicData>
        </a:graphic>
      </p:graphicFrame>
      <p:sp>
        <p:nvSpPr>
          <p:cNvPr id="9" name="TextBox 8">
            <a:extLst>
              <a:ext uri="{FF2B5EF4-FFF2-40B4-BE49-F238E27FC236}">
                <a16:creationId xmlns:a16="http://schemas.microsoft.com/office/drawing/2014/main" id="{F6352DC4-44F4-52F6-59C8-BCF50256A3E5}"/>
              </a:ext>
            </a:extLst>
          </p:cNvPr>
          <p:cNvSpPr txBox="1"/>
          <p:nvPr/>
        </p:nvSpPr>
        <p:spPr>
          <a:xfrm>
            <a:off x="457200" y="5847763"/>
            <a:ext cx="5427955" cy="415498"/>
          </a:xfrm>
          <a:prstGeom prst="rect">
            <a:avLst/>
          </a:prstGeom>
          <a:noFill/>
        </p:spPr>
        <p:txBody>
          <a:bodyPr wrap="square" lIns="91440" tIns="45720" rIns="91440" bIns="45720" rtlCol="0" anchor="t">
            <a:spAutoFit/>
          </a:bodyPr>
          <a:lstStyle/>
          <a:p>
            <a:pPr algn="just"/>
            <a:r>
              <a:rPr lang="cy-GB" sz="1050" dirty="0"/>
              <a:t>Mae stoc yn cael ei werthfawrogi ar is ei gost a'i werth net </a:t>
            </a:r>
            <a:r>
              <a:rPr lang="cy-GB" sz="1050" dirty="0" err="1"/>
              <a:t>sylweddoladwy</a:t>
            </a:r>
            <a:r>
              <a:rPr lang="cy-GB" sz="1050" dirty="0"/>
              <a:t> ar y  sail cyntaf i mewn, cyntaf allan. </a:t>
            </a:r>
          </a:p>
        </p:txBody>
      </p:sp>
      <p:graphicFrame>
        <p:nvGraphicFramePr>
          <p:cNvPr id="10" name="Table 9">
            <a:extLst>
              <a:ext uri="{FF2B5EF4-FFF2-40B4-BE49-F238E27FC236}">
                <a16:creationId xmlns:a16="http://schemas.microsoft.com/office/drawing/2014/main" id="{7FDD7053-46E5-ACE4-6F0D-B045D31697D6}"/>
              </a:ext>
            </a:extLst>
          </p:cNvPr>
          <p:cNvGraphicFramePr>
            <a:graphicFrameLocks noGrp="1"/>
          </p:cNvGraphicFramePr>
          <p:nvPr>
            <p:extLst>
              <p:ext uri="{D42A27DB-BD31-4B8C-83A1-F6EECF244321}">
                <p14:modId xmlns:p14="http://schemas.microsoft.com/office/powerpoint/2010/main" val="303854679"/>
              </p:ext>
            </p:extLst>
          </p:nvPr>
        </p:nvGraphicFramePr>
        <p:xfrm>
          <a:off x="6801877" y="1266670"/>
          <a:ext cx="5508979" cy="1706090"/>
        </p:xfrm>
        <a:graphic>
          <a:graphicData uri="http://schemas.openxmlformats.org/drawingml/2006/table">
            <a:tbl>
              <a:tblPr firstRow="1" firstCol="1" bandRow="1">
                <a:tableStyleId>{2D5ABB26-0587-4C30-8999-92F81FD0307C}</a:tableStyleId>
              </a:tblPr>
              <a:tblGrid>
                <a:gridCol w="2214051">
                  <a:extLst>
                    <a:ext uri="{9D8B030D-6E8A-4147-A177-3AD203B41FA5}">
                      <a16:colId xmlns:a16="http://schemas.microsoft.com/office/drawing/2014/main" val="1687388600"/>
                    </a:ext>
                  </a:extLst>
                </a:gridCol>
                <a:gridCol w="884713">
                  <a:extLst>
                    <a:ext uri="{9D8B030D-6E8A-4147-A177-3AD203B41FA5}">
                      <a16:colId xmlns:a16="http://schemas.microsoft.com/office/drawing/2014/main" val="2604100214"/>
                    </a:ext>
                  </a:extLst>
                </a:gridCol>
                <a:gridCol w="786583">
                  <a:extLst>
                    <a:ext uri="{9D8B030D-6E8A-4147-A177-3AD203B41FA5}">
                      <a16:colId xmlns:a16="http://schemas.microsoft.com/office/drawing/2014/main" val="886934827"/>
                    </a:ext>
                  </a:extLst>
                </a:gridCol>
                <a:gridCol w="838790">
                  <a:extLst>
                    <a:ext uri="{9D8B030D-6E8A-4147-A177-3AD203B41FA5}">
                      <a16:colId xmlns:a16="http://schemas.microsoft.com/office/drawing/2014/main" val="1311454622"/>
                    </a:ext>
                  </a:extLst>
                </a:gridCol>
                <a:gridCol w="784842">
                  <a:extLst>
                    <a:ext uri="{9D8B030D-6E8A-4147-A177-3AD203B41FA5}">
                      <a16:colId xmlns:a16="http://schemas.microsoft.com/office/drawing/2014/main" val="514727163"/>
                    </a:ext>
                  </a:extLst>
                </a:gridCol>
              </a:tblGrid>
              <a:tr h="153612">
                <a:tc>
                  <a:txBody>
                    <a:bodyPr/>
                    <a:lstStyle/>
                    <a:p>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gridSpan="2">
                  <a:txBody>
                    <a:bodyPr/>
                    <a:lstStyle/>
                    <a:p>
                      <a:pPr algn="ctr"/>
                      <a:r>
                        <a:rPr lang="cy-GB" sz="1000" b="1" noProof="0" dirty="0">
                          <a:effectLst/>
                          <a:latin typeface="+mn-lt"/>
                        </a:rPr>
                        <a:t>Blwyddyn hyd at 31 Gorffennaf 2024</a:t>
                      </a:r>
                      <a:endParaRPr lang="cy-GB" sz="1200" b="1" noProof="0" dirty="0">
                        <a:effectLst/>
                        <a:latin typeface="+mn-lt"/>
                      </a:endParaRPr>
                    </a:p>
                    <a:p>
                      <a:pPr algn="ctr"/>
                      <a:r>
                        <a:rPr lang="cy-GB" sz="100" b="1" noProof="0" dirty="0">
                          <a:effectLst/>
                          <a:latin typeface="+mn-lt"/>
                        </a:rPr>
                        <a:t> </a:t>
                      </a:r>
                      <a:endParaRPr lang="cy-GB" sz="12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hMerge="1">
                  <a:txBody>
                    <a:bodyPr/>
                    <a:lstStyle/>
                    <a:p>
                      <a:endParaRPr lang="en-GB"/>
                    </a:p>
                  </a:txBody>
                  <a:tcPr/>
                </a:tc>
                <a:tc gridSpan="2">
                  <a:txBody>
                    <a:bodyPr/>
                    <a:lstStyle/>
                    <a:p>
                      <a:pPr algn="ctr"/>
                      <a:r>
                        <a:rPr lang="cy-GB" sz="1000" b="1" noProof="0" dirty="0">
                          <a:solidFill>
                            <a:schemeClr val="bg1">
                              <a:lumMod val="50000"/>
                            </a:schemeClr>
                          </a:solidFill>
                          <a:effectLst/>
                          <a:latin typeface="+mn-lt"/>
                        </a:rPr>
                        <a:t>Blwyddyn hyd at 31 Gorffennaf 2023</a:t>
                      </a:r>
                      <a:endParaRPr lang="cy-GB" sz="1200" b="1" noProof="0" dirty="0">
                        <a:solidFill>
                          <a:schemeClr val="bg1">
                            <a:lumMod val="50000"/>
                          </a:schemeClr>
                        </a:solidFill>
                        <a:effectLst/>
                        <a:latin typeface="+mn-lt"/>
                      </a:endParaRPr>
                    </a:p>
                    <a:p>
                      <a:pPr algn="ctr"/>
                      <a:r>
                        <a:rPr lang="cy-GB" sz="100" b="1" noProof="0" dirty="0">
                          <a:solidFill>
                            <a:schemeClr val="bg1">
                              <a:lumMod val="50000"/>
                            </a:schemeClr>
                          </a:solidFill>
                          <a:effectLst/>
                          <a:latin typeface="+mn-lt"/>
                        </a:rPr>
                        <a:t> </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1901477527"/>
                  </a:ext>
                </a:extLst>
              </a:tr>
              <a:tr h="139647">
                <a:tc>
                  <a:txBody>
                    <a:bodyPr/>
                    <a:lstStyle/>
                    <a:p>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ea typeface="Times New Roman" panose="02020603050405020304" pitchFamily="18" charset="0"/>
                        </a:rPr>
                        <a:t>Cyfunol</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ea typeface="Times New Roman" panose="02020603050405020304" pitchFamily="18" charset="0"/>
                        </a:rPr>
                        <a:t>Y Brifysgol</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Cyfunol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ea typeface="Times New Roman" panose="02020603050405020304" pitchFamily="18" charset="0"/>
                        </a:rPr>
                        <a:t>Y Brifysgol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659908566"/>
                  </a:ext>
                </a:extLst>
              </a:tr>
              <a:tr h="139647">
                <a:tc>
                  <a:txBody>
                    <a:bodyPr/>
                    <a:lstStyle/>
                    <a:p>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£’000</a:t>
                      </a:r>
                      <a:endParaRPr lang="cy-GB" sz="1200" b="1" noProof="0" dirty="0">
                        <a:effectLst/>
                        <a:latin typeface="+mn-lt"/>
                        <a:ea typeface="Times New Roman" panose="02020603050405020304" pitchFamily="18" charset="0"/>
                      </a:endParaRPr>
                    </a:p>
                  </a:txBody>
                  <a:tcPr marL="68580" marR="68580" marT="0" marB="0" anchor="ctr"/>
                </a:tc>
                <a:tc>
                  <a:txBody>
                    <a:bodyPr/>
                    <a:lstStyle/>
                    <a:p>
                      <a:pPr algn="ctr"/>
                      <a:r>
                        <a:rPr lang="cy-GB" sz="1000" b="1" noProof="0" dirty="0">
                          <a:effectLst/>
                          <a:latin typeface="+mn-lt"/>
                        </a:rPr>
                        <a:t>£’000</a:t>
                      </a:r>
                      <a:endParaRPr lang="cy-GB" sz="12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£’000</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rPr>
                        <a:t>£’000</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833856990"/>
                  </a:ext>
                </a:extLst>
              </a:tr>
              <a:tr h="139647">
                <a:tc>
                  <a:txBody>
                    <a:bodyPr/>
                    <a:lstStyle/>
                    <a:p>
                      <a:r>
                        <a:rPr lang="cy-GB" sz="1000" b="1" noProof="0" dirty="0">
                          <a:effectLst/>
                          <a:latin typeface="+mn-lt"/>
                        </a:rPr>
                        <a:t>Symiau sy'n ddyledus o fewn blwyddyn:</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 </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 </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939153043"/>
                  </a:ext>
                </a:extLst>
              </a:tr>
              <a:tr h="139647">
                <a:tc>
                  <a:txBody>
                    <a:bodyPr/>
                    <a:lstStyle/>
                    <a:p>
                      <a:r>
                        <a:rPr lang="cy-GB" sz="1000" noProof="0" dirty="0">
                          <a:effectLst/>
                          <a:latin typeface="+mn-lt"/>
                        </a:rPr>
                        <a:t>- Dyledwyr masnach</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26,474</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26,187</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30,363</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29,835</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388662"/>
                  </a:ext>
                </a:extLst>
              </a:tr>
              <a:tr h="139647">
                <a:tc>
                  <a:txBody>
                    <a:bodyPr/>
                    <a:lstStyle/>
                    <a:p>
                      <a:r>
                        <a:rPr lang="cy-GB" sz="1000" noProof="0" dirty="0">
                          <a:effectLst/>
                          <a:latin typeface="+mn-lt"/>
                        </a:rPr>
                        <a:t>- Rhagdaliadau ac incwm cronedig</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7,565</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3,949</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5,925</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4,074</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610350328"/>
                  </a:ext>
                </a:extLst>
              </a:tr>
              <a:tr h="166850">
                <a:tc>
                  <a:txBody>
                    <a:bodyPr/>
                    <a:lstStyle/>
                    <a:p>
                      <a:r>
                        <a:rPr lang="cy-GB" sz="1000" noProof="0" dirty="0">
                          <a:effectLst/>
                          <a:latin typeface="+mn-lt"/>
                        </a:rPr>
                        <a:t>- Symiau sy'n ddyledus gan is-gwmnïau</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10,963</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11,683</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989906025"/>
                  </a:ext>
                </a:extLst>
              </a:tr>
              <a:tr h="139647">
                <a:tc>
                  <a:txBody>
                    <a:bodyPr/>
                    <a:lstStyle/>
                    <a:p>
                      <a:r>
                        <a:rPr lang="cy-GB" sz="1000" noProof="0" dirty="0">
                          <a:effectLst/>
                          <a:latin typeface="+mn-lt"/>
                        </a:rPr>
                        <a:t>- Deilliadau</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a:t>
                      </a:r>
                      <a:endParaRPr lang="cy-GB" sz="1200" b="1" noProof="0" dirty="0">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mn-lt"/>
                        </a:rPr>
                        <a:t>-</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latin typeface="+mn-lt"/>
                        </a:rPr>
                        <a:t>919</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latin typeface="+mn-lt"/>
                        </a:rPr>
                        <a:t>919</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7058314"/>
                  </a:ext>
                </a:extLst>
              </a:tr>
              <a:tr h="102076">
                <a:tc>
                  <a:txBody>
                    <a:bodyPr/>
                    <a:lstStyle/>
                    <a:p>
                      <a:r>
                        <a:rPr lang="cy-GB" sz="1000" noProof="0" dirty="0">
                          <a:effectLst/>
                          <a:latin typeface="+mn-lt"/>
                        </a:rPr>
                        <a:t> </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34,039</a:t>
                      </a:r>
                      <a:endParaRPr lang="cy-GB" sz="1200" b="1" noProof="0" dirty="0">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latin typeface="+mn-lt"/>
                          <a:ea typeface="Times New Roman" panose="02020603050405020304" pitchFamily="18" charset="0"/>
                        </a:rPr>
                        <a:t>41,099</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solidFill>
                            <a:schemeClr val="bg1">
                              <a:lumMod val="50000"/>
                            </a:schemeClr>
                          </a:solidFill>
                          <a:effectLst/>
                          <a:latin typeface="+mn-lt"/>
                        </a:rPr>
                        <a:t>37,207</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solidFill>
                            <a:schemeClr val="bg1">
                              <a:lumMod val="50000"/>
                            </a:schemeClr>
                          </a:solidFill>
                          <a:effectLst/>
                          <a:latin typeface="+mn-lt"/>
                        </a:rPr>
                        <a:t>46,511</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13593"/>
                  </a:ext>
                </a:extLst>
              </a:tr>
            </a:tbl>
          </a:graphicData>
        </a:graphic>
      </p:graphicFrame>
      <p:cxnSp>
        <p:nvCxnSpPr>
          <p:cNvPr id="11" name="Straight Connector 10">
            <a:extLst>
              <a:ext uri="{FF2B5EF4-FFF2-40B4-BE49-F238E27FC236}">
                <a16:creationId xmlns:a16="http://schemas.microsoft.com/office/drawing/2014/main" id="{109FD30C-44CC-45B4-DD7D-7AA987127BBF}"/>
              </a:ext>
            </a:extLst>
          </p:cNvPr>
          <p:cNvCxnSpPr>
            <a:cxnSpLocks/>
          </p:cNvCxnSpPr>
          <p:nvPr/>
        </p:nvCxnSpPr>
        <p:spPr>
          <a:xfrm>
            <a:off x="636608" y="5688030"/>
            <a:ext cx="5148665"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9E998CF-D675-2036-C4B6-61D1C0B1D3C7}"/>
              </a:ext>
            </a:extLst>
          </p:cNvPr>
          <p:cNvSpPr txBox="1"/>
          <p:nvPr/>
        </p:nvSpPr>
        <p:spPr>
          <a:xfrm>
            <a:off x="6867136" y="791695"/>
            <a:ext cx="4548066" cy="276999"/>
          </a:xfrm>
          <a:prstGeom prst="rect">
            <a:avLst/>
          </a:prstGeom>
          <a:noFill/>
        </p:spPr>
        <p:txBody>
          <a:bodyPr wrap="square" rtlCol="0">
            <a:spAutoFit/>
          </a:bodyPr>
          <a:lstStyle/>
          <a:p>
            <a:r>
              <a:rPr lang="en-GB" sz="1200" b="1" dirty="0"/>
              <a:t>17. </a:t>
            </a:r>
            <a:r>
              <a:rPr lang="cy-GB" sz="1200" b="1" dirty="0"/>
              <a:t>Masnach a symiau derbyniadwy eraill</a:t>
            </a:r>
          </a:p>
        </p:txBody>
      </p:sp>
      <p:sp>
        <p:nvSpPr>
          <p:cNvPr id="18" name="TextBox 17">
            <a:extLst>
              <a:ext uri="{FF2B5EF4-FFF2-40B4-BE49-F238E27FC236}">
                <a16:creationId xmlns:a16="http://schemas.microsoft.com/office/drawing/2014/main" id="{CFC1B1B1-E642-64C5-FF12-CB84F71BA9F4}"/>
              </a:ext>
            </a:extLst>
          </p:cNvPr>
          <p:cNvSpPr txBox="1"/>
          <p:nvPr/>
        </p:nvSpPr>
        <p:spPr>
          <a:xfrm>
            <a:off x="6867135" y="3011773"/>
            <a:ext cx="5508978" cy="1061829"/>
          </a:xfrm>
          <a:prstGeom prst="rect">
            <a:avLst/>
          </a:prstGeom>
          <a:noFill/>
        </p:spPr>
        <p:txBody>
          <a:bodyPr wrap="square" lIns="91440" tIns="45720" rIns="91440" bIns="45720" rtlCol="0" anchor="t">
            <a:spAutoFit/>
          </a:bodyPr>
          <a:lstStyle/>
          <a:p>
            <a:pPr algn="just"/>
            <a:r>
              <a:rPr lang="cy-GB" sz="1050" dirty="0"/>
              <a:t>Mae'r symiau sy'n ddyledus o is-gwmnïau yn gyfanswm o </a:t>
            </a:r>
            <a:r>
              <a:rPr lang="cy-GB" sz="1050" dirty="0" err="1"/>
              <a:t>falansau</a:t>
            </a:r>
            <a:r>
              <a:rPr lang="cy-GB" sz="1050" dirty="0"/>
              <a:t> masnachu sy'n ddi-log ac yn ad-daladwy ar alw. Mae'r Brifysgol wedi darparu llythyrau o gefnogaeth i'w his-gwmnïau lle mae'n cadarnhau na fydd y </a:t>
            </a:r>
            <a:r>
              <a:rPr lang="cy-GB" sz="1050" dirty="0" err="1"/>
              <a:t>balansau</a:t>
            </a:r>
            <a:r>
              <a:rPr lang="cy-GB" sz="1050" dirty="0"/>
              <a:t> dyledwr yn cael eu galw i mewn yn ystod cyfnod o 12 mis o ddyddiad Datganiad Sefyllfa Ariannol. Yn unol â hynny, ystyrir bod y </a:t>
            </a:r>
            <a:r>
              <a:rPr lang="cy-GB" sz="1050" dirty="0" err="1"/>
              <a:t>balansau</a:t>
            </a:r>
            <a:r>
              <a:rPr lang="cy-GB" sz="1050" dirty="0"/>
              <a:t> hyn yn disgyn yn ddyledus mewn mwy na blwyddyn. Mae cymhwyso hyn yn rhoi'r rhaniad masnach canlynol a derbyniadwy eraill</a:t>
            </a:r>
          </a:p>
        </p:txBody>
      </p:sp>
      <p:graphicFrame>
        <p:nvGraphicFramePr>
          <p:cNvPr id="19" name="Table 18">
            <a:extLst>
              <a:ext uri="{FF2B5EF4-FFF2-40B4-BE49-F238E27FC236}">
                <a16:creationId xmlns:a16="http://schemas.microsoft.com/office/drawing/2014/main" id="{C848257D-BE42-8FD2-DC17-F0A6F710F986}"/>
              </a:ext>
            </a:extLst>
          </p:cNvPr>
          <p:cNvGraphicFramePr>
            <a:graphicFrameLocks noGrp="1"/>
          </p:cNvGraphicFramePr>
          <p:nvPr>
            <p:extLst>
              <p:ext uri="{D42A27DB-BD31-4B8C-83A1-F6EECF244321}">
                <p14:modId xmlns:p14="http://schemas.microsoft.com/office/powerpoint/2010/main" val="1729957405"/>
              </p:ext>
            </p:extLst>
          </p:nvPr>
        </p:nvGraphicFramePr>
        <p:xfrm>
          <a:off x="6818078" y="3996350"/>
          <a:ext cx="5492778" cy="1410399"/>
        </p:xfrm>
        <a:graphic>
          <a:graphicData uri="http://schemas.openxmlformats.org/drawingml/2006/table">
            <a:tbl>
              <a:tblPr firstRow="1" firstCol="1" bandRow="1">
                <a:tableStyleId>{2D5ABB26-0587-4C30-8999-92F81FD0307C}</a:tableStyleId>
              </a:tblPr>
              <a:tblGrid>
                <a:gridCol w="1567933">
                  <a:extLst>
                    <a:ext uri="{9D8B030D-6E8A-4147-A177-3AD203B41FA5}">
                      <a16:colId xmlns:a16="http://schemas.microsoft.com/office/drawing/2014/main" val="1687388600"/>
                    </a:ext>
                  </a:extLst>
                </a:gridCol>
                <a:gridCol w="1045754">
                  <a:extLst>
                    <a:ext uri="{9D8B030D-6E8A-4147-A177-3AD203B41FA5}">
                      <a16:colId xmlns:a16="http://schemas.microsoft.com/office/drawing/2014/main" val="2604100214"/>
                    </a:ext>
                  </a:extLst>
                </a:gridCol>
                <a:gridCol w="959697">
                  <a:extLst>
                    <a:ext uri="{9D8B030D-6E8A-4147-A177-3AD203B41FA5}">
                      <a16:colId xmlns:a16="http://schemas.microsoft.com/office/drawing/2014/main" val="886934827"/>
                    </a:ext>
                  </a:extLst>
                </a:gridCol>
                <a:gridCol w="959697">
                  <a:extLst>
                    <a:ext uri="{9D8B030D-6E8A-4147-A177-3AD203B41FA5}">
                      <a16:colId xmlns:a16="http://schemas.microsoft.com/office/drawing/2014/main" val="1311454622"/>
                    </a:ext>
                  </a:extLst>
                </a:gridCol>
                <a:gridCol w="959697">
                  <a:extLst>
                    <a:ext uri="{9D8B030D-6E8A-4147-A177-3AD203B41FA5}">
                      <a16:colId xmlns:a16="http://schemas.microsoft.com/office/drawing/2014/main" val="514727163"/>
                    </a:ext>
                  </a:extLst>
                </a:gridCol>
              </a:tblGrid>
              <a:tr h="153612">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algn="ctr"/>
                      <a:r>
                        <a:rPr lang="cy-GB" sz="1000" b="1" noProof="0" dirty="0">
                          <a:effectLst/>
                          <a:latin typeface="+mn-lt"/>
                        </a:rPr>
                        <a:t>Blwyddyn hyd at 31 Gorffennaf 2024</a:t>
                      </a:r>
                      <a:endParaRPr lang="cy-GB" sz="1200" b="1" noProof="0" dirty="0">
                        <a:effectLst/>
                        <a:latin typeface="+mn-lt"/>
                      </a:endParaRPr>
                    </a:p>
                    <a:p>
                      <a:pPr algn="ctr"/>
                      <a:r>
                        <a:rPr lang="cy-GB" sz="100" b="1" noProof="0" dirty="0">
                          <a:effectLst/>
                          <a:latin typeface="+mn-lt"/>
                        </a:rPr>
                        <a:t> </a:t>
                      </a:r>
                      <a:endParaRPr lang="cy-GB" sz="12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hMerge="1">
                  <a:txBody>
                    <a:bodyPr/>
                    <a:lstStyle/>
                    <a:p>
                      <a:endParaRPr lang="en-GB"/>
                    </a:p>
                  </a:txBody>
                  <a:tcPr/>
                </a:tc>
                <a:tc gridSpan="2">
                  <a:txBody>
                    <a:bodyPr/>
                    <a:lstStyle/>
                    <a:p>
                      <a:pPr algn="ctr"/>
                      <a:r>
                        <a:rPr lang="cy-GB" sz="1000" b="1" noProof="0" dirty="0">
                          <a:solidFill>
                            <a:schemeClr val="bg1">
                              <a:lumMod val="50000"/>
                            </a:schemeClr>
                          </a:solidFill>
                          <a:effectLst/>
                          <a:latin typeface="+mn-lt"/>
                        </a:rPr>
                        <a:t>Blwyddyn hyd at 31 Gorffennaf 2023</a:t>
                      </a:r>
                      <a:endParaRPr lang="cy-GB" sz="1200" b="1" noProof="0" dirty="0">
                        <a:solidFill>
                          <a:schemeClr val="bg1">
                            <a:lumMod val="50000"/>
                          </a:schemeClr>
                        </a:solidFill>
                        <a:effectLst/>
                        <a:latin typeface="+mn-lt"/>
                      </a:endParaRPr>
                    </a:p>
                    <a:p>
                      <a:pPr algn="ctr"/>
                      <a:r>
                        <a:rPr lang="cy-GB" sz="100" b="1" noProof="0" dirty="0">
                          <a:solidFill>
                            <a:schemeClr val="bg1">
                              <a:lumMod val="50000"/>
                            </a:schemeClr>
                          </a:solidFill>
                          <a:effectLst/>
                          <a:latin typeface="+mn-lt"/>
                        </a:rPr>
                        <a:t> </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1901477527"/>
                  </a:ext>
                </a:extLst>
              </a:tr>
              <a:tr h="139647">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latin typeface="+mn-lt"/>
                        </a:rPr>
                        <a:t>Cyfunol</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ea typeface="Times New Roman" panose="02020603050405020304" pitchFamily="18" charset="0"/>
                        </a:rPr>
                        <a:t>Y Brifysgol</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Cyfunol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ea typeface="Times New Roman" panose="02020603050405020304" pitchFamily="18" charset="0"/>
                        </a:rPr>
                        <a:t>Y Brifysgol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659908566"/>
                  </a:ext>
                </a:extLst>
              </a:tr>
              <a:tr h="139647">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latin typeface="+mn-lt"/>
                        </a:rPr>
                        <a:t>£’000</a:t>
                      </a:r>
                      <a:endParaRPr lang="cy-GB" sz="1200" b="1" noProof="0" dirty="0">
                        <a:effectLst/>
                        <a:latin typeface="+mn-lt"/>
                        <a:ea typeface="Times New Roman" panose="02020603050405020304" pitchFamily="18" charset="0"/>
                      </a:endParaRPr>
                    </a:p>
                  </a:txBody>
                  <a:tcPr marL="68580" marR="68580" marT="0" marB="0" anchor="ctr"/>
                </a:tc>
                <a:tc>
                  <a:txBody>
                    <a:bodyPr/>
                    <a:lstStyle/>
                    <a:p>
                      <a:pPr algn="ctr"/>
                      <a:r>
                        <a:rPr lang="cy-GB" sz="1000" b="1" noProof="0" dirty="0">
                          <a:effectLst/>
                          <a:latin typeface="+mn-lt"/>
                        </a:rPr>
                        <a:t>£’000</a:t>
                      </a:r>
                      <a:endParaRPr lang="cy-GB" sz="12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£’000</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rPr>
                        <a:t>£’000</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833856990"/>
                  </a:ext>
                </a:extLst>
              </a:tr>
              <a:tr h="139647">
                <a:tc>
                  <a:txBody>
                    <a:bodyPr/>
                    <a:lstStyle/>
                    <a:p>
                      <a:pPr>
                        <a:lnSpc>
                          <a:spcPct val="107000"/>
                        </a:lnSpc>
                      </a:pPr>
                      <a:r>
                        <a:rPr lang="cy-GB" sz="1000" b="1" noProof="0" dirty="0">
                          <a:effectLst/>
                          <a:latin typeface="Calibri" panose="020F0502020204030204" pitchFamily="34" charset="0"/>
                          <a:ea typeface="Times New Roman" panose="02020603050405020304" pitchFamily="18" charset="0"/>
                        </a:rPr>
                        <a:t>Masnach a symiau  derbyniadwy eraill</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07000"/>
                        </a:lnSpc>
                      </a:pPr>
                      <a:r>
                        <a:rPr lang="cy-GB" sz="1000" noProof="0" dirty="0">
                          <a:effectLst/>
                          <a:latin typeface="+mn-lt"/>
                          <a:ea typeface="Times New Roman" panose="02020603050405020304" pitchFamily="18" charset="0"/>
                        </a:rPr>
                        <a:t> </a:t>
                      </a:r>
                      <a:endParaRPr lang="cy-GB" sz="1200" noProof="0" dirty="0">
                        <a:effectLst/>
                        <a:latin typeface="+mn-lt"/>
                        <a:ea typeface="Times New Roman" panose="02020603050405020304" pitchFamily="18" charset="0"/>
                      </a:endParaRPr>
                    </a:p>
                  </a:txBody>
                  <a:tcPr marL="68580" marR="68580" marT="0" marB="0"/>
                </a:tc>
                <a:tc>
                  <a:txBody>
                    <a:bodyPr/>
                    <a:lstStyle/>
                    <a:p>
                      <a:pPr algn="ctr">
                        <a:lnSpc>
                          <a:spcPct val="107000"/>
                        </a:lnSpc>
                      </a:pPr>
                      <a:r>
                        <a:rPr lang="cy-GB" sz="1000" noProof="0" dirty="0">
                          <a:effectLst/>
                          <a:latin typeface="+mn-lt"/>
                          <a:ea typeface="Times New Roman" panose="02020603050405020304" pitchFamily="18" charset="0"/>
                        </a:rPr>
                        <a:t> </a:t>
                      </a:r>
                      <a:endParaRPr lang="cy-GB" sz="1200"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lnSpc>
                          <a:spcPct val="107000"/>
                        </a:lnSpc>
                      </a:pPr>
                      <a:r>
                        <a:rPr lang="cy-GB" sz="1000" noProof="0" dirty="0">
                          <a:solidFill>
                            <a:schemeClr val="bg1">
                              <a:lumMod val="50000"/>
                            </a:schemeClr>
                          </a:solidFill>
                          <a:effectLst/>
                          <a:latin typeface="+mn-lt"/>
                          <a:ea typeface="Times New Roman" panose="02020603050405020304" pitchFamily="18" charset="0"/>
                        </a:rPr>
                        <a:t> </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lnSpc>
                          <a:spcPct val="107000"/>
                        </a:lnSpc>
                      </a:pPr>
                      <a:r>
                        <a:rPr lang="cy-GB" sz="1000" noProof="0" dirty="0">
                          <a:solidFill>
                            <a:schemeClr val="bg1">
                              <a:lumMod val="50000"/>
                            </a:schemeClr>
                          </a:solidFill>
                          <a:effectLst/>
                          <a:latin typeface="+mn-lt"/>
                          <a:ea typeface="Times New Roman" panose="02020603050405020304" pitchFamily="18" charset="0"/>
                        </a:rPr>
                        <a:t> </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939153043"/>
                  </a:ext>
                </a:extLst>
              </a:tr>
              <a:tr h="139647">
                <a:tc>
                  <a:txBody>
                    <a:bodyPr/>
                    <a:lstStyle/>
                    <a:p>
                      <a:pPr>
                        <a:lnSpc>
                          <a:spcPct val="107000"/>
                        </a:lnSpc>
                      </a:pPr>
                      <a:r>
                        <a:rPr lang="cy-GB" sz="1000" noProof="0" dirty="0">
                          <a:effectLst/>
                          <a:latin typeface="Calibri" panose="020F0502020204030204" pitchFamily="34" charset="0"/>
                          <a:ea typeface="Times New Roman" panose="02020603050405020304" pitchFamily="18" charset="0"/>
                        </a:rPr>
                        <a:t>- Dyledus o fewn blwyddyn</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07000"/>
                        </a:lnSpc>
                      </a:pPr>
                      <a:r>
                        <a:rPr lang="cy-GB" sz="1000" b="1" noProof="0" dirty="0">
                          <a:effectLst/>
                          <a:latin typeface="+mn-lt"/>
                          <a:ea typeface="Times New Roman" panose="02020603050405020304" pitchFamily="18" charset="0"/>
                        </a:rPr>
                        <a:t>34,039</a:t>
                      </a:r>
                      <a:endParaRPr lang="cy-GB" sz="1200" b="1" noProof="0" dirty="0">
                        <a:effectLst/>
                        <a:latin typeface="+mn-lt"/>
                        <a:ea typeface="Times New Roman" panose="02020603050405020304" pitchFamily="18" charset="0"/>
                      </a:endParaRPr>
                    </a:p>
                  </a:txBody>
                  <a:tcPr marL="68580" marR="68580" marT="0" marB="0"/>
                </a:tc>
                <a:tc>
                  <a:txBody>
                    <a:bodyPr/>
                    <a:lstStyle/>
                    <a:p>
                      <a:pPr algn="ctr">
                        <a:lnSpc>
                          <a:spcPct val="107000"/>
                        </a:lnSpc>
                      </a:pPr>
                      <a:r>
                        <a:rPr lang="cy-GB" sz="1000" b="1" noProof="0" dirty="0">
                          <a:effectLst/>
                          <a:latin typeface="+mn-lt"/>
                          <a:ea typeface="Times New Roman" panose="02020603050405020304" pitchFamily="18" charset="0"/>
                        </a:rPr>
                        <a:t>30,136</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lnSpc>
                          <a:spcPct val="107000"/>
                        </a:lnSpc>
                      </a:pPr>
                      <a:r>
                        <a:rPr lang="cy-GB" sz="1000" noProof="0" dirty="0">
                          <a:solidFill>
                            <a:schemeClr val="bg1">
                              <a:lumMod val="50000"/>
                            </a:schemeClr>
                          </a:solidFill>
                          <a:effectLst/>
                          <a:latin typeface="+mn-lt"/>
                          <a:ea typeface="Times New Roman" panose="02020603050405020304" pitchFamily="18" charset="0"/>
                        </a:rPr>
                        <a:t>37,207</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lnSpc>
                          <a:spcPct val="107000"/>
                        </a:lnSpc>
                      </a:pPr>
                      <a:r>
                        <a:rPr lang="cy-GB" sz="1000" noProof="0" dirty="0">
                          <a:solidFill>
                            <a:schemeClr val="bg1">
                              <a:lumMod val="50000"/>
                            </a:schemeClr>
                          </a:solidFill>
                          <a:effectLst/>
                          <a:latin typeface="+mn-lt"/>
                          <a:ea typeface="Times New Roman" panose="02020603050405020304" pitchFamily="18" charset="0"/>
                        </a:rPr>
                        <a:t>34,828</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388662"/>
                  </a:ext>
                </a:extLst>
              </a:tr>
              <a:tr h="139647">
                <a:tc>
                  <a:txBody>
                    <a:bodyPr/>
                    <a:lstStyle/>
                    <a:p>
                      <a:pPr marL="171450" indent="-171450">
                        <a:lnSpc>
                          <a:spcPct val="107000"/>
                        </a:lnSpc>
                        <a:buFontTx/>
                        <a:buChar char="-"/>
                      </a:pPr>
                      <a:r>
                        <a:rPr lang="cy-GB" sz="1000" noProof="0" dirty="0">
                          <a:effectLst/>
                          <a:latin typeface="Calibri" panose="020F0502020204030204" pitchFamily="34" charset="0"/>
                          <a:ea typeface="Times New Roman" panose="02020603050405020304" pitchFamily="18" charset="0"/>
                        </a:rPr>
                        <a:t>Dyledus ar ôl blwyddyn</a:t>
                      </a:r>
                    </a:p>
                  </a:txBody>
                  <a:tcPr marL="68580" marR="68580" marT="0" marB="0"/>
                </a:tc>
                <a:tc>
                  <a:txBody>
                    <a:bodyPr/>
                    <a:lstStyle/>
                    <a:p>
                      <a:pPr algn="ctr">
                        <a:lnSpc>
                          <a:spcPct val="107000"/>
                        </a:lnSpc>
                      </a:pPr>
                      <a:r>
                        <a:rPr lang="cy-GB" sz="1000" b="1" noProof="0" dirty="0">
                          <a:effectLst/>
                          <a:latin typeface="+mn-lt"/>
                          <a:ea typeface="Times New Roman" panose="02020603050405020304" pitchFamily="18" charset="0"/>
                        </a:rPr>
                        <a:t>-</a:t>
                      </a:r>
                      <a:endParaRPr lang="cy-GB" sz="1200" b="1" noProof="0" dirty="0">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07000"/>
                        </a:lnSpc>
                      </a:pPr>
                      <a:r>
                        <a:rPr lang="cy-GB" sz="1000" b="1" noProof="0" dirty="0">
                          <a:effectLst/>
                          <a:latin typeface="+mn-lt"/>
                          <a:ea typeface="Times New Roman" panose="02020603050405020304" pitchFamily="18" charset="0"/>
                        </a:rPr>
                        <a:t>10,963</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07000"/>
                        </a:lnSpc>
                      </a:pPr>
                      <a:r>
                        <a:rPr lang="cy-GB" sz="1000" noProof="0" dirty="0">
                          <a:solidFill>
                            <a:schemeClr val="bg1">
                              <a:lumMod val="50000"/>
                            </a:schemeClr>
                          </a:solidFill>
                          <a:effectLst/>
                          <a:latin typeface="+mn-lt"/>
                          <a:ea typeface="Times New Roman" panose="02020603050405020304" pitchFamily="18" charset="0"/>
                        </a:rPr>
                        <a:t>-</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07000"/>
                        </a:lnSpc>
                      </a:pPr>
                      <a:r>
                        <a:rPr lang="cy-GB" sz="1000" noProof="0" dirty="0">
                          <a:solidFill>
                            <a:schemeClr val="bg1">
                              <a:lumMod val="50000"/>
                            </a:schemeClr>
                          </a:solidFill>
                          <a:effectLst/>
                          <a:latin typeface="+mn-lt"/>
                          <a:ea typeface="Times New Roman" panose="02020603050405020304" pitchFamily="18" charset="0"/>
                        </a:rPr>
                        <a:t>11,683</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0350328"/>
                  </a:ext>
                </a:extLst>
              </a:tr>
              <a:tr h="102076">
                <a:tc>
                  <a:txBody>
                    <a:bodyPr/>
                    <a:lstStyle/>
                    <a:p>
                      <a:pPr>
                        <a:lnSpc>
                          <a:spcPct val="107000"/>
                        </a:lnSpc>
                      </a:pPr>
                      <a:r>
                        <a:rPr lang="cy-GB" sz="1000" noProof="0" dirty="0">
                          <a:effectLst/>
                          <a:latin typeface="Calibri" panose="020F0502020204030204" pitchFamily="34" charset="0"/>
                          <a:ea typeface="Times New Roman" panose="02020603050405020304" pitchFamily="18" charset="0"/>
                        </a:rPr>
                        <a:t>Cyfanswm</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07000"/>
                        </a:lnSpc>
                      </a:pPr>
                      <a:r>
                        <a:rPr lang="cy-GB" sz="1000" b="1" noProof="0" dirty="0">
                          <a:effectLst/>
                          <a:latin typeface="+mn-lt"/>
                          <a:ea typeface="Times New Roman" panose="02020603050405020304" pitchFamily="18" charset="0"/>
                        </a:rPr>
                        <a:t>34,039</a:t>
                      </a:r>
                      <a:endParaRPr lang="cy-GB" sz="1200" b="1" noProof="0" dirty="0">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pPr>
                      <a:r>
                        <a:rPr lang="cy-GB" sz="1000" b="1" noProof="0" dirty="0">
                          <a:effectLst/>
                          <a:latin typeface="+mn-lt"/>
                          <a:ea typeface="Times New Roman" panose="02020603050405020304" pitchFamily="18" charset="0"/>
                        </a:rPr>
                        <a:t>41,099</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pPr>
                      <a:r>
                        <a:rPr lang="cy-GB" sz="1000" b="1" noProof="0" dirty="0">
                          <a:solidFill>
                            <a:schemeClr val="bg1">
                              <a:lumMod val="50000"/>
                            </a:schemeClr>
                          </a:solidFill>
                          <a:effectLst/>
                          <a:latin typeface="+mn-lt"/>
                          <a:ea typeface="Times New Roman" panose="02020603050405020304" pitchFamily="18" charset="0"/>
                        </a:rPr>
                        <a:t>37,207</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pPr>
                      <a:r>
                        <a:rPr lang="cy-GB" sz="1000" b="1" noProof="0" dirty="0">
                          <a:solidFill>
                            <a:schemeClr val="bg1">
                              <a:lumMod val="50000"/>
                            </a:schemeClr>
                          </a:solidFill>
                          <a:effectLst/>
                          <a:latin typeface="+mn-lt"/>
                          <a:ea typeface="Times New Roman" panose="02020603050405020304" pitchFamily="18" charset="0"/>
                        </a:rPr>
                        <a:t>46,511</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13593"/>
                  </a:ext>
                </a:extLst>
              </a:tr>
            </a:tbl>
          </a:graphicData>
        </a:graphic>
      </p:graphicFrame>
      <p:cxnSp>
        <p:nvCxnSpPr>
          <p:cNvPr id="26" name="Straight Connector 25">
            <a:extLst>
              <a:ext uri="{FF2B5EF4-FFF2-40B4-BE49-F238E27FC236}">
                <a16:creationId xmlns:a16="http://schemas.microsoft.com/office/drawing/2014/main" id="{5DB970BF-5D50-AE21-CE2E-C42AD44A20A9}"/>
              </a:ext>
            </a:extLst>
          </p:cNvPr>
          <p:cNvCxnSpPr>
            <a:cxnSpLocks/>
          </p:cNvCxnSpPr>
          <p:nvPr/>
        </p:nvCxnSpPr>
        <p:spPr>
          <a:xfrm>
            <a:off x="6963887" y="6145232"/>
            <a:ext cx="5189531"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145EEA0-9D6F-4A5F-F9AB-C660FB655698}"/>
              </a:ext>
            </a:extLst>
          </p:cNvPr>
          <p:cNvSpPr txBox="1"/>
          <p:nvPr/>
        </p:nvSpPr>
        <p:spPr>
          <a:xfrm>
            <a:off x="6842389" y="5478431"/>
            <a:ext cx="5427954" cy="577081"/>
          </a:xfrm>
          <a:prstGeom prst="rect">
            <a:avLst/>
          </a:prstGeom>
          <a:noFill/>
        </p:spPr>
        <p:txBody>
          <a:bodyPr wrap="square" lIns="91440" tIns="45720" rIns="91440" bIns="45720" rtlCol="0" anchor="t">
            <a:spAutoFit/>
          </a:bodyPr>
          <a:lstStyle/>
          <a:p>
            <a:pPr algn="just"/>
            <a:r>
              <a:rPr lang="cy-GB" sz="1050" dirty="0"/>
              <a:t>Mae'r deilliadau yn y flwyddyn flaenorol yn ymwneud â chontract cyfnewid cyfraddau llog a ddefnyddiwyd i drwsio cyfradd benthyciad y Brifysgol ar 1.435% yn ogystal ag ymyl benthyca banc. Daliwyd hyn ar werth teg ac roedd wedi cael ei brisio gan ddefnyddio marc i'r farchnad.</a:t>
            </a:r>
          </a:p>
        </p:txBody>
      </p:sp>
    </p:spTree>
    <p:extLst>
      <p:ext uri="{BB962C8B-B14F-4D97-AF65-F5344CB8AC3E}">
        <p14:creationId xmlns:p14="http://schemas.microsoft.com/office/powerpoint/2010/main" val="15033957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DEF0D-BC46-07FC-9730-45862D9E70A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132FB8C-DF55-16A5-0F04-2482B6CEB863}"/>
              </a:ext>
            </a:extLst>
          </p:cNvPr>
          <p:cNvSpPr/>
          <p:nvPr/>
        </p:nvSpPr>
        <p:spPr>
          <a:xfrm>
            <a:off x="6812035" y="839165"/>
            <a:ext cx="5989565"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E265BDA8-2387-4F1C-E46F-A958DA87ACD8}"/>
              </a:ext>
            </a:extLst>
          </p:cNvPr>
          <p:cNvSpPr/>
          <p:nvPr/>
        </p:nvSpPr>
        <p:spPr>
          <a:xfrm>
            <a:off x="0" y="839165"/>
            <a:ext cx="6215605"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FF4A7CF1-A7B7-0B5A-1E66-2AB509258B71}"/>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EED12D34-49B3-5E49-962E-39DDB1397667}"/>
              </a:ext>
            </a:extLst>
          </p:cNvPr>
          <p:cNvSpPr txBox="1"/>
          <p:nvPr/>
        </p:nvSpPr>
        <p:spPr>
          <a:xfrm>
            <a:off x="386863" y="61555"/>
            <a:ext cx="12414737" cy="584775"/>
          </a:xfrm>
          <a:prstGeom prst="rect">
            <a:avLst/>
          </a:prstGeom>
          <a:noFill/>
        </p:spPr>
        <p:txBody>
          <a:bodyPr wrap="square" rtlCol="0">
            <a:spAutoFit/>
          </a:bodyPr>
          <a:lstStyle/>
          <a:p>
            <a:r>
              <a:rPr lang="en-GB" sz="3200" dirty="0">
                <a:solidFill>
                  <a:schemeClr val="bg1"/>
                </a:solidFill>
              </a:rPr>
              <a:t>NODIADAU I’R CYFRIFON</a:t>
            </a:r>
            <a:endParaRPr lang="en-GB" sz="32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5C86DE5-17D4-6510-FE62-E99214F3C626}"/>
              </a:ext>
            </a:extLst>
          </p:cNvPr>
          <p:cNvSpPr txBox="1"/>
          <p:nvPr/>
        </p:nvSpPr>
        <p:spPr>
          <a:xfrm>
            <a:off x="444430" y="791695"/>
            <a:ext cx="4548066" cy="276999"/>
          </a:xfrm>
          <a:prstGeom prst="rect">
            <a:avLst/>
          </a:prstGeom>
          <a:noFill/>
        </p:spPr>
        <p:txBody>
          <a:bodyPr wrap="square" rtlCol="0">
            <a:spAutoFit/>
          </a:bodyPr>
          <a:lstStyle/>
          <a:p>
            <a:r>
              <a:rPr lang="cy-GB" sz="1200" b="1" dirty="0"/>
              <a:t>18. Buddsoddiadau</a:t>
            </a:r>
          </a:p>
        </p:txBody>
      </p:sp>
      <p:graphicFrame>
        <p:nvGraphicFramePr>
          <p:cNvPr id="5" name="Table 4">
            <a:extLst>
              <a:ext uri="{FF2B5EF4-FFF2-40B4-BE49-F238E27FC236}">
                <a16:creationId xmlns:a16="http://schemas.microsoft.com/office/drawing/2014/main" id="{4F0FF4B7-A4EB-674E-BDB3-020ECE379DB6}"/>
              </a:ext>
            </a:extLst>
          </p:cNvPr>
          <p:cNvGraphicFramePr>
            <a:graphicFrameLocks noGrp="1"/>
          </p:cNvGraphicFramePr>
          <p:nvPr>
            <p:extLst>
              <p:ext uri="{D42A27DB-BD31-4B8C-83A1-F6EECF244321}">
                <p14:modId xmlns:p14="http://schemas.microsoft.com/office/powerpoint/2010/main" val="97568278"/>
              </p:ext>
            </p:extLst>
          </p:nvPr>
        </p:nvGraphicFramePr>
        <p:xfrm>
          <a:off x="491923" y="1152503"/>
          <a:ext cx="5483171" cy="1344588"/>
        </p:xfrm>
        <a:graphic>
          <a:graphicData uri="http://schemas.openxmlformats.org/drawingml/2006/table">
            <a:tbl>
              <a:tblPr firstRow="1" firstCol="1" bandRow="1">
                <a:tableStyleId>{2D5ABB26-0587-4C30-8999-92F81FD0307C}</a:tableStyleId>
              </a:tblPr>
              <a:tblGrid>
                <a:gridCol w="1921399">
                  <a:extLst>
                    <a:ext uri="{9D8B030D-6E8A-4147-A177-3AD203B41FA5}">
                      <a16:colId xmlns:a16="http://schemas.microsoft.com/office/drawing/2014/main" val="91737463"/>
                    </a:ext>
                  </a:extLst>
                </a:gridCol>
                <a:gridCol w="890443">
                  <a:extLst>
                    <a:ext uri="{9D8B030D-6E8A-4147-A177-3AD203B41FA5}">
                      <a16:colId xmlns:a16="http://schemas.microsoft.com/office/drawing/2014/main" val="602272781"/>
                    </a:ext>
                  </a:extLst>
                </a:gridCol>
                <a:gridCol w="890443">
                  <a:extLst>
                    <a:ext uri="{9D8B030D-6E8A-4147-A177-3AD203B41FA5}">
                      <a16:colId xmlns:a16="http://schemas.microsoft.com/office/drawing/2014/main" val="78681230"/>
                    </a:ext>
                  </a:extLst>
                </a:gridCol>
                <a:gridCol w="890443">
                  <a:extLst>
                    <a:ext uri="{9D8B030D-6E8A-4147-A177-3AD203B41FA5}">
                      <a16:colId xmlns:a16="http://schemas.microsoft.com/office/drawing/2014/main" val="1407334664"/>
                    </a:ext>
                  </a:extLst>
                </a:gridCol>
                <a:gridCol w="890443">
                  <a:extLst>
                    <a:ext uri="{9D8B030D-6E8A-4147-A177-3AD203B41FA5}">
                      <a16:colId xmlns:a16="http://schemas.microsoft.com/office/drawing/2014/main" val="3900425813"/>
                    </a:ext>
                  </a:extLst>
                </a:gridCol>
              </a:tblGrid>
              <a:tr h="197931">
                <a:tc>
                  <a:txBody>
                    <a:bodyPr/>
                    <a:lstStyle/>
                    <a:p>
                      <a:r>
                        <a:rPr lang="en-GB" sz="1000">
                          <a:effectLst/>
                        </a:rPr>
                        <a:t> </a:t>
                      </a:r>
                      <a:endParaRPr lang="en-GB" sz="120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algn="ctr"/>
                      <a:r>
                        <a:rPr lang="cy-GB" sz="1000" b="1" noProof="0" dirty="0">
                          <a:effectLst/>
                        </a:rPr>
                        <a:t>Blwyddyn hyd at 31 Gorffennaf 2024</a:t>
                      </a:r>
                      <a:endParaRPr lang="cy-GB" sz="1200" b="1" noProof="0" dirty="0">
                        <a:effectLst/>
                      </a:endParaRPr>
                    </a:p>
                    <a:p>
                      <a:pPr algn="ctr"/>
                      <a:r>
                        <a:rPr lang="cy-GB" sz="100" b="1" noProof="0" dirty="0">
                          <a:effectLst/>
                        </a:rPr>
                        <a:t> </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hMerge="1">
                  <a:txBody>
                    <a:bodyPr/>
                    <a:lstStyle/>
                    <a:p>
                      <a:endParaRPr lang="en-GB"/>
                    </a:p>
                  </a:txBody>
                  <a:tcPr/>
                </a:tc>
                <a:tc gridSpan="2">
                  <a:txBody>
                    <a:bodyPr/>
                    <a:lstStyle/>
                    <a:p>
                      <a:pPr algn="ctr"/>
                      <a:r>
                        <a:rPr lang="cy-GB" sz="1000" b="1" noProof="0" dirty="0">
                          <a:solidFill>
                            <a:schemeClr val="bg1">
                              <a:lumMod val="50000"/>
                            </a:schemeClr>
                          </a:solidFill>
                          <a:effectLst/>
                          <a:latin typeface="+mn-lt"/>
                        </a:rPr>
                        <a:t>Blwyddyn hyd at 31 Gorffennaf 2023</a:t>
                      </a:r>
                      <a:endParaRPr lang="cy-GB" sz="1200" b="1" noProof="0" dirty="0">
                        <a:solidFill>
                          <a:schemeClr val="bg1">
                            <a:lumMod val="50000"/>
                          </a:schemeClr>
                        </a:solidFill>
                        <a:effectLst/>
                        <a:latin typeface="+mn-lt"/>
                      </a:endParaRPr>
                    </a:p>
                    <a:p>
                      <a:pPr algn="ctr"/>
                      <a:r>
                        <a:rPr lang="cy-GB" sz="100" b="1" noProof="0" dirty="0">
                          <a:solidFill>
                            <a:schemeClr val="bg1">
                              <a:lumMod val="50000"/>
                            </a:schemeClr>
                          </a:solidFill>
                          <a:effectLst/>
                          <a:latin typeface="+mn-lt"/>
                        </a:rPr>
                        <a:t> </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2823916519"/>
                  </a:ext>
                </a:extLst>
              </a:tr>
              <a:tr h="179937">
                <a:tc>
                  <a:txBody>
                    <a:bodyPr/>
                    <a:lstStyle/>
                    <a:p>
                      <a:r>
                        <a:rPr lang="en-GB" sz="1000">
                          <a:effectLst/>
                        </a:rPr>
                        <a:t> </a:t>
                      </a:r>
                      <a:endParaRPr lang="en-GB"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Cyfunol</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Y Brifysgol</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Cyfunol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ea typeface="Times New Roman" panose="02020603050405020304" pitchFamily="18" charset="0"/>
                        </a:rPr>
                        <a:t>Y Brifysgol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252051099"/>
                  </a:ext>
                </a:extLst>
              </a:tr>
              <a:tr h="179937">
                <a:tc>
                  <a:txBody>
                    <a:bodyPr/>
                    <a:lstStyle/>
                    <a:p>
                      <a:r>
                        <a:rPr lang="en-GB" sz="1000">
                          <a:effectLst/>
                        </a:rPr>
                        <a:t> </a:t>
                      </a:r>
                      <a:endParaRPr lang="en-GB"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£’000</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rPr>
                        <a:t>£’000</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633879175"/>
                  </a:ext>
                </a:extLst>
              </a:tr>
              <a:tr h="179937">
                <a:tc>
                  <a:txBody>
                    <a:bodyPr/>
                    <a:lstStyle/>
                    <a:p>
                      <a:r>
                        <a:rPr lang="cy-GB" sz="1000" noProof="0" dirty="0">
                          <a:effectLst/>
                        </a:rPr>
                        <a:t>Buddsoddiad tymor byr mewn cyfranddaliadau</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1,626</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1,625</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latin typeface="+mn-lt"/>
                        </a:rPr>
                        <a:t>5,994</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latin typeface="+mn-lt"/>
                        </a:rPr>
                        <a:t>5,993</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746879163"/>
                  </a:ext>
                </a:extLst>
              </a:tr>
              <a:tr h="179937">
                <a:tc>
                  <a:txBody>
                    <a:bodyPr/>
                    <a:lstStyle/>
                    <a:p>
                      <a:r>
                        <a:rPr lang="cy-GB" sz="1000" noProof="0" dirty="0">
                          <a:effectLst/>
                        </a:rPr>
                        <a:t>Adneuon tymor byr</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15</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b="1" noProof="0" dirty="0">
                          <a:effectLst/>
                        </a:rPr>
                        <a:t>-</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rPr>
                        <a:t>15</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3546699"/>
                  </a:ext>
                </a:extLst>
              </a:tr>
              <a:tr h="179937">
                <a:tc>
                  <a:txBody>
                    <a:bodyPr/>
                    <a:lstStyle/>
                    <a:p>
                      <a:r>
                        <a:rPr lang="en-GB" sz="1000">
                          <a:effectLst/>
                        </a:rPr>
                        <a:t> </a:t>
                      </a:r>
                      <a:endParaRPr lang="en-GB"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1,641</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rPr>
                        <a:t>1,625</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solidFill>
                            <a:schemeClr val="bg1">
                              <a:lumMod val="50000"/>
                            </a:schemeClr>
                          </a:solidFill>
                          <a:effectLst/>
                        </a:rPr>
                        <a:t>6,009</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solidFill>
                            <a:schemeClr val="bg1">
                              <a:lumMod val="50000"/>
                            </a:schemeClr>
                          </a:solidFill>
                          <a:effectLst/>
                        </a:rPr>
                        <a:t>5,993</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9476927"/>
                  </a:ext>
                </a:extLst>
              </a:tr>
            </a:tbl>
          </a:graphicData>
        </a:graphic>
      </p:graphicFrame>
      <p:sp>
        <p:nvSpPr>
          <p:cNvPr id="12" name="TextBox 11">
            <a:extLst>
              <a:ext uri="{FF2B5EF4-FFF2-40B4-BE49-F238E27FC236}">
                <a16:creationId xmlns:a16="http://schemas.microsoft.com/office/drawing/2014/main" id="{00BBB5EF-2CF0-CC80-C20B-B122A6B04FD5}"/>
              </a:ext>
            </a:extLst>
          </p:cNvPr>
          <p:cNvSpPr txBox="1"/>
          <p:nvPr/>
        </p:nvSpPr>
        <p:spPr>
          <a:xfrm>
            <a:off x="491923" y="2450725"/>
            <a:ext cx="5397348" cy="900246"/>
          </a:xfrm>
          <a:prstGeom prst="rect">
            <a:avLst/>
          </a:prstGeom>
          <a:noFill/>
        </p:spPr>
        <p:txBody>
          <a:bodyPr wrap="square" lIns="91440" tIns="45720" rIns="91440" bIns="45720" rtlCol="0" anchor="t">
            <a:spAutoFit/>
          </a:bodyPr>
          <a:lstStyle/>
          <a:p>
            <a:pPr algn="just"/>
            <a:r>
              <a:rPr lang="cy-GB" sz="1050" dirty="0"/>
              <a:t>Mae'r Brifysgol yn dilyn polisi buddsoddi ceidwadol gyda phwyslais ar sicrhau cynnydd yng ngwerth cyfalaf go iawn pob cronfa o fewn y portffolio bob blwyddyn. Disgwylir targed o 5% o dwf gwirioneddol, gyda 3.5% yn dwf incwm ac 1.5% yn dwf cyfalaf.</a:t>
            </a:r>
          </a:p>
          <a:p>
            <a:pPr algn="just"/>
            <a:r>
              <a:rPr lang="cy-GB" sz="1050" dirty="0"/>
              <a:t>Mae'r buddsoddiadau yn cael eu cynnal o fewn y Brifysgol a chronfeydd gwaddol cyfunol. Manylir ar y symudiad gwerth teg ar y buddsoddiadau hyn yn Nodyn 21.</a:t>
            </a:r>
          </a:p>
        </p:txBody>
      </p:sp>
      <p:cxnSp>
        <p:nvCxnSpPr>
          <p:cNvPr id="14" name="Straight Connector 13">
            <a:extLst>
              <a:ext uri="{FF2B5EF4-FFF2-40B4-BE49-F238E27FC236}">
                <a16:creationId xmlns:a16="http://schemas.microsoft.com/office/drawing/2014/main" id="{4EA9D8E9-1728-AB32-5A11-819CFFF25789}"/>
              </a:ext>
            </a:extLst>
          </p:cNvPr>
          <p:cNvCxnSpPr>
            <a:cxnSpLocks/>
          </p:cNvCxnSpPr>
          <p:nvPr/>
        </p:nvCxnSpPr>
        <p:spPr>
          <a:xfrm>
            <a:off x="648182" y="3723763"/>
            <a:ext cx="5137091"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78939E6-0F94-165C-406E-00AD50B14C20}"/>
              </a:ext>
            </a:extLst>
          </p:cNvPr>
          <p:cNvSpPr txBox="1"/>
          <p:nvPr/>
        </p:nvSpPr>
        <p:spPr>
          <a:xfrm>
            <a:off x="6846760" y="790302"/>
            <a:ext cx="4548066" cy="276999"/>
          </a:xfrm>
          <a:prstGeom prst="rect">
            <a:avLst/>
          </a:prstGeom>
          <a:noFill/>
        </p:spPr>
        <p:txBody>
          <a:bodyPr wrap="square" rtlCol="0">
            <a:spAutoFit/>
          </a:bodyPr>
          <a:lstStyle/>
          <a:p>
            <a:r>
              <a:rPr lang="en-GB" sz="1200" b="1" dirty="0"/>
              <a:t>19 </a:t>
            </a:r>
            <a:r>
              <a:rPr lang="cy-GB" sz="1200" b="1" dirty="0"/>
              <a:t>Credydwyr: symiau sy'n ddyledus o fewn blwyddyn</a:t>
            </a:r>
          </a:p>
        </p:txBody>
      </p:sp>
      <p:graphicFrame>
        <p:nvGraphicFramePr>
          <p:cNvPr id="22" name="Table 21">
            <a:extLst>
              <a:ext uri="{FF2B5EF4-FFF2-40B4-BE49-F238E27FC236}">
                <a16:creationId xmlns:a16="http://schemas.microsoft.com/office/drawing/2014/main" id="{19F5E160-DDB8-D4A1-2F70-D080D8AC84D3}"/>
              </a:ext>
            </a:extLst>
          </p:cNvPr>
          <p:cNvGraphicFramePr>
            <a:graphicFrameLocks noGrp="1"/>
          </p:cNvGraphicFramePr>
          <p:nvPr>
            <p:extLst>
              <p:ext uri="{D42A27DB-BD31-4B8C-83A1-F6EECF244321}">
                <p14:modId xmlns:p14="http://schemas.microsoft.com/office/powerpoint/2010/main" val="1050682064"/>
              </p:ext>
            </p:extLst>
          </p:nvPr>
        </p:nvGraphicFramePr>
        <p:xfrm>
          <a:off x="6812035" y="1025150"/>
          <a:ext cx="5724691" cy="2148840"/>
        </p:xfrm>
        <a:graphic>
          <a:graphicData uri="http://schemas.openxmlformats.org/drawingml/2006/table">
            <a:tbl>
              <a:tblPr firstRow="1" firstCol="1" bandRow="1">
                <a:tableStyleId>{2D5ABB26-0587-4C30-8999-92F81FD0307C}</a:tableStyleId>
              </a:tblPr>
              <a:tblGrid>
                <a:gridCol w="2324463">
                  <a:extLst>
                    <a:ext uri="{9D8B030D-6E8A-4147-A177-3AD203B41FA5}">
                      <a16:colId xmlns:a16="http://schemas.microsoft.com/office/drawing/2014/main" val="2615994494"/>
                    </a:ext>
                  </a:extLst>
                </a:gridCol>
                <a:gridCol w="844495">
                  <a:extLst>
                    <a:ext uri="{9D8B030D-6E8A-4147-A177-3AD203B41FA5}">
                      <a16:colId xmlns:a16="http://schemas.microsoft.com/office/drawing/2014/main" val="2750289167"/>
                    </a:ext>
                  </a:extLst>
                </a:gridCol>
                <a:gridCol w="851911">
                  <a:extLst>
                    <a:ext uri="{9D8B030D-6E8A-4147-A177-3AD203B41FA5}">
                      <a16:colId xmlns:a16="http://schemas.microsoft.com/office/drawing/2014/main" val="2747657869"/>
                    </a:ext>
                  </a:extLst>
                </a:gridCol>
                <a:gridCol w="851911">
                  <a:extLst>
                    <a:ext uri="{9D8B030D-6E8A-4147-A177-3AD203B41FA5}">
                      <a16:colId xmlns:a16="http://schemas.microsoft.com/office/drawing/2014/main" val="201436963"/>
                    </a:ext>
                  </a:extLst>
                </a:gridCol>
                <a:gridCol w="851911">
                  <a:extLst>
                    <a:ext uri="{9D8B030D-6E8A-4147-A177-3AD203B41FA5}">
                      <a16:colId xmlns:a16="http://schemas.microsoft.com/office/drawing/2014/main" val="3080087628"/>
                    </a:ext>
                  </a:extLst>
                </a:gridCol>
              </a:tblGrid>
              <a:tr h="0">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algn="ctr"/>
                      <a:r>
                        <a:rPr lang="cy-GB" sz="1000" b="1" noProof="0" dirty="0">
                          <a:effectLst/>
                        </a:rPr>
                        <a:t>Blwyddyn hyd at 31 Gorffennaf  2024</a:t>
                      </a:r>
                      <a:endParaRPr lang="cy-GB" sz="1200" b="1" noProof="0" dirty="0">
                        <a:effectLst/>
                      </a:endParaRPr>
                    </a:p>
                    <a:p>
                      <a:pPr algn="ctr"/>
                      <a:r>
                        <a:rPr lang="cy-GB" sz="100" b="1" noProof="0" dirty="0">
                          <a:effectLst/>
                        </a:rPr>
                        <a:t> </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hMerge="1">
                  <a:txBody>
                    <a:bodyPr/>
                    <a:lstStyle/>
                    <a:p>
                      <a:endParaRPr lang="en-GB"/>
                    </a:p>
                  </a:txBody>
                  <a:tcPr/>
                </a:tc>
                <a:tc gridSpan="2">
                  <a:txBody>
                    <a:bodyPr/>
                    <a:lstStyle/>
                    <a:p>
                      <a:pPr algn="ctr"/>
                      <a:r>
                        <a:rPr lang="cy-GB" sz="1000" b="1" noProof="0" dirty="0">
                          <a:solidFill>
                            <a:schemeClr val="bg1">
                              <a:lumMod val="50000"/>
                            </a:schemeClr>
                          </a:solidFill>
                          <a:effectLst/>
                        </a:rPr>
                        <a:t>blwyddyn </a:t>
                      </a:r>
                      <a:r>
                        <a:rPr lang="cy-GB" sz="1000" b="1" noProof="0" dirty="0" err="1">
                          <a:solidFill>
                            <a:schemeClr val="bg1">
                              <a:lumMod val="50000"/>
                            </a:schemeClr>
                          </a:solidFill>
                          <a:effectLst/>
                        </a:rPr>
                        <a:t>hat</a:t>
                      </a:r>
                      <a:r>
                        <a:rPr lang="cy-GB" sz="1000" b="1" noProof="0" dirty="0">
                          <a:solidFill>
                            <a:schemeClr val="bg1">
                              <a:lumMod val="50000"/>
                            </a:schemeClr>
                          </a:solidFill>
                          <a:effectLst/>
                        </a:rPr>
                        <a:t> at 31 Gorffennaf 2023</a:t>
                      </a:r>
                      <a:endParaRPr lang="cy-GB" sz="1200" b="1" noProof="0" dirty="0">
                        <a:solidFill>
                          <a:schemeClr val="bg1">
                            <a:lumMod val="50000"/>
                          </a:schemeClr>
                        </a:solidFill>
                        <a:effectLst/>
                      </a:endParaRPr>
                    </a:p>
                    <a:p>
                      <a:pPr algn="ctr"/>
                      <a:r>
                        <a:rPr lang="cy-GB" sz="100" b="1" noProof="0" dirty="0">
                          <a:solidFill>
                            <a:schemeClr val="bg1">
                              <a:lumMod val="50000"/>
                            </a:schemeClr>
                          </a:solidFill>
                          <a:effectLst/>
                        </a:rPr>
                        <a:t> </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3067067239"/>
                  </a:ext>
                </a:extLst>
              </a:tr>
              <a:tr h="0">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Cyfunol</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Y Brifysgol</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rPr>
                        <a:t>Cyfunol</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rPr>
                        <a:t>Y Brifysgol</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6233061"/>
                  </a:ext>
                </a:extLst>
              </a:tr>
              <a:tr h="0">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rPr>
                        <a:t>£’000</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rPr>
                        <a:t>£’000</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970371710"/>
                  </a:ext>
                </a:extLst>
              </a:tr>
              <a:tr h="0">
                <a:tc>
                  <a:txBody>
                    <a:bodyPr/>
                    <a:lstStyle/>
                    <a:p>
                      <a:r>
                        <a:rPr lang="cy-GB" sz="1000" noProof="0" dirty="0">
                          <a:effectLst/>
                        </a:rPr>
                        <a:t>Gorddrafft Banc</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5,457</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5,457</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 -</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 </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64272466"/>
                  </a:ext>
                </a:extLst>
              </a:tr>
              <a:tr h="0">
                <a:tc>
                  <a:txBody>
                    <a:bodyPr/>
                    <a:lstStyle/>
                    <a:p>
                      <a:r>
                        <a:rPr lang="cy-GB" sz="1000" noProof="0" dirty="0">
                          <a:effectLst/>
                        </a:rPr>
                        <a:t>Benthyciadau gwarantedig (nodyn 20)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2,573</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2,573</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2,615</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2,615</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31368699"/>
                  </a:ext>
                </a:extLst>
              </a:tr>
              <a:tr h="0">
                <a:tc>
                  <a:txBody>
                    <a:bodyPr/>
                    <a:lstStyle/>
                    <a:p>
                      <a:r>
                        <a:rPr lang="cy-GB" sz="1000" noProof="0" dirty="0">
                          <a:effectLst/>
                        </a:rPr>
                        <a:t>Rhwymedigaethau o dan brydlesi cyllid (nodyn 20)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996</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835</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669</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459</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95587691"/>
                  </a:ext>
                </a:extLst>
              </a:tr>
              <a:tr h="0">
                <a:tc>
                  <a:txBody>
                    <a:bodyPr/>
                    <a:lstStyle/>
                    <a:p>
                      <a:r>
                        <a:rPr lang="cy-GB" sz="1000" noProof="0" dirty="0">
                          <a:effectLst/>
                        </a:rPr>
                        <a:t>Credydwyr masnach</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12,008</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10,051</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14,108</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11,814</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27433821"/>
                  </a:ext>
                </a:extLst>
              </a:tr>
              <a:tr h="0">
                <a:tc>
                  <a:txBody>
                    <a:bodyPr/>
                    <a:lstStyle/>
                    <a:p>
                      <a:r>
                        <a:rPr lang="cy-GB" sz="1000" noProof="0" dirty="0">
                          <a:effectLst/>
                        </a:rPr>
                        <a:t>Nawdd cymdeithasol a threthiant arall sy'n daladwy</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1,056</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512</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2,054</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1,382</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5261529"/>
                  </a:ext>
                </a:extLst>
              </a:tr>
              <a:tr h="0">
                <a:tc>
                  <a:txBody>
                    <a:bodyPr/>
                    <a:lstStyle/>
                    <a:p>
                      <a:r>
                        <a:rPr lang="cy-GB" sz="1000" noProof="0" dirty="0">
                          <a:effectLst/>
                        </a:rPr>
                        <a:t>Croniadau ac incwm gohiriedig</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44,795</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37,685</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solidFill>
                            <a:schemeClr val="bg1">
                              <a:lumMod val="50000"/>
                            </a:schemeClr>
                          </a:solidFill>
                          <a:effectLst/>
                        </a:rPr>
                        <a:t>55,198</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noProof="0" dirty="0">
                          <a:solidFill>
                            <a:schemeClr val="bg1">
                              <a:lumMod val="50000"/>
                            </a:schemeClr>
                          </a:solidFill>
                          <a:effectLst/>
                        </a:rPr>
                        <a:t>48,372</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03402746"/>
                  </a:ext>
                </a:extLst>
              </a:tr>
              <a:tr h="0">
                <a:tc>
                  <a:txBody>
                    <a:bodyPr/>
                    <a:lstStyle/>
                    <a:p>
                      <a:r>
                        <a:rPr lang="cy-GB" sz="1000" noProof="0" dirty="0">
                          <a:effectLst/>
                        </a:rPr>
                        <a:t>Symiau’n ddyledus i is-gwmnïau</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b="1" noProof="0" dirty="0">
                          <a:effectLst/>
                        </a:rPr>
                        <a:t>9,659</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rPr>
                        <a:t>-</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cy-GB" sz="1000" noProof="0" dirty="0">
                          <a:solidFill>
                            <a:schemeClr val="bg1">
                              <a:lumMod val="50000"/>
                            </a:schemeClr>
                          </a:solidFill>
                          <a:effectLst/>
                        </a:rPr>
                        <a:t>10,002</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0886478"/>
                  </a:ext>
                </a:extLst>
              </a:tr>
              <a:tr h="0">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66,885</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rPr>
                        <a:t>66,772</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solidFill>
                            <a:schemeClr val="bg1">
                              <a:lumMod val="50000"/>
                            </a:schemeClr>
                          </a:solidFill>
                          <a:effectLst/>
                        </a:rPr>
                        <a:t>74,644</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solidFill>
                            <a:schemeClr val="bg1">
                              <a:lumMod val="50000"/>
                            </a:schemeClr>
                          </a:solidFill>
                          <a:effectLst/>
                        </a:rPr>
                        <a:t>74,644</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6383613"/>
                  </a:ext>
                </a:extLst>
              </a:tr>
            </a:tbl>
          </a:graphicData>
        </a:graphic>
      </p:graphicFrame>
      <p:sp>
        <p:nvSpPr>
          <p:cNvPr id="23" name="TextBox 22">
            <a:extLst>
              <a:ext uri="{FF2B5EF4-FFF2-40B4-BE49-F238E27FC236}">
                <a16:creationId xmlns:a16="http://schemas.microsoft.com/office/drawing/2014/main" id="{B5BA2F4F-3618-23EE-5C6D-6FD2743FBEC6}"/>
              </a:ext>
            </a:extLst>
          </p:cNvPr>
          <p:cNvSpPr txBox="1"/>
          <p:nvPr/>
        </p:nvSpPr>
        <p:spPr>
          <a:xfrm>
            <a:off x="6834871" y="3180905"/>
            <a:ext cx="5648112" cy="738664"/>
          </a:xfrm>
          <a:prstGeom prst="rect">
            <a:avLst/>
          </a:prstGeom>
          <a:noFill/>
        </p:spPr>
        <p:txBody>
          <a:bodyPr wrap="square" lIns="91440" tIns="45720" rIns="91440" bIns="45720" rtlCol="0" anchor="t">
            <a:spAutoFit/>
          </a:bodyPr>
          <a:lstStyle/>
          <a:p>
            <a:pPr algn="just"/>
            <a:r>
              <a:rPr lang="cy-GB" sz="1050" dirty="0"/>
              <a:t>Mae'r symiau sy'n ddyledus i is-gwmnïau yn gyfanswm o </a:t>
            </a:r>
            <a:r>
              <a:rPr lang="cy-GB" sz="1050" dirty="0" err="1"/>
              <a:t>falansau</a:t>
            </a:r>
            <a:r>
              <a:rPr lang="cy-GB" sz="1050" dirty="0"/>
              <a:t> masnachu sy'n ddi-log ac yn ad-daladwy ar alw.</a:t>
            </a:r>
          </a:p>
          <a:p>
            <a:pPr algn="just"/>
            <a:r>
              <a:rPr lang="cy-GB" sz="1050" dirty="0"/>
              <a:t>Wedi'u cynnwys gyda chroniadau ac incwm gohiriedig mae'r eitemau canlynol o incwm sydd wedi'u gohirio nes bod amodau penodol sy'n gysylltiedig â pherfformiad wedi'u bodloni:</a:t>
            </a:r>
          </a:p>
        </p:txBody>
      </p:sp>
      <p:graphicFrame>
        <p:nvGraphicFramePr>
          <p:cNvPr id="27" name="Table 26">
            <a:extLst>
              <a:ext uri="{FF2B5EF4-FFF2-40B4-BE49-F238E27FC236}">
                <a16:creationId xmlns:a16="http://schemas.microsoft.com/office/drawing/2014/main" id="{4FC87C3F-1012-4EF2-FF05-6137D2927316}"/>
              </a:ext>
            </a:extLst>
          </p:cNvPr>
          <p:cNvGraphicFramePr>
            <a:graphicFrameLocks noGrp="1"/>
          </p:cNvGraphicFramePr>
          <p:nvPr>
            <p:extLst>
              <p:ext uri="{D42A27DB-BD31-4B8C-83A1-F6EECF244321}">
                <p14:modId xmlns:p14="http://schemas.microsoft.com/office/powerpoint/2010/main" val="2419198156"/>
              </p:ext>
            </p:extLst>
          </p:nvPr>
        </p:nvGraphicFramePr>
        <p:xfrm>
          <a:off x="6773838" y="4142707"/>
          <a:ext cx="5724505" cy="1718230"/>
        </p:xfrm>
        <a:graphic>
          <a:graphicData uri="http://schemas.openxmlformats.org/drawingml/2006/table">
            <a:tbl>
              <a:tblPr firstRow="1" firstCol="1" bandRow="1">
                <a:tableStyleId>{2D5ABB26-0587-4C30-8999-92F81FD0307C}</a:tableStyleId>
              </a:tblPr>
              <a:tblGrid>
                <a:gridCol w="2199765">
                  <a:extLst>
                    <a:ext uri="{9D8B030D-6E8A-4147-A177-3AD203B41FA5}">
                      <a16:colId xmlns:a16="http://schemas.microsoft.com/office/drawing/2014/main" val="4175259241"/>
                    </a:ext>
                  </a:extLst>
                </a:gridCol>
                <a:gridCol w="881185">
                  <a:extLst>
                    <a:ext uri="{9D8B030D-6E8A-4147-A177-3AD203B41FA5}">
                      <a16:colId xmlns:a16="http://schemas.microsoft.com/office/drawing/2014/main" val="1128484046"/>
                    </a:ext>
                  </a:extLst>
                </a:gridCol>
                <a:gridCol w="881185">
                  <a:extLst>
                    <a:ext uri="{9D8B030D-6E8A-4147-A177-3AD203B41FA5}">
                      <a16:colId xmlns:a16="http://schemas.microsoft.com/office/drawing/2014/main" val="3215835461"/>
                    </a:ext>
                  </a:extLst>
                </a:gridCol>
                <a:gridCol w="881185">
                  <a:extLst>
                    <a:ext uri="{9D8B030D-6E8A-4147-A177-3AD203B41FA5}">
                      <a16:colId xmlns:a16="http://schemas.microsoft.com/office/drawing/2014/main" val="1892284494"/>
                    </a:ext>
                  </a:extLst>
                </a:gridCol>
                <a:gridCol w="881185">
                  <a:extLst>
                    <a:ext uri="{9D8B030D-6E8A-4147-A177-3AD203B41FA5}">
                      <a16:colId xmlns:a16="http://schemas.microsoft.com/office/drawing/2014/main" val="1092404432"/>
                    </a:ext>
                  </a:extLst>
                </a:gridCol>
              </a:tblGrid>
              <a:tr h="198290">
                <a:tc>
                  <a:txBody>
                    <a:bodyPr/>
                    <a:lstStyle/>
                    <a:p>
                      <a:pPr>
                        <a:lnSpc>
                          <a:spcPct val="107000"/>
                        </a:lnSpc>
                      </a:pPr>
                      <a:r>
                        <a:rPr lang="en-GB" sz="1000" dirty="0">
                          <a:effectLst/>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algn="ctr">
                        <a:lnSpc>
                          <a:spcPct val="107000"/>
                        </a:lnSpc>
                      </a:pPr>
                      <a:r>
                        <a:rPr lang="cy-GB" sz="1000" b="1" noProof="0" dirty="0">
                          <a:effectLst/>
                        </a:rPr>
                        <a:t>Blwyddyn hyd at 31 Gorffennaf </a:t>
                      </a:r>
                      <a:r>
                        <a:rPr lang="sv-SE" sz="1000" b="1" dirty="0">
                          <a:effectLst/>
                        </a:rPr>
                        <a:t>2024</a:t>
                      </a:r>
                      <a:r>
                        <a:rPr lang="en-GB" sz="100" b="1" dirty="0">
                          <a:effectLst/>
                        </a:rPr>
                        <a:t> </a:t>
                      </a:r>
                      <a:endParaRPr lang="en-GB" sz="1200" b="1"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hMerge="1">
                  <a:txBody>
                    <a:bodyPr/>
                    <a:lstStyle/>
                    <a:p>
                      <a:endParaRPr lang="en-GB"/>
                    </a:p>
                  </a:txBody>
                  <a:tcPr/>
                </a:tc>
                <a:tc gridSpan="2">
                  <a:txBody>
                    <a:bodyPr/>
                    <a:lstStyle/>
                    <a:p>
                      <a:pPr algn="ctr">
                        <a:lnSpc>
                          <a:spcPct val="107000"/>
                        </a:lnSpc>
                      </a:pPr>
                      <a:r>
                        <a:rPr lang="cy-GB" sz="1000" b="1" noProof="0" dirty="0">
                          <a:solidFill>
                            <a:schemeClr val="bg1">
                              <a:lumMod val="50000"/>
                            </a:schemeClr>
                          </a:solidFill>
                          <a:effectLst/>
                        </a:rPr>
                        <a:t>Blwyddyn hyd at 31 Gorffennaf 2023</a:t>
                      </a:r>
                      <a:endParaRPr lang="cy-GB" sz="1200" b="1" noProof="0" dirty="0">
                        <a:solidFill>
                          <a:schemeClr val="bg1">
                            <a:lumMod val="50000"/>
                          </a:schemeClr>
                        </a:solidFill>
                        <a:effectLst/>
                      </a:endParaRPr>
                    </a:p>
                    <a:p>
                      <a:pPr algn="ctr">
                        <a:lnSpc>
                          <a:spcPct val="107000"/>
                        </a:lnSpc>
                      </a:pPr>
                      <a:r>
                        <a:rPr lang="cy-GB" sz="100" b="1" noProof="0" dirty="0">
                          <a:solidFill>
                            <a:schemeClr val="bg1">
                              <a:lumMod val="50000"/>
                            </a:schemeClr>
                          </a:solidFill>
                          <a:effectLst/>
                        </a:rPr>
                        <a:t> </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3858852133"/>
                  </a:ext>
                </a:extLst>
              </a:tr>
              <a:tr h="172067">
                <a:tc>
                  <a:txBody>
                    <a:bodyPr/>
                    <a:lstStyle/>
                    <a:p>
                      <a:pPr>
                        <a:lnSpc>
                          <a:spcPct val="107000"/>
                        </a:lnSpc>
                      </a:pPr>
                      <a:r>
                        <a:rPr lang="en-GB" sz="1000">
                          <a:effectLst/>
                        </a:rPr>
                        <a:t> </a:t>
                      </a:r>
                      <a:endParaRPr lang="en-GB"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07000"/>
                        </a:lnSpc>
                      </a:pPr>
                      <a:r>
                        <a:rPr lang="cy-GB" sz="1000" b="1" noProof="0" dirty="0">
                          <a:effectLst/>
                        </a:rPr>
                        <a:t>Cyfunol</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07000"/>
                        </a:lnSpc>
                      </a:pPr>
                      <a:r>
                        <a:rPr lang="cy-GB" sz="1000" b="1" noProof="0" dirty="0">
                          <a:effectLst/>
                        </a:rPr>
                        <a:t>Y Brifysgol</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lnSpc>
                          <a:spcPct val="107000"/>
                        </a:lnSpc>
                      </a:pPr>
                      <a:r>
                        <a:rPr lang="cy-GB" sz="1000" b="1" noProof="0" dirty="0">
                          <a:solidFill>
                            <a:schemeClr val="bg1">
                              <a:lumMod val="50000"/>
                            </a:schemeClr>
                          </a:solidFill>
                          <a:effectLst/>
                        </a:rPr>
                        <a:t>Cyfunol</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lnSpc>
                          <a:spcPct val="107000"/>
                        </a:lnSpc>
                      </a:pPr>
                      <a:r>
                        <a:rPr lang="cy-GB" sz="1000" b="1" noProof="0" dirty="0">
                          <a:solidFill>
                            <a:schemeClr val="bg1">
                              <a:lumMod val="50000"/>
                            </a:schemeClr>
                          </a:solidFill>
                          <a:effectLst/>
                        </a:rPr>
                        <a:t>Y Brifysgol</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99279558"/>
                  </a:ext>
                </a:extLst>
              </a:tr>
              <a:tr h="172067">
                <a:tc>
                  <a:txBody>
                    <a:bodyPr/>
                    <a:lstStyle/>
                    <a:p>
                      <a:pPr>
                        <a:lnSpc>
                          <a:spcPct val="107000"/>
                        </a:lnSpc>
                      </a:pPr>
                      <a:r>
                        <a:rPr lang="en-GB" sz="1000">
                          <a:effectLst/>
                        </a:rPr>
                        <a:t> </a:t>
                      </a:r>
                      <a:endParaRPr lang="en-GB"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07000"/>
                        </a:lnSpc>
                      </a:pPr>
                      <a:r>
                        <a:rPr lang="en-GB" sz="1000" b="1">
                          <a:effectLst/>
                        </a:rPr>
                        <a:t>£’000</a:t>
                      </a:r>
                      <a:endParaRPr lang="en-GB" sz="12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07000"/>
                        </a:lnSpc>
                      </a:pPr>
                      <a:r>
                        <a:rPr lang="en-GB" sz="1000" b="1">
                          <a:effectLst/>
                        </a:rPr>
                        <a:t>£’000</a:t>
                      </a:r>
                      <a:endParaRPr lang="en-GB" sz="1200" b="1">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lnSpc>
                          <a:spcPct val="107000"/>
                        </a:lnSpc>
                      </a:pPr>
                      <a:r>
                        <a:rPr lang="en-GB" sz="1000" b="1">
                          <a:solidFill>
                            <a:schemeClr val="bg1">
                              <a:lumMod val="50000"/>
                            </a:schemeClr>
                          </a:solidFill>
                          <a:effectLst/>
                        </a:rPr>
                        <a:t>£’000</a:t>
                      </a:r>
                      <a:endParaRPr lang="en-GB" sz="1200" b="1">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lnSpc>
                          <a:spcPct val="107000"/>
                        </a:lnSpc>
                      </a:pPr>
                      <a:r>
                        <a:rPr lang="en-GB" sz="1000" b="1">
                          <a:solidFill>
                            <a:schemeClr val="bg1">
                              <a:lumMod val="50000"/>
                            </a:schemeClr>
                          </a:solidFill>
                          <a:effectLst/>
                        </a:rPr>
                        <a:t>£’000</a:t>
                      </a:r>
                      <a:endParaRPr lang="en-GB" sz="1200" b="1">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226915675"/>
                  </a:ext>
                </a:extLst>
              </a:tr>
              <a:tr h="172067">
                <a:tc>
                  <a:txBody>
                    <a:bodyPr/>
                    <a:lstStyle/>
                    <a:p>
                      <a:pPr>
                        <a:lnSpc>
                          <a:spcPct val="107000"/>
                        </a:lnSpc>
                      </a:pPr>
                      <a:r>
                        <a:rPr lang="cy-GB" sz="1000" noProof="0" dirty="0">
                          <a:effectLst/>
                        </a:rPr>
                        <a:t>Grantiau Cyrff Ariannu</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07000"/>
                        </a:lnSpc>
                      </a:pPr>
                      <a:r>
                        <a:rPr lang="en-GB" sz="1000" b="1" dirty="0">
                          <a:effectLst/>
                        </a:rPr>
                        <a:t>-</a:t>
                      </a:r>
                      <a:endParaRPr lang="en-GB" sz="12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07000"/>
                        </a:lnSpc>
                      </a:pPr>
                      <a:r>
                        <a:rPr lang="en-GB" sz="1000" b="1" dirty="0">
                          <a:effectLst/>
                        </a:rPr>
                        <a:t>-</a:t>
                      </a:r>
                      <a:endParaRPr lang="en-GB" sz="1200" b="1"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lnSpc>
                          <a:spcPct val="107000"/>
                        </a:lnSpc>
                      </a:pPr>
                      <a:r>
                        <a:rPr lang="en-GB" sz="1000">
                          <a:solidFill>
                            <a:schemeClr val="bg1">
                              <a:lumMod val="50000"/>
                            </a:schemeClr>
                          </a:solidFill>
                          <a:effectLst/>
                        </a:rPr>
                        <a:t>234</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lnSpc>
                          <a:spcPct val="107000"/>
                        </a:lnSpc>
                      </a:pPr>
                      <a:r>
                        <a:rPr lang="en-GB" sz="1000">
                          <a:solidFill>
                            <a:schemeClr val="bg1">
                              <a:lumMod val="50000"/>
                            </a:schemeClr>
                          </a:solidFill>
                          <a:effectLst/>
                        </a:rPr>
                        <a:t>234</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798341397"/>
                  </a:ext>
                </a:extLst>
              </a:tr>
              <a:tr h="172067">
                <a:tc>
                  <a:txBody>
                    <a:bodyPr/>
                    <a:lstStyle/>
                    <a:p>
                      <a:pPr>
                        <a:lnSpc>
                          <a:spcPct val="107000"/>
                        </a:lnSpc>
                      </a:pPr>
                      <a:r>
                        <a:rPr lang="cy-GB" sz="1000" noProof="0" dirty="0">
                          <a:effectLst/>
                        </a:rPr>
                        <a:t>Incwm Grant Arall</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07000"/>
                        </a:lnSpc>
                      </a:pPr>
                      <a:r>
                        <a:rPr lang="en-GB" sz="1000" b="1">
                          <a:effectLst/>
                          <a:latin typeface="Calibri" panose="020F0502020204030204" pitchFamily="34" charset="0"/>
                          <a:cs typeface="Calibri" panose="020F0502020204030204" pitchFamily="34" charset="0"/>
                        </a:rPr>
                        <a:t>3,349</a:t>
                      </a:r>
                      <a:endParaRPr lang="en-GB" sz="1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ctr">
                        <a:lnSpc>
                          <a:spcPct val="107000"/>
                        </a:lnSpc>
                      </a:pPr>
                      <a:r>
                        <a:rPr lang="en-GB" sz="1000" b="1" dirty="0">
                          <a:effectLst/>
                          <a:latin typeface="Calibri" panose="020F0502020204030204" pitchFamily="34" charset="0"/>
                          <a:cs typeface="Calibri" panose="020F0502020204030204" pitchFamily="34" charset="0"/>
                        </a:rPr>
                        <a:t>2,481</a:t>
                      </a:r>
                      <a:endParaRPr lang="en-GB" sz="1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lnSpc>
                          <a:spcPct val="107000"/>
                        </a:lnSpc>
                      </a:pPr>
                      <a:r>
                        <a:rPr lang="en-GB" sz="1000">
                          <a:solidFill>
                            <a:schemeClr val="bg1">
                              <a:lumMod val="50000"/>
                            </a:schemeClr>
                          </a:solidFill>
                          <a:effectLst/>
                        </a:rPr>
                        <a:t>4,834</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lnSpc>
                          <a:spcPct val="107000"/>
                        </a:lnSpc>
                      </a:pPr>
                      <a:r>
                        <a:rPr lang="en-GB" sz="1000">
                          <a:solidFill>
                            <a:schemeClr val="bg1">
                              <a:lumMod val="50000"/>
                            </a:schemeClr>
                          </a:solidFill>
                          <a:effectLst/>
                        </a:rPr>
                        <a:t>3,850</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099338345"/>
                  </a:ext>
                </a:extLst>
              </a:tr>
              <a:tr h="172067">
                <a:tc>
                  <a:txBody>
                    <a:bodyPr/>
                    <a:lstStyle/>
                    <a:p>
                      <a:pPr>
                        <a:lnSpc>
                          <a:spcPct val="107000"/>
                        </a:lnSpc>
                      </a:pPr>
                      <a:r>
                        <a:rPr lang="cy-GB" sz="1000" noProof="0" dirty="0">
                          <a:effectLst/>
                        </a:rPr>
                        <a:t>Incwm Grant Cyfalaf</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07000"/>
                        </a:lnSpc>
                      </a:pPr>
                      <a:r>
                        <a:rPr lang="en-GB" sz="1000" b="1" dirty="0">
                          <a:effectLst/>
                          <a:latin typeface="Calibri" panose="020F0502020204030204" pitchFamily="34" charset="0"/>
                          <a:cs typeface="Calibri" panose="020F0502020204030204" pitchFamily="34" charset="0"/>
                        </a:rPr>
                        <a:t>-</a:t>
                      </a:r>
                      <a:endParaRPr lang="en-GB" sz="1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ctr">
                        <a:lnSpc>
                          <a:spcPct val="107000"/>
                        </a:lnSpc>
                      </a:pPr>
                      <a:r>
                        <a:rPr lang="en-GB" sz="1000" b="1" dirty="0">
                          <a:effectLst/>
                          <a:latin typeface="Calibri" panose="020F0502020204030204" pitchFamily="34" charset="0"/>
                          <a:cs typeface="Calibri" panose="020F0502020204030204" pitchFamily="34" charset="0"/>
                        </a:rPr>
                        <a:t>-</a:t>
                      </a:r>
                      <a:endParaRPr lang="en-GB" sz="1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lnSpc>
                          <a:spcPct val="107000"/>
                        </a:lnSpc>
                      </a:pPr>
                      <a:r>
                        <a:rPr lang="en-GB" sz="1000">
                          <a:solidFill>
                            <a:schemeClr val="bg1">
                              <a:lumMod val="50000"/>
                            </a:schemeClr>
                          </a:solidFill>
                          <a:effectLst/>
                        </a:rPr>
                        <a:t>8,068</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lnSpc>
                          <a:spcPct val="107000"/>
                        </a:lnSpc>
                      </a:pPr>
                      <a:r>
                        <a:rPr lang="en-GB" sz="1000">
                          <a:solidFill>
                            <a:schemeClr val="bg1">
                              <a:lumMod val="50000"/>
                            </a:schemeClr>
                          </a:solidFill>
                          <a:effectLst/>
                        </a:rPr>
                        <a:t>8,068</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370240515"/>
                  </a:ext>
                </a:extLst>
              </a:tr>
              <a:tr h="172067">
                <a:tc>
                  <a:txBody>
                    <a:bodyPr/>
                    <a:lstStyle/>
                    <a:p>
                      <a:pPr>
                        <a:lnSpc>
                          <a:spcPct val="107000"/>
                        </a:lnSpc>
                      </a:pPr>
                      <a:r>
                        <a:rPr lang="cy-GB" sz="1000" noProof="0" dirty="0">
                          <a:effectLst/>
                        </a:rPr>
                        <a:t>Incwm Myfyrwyr</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07000"/>
                        </a:lnSpc>
                      </a:pPr>
                      <a:r>
                        <a:rPr lang="en-GB" sz="1000" b="1">
                          <a:effectLst/>
                          <a:latin typeface="Calibri" panose="020F0502020204030204" pitchFamily="34" charset="0"/>
                          <a:cs typeface="Calibri" panose="020F0502020204030204" pitchFamily="34" charset="0"/>
                        </a:rPr>
                        <a:t>26,626</a:t>
                      </a:r>
                      <a:endParaRPr lang="en-GB" sz="1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ctr">
                        <a:lnSpc>
                          <a:spcPct val="107000"/>
                        </a:lnSpc>
                      </a:pPr>
                      <a:r>
                        <a:rPr lang="en-GB" sz="1000" b="1" dirty="0">
                          <a:effectLst/>
                          <a:latin typeface="Calibri" panose="020F0502020204030204" pitchFamily="34" charset="0"/>
                          <a:cs typeface="Calibri" panose="020F0502020204030204" pitchFamily="34" charset="0"/>
                        </a:rPr>
                        <a:t>26,626</a:t>
                      </a:r>
                      <a:endParaRPr lang="en-GB" sz="1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lnSpc>
                          <a:spcPct val="107000"/>
                        </a:lnSpc>
                      </a:pPr>
                      <a:r>
                        <a:rPr lang="en-GB" sz="1000">
                          <a:solidFill>
                            <a:schemeClr val="bg1">
                              <a:lumMod val="50000"/>
                            </a:schemeClr>
                          </a:solidFill>
                          <a:effectLst/>
                        </a:rPr>
                        <a:t>24,410</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lnSpc>
                          <a:spcPct val="107000"/>
                        </a:lnSpc>
                      </a:pPr>
                      <a:r>
                        <a:rPr lang="en-GB" sz="1000">
                          <a:solidFill>
                            <a:schemeClr val="bg1">
                              <a:lumMod val="50000"/>
                            </a:schemeClr>
                          </a:solidFill>
                          <a:effectLst/>
                        </a:rPr>
                        <a:t>24,410</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131189831"/>
                  </a:ext>
                </a:extLst>
              </a:tr>
              <a:tr h="172067">
                <a:tc>
                  <a:txBody>
                    <a:bodyPr/>
                    <a:lstStyle/>
                    <a:p>
                      <a:pPr>
                        <a:lnSpc>
                          <a:spcPct val="107000"/>
                        </a:lnSpc>
                      </a:pPr>
                      <a:r>
                        <a:rPr lang="cy-GB" sz="1000" noProof="0" dirty="0">
                          <a:effectLst/>
                        </a:rPr>
                        <a:t>Incwm Arall</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07000"/>
                        </a:lnSpc>
                      </a:pPr>
                      <a:r>
                        <a:rPr lang="en-GB" sz="1000" b="1">
                          <a:effectLst/>
                          <a:latin typeface="Calibri" panose="020F0502020204030204" pitchFamily="34" charset="0"/>
                          <a:cs typeface="Calibri" panose="020F0502020204030204" pitchFamily="34" charset="0"/>
                        </a:rPr>
                        <a:t>2,677</a:t>
                      </a:r>
                      <a:endParaRPr lang="en-GB" sz="1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pPr>
                      <a:r>
                        <a:rPr lang="en-GB" sz="1000" b="1" dirty="0">
                          <a:effectLst/>
                          <a:latin typeface="Calibri" panose="020F0502020204030204" pitchFamily="34" charset="0"/>
                          <a:cs typeface="Calibri" panose="020F0502020204030204" pitchFamily="34" charset="0"/>
                        </a:rPr>
                        <a:t>2,657</a:t>
                      </a:r>
                      <a:endParaRPr lang="en-GB" sz="1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07000"/>
                        </a:lnSpc>
                      </a:pPr>
                      <a:r>
                        <a:rPr lang="en-GB" sz="1000">
                          <a:solidFill>
                            <a:schemeClr val="bg1">
                              <a:lumMod val="50000"/>
                            </a:schemeClr>
                          </a:solidFill>
                          <a:effectLst/>
                        </a:rPr>
                        <a:t>2,839</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07000"/>
                        </a:lnSpc>
                      </a:pPr>
                      <a:r>
                        <a:rPr lang="en-GB" sz="1000" dirty="0">
                          <a:solidFill>
                            <a:schemeClr val="bg1">
                              <a:lumMod val="50000"/>
                            </a:schemeClr>
                          </a:solidFill>
                          <a:effectLst/>
                        </a:rPr>
                        <a:t>2,817</a:t>
                      </a:r>
                      <a:endParaRPr lang="en-GB" sz="12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1976685"/>
                  </a:ext>
                </a:extLst>
              </a:tr>
              <a:tr h="172067">
                <a:tc>
                  <a:txBody>
                    <a:bodyPr/>
                    <a:lstStyle/>
                    <a:p>
                      <a:pPr>
                        <a:lnSpc>
                          <a:spcPct val="107000"/>
                        </a:lnSpc>
                      </a:pPr>
                      <a:r>
                        <a:rPr lang="en-GB" sz="1000">
                          <a:effectLst/>
                        </a:rPr>
                        <a:t> </a:t>
                      </a:r>
                      <a:endParaRPr lang="en-GB"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07000"/>
                        </a:lnSpc>
                      </a:pPr>
                      <a:r>
                        <a:rPr lang="en-GB" sz="1000" b="1">
                          <a:effectLst/>
                          <a:latin typeface="Calibri" panose="020F0502020204030204" pitchFamily="34" charset="0"/>
                          <a:cs typeface="Calibri" panose="020F0502020204030204" pitchFamily="34" charset="0"/>
                        </a:rPr>
                        <a:t>32,652</a:t>
                      </a:r>
                      <a:endParaRPr lang="en-GB" sz="1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pPr>
                      <a:r>
                        <a:rPr lang="en-GB" sz="1000" b="1">
                          <a:effectLst/>
                          <a:latin typeface="Calibri" panose="020F0502020204030204" pitchFamily="34" charset="0"/>
                          <a:ea typeface="Times New Roman" panose="02020603050405020304" pitchFamily="18" charset="0"/>
                          <a:cs typeface="Calibri" panose="020F0502020204030204" pitchFamily="34" charset="0"/>
                        </a:rPr>
                        <a:t>31,764</a:t>
                      </a:r>
                      <a:endParaRPr lang="en-GB" sz="1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pPr>
                      <a:r>
                        <a:rPr lang="en-GB" sz="1000" b="1">
                          <a:solidFill>
                            <a:schemeClr val="bg1">
                              <a:lumMod val="50000"/>
                            </a:schemeClr>
                          </a:solidFill>
                          <a:effectLst/>
                        </a:rPr>
                        <a:t>40,385</a:t>
                      </a:r>
                      <a:endParaRPr lang="en-GB" sz="1200" b="1">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pPr>
                      <a:r>
                        <a:rPr lang="en-GB" sz="1000" b="1" dirty="0">
                          <a:solidFill>
                            <a:schemeClr val="bg1">
                              <a:lumMod val="50000"/>
                            </a:schemeClr>
                          </a:solidFill>
                          <a:effectLst/>
                        </a:rPr>
                        <a:t>39,379</a:t>
                      </a:r>
                      <a:endParaRPr lang="en-GB" sz="1200" b="1"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4355417"/>
                  </a:ext>
                </a:extLst>
              </a:tr>
            </a:tbl>
          </a:graphicData>
        </a:graphic>
      </p:graphicFrame>
      <p:sp>
        <p:nvSpPr>
          <p:cNvPr id="28" name="TextBox 27">
            <a:extLst>
              <a:ext uri="{FF2B5EF4-FFF2-40B4-BE49-F238E27FC236}">
                <a16:creationId xmlns:a16="http://schemas.microsoft.com/office/drawing/2014/main" id="{BE93FBE3-4359-DB2C-FB53-450FDDF8B873}"/>
              </a:ext>
            </a:extLst>
          </p:cNvPr>
          <p:cNvSpPr txBox="1"/>
          <p:nvPr/>
        </p:nvSpPr>
        <p:spPr>
          <a:xfrm>
            <a:off x="6814136" y="5957356"/>
            <a:ext cx="5689582" cy="1061829"/>
          </a:xfrm>
          <a:prstGeom prst="rect">
            <a:avLst/>
          </a:prstGeom>
          <a:noFill/>
        </p:spPr>
        <p:txBody>
          <a:bodyPr wrap="square" lIns="91440" tIns="45720" rIns="91440" bIns="45720" rtlCol="0" anchor="t">
            <a:spAutoFit/>
          </a:bodyPr>
          <a:lstStyle/>
          <a:p>
            <a:pPr algn="just"/>
            <a:r>
              <a:rPr lang="cy-GB" sz="1050" dirty="0"/>
              <a:t>Mae'r benthyciad wedi'i warantu yn cynnwys swm cyfalaf o £2 filiwn a llog cronedig o £573k. Roedd taliad cyfalaf o £500k i fod i fod ar 1 Awst 2024 gydag ad-daliadau dilynol o £500k yn ddyledus 1 Tachwedd 2024 ar 1 Chwefror 2025 ac 1 Ebrill 2025.
Nid yw'r cyfleuster gorddrafft wedi'i sicrhau, gyda therfyn o £6 miliwn ar 31 Gorffennaf 2024. Fel y nodwyd yn nodyn 28, diwygiwyd y cyfleuster ar ôl diwedd y flwyddyn gyda therfyn o £15 miliwn a fydd ar waith tan fis Mehefin 2025.</a:t>
            </a:r>
          </a:p>
        </p:txBody>
      </p:sp>
    </p:spTree>
    <p:extLst>
      <p:ext uri="{BB962C8B-B14F-4D97-AF65-F5344CB8AC3E}">
        <p14:creationId xmlns:p14="http://schemas.microsoft.com/office/powerpoint/2010/main" val="164322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DAFA9-1A95-E7E9-DD3D-8BB72AA36B88}"/>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553094CB-6395-6451-C2FC-BCF70AB69D07}"/>
              </a:ext>
            </a:extLst>
          </p:cNvPr>
          <p:cNvSpPr/>
          <p:nvPr/>
        </p:nvSpPr>
        <p:spPr>
          <a:xfrm>
            <a:off x="3237401" y="2636749"/>
            <a:ext cx="2879956" cy="15407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CE1E2D2D-26E4-266C-372B-D8EA218C05DB}"/>
              </a:ext>
            </a:extLst>
          </p:cNvPr>
          <p:cNvSpPr/>
          <p:nvPr/>
        </p:nvSpPr>
        <p:spPr>
          <a:xfrm>
            <a:off x="0" y="4200772"/>
            <a:ext cx="3208946" cy="15407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2F08BA2A-AE6B-486A-D931-E4B17F9BC17C}"/>
              </a:ext>
            </a:extLst>
          </p:cNvPr>
          <p:cNvSpPr/>
          <p:nvPr/>
        </p:nvSpPr>
        <p:spPr>
          <a:xfrm>
            <a:off x="0" y="4806535"/>
            <a:ext cx="3208946" cy="15407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C7436F1B-606D-264C-2345-C18FD6659093}"/>
              </a:ext>
            </a:extLst>
          </p:cNvPr>
          <p:cNvSpPr/>
          <p:nvPr/>
        </p:nvSpPr>
        <p:spPr>
          <a:xfrm>
            <a:off x="0" y="6160936"/>
            <a:ext cx="3208946" cy="15407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451ABF42-6F9F-3D49-E8DE-18AD3268EC63}"/>
              </a:ext>
            </a:extLst>
          </p:cNvPr>
          <p:cNvSpPr/>
          <p:nvPr/>
        </p:nvSpPr>
        <p:spPr>
          <a:xfrm>
            <a:off x="0" y="2635896"/>
            <a:ext cx="3208946" cy="15407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24A2AEF-40D6-96D4-EC7B-2F1563038961}"/>
              </a:ext>
            </a:extLst>
          </p:cNvPr>
          <p:cNvSpPr txBox="1"/>
          <p:nvPr/>
        </p:nvSpPr>
        <p:spPr>
          <a:xfrm>
            <a:off x="3208945" y="2601962"/>
            <a:ext cx="2840425" cy="5632311"/>
          </a:xfrm>
          <a:prstGeom prst="rect">
            <a:avLst/>
          </a:prstGeom>
          <a:noFill/>
        </p:spPr>
        <p:txBody>
          <a:bodyPr wrap="square" lIns="91440" tIns="45720" rIns="91440" bIns="45720" rtlCol="0" anchor="t">
            <a:spAutoFit/>
          </a:bodyPr>
          <a:lstStyle/>
          <a:p>
            <a:pPr algn="just"/>
            <a:r>
              <a:rPr lang="cy-GB" sz="1000" b="1" i="1" dirty="0">
                <a:ea typeface="DengXian Light" panose="02010600030101010101" pitchFamily="2" charset="-122"/>
              </a:rPr>
              <a:t>Gwerthoedd</a:t>
            </a:r>
            <a:r>
              <a:rPr lang="cy-GB" sz="1000" b="1" i="1" dirty="0">
                <a:effectLst/>
                <a:ea typeface="DengXian Light" panose="02010600030101010101" pitchFamily="2" charset="-122"/>
              </a:rPr>
              <a:t>:</a:t>
            </a:r>
          </a:p>
          <a:p>
            <a:pPr algn="just"/>
            <a:r>
              <a:rPr lang="cy-GB" sz="1000" b="1" i="1" dirty="0">
                <a:effectLst/>
                <a:ea typeface="DengXian Light" panose="02010600030101010101" pitchFamily="2" charset="-122"/>
              </a:rPr>
              <a:t>Addysgu ardderchog </a:t>
            </a:r>
            <a:r>
              <a:rPr lang="cy-GB" sz="1000" dirty="0">
                <a:ea typeface="DengXian Light" panose="02010600030101010101" pitchFamily="2" charset="-122"/>
              </a:rPr>
              <a:t>wedi’i llywio gan ysgoloriaeth ac ymarfer proffesiynol, ac ymchwil cymhwysol sy’n dylanwadu gwybodaeth a pholisi yng Nghymru a’r tu hwnt. </a:t>
            </a:r>
            <a:r>
              <a:rPr lang="cy-GB" sz="1000" b="1" i="1" dirty="0">
                <a:ea typeface="DengXian Light" panose="02010600030101010101" pitchFamily="2" charset="-122"/>
              </a:rPr>
              <a:t> </a:t>
            </a:r>
            <a:r>
              <a:rPr lang="en-GB" sz="1000" dirty="0">
                <a:effectLst/>
                <a:ea typeface="DengXian Light" panose="02010600030101010101" pitchFamily="2" charset="-122"/>
              </a:rPr>
              <a:t> </a:t>
            </a:r>
            <a:endParaRPr lang="en-GB" sz="1000" dirty="0">
              <a:effectLst/>
              <a:ea typeface="Times New Roman" panose="02020603050405020304" pitchFamily="18" charset="0"/>
            </a:endParaRPr>
          </a:p>
          <a:p>
            <a:pPr algn="just"/>
            <a:r>
              <a:rPr lang="cy-GB" sz="1000" b="1" i="1" dirty="0">
                <a:ea typeface="DengXian Light" panose="02010600030101010101" pitchFamily="2" charset="-122"/>
              </a:rPr>
              <a:t>Cynwysoldeb</a:t>
            </a:r>
            <a:r>
              <a:rPr lang="cy-GB" sz="1000" dirty="0">
                <a:effectLst/>
                <a:ea typeface="DengXian Light" panose="02010600030101010101" pitchFamily="2" charset="-122"/>
              </a:rPr>
              <a:t>, drwy ddileu rhwystrau i gyfranogiad a chefnogi pobl o bob cefndir ac amgylchiadau i gyflawni eu potensial.</a:t>
            </a:r>
          </a:p>
          <a:p>
            <a:pPr algn="just"/>
            <a:r>
              <a:rPr lang="en-GB" sz="1000" dirty="0">
                <a:effectLst/>
                <a:ea typeface="DengXian Light" panose="02010600030101010101" pitchFamily="2" charset="-122"/>
              </a:rPr>
              <a:t> </a:t>
            </a:r>
            <a:endParaRPr lang="en-GB" sz="1000" dirty="0">
              <a:effectLst/>
              <a:ea typeface="Times New Roman" panose="02020603050405020304" pitchFamily="18" charset="0"/>
            </a:endParaRPr>
          </a:p>
          <a:p>
            <a:pPr algn="just"/>
            <a:r>
              <a:rPr lang="cy-GB" sz="1000" b="1" i="1" dirty="0">
                <a:effectLst/>
                <a:ea typeface="DengXian Light" panose="02010600030101010101" pitchFamily="2" charset="-122"/>
              </a:rPr>
              <a:t>Cyflogadwyedd a chreadigrwydd</a:t>
            </a:r>
            <a:r>
              <a:rPr lang="cy-GB" sz="1000" i="1" dirty="0">
                <a:effectLst/>
                <a:ea typeface="DengXian Light" panose="02010600030101010101" pitchFamily="2" charset="-122"/>
              </a:rPr>
              <a:t>, trwy gynnig rhaglenni addysgol sy’n datblygu sgiliau </a:t>
            </a:r>
            <a:r>
              <a:rPr lang="cy-GB" sz="1000" i="1" dirty="0" err="1">
                <a:effectLst/>
                <a:ea typeface="DengXian Light" panose="02010600030101010101" pitchFamily="2" charset="-122"/>
              </a:rPr>
              <a:t>entrepreneuraidd</a:t>
            </a:r>
            <a:r>
              <a:rPr lang="cy-GB" sz="1000" i="1" dirty="0">
                <a:effectLst/>
                <a:ea typeface="DengXian Light" panose="02010600030101010101" pitchFamily="2" charset="-122"/>
              </a:rPr>
              <a:t> a chreadigol, gan alluogi dysgwyr i gael y cyfleoedd gorau i gael cyflogaeth ac i gyfrannu at ffyniant eu cymunedau.</a:t>
            </a:r>
          </a:p>
          <a:p>
            <a:pPr algn="just"/>
            <a:r>
              <a:rPr lang="en-GB" sz="1000" i="1" dirty="0">
                <a:effectLst/>
                <a:ea typeface="DengXian Light" panose="02010600030101010101" pitchFamily="2" charset="-122"/>
              </a:rPr>
              <a:t> </a:t>
            </a:r>
            <a:endParaRPr lang="en-GB" sz="1000" i="1" dirty="0">
              <a:effectLst/>
              <a:ea typeface="Times New Roman" panose="02020603050405020304" pitchFamily="18" charset="0"/>
            </a:endParaRPr>
          </a:p>
          <a:p>
            <a:pPr algn="just"/>
            <a:r>
              <a:rPr lang="cy-GB" sz="1000" b="1" i="1" dirty="0">
                <a:ea typeface="DengXian Light" panose="02010600030101010101" pitchFamily="2" charset="-122"/>
              </a:rPr>
              <a:t>Cydweithio </a:t>
            </a:r>
            <a:r>
              <a:rPr lang="cy-GB" sz="1000" i="1" dirty="0">
                <a:ea typeface="DengXian Light" panose="02010600030101010101" pitchFamily="2" charset="-122"/>
              </a:rPr>
              <a:t>drwy berthnasoedd strategol, gweithio gydag eraill i ddarparu cyfleoedd addysgol a masnachol a sicrhau bod Cymru'n cael ei chysylltu â'r byd ehangach</a:t>
            </a:r>
            <a:r>
              <a:rPr lang="cy-GB" sz="1000" b="1" i="1" dirty="0">
                <a:ea typeface="DengXian Light" panose="02010600030101010101" pitchFamily="2" charset="-122"/>
              </a:rPr>
              <a:t>.</a:t>
            </a:r>
            <a:r>
              <a:rPr lang="cy-GB" sz="1000" i="1" dirty="0">
                <a:effectLst/>
                <a:ea typeface="DengXian Light" panose="02010600030101010101" pitchFamily="2" charset="-122"/>
              </a:rPr>
              <a:t> </a:t>
            </a:r>
          </a:p>
          <a:p>
            <a:pPr algn="just"/>
            <a:endParaRPr lang="cy-GB" sz="1000" i="1" dirty="0">
              <a:effectLst/>
              <a:ea typeface="DengXian Light" panose="02010600030101010101" pitchFamily="2" charset="-122"/>
            </a:endParaRPr>
          </a:p>
          <a:p>
            <a:pPr algn="just"/>
            <a:r>
              <a:rPr lang="cy-GB" sz="1000" b="1" dirty="0">
                <a:ea typeface="Times New Roman" panose="02020603050405020304" pitchFamily="18" charset="0"/>
              </a:rPr>
              <a:t>Datblygu cynaliadwy</a:t>
            </a:r>
            <a:r>
              <a:rPr lang="cy-GB" sz="1000" dirty="0">
                <a:ea typeface="Times New Roman" panose="02020603050405020304" pitchFamily="18" charset="0"/>
              </a:rPr>
              <a:t>, drwy ymddwyn mewn ffordd sy'n sicrhau bod anghenion y presennol yn cael eu diwallu heb beryglu gallu cenedlaethau'r dyfodol i ddiwallu eu hanghenion eu hunain, a thrwy ymgorffori'r egwyddor hon yn systematig yn ein dull o addysgu a dysgu.</a:t>
            </a:r>
            <a:r>
              <a:rPr lang="cy-GB" sz="1000" dirty="0">
                <a:effectLst/>
                <a:ea typeface="DengXian Light" panose="02010600030101010101" pitchFamily="2" charset="-122"/>
              </a:rPr>
              <a:t> </a:t>
            </a:r>
          </a:p>
          <a:p>
            <a:pPr algn="just"/>
            <a:endParaRPr lang="en-GB" sz="1000" dirty="0">
              <a:effectLst/>
              <a:ea typeface="Times New Roman" panose="02020603050405020304" pitchFamily="18" charset="0"/>
            </a:endParaRPr>
          </a:p>
          <a:p>
            <a:pPr algn="just"/>
            <a:r>
              <a:rPr lang="cy-GB" sz="1000" b="1" i="1" dirty="0">
                <a:ea typeface="DengXian Light" panose="02010600030101010101" pitchFamily="2" charset="-122"/>
              </a:rPr>
              <a:t>Y cysyniad o ddinasyddiaeth fyd-eang, </a:t>
            </a:r>
            <a:r>
              <a:rPr lang="cy-GB" sz="1000" i="1" dirty="0">
                <a:ea typeface="DengXian Light" panose="02010600030101010101" pitchFamily="2" charset="-122"/>
              </a:rPr>
              <a:t>drwy ddatblygu gweithgareddau a chyfleoedd rhyngwladol i'n dysgwyr, ein staff a'n partneriaid</a:t>
            </a:r>
            <a:r>
              <a:rPr lang="en-GB" sz="1000" dirty="0">
                <a:effectLst/>
                <a:ea typeface="DengXian Light" panose="02010600030101010101" pitchFamily="2" charset="-122"/>
              </a:rPr>
              <a:t>. </a:t>
            </a:r>
            <a:endParaRPr lang="en-GB" sz="1000" dirty="0">
              <a:effectLst/>
              <a:ea typeface="Times New Roman" panose="02020603050405020304" pitchFamily="18" charset="0"/>
            </a:endParaRPr>
          </a:p>
          <a:p>
            <a:pPr algn="just"/>
            <a:r>
              <a:rPr lang="en-GB" sz="1000" dirty="0">
                <a:effectLst/>
                <a:ea typeface="DengXian Light" panose="02010600030101010101" pitchFamily="2" charset="-122"/>
              </a:rPr>
              <a:t> </a:t>
            </a:r>
            <a:endParaRPr lang="en-GB" sz="1000" dirty="0">
              <a:effectLst/>
              <a:ea typeface="Times New Roman" panose="02020603050405020304" pitchFamily="18" charset="0"/>
            </a:endParaRPr>
          </a:p>
          <a:p>
            <a:r>
              <a:rPr lang="cy-GB" sz="1000" b="1" i="1" dirty="0">
                <a:ea typeface="DengXian Light" panose="02010600030101010101" pitchFamily="2" charset="-122"/>
              </a:rPr>
              <a:t>Cymru a'i hynodrwydd, </a:t>
            </a:r>
            <a:r>
              <a:rPr lang="cy-GB" sz="1000" i="1" dirty="0">
                <a:ea typeface="DengXian Light" panose="02010600030101010101" pitchFamily="2" charset="-122"/>
              </a:rPr>
              <a:t>drwy ymgorffori nodau Deddf Llesiant Cenedlaethau'r Dyfodol (Cymru) yn ein holl weithgareddau, a thrwy ddathlu diwylliant, treftadaeth ac iaith fywiog Cymru.</a:t>
            </a:r>
            <a:endParaRPr lang="cy-GB" sz="1000" dirty="0"/>
          </a:p>
        </p:txBody>
      </p:sp>
      <p:sp>
        <p:nvSpPr>
          <p:cNvPr id="18" name="Rectangle 17">
            <a:extLst>
              <a:ext uri="{FF2B5EF4-FFF2-40B4-BE49-F238E27FC236}">
                <a16:creationId xmlns:a16="http://schemas.microsoft.com/office/drawing/2014/main" id="{B56F9E32-C4A1-C1C9-CC8D-D6EE8A846EE9}"/>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02E7358-318C-C140-12D5-E4EE1A36FB6D}"/>
              </a:ext>
            </a:extLst>
          </p:cNvPr>
          <p:cNvSpPr txBox="1"/>
          <p:nvPr/>
        </p:nvSpPr>
        <p:spPr>
          <a:xfrm>
            <a:off x="386863" y="61555"/>
            <a:ext cx="9998340" cy="584775"/>
          </a:xfrm>
          <a:prstGeom prst="rect">
            <a:avLst/>
          </a:prstGeom>
          <a:noFill/>
        </p:spPr>
        <p:txBody>
          <a:bodyPr wrap="square" rtlCol="0">
            <a:spAutoFit/>
          </a:bodyPr>
          <a:lstStyle/>
          <a:p>
            <a:r>
              <a:rPr lang="cy-GB" sz="3200" b="1" dirty="0">
                <a:solidFill>
                  <a:schemeClr val="bg1"/>
                </a:solidFill>
              </a:rPr>
              <a:t>Cynllun Strategol PCYDDS</a:t>
            </a:r>
          </a:p>
        </p:txBody>
      </p:sp>
      <p:sp>
        <p:nvSpPr>
          <p:cNvPr id="23" name="TextBox 22">
            <a:extLst>
              <a:ext uri="{FF2B5EF4-FFF2-40B4-BE49-F238E27FC236}">
                <a16:creationId xmlns:a16="http://schemas.microsoft.com/office/drawing/2014/main" id="{4027590E-5306-34A1-4ED1-E66EA7549C45}"/>
              </a:ext>
            </a:extLst>
          </p:cNvPr>
          <p:cNvSpPr txBox="1"/>
          <p:nvPr/>
        </p:nvSpPr>
        <p:spPr>
          <a:xfrm>
            <a:off x="482762" y="856283"/>
            <a:ext cx="5518712" cy="1477328"/>
          </a:xfrm>
          <a:prstGeom prst="rect">
            <a:avLst/>
          </a:prstGeom>
          <a:noFill/>
        </p:spPr>
        <p:txBody>
          <a:bodyPr wrap="square" lIns="91440" tIns="45720" rIns="91440" bIns="45720" numCol="1" spcCol="108000" rtlCol="0" anchor="t">
            <a:spAutoFit/>
          </a:bodyPr>
          <a:lstStyle/>
          <a:p>
            <a:pPr algn="just"/>
            <a:r>
              <a:rPr lang="cy-GB" sz="1000" dirty="0"/>
              <a:t>Mae Cynllun Strategol Prifysgol Cymru Y Drindod Dewi Sant (2017-25) yn ymrwymo i'w dysgwyr ac yn benodol i Gymru, ei diwylliant, ei threftadaeth a'i hiaith drwy ei gwerthoedd a'i hynodrwydd. 
Oherwydd y newid mewn uwch arweinyddiaeth, mae'r Cyngor wedi cymeradwyo ymestyn y Cynllun Strategol i gwmpasu’r cyfnod 2025. Ar hyn o bryd mae'r Brifysgol yn gweithio ar ei chynllun strategol newydd.
Wrth adolygu'r cynllun strategol, mae'r Cyngor wedi cymeradwyo cynllun busnes gyda 5 parth: Addysg a Phrofiad Myfyrwyr; Recriwtio: Cartref a Rhyngwladol; Pobl, Sefydliad a Diwylliant; Yr Ystâd Ddigidol a Ffisegol; Ymchwil a Chenhadaeth Ddinesig. Mae'r Brifysgol yn ystyried y rhain fel y meysydd craidd ar gyfer cyflawni cenhadaeth y Brifysgol.</a:t>
            </a:r>
            <a:endParaRPr lang="cy-GB" sz="1000" dirty="0">
              <a:cs typeface="Calibri"/>
            </a:endParaRPr>
          </a:p>
        </p:txBody>
      </p:sp>
      <p:sp>
        <p:nvSpPr>
          <p:cNvPr id="27" name="TextBox 26">
            <a:extLst>
              <a:ext uri="{FF2B5EF4-FFF2-40B4-BE49-F238E27FC236}">
                <a16:creationId xmlns:a16="http://schemas.microsoft.com/office/drawing/2014/main" id="{ABF939BF-64BC-0195-F0C1-A8315EED168B}"/>
              </a:ext>
            </a:extLst>
          </p:cNvPr>
          <p:cNvSpPr txBox="1"/>
          <p:nvPr/>
        </p:nvSpPr>
        <p:spPr>
          <a:xfrm>
            <a:off x="482762" y="2589579"/>
            <a:ext cx="2783305" cy="1477328"/>
          </a:xfrm>
          <a:prstGeom prst="rect">
            <a:avLst/>
          </a:prstGeom>
          <a:noFill/>
        </p:spPr>
        <p:txBody>
          <a:bodyPr wrap="square" lIns="91440" tIns="45720" rIns="91440" bIns="45720" rtlCol="0" anchor="t">
            <a:spAutoFit/>
          </a:bodyPr>
          <a:lstStyle/>
          <a:p>
            <a:pPr algn="just"/>
            <a:r>
              <a:rPr lang="cy-GB" sz="1000" b="1" i="1" dirty="0"/>
              <a:t>Gweledigaeth:</a:t>
            </a:r>
          </a:p>
          <a:p>
            <a:pPr algn="just"/>
            <a:r>
              <a:rPr lang="cy-GB" sz="1000" dirty="0"/>
              <a:t>Ein gweledigaeth yw bod yn Brifysgol i Gymru, gydag ymrwymiad i les a threftadaeth y genedl wrth galon popeth a wnawn. Yn ganolog i’n gweledigaeth mae hyrwyddo a gwreiddio system addysg sector deuol sy’n addysgu dysgwyr o bob oed a chefndir, ac yn ysgogi datblygiad economaidd yn ein rhanbarth, ledled Cymru a’r tu hwnt.</a:t>
            </a:r>
            <a:endParaRPr lang="en-GB" sz="1000" dirty="0"/>
          </a:p>
        </p:txBody>
      </p:sp>
      <p:sp>
        <p:nvSpPr>
          <p:cNvPr id="30" name="TextBox 29">
            <a:extLst>
              <a:ext uri="{FF2B5EF4-FFF2-40B4-BE49-F238E27FC236}">
                <a16:creationId xmlns:a16="http://schemas.microsoft.com/office/drawing/2014/main" id="{407C0F71-F273-872E-3D7D-93BDA7302505}"/>
              </a:ext>
            </a:extLst>
          </p:cNvPr>
          <p:cNvSpPr txBox="1"/>
          <p:nvPr/>
        </p:nvSpPr>
        <p:spPr>
          <a:xfrm>
            <a:off x="465913" y="4137193"/>
            <a:ext cx="2629638" cy="435889"/>
          </a:xfrm>
          <a:prstGeom prst="rect">
            <a:avLst/>
          </a:prstGeom>
          <a:noFill/>
        </p:spPr>
        <p:txBody>
          <a:bodyPr wrap="square">
            <a:spAutoFit/>
          </a:bodyPr>
          <a:lstStyle/>
          <a:p>
            <a:pPr algn="just">
              <a:lnSpc>
                <a:spcPct val="115000"/>
              </a:lnSpc>
              <a:tabLst>
                <a:tab pos="2610485" algn="l"/>
              </a:tabLst>
            </a:pPr>
            <a:r>
              <a:rPr lang="cy-GB" sz="1000" b="1" i="1" dirty="0">
                <a:ea typeface="Calibri" panose="020F0502020204030204" pitchFamily="34" charset="0"/>
              </a:rPr>
              <a:t>Cenhadaeth:</a:t>
            </a:r>
            <a:endParaRPr lang="cy-GB" sz="1000" b="1" i="1" dirty="0">
              <a:effectLst/>
              <a:ea typeface="Calibri" panose="020F0502020204030204" pitchFamily="34" charset="0"/>
            </a:endParaRPr>
          </a:p>
          <a:p>
            <a:pPr algn="just">
              <a:lnSpc>
                <a:spcPct val="115000"/>
              </a:lnSpc>
              <a:tabLst>
                <a:tab pos="2610485" algn="l"/>
              </a:tabLst>
            </a:pPr>
            <a:r>
              <a:rPr lang="cy-GB" sz="1000" i="1" dirty="0">
                <a:effectLst/>
                <a:ea typeface="Calibri" panose="020F0502020204030204" pitchFamily="34" charset="0"/>
              </a:rPr>
              <a:t>Trawsnewid Addysg; Trawsnewid Bywydau</a:t>
            </a:r>
            <a:r>
              <a:rPr lang="en-GB" sz="1000" i="1" dirty="0">
                <a:effectLst/>
                <a:ea typeface="Calibri" panose="020F0502020204030204" pitchFamily="34" charset="0"/>
              </a:rPr>
              <a:t>.</a:t>
            </a:r>
            <a:endParaRPr lang="en-GB" sz="1000" dirty="0">
              <a:effectLst/>
              <a:ea typeface="Times New Roman" panose="02020603050405020304" pitchFamily="18" charset="0"/>
            </a:endParaRPr>
          </a:p>
        </p:txBody>
      </p:sp>
      <p:sp>
        <p:nvSpPr>
          <p:cNvPr id="31" name="TextBox 30">
            <a:extLst>
              <a:ext uri="{FF2B5EF4-FFF2-40B4-BE49-F238E27FC236}">
                <a16:creationId xmlns:a16="http://schemas.microsoft.com/office/drawing/2014/main" id="{74A4B043-1739-CB90-8F5C-970FEB8DF4E8}"/>
              </a:ext>
            </a:extLst>
          </p:cNvPr>
          <p:cNvSpPr txBox="1"/>
          <p:nvPr/>
        </p:nvSpPr>
        <p:spPr>
          <a:xfrm>
            <a:off x="433994" y="6112039"/>
            <a:ext cx="2661557" cy="861774"/>
          </a:xfrm>
          <a:prstGeom prst="rect">
            <a:avLst/>
          </a:prstGeom>
          <a:noFill/>
        </p:spPr>
        <p:txBody>
          <a:bodyPr wrap="square">
            <a:spAutoFit/>
          </a:bodyPr>
          <a:lstStyle/>
          <a:p>
            <a:pPr marR="212090" algn="just"/>
            <a:r>
              <a:rPr lang="cy-GB" sz="1000" b="1" i="1" dirty="0">
                <a:ea typeface="Times New Roman" panose="02020603050405020304" pitchFamily="18" charset="0"/>
              </a:rPr>
              <a:t>Galluogwyr</a:t>
            </a:r>
            <a:r>
              <a:rPr lang="cy-GB" sz="1000" b="1" i="1" dirty="0">
                <a:effectLst/>
                <a:ea typeface="Times New Roman" panose="02020603050405020304" pitchFamily="18" charset="0"/>
              </a:rPr>
              <a:t>:</a:t>
            </a:r>
          </a:p>
          <a:p>
            <a:pPr marR="212090" algn="just"/>
            <a:r>
              <a:rPr lang="cy-GB" sz="1000" dirty="0">
                <a:ea typeface="Times New Roman" panose="02020603050405020304" pitchFamily="18" charset="0"/>
              </a:rPr>
              <a:t>Yn ogystal, mae’r Cynllun Strategol yn adnabod saith galluogwr allweddol i’w cyflawni i gefnogi cyflawni’r blaenoriaethau strategol</a:t>
            </a:r>
            <a:r>
              <a:rPr lang="en-GB" sz="1000" dirty="0">
                <a:ea typeface="Times New Roman" panose="02020603050405020304" pitchFamily="18" charset="0"/>
              </a:rPr>
              <a:t>. </a:t>
            </a:r>
            <a:r>
              <a:rPr lang="cy-GB" sz="1000" dirty="0">
                <a:ea typeface="Times New Roman" panose="02020603050405020304" pitchFamily="18" charset="0"/>
              </a:rPr>
              <a:t>Mae’r rhain yn</a:t>
            </a:r>
            <a:r>
              <a:rPr lang="cy-GB" sz="1000" dirty="0">
                <a:effectLst/>
                <a:ea typeface="Times New Roman" panose="02020603050405020304" pitchFamily="18" charset="0"/>
              </a:rPr>
              <a:t>:</a:t>
            </a:r>
          </a:p>
        </p:txBody>
      </p:sp>
      <p:sp>
        <p:nvSpPr>
          <p:cNvPr id="32" name="TextBox 31">
            <a:extLst>
              <a:ext uri="{FF2B5EF4-FFF2-40B4-BE49-F238E27FC236}">
                <a16:creationId xmlns:a16="http://schemas.microsoft.com/office/drawing/2014/main" id="{5EAE0D10-16F2-1588-8B07-D16793D73BF5}"/>
              </a:ext>
            </a:extLst>
          </p:cNvPr>
          <p:cNvSpPr txBox="1"/>
          <p:nvPr/>
        </p:nvSpPr>
        <p:spPr>
          <a:xfrm>
            <a:off x="482762" y="6924734"/>
            <a:ext cx="2539311" cy="1631216"/>
          </a:xfrm>
          <a:prstGeom prst="rect">
            <a:avLst/>
          </a:prstGeom>
          <a:noFill/>
        </p:spPr>
        <p:txBody>
          <a:bodyPr wrap="square">
            <a:spAutoFit/>
          </a:bodyPr>
          <a:lstStyle/>
          <a:p>
            <a:pPr marL="342900" marR="212090" lvl="0" indent="-342900" algn="just">
              <a:spcAft>
                <a:spcPts val="0"/>
              </a:spcAft>
              <a:buFont typeface="+mj-lt"/>
              <a:buAutoNum type="arabicPeriod"/>
            </a:pPr>
            <a:r>
              <a:rPr lang="cy-GB" sz="1000" dirty="0">
                <a:effectLst/>
                <a:ea typeface="Times New Roman" panose="02020603050405020304" pitchFamily="18" charset="0"/>
              </a:rPr>
              <a:t>Cynnal diogelwch ariannol;</a:t>
            </a:r>
          </a:p>
          <a:p>
            <a:pPr marL="342900" marR="212090" lvl="0" indent="-342900" algn="just">
              <a:spcAft>
                <a:spcPts val="0"/>
              </a:spcAft>
              <a:buFont typeface="+mj-lt"/>
              <a:buAutoNum type="arabicPeriod"/>
            </a:pPr>
            <a:r>
              <a:rPr lang="cy-GB" sz="1000" dirty="0">
                <a:effectLst/>
                <a:ea typeface="Times New Roman" panose="02020603050405020304" pitchFamily="18" charset="0"/>
              </a:rPr>
              <a:t>Cefnogi, annog a datblygu ein pobl;</a:t>
            </a:r>
          </a:p>
          <a:p>
            <a:pPr marL="342900" marR="212090" lvl="0" indent="-342900" algn="just">
              <a:spcAft>
                <a:spcPts val="0"/>
              </a:spcAft>
              <a:buFont typeface="+mj-lt"/>
              <a:buAutoNum type="arabicPeriod"/>
            </a:pPr>
            <a:r>
              <a:rPr lang="cy-GB" sz="1000" dirty="0">
                <a:effectLst/>
                <a:ea typeface="Times New Roman" panose="02020603050405020304" pitchFamily="18" charset="0"/>
              </a:rPr>
              <a:t>Darparu stadau ac isadeileddau o safon uchel;</a:t>
            </a:r>
          </a:p>
          <a:p>
            <a:pPr marL="342900" marR="212090" lvl="0" indent="-342900" algn="just">
              <a:spcAft>
                <a:spcPts val="0"/>
              </a:spcAft>
              <a:buFont typeface="+mj-lt"/>
              <a:buAutoNum type="arabicPeriod"/>
            </a:pPr>
            <a:r>
              <a:rPr lang="cy-GB" sz="1000" dirty="0">
                <a:effectLst/>
                <a:ea typeface="Times New Roman" panose="02020603050405020304" pitchFamily="18" charset="0"/>
              </a:rPr>
              <a:t>Cynnal llywodraethu da;</a:t>
            </a:r>
          </a:p>
          <a:p>
            <a:pPr marL="342900" marR="212090" lvl="0" indent="-342900" algn="just">
              <a:spcAft>
                <a:spcPts val="0"/>
              </a:spcAft>
              <a:buFont typeface="+mj-lt"/>
              <a:buAutoNum type="arabicPeriod"/>
            </a:pPr>
            <a:r>
              <a:rPr lang="cy-GB" sz="1000" dirty="0">
                <a:effectLst/>
                <a:ea typeface="Times New Roman" panose="02020603050405020304" pitchFamily="18" charset="0"/>
              </a:rPr>
              <a:t>Darparu arweinyddiaeth a rheolaeth effeithiol;</a:t>
            </a:r>
          </a:p>
          <a:p>
            <a:pPr marL="342900" marR="212090" lvl="0" indent="-342900" algn="just">
              <a:spcAft>
                <a:spcPts val="0"/>
              </a:spcAft>
              <a:buFont typeface="+mj-lt"/>
              <a:buAutoNum type="arabicPeriod"/>
            </a:pPr>
            <a:r>
              <a:rPr lang="cy-GB" sz="1000" dirty="0">
                <a:effectLst/>
                <a:ea typeface="Times New Roman" panose="02020603050405020304" pitchFamily="18" charset="0"/>
              </a:rPr>
              <a:t>Hyrwyddo cydraddoldeb; a</a:t>
            </a:r>
          </a:p>
          <a:p>
            <a:pPr marL="342900" marR="212090" lvl="0" indent="-342900" algn="just">
              <a:spcAft>
                <a:spcPts val="0"/>
              </a:spcAft>
              <a:buFont typeface="+mj-lt"/>
              <a:buAutoNum type="arabicPeriod"/>
            </a:pPr>
            <a:r>
              <a:rPr lang="cy-GB" sz="1000" dirty="0">
                <a:effectLst/>
                <a:ea typeface="Times New Roman" panose="02020603050405020304" pitchFamily="18" charset="0"/>
              </a:rPr>
              <a:t>Cheisio gwelliant parhaus</a:t>
            </a:r>
            <a:r>
              <a:rPr lang="cy-GB" sz="1000" dirty="0">
                <a:ea typeface="Times New Roman" panose="02020603050405020304" pitchFamily="18" charset="0"/>
              </a:rPr>
              <a:t>.</a:t>
            </a:r>
            <a:endParaRPr lang="cy-GB" sz="1000" dirty="0">
              <a:effectLst/>
              <a:ea typeface="Times New Roman" panose="02020603050405020304" pitchFamily="18" charset="0"/>
            </a:endParaRPr>
          </a:p>
        </p:txBody>
      </p:sp>
      <p:sp>
        <p:nvSpPr>
          <p:cNvPr id="39" name="TextBox 38">
            <a:extLst>
              <a:ext uri="{FF2B5EF4-FFF2-40B4-BE49-F238E27FC236}">
                <a16:creationId xmlns:a16="http://schemas.microsoft.com/office/drawing/2014/main" id="{5A7B70BC-F1D6-29BD-686E-2F303C484DE3}"/>
              </a:ext>
            </a:extLst>
          </p:cNvPr>
          <p:cNvSpPr txBox="1"/>
          <p:nvPr/>
        </p:nvSpPr>
        <p:spPr>
          <a:xfrm>
            <a:off x="482762" y="4757638"/>
            <a:ext cx="2658196" cy="1015663"/>
          </a:xfrm>
          <a:prstGeom prst="rect">
            <a:avLst/>
          </a:prstGeom>
          <a:noFill/>
        </p:spPr>
        <p:txBody>
          <a:bodyPr wrap="square">
            <a:spAutoFit/>
          </a:bodyPr>
          <a:lstStyle/>
          <a:p>
            <a:pPr marR="212090" lvl="0" algn="just">
              <a:spcAft>
                <a:spcPts val="0"/>
              </a:spcAft>
            </a:pPr>
            <a:r>
              <a:rPr lang="cy-GB" sz="1000" b="1" i="1" dirty="0">
                <a:ea typeface="Times New Roman" panose="02020603050405020304" pitchFamily="18" charset="0"/>
              </a:rPr>
              <a:t>Blaenoriaethau Strategol</a:t>
            </a:r>
            <a:r>
              <a:rPr lang="cy-GB" sz="1000" b="1" i="1" dirty="0">
                <a:effectLst/>
                <a:ea typeface="Times New Roman" panose="02020603050405020304" pitchFamily="18" charset="0"/>
              </a:rPr>
              <a:t>:</a:t>
            </a:r>
          </a:p>
          <a:p>
            <a:pPr marL="342900" marR="212090" lvl="0" indent="-342900" algn="just">
              <a:spcAft>
                <a:spcPts val="0"/>
              </a:spcAft>
              <a:buFont typeface="+mj-lt"/>
              <a:buAutoNum type="arabicPeriod"/>
            </a:pPr>
            <a:r>
              <a:rPr lang="cy-GB" sz="1000" dirty="0">
                <a:ea typeface="Times New Roman" panose="02020603050405020304" pitchFamily="18" charset="0"/>
              </a:rPr>
              <a:t>Rhoi dysgu'n gyntaf
Cynnal rhagoriaeth mewn addysgu, ysgolheictod ac ymchwil gymhwysol
Creu cyfleoedd drwy bartneriaethau
Cynnal Prifysgol Cymru</a:t>
            </a:r>
            <a:endParaRPr lang="cy-GB" sz="1000" dirty="0">
              <a:effectLst/>
              <a:ea typeface="Times New Roman" panose="02020603050405020304" pitchFamily="18" charset="0"/>
            </a:endParaRPr>
          </a:p>
        </p:txBody>
      </p:sp>
      <p:pic>
        <p:nvPicPr>
          <p:cNvPr id="5" name="Picture 4" descr="A building with glass windows&#10;&#10;Description automatically generated">
            <a:extLst>
              <a:ext uri="{FF2B5EF4-FFF2-40B4-BE49-F238E27FC236}">
                <a16:creationId xmlns:a16="http://schemas.microsoft.com/office/drawing/2014/main" id="{AB4426DC-56B5-034D-2F8A-E5554F9E3AE2}"/>
              </a:ext>
            </a:extLst>
          </p:cNvPr>
          <p:cNvPicPr>
            <a:picLocks noChangeAspect="1"/>
          </p:cNvPicPr>
          <p:nvPr/>
        </p:nvPicPr>
        <p:blipFill>
          <a:blip r:embed="rId2">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p:blipFill>
        <p:spPr>
          <a:xfrm>
            <a:off x="6752232" y="792865"/>
            <a:ext cx="5625296" cy="8445401"/>
          </a:xfrm>
          <a:prstGeom prst="rect">
            <a:avLst/>
          </a:prstGeom>
        </p:spPr>
      </p:pic>
    </p:spTree>
    <p:extLst>
      <p:ext uri="{BB962C8B-B14F-4D97-AF65-F5344CB8AC3E}">
        <p14:creationId xmlns:p14="http://schemas.microsoft.com/office/powerpoint/2010/main" val="32336899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909D1-EA89-E7D1-8E4E-5271E3A5F8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09603C2-70E7-1994-19E5-EA7889F5DC5A}"/>
              </a:ext>
            </a:extLst>
          </p:cNvPr>
          <p:cNvSpPr/>
          <p:nvPr/>
        </p:nvSpPr>
        <p:spPr>
          <a:xfrm>
            <a:off x="0" y="868100"/>
            <a:ext cx="6215605"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8387C03-4EC2-39C0-78C6-254F5F52BA72}"/>
              </a:ext>
            </a:extLst>
          </p:cNvPr>
          <p:cNvSpPr/>
          <p:nvPr/>
        </p:nvSpPr>
        <p:spPr>
          <a:xfrm>
            <a:off x="6812035" y="868100"/>
            <a:ext cx="5989565"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55573C9-6A20-649C-275A-77F122F99EA0}"/>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33E28423-FBC9-52E4-300B-4A373419CF95}"/>
              </a:ext>
            </a:extLst>
          </p:cNvPr>
          <p:cNvSpPr txBox="1"/>
          <p:nvPr/>
        </p:nvSpPr>
        <p:spPr>
          <a:xfrm>
            <a:off x="386863" y="61555"/>
            <a:ext cx="12414737" cy="584775"/>
          </a:xfrm>
          <a:prstGeom prst="rect">
            <a:avLst/>
          </a:prstGeom>
          <a:noFill/>
        </p:spPr>
        <p:txBody>
          <a:bodyPr wrap="square" rtlCol="0">
            <a:spAutoFit/>
          </a:bodyPr>
          <a:lstStyle/>
          <a:p>
            <a:r>
              <a:rPr lang="en-GB" sz="3200">
                <a:solidFill>
                  <a:schemeClr val="bg1"/>
                </a:solidFill>
              </a:rPr>
              <a:t>NOTES TO THE ACCOUNTS</a:t>
            </a:r>
            <a:endParaRPr lang="en-GB" sz="3200" b="1">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3B22E7D-ABF4-004B-BCE1-B84CE47E0F83}"/>
              </a:ext>
            </a:extLst>
          </p:cNvPr>
          <p:cNvSpPr txBox="1"/>
          <p:nvPr/>
        </p:nvSpPr>
        <p:spPr>
          <a:xfrm>
            <a:off x="386863" y="819321"/>
            <a:ext cx="4548066" cy="276999"/>
          </a:xfrm>
          <a:prstGeom prst="rect">
            <a:avLst/>
          </a:prstGeom>
          <a:noFill/>
        </p:spPr>
        <p:txBody>
          <a:bodyPr wrap="square" rtlCol="0">
            <a:spAutoFit/>
          </a:bodyPr>
          <a:lstStyle/>
          <a:p>
            <a:r>
              <a:rPr lang="en-GB" sz="1200" b="1" dirty="0"/>
              <a:t>20. </a:t>
            </a:r>
            <a:r>
              <a:rPr lang="cy-GB" sz="1200" b="1" dirty="0"/>
              <a:t>Credydwyr: symiau sy'n ddyledus ar ôl mwy na blwyddyn</a:t>
            </a:r>
          </a:p>
        </p:txBody>
      </p:sp>
      <p:graphicFrame>
        <p:nvGraphicFramePr>
          <p:cNvPr id="3" name="Table 2">
            <a:extLst>
              <a:ext uri="{FF2B5EF4-FFF2-40B4-BE49-F238E27FC236}">
                <a16:creationId xmlns:a16="http://schemas.microsoft.com/office/drawing/2014/main" id="{67C9B8BD-CD5F-D3ED-BBF0-B39CB18384B2}"/>
              </a:ext>
            </a:extLst>
          </p:cNvPr>
          <p:cNvGraphicFramePr>
            <a:graphicFrameLocks noGrp="1"/>
          </p:cNvGraphicFramePr>
          <p:nvPr>
            <p:extLst>
              <p:ext uri="{D42A27DB-BD31-4B8C-83A1-F6EECF244321}">
                <p14:modId xmlns:p14="http://schemas.microsoft.com/office/powerpoint/2010/main" val="2130030087"/>
              </p:ext>
            </p:extLst>
          </p:nvPr>
        </p:nvGraphicFramePr>
        <p:xfrm>
          <a:off x="299983" y="1076003"/>
          <a:ext cx="5812489" cy="3773920"/>
        </p:xfrm>
        <a:graphic>
          <a:graphicData uri="http://schemas.openxmlformats.org/drawingml/2006/table">
            <a:tbl>
              <a:tblPr firstRow="1" firstCol="1" bandRow="1">
                <a:tableStyleId>{2D5ABB26-0587-4C30-8999-92F81FD0307C}</a:tableStyleId>
              </a:tblPr>
              <a:tblGrid>
                <a:gridCol w="2535601">
                  <a:extLst>
                    <a:ext uri="{9D8B030D-6E8A-4147-A177-3AD203B41FA5}">
                      <a16:colId xmlns:a16="http://schemas.microsoft.com/office/drawing/2014/main" val="3632707968"/>
                    </a:ext>
                  </a:extLst>
                </a:gridCol>
                <a:gridCol w="836998">
                  <a:extLst>
                    <a:ext uri="{9D8B030D-6E8A-4147-A177-3AD203B41FA5}">
                      <a16:colId xmlns:a16="http://schemas.microsoft.com/office/drawing/2014/main" val="686478797"/>
                    </a:ext>
                  </a:extLst>
                </a:gridCol>
                <a:gridCol w="832178">
                  <a:extLst>
                    <a:ext uri="{9D8B030D-6E8A-4147-A177-3AD203B41FA5}">
                      <a16:colId xmlns:a16="http://schemas.microsoft.com/office/drawing/2014/main" val="1549329102"/>
                    </a:ext>
                  </a:extLst>
                </a:gridCol>
                <a:gridCol w="831575">
                  <a:extLst>
                    <a:ext uri="{9D8B030D-6E8A-4147-A177-3AD203B41FA5}">
                      <a16:colId xmlns:a16="http://schemas.microsoft.com/office/drawing/2014/main" val="1665292212"/>
                    </a:ext>
                  </a:extLst>
                </a:gridCol>
                <a:gridCol w="776137">
                  <a:extLst>
                    <a:ext uri="{9D8B030D-6E8A-4147-A177-3AD203B41FA5}">
                      <a16:colId xmlns:a16="http://schemas.microsoft.com/office/drawing/2014/main" val="3154592849"/>
                    </a:ext>
                  </a:extLst>
                </a:gridCol>
              </a:tblGrid>
              <a:tr h="327120">
                <a:tc>
                  <a:txBody>
                    <a:bodyPr/>
                    <a:lstStyle/>
                    <a:p>
                      <a:r>
                        <a:rPr lang="en-GB" sz="1000" dirty="0">
                          <a:effectLst/>
                          <a:latin typeface="+mn-lt"/>
                        </a:rPr>
                        <a:t> </a:t>
                      </a:r>
                      <a:endParaRPr lang="en-GB" sz="1200" dirty="0">
                        <a:effectLst/>
                        <a:latin typeface="+mn-lt"/>
                        <a:ea typeface="Times New Roman" panose="02020603050405020304" pitchFamily="18" charset="0"/>
                      </a:endParaRPr>
                    </a:p>
                  </a:txBody>
                  <a:tcPr marL="68580" marR="68580" marT="0" marB="0"/>
                </a:tc>
                <a:tc gridSpan="2">
                  <a:txBody>
                    <a:bodyPr/>
                    <a:lstStyle/>
                    <a:p>
                      <a:pPr algn="ctr"/>
                      <a:r>
                        <a:rPr lang="cy-GB" sz="1000" b="1" noProof="0" dirty="0">
                          <a:effectLst/>
                          <a:latin typeface="+mn-lt"/>
                        </a:rPr>
                        <a:t>Blwyddyn hyd at 31 Gorffennaf 2023</a:t>
                      </a:r>
                      <a:endParaRPr lang="cy-GB" sz="1200" b="1" noProof="0" dirty="0">
                        <a:effectLst/>
                        <a:latin typeface="+mn-lt"/>
                      </a:endParaRPr>
                    </a:p>
                    <a:p>
                      <a:pPr algn="ctr"/>
                      <a:r>
                        <a:rPr lang="cy-GB" sz="100" b="1" noProof="0" dirty="0">
                          <a:effectLst/>
                          <a:latin typeface="+mn-lt"/>
                        </a:rPr>
                        <a:t> </a:t>
                      </a:r>
                      <a:endParaRPr lang="cy-GB" sz="1200" b="1" noProof="0" dirty="0">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hMerge="1">
                  <a:txBody>
                    <a:bodyPr/>
                    <a:lstStyle/>
                    <a:p>
                      <a:endParaRPr lang="en-GB"/>
                    </a:p>
                  </a:txBody>
                  <a:tcPr/>
                </a:tc>
                <a:tc gridSpan="2">
                  <a:txBody>
                    <a:bodyPr/>
                    <a:lstStyle/>
                    <a:p>
                      <a:pPr algn="ctr"/>
                      <a:r>
                        <a:rPr lang="cy-GB" sz="1000" b="1" noProof="0" dirty="0">
                          <a:solidFill>
                            <a:schemeClr val="bg1">
                              <a:lumMod val="50000"/>
                            </a:schemeClr>
                          </a:solidFill>
                          <a:effectLst/>
                          <a:latin typeface="+mn-lt"/>
                        </a:rPr>
                        <a:t>Blwyddyn hyd at 31 Gorffennaf 2022</a:t>
                      </a:r>
                      <a:endParaRPr lang="cy-GB" sz="1200" b="1" noProof="0" dirty="0">
                        <a:solidFill>
                          <a:schemeClr val="bg1">
                            <a:lumMod val="50000"/>
                          </a:schemeClr>
                        </a:solidFill>
                        <a:effectLst/>
                        <a:latin typeface="+mn-lt"/>
                      </a:endParaRPr>
                    </a:p>
                    <a:p>
                      <a:pPr algn="ctr"/>
                      <a:r>
                        <a:rPr lang="cy-GB" sz="100" b="1" noProof="0" dirty="0">
                          <a:solidFill>
                            <a:schemeClr val="bg1">
                              <a:lumMod val="50000"/>
                            </a:schemeClr>
                          </a:solidFill>
                          <a:effectLst/>
                          <a:latin typeface="+mn-lt"/>
                        </a:rPr>
                        <a:t> </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2927363437"/>
                  </a:ext>
                </a:extLst>
              </a:tr>
              <a:tr h="300222">
                <a:tc>
                  <a:txBody>
                    <a:bodyPr/>
                    <a:lstStyle/>
                    <a:p>
                      <a:r>
                        <a:rPr lang="en-GB" sz="1000" dirty="0">
                          <a:effectLst/>
                          <a:latin typeface="+mn-lt"/>
                        </a:rPr>
                        <a:t> </a:t>
                      </a:r>
                      <a:endParaRPr lang="en-GB" sz="120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Cyfunol</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cy-GB" sz="1000" b="1" noProof="0" dirty="0">
                          <a:effectLst/>
                          <a:latin typeface="+mn-lt"/>
                        </a:rPr>
                        <a:t>Y Brifysgol</a:t>
                      </a:r>
                      <a:endParaRPr lang="cy-GB" sz="12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solidFill>
                            <a:schemeClr val="bg1">
                              <a:lumMod val="50000"/>
                            </a:schemeClr>
                          </a:solidFill>
                          <a:effectLst/>
                          <a:latin typeface="+mn-lt"/>
                        </a:rPr>
                        <a:t>Cyfunol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cy-GB" sz="1000" b="1" noProof="0" dirty="0">
                          <a:solidFill>
                            <a:schemeClr val="bg1">
                              <a:lumMod val="50000"/>
                            </a:schemeClr>
                          </a:solidFill>
                          <a:effectLst/>
                          <a:latin typeface="+mn-lt"/>
                        </a:rPr>
                        <a:t>Y Brifysgol</a:t>
                      </a:r>
                      <a:endParaRPr lang="cy-GB" sz="1200" b="1" noProof="0" dirty="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165627479"/>
                  </a:ext>
                </a:extLst>
              </a:tr>
              <a:tr h="155771">
                <a:tc>
                  <a:txBody>
                    <a:bodyPr/>
                    <a:lstStyle/>
                    <a:p>
                      <a:r>
                        <a:rPr lang="en-GB" sz="1000" dirty="0">
                          <a:effectLst/>
                          <a:latin typeface="+mn-lt"/>
                        </a:rPr>
                        <a:t> </a:t>
                      </a:r>
                      <a:endParaRPr lang="en-GB" sz="1200" dirty="0">
                        <a:effectLst/>
                        <a:latin typeface="+mn-lt"/>
                        <a:ea typeface="Times New Roman" panose="02020603050405020304" pitchFamily="18" charset="0"/>
                      </a:endParaRPr>
                    </a:p>
                  </a:txBody>
                  <a:tcPr marL="68580" marR="68580" marT="0" marB="0"/>
                </a:tc>
                <a:tc>
                  <a:txBody>
                    <a:bodyPr/>
                    <a:lstStyle/>
                    <a:p>
                      <a:pPr algn="ctr"/>
                      <a:r>
                        <a:rPr lang="en-GB" sz="1000" b="1">
                          <a:effectLst/>
                          <a:latin typeface="+mn-lt"/>
                        </a:rPr>
                        <a:t>£’000</a:t>
                      </a:r>
                      <a:endParaRPr lang="en-GB" sz="1200" b="1">
                        <a:effectLst/>
                        <a:latin typeface="+mn-lt"/>
                        <a:ea typeface="Times New Roman" panose="02020603050405020304" pitchFamily="18" charset="0"/>
                      </a:endParaRPr>
                    </a:p>
                  </a:txBody>
                  <a:tcPr marL="68580" marR="68580" marT="0" marB="0" anchor="ctr"/>
                </a:tc>
                <a:tc>
                  <a:txBody>
                    <a:bodyPr/>
                    <a:lstStyle/>
                    <a:p>
                      <a:pPr algn="ctr"/>
                      <a:r>
                        <a:rPr lang="en-GB" sz="1000" b="1">
                          <a:effectLst/>
                          <a:latin typeface="+mn-lt"/>
                        </a:rPr>
                        <a:t>£’000</a:t>
                      </a:r>
                      <a:endParaRPr lang="en-GB" sz="1200" b="1">
                        <a:effectLst/>
                        <a:latin typeface="+mn-lt"/>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en-GB" sz="1000" b="1">
                          <a:solidFill>
                            <a:schemeClr val="bg1">
                              <a:lumMod val="50000"/>
                            </a:schemeClr>
                          </a:solidFill>
                          <a:effectLst/>
                          <a:latin typeface="+mn-lt"/>
                        </a:rPr>
                        <a:t>£’000</a:t>
                      </a:r>
                      <a:endParaRPr lang="en-GB" sz="1200" b="1">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tc>
                  <a:txBody>
                    <a:bodyPr/>
                    <a:lstStyle/>
                    <a:p>
                      <a:pPr algn="ctr"/>
                      <a:r>
                        <a:rPr lang="en-GB" sz="1000" b="1">
                          <a:solidFill>
                            <a:schemeClr val="bg1">
                              <a:lumMod val="50000"/>
                            </a:schemeClr>
                          </a:solidFill>
                          <a:effectLst/>
                          <a:latin typeface="+mn-lt"/>
                        </a:rPr>
                        <a:t>£’000</a:t>
                      </a:r>
                      <a:endParaRPr lang="en-GB" sz="1200" b="1">
                        <a:solidFill>
                          <a:schemeClr val="bg1">
                            <a:lumMod val="50000"/>
                          </a:schemeClr>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631594134"/>
                  </a:ext>
                </a:extLst>
              </a:tr>
              <a:tr h="186926">
                <a:tc>
                  <a:txBody>
                    <a:bodyPr/>
                    <a:lstStyle/>
                    <a:p>
                      <a:endParaRPr lang="en-GB" sz="1200" dirty="0">
                        <a:effectLst/>
                        <a:latin typeface="+mn-lt"/>
                        <a:ea typeface="Times New Roman" panose="02020603050405020304" pitchFamily="18" charset="0"/>
                      </a:endParaRPr>
                    </a:p>
                  </a:txBody>
                  <a:tcPr marL="68580" marR="68580" marT="0" marB="0"/>
                </a:tc>
                <a:tc>
                  <a:txBody>
                    <a:bodyPr/>
                    <a:lstStyle/>
                    <a:p>
                      <a:pPr algn="ctr"/>
                      <a:endParaRPr lang="en-GB" sz="1200">
                        <a:effectLst/>
                        <a:latin typeface="+mn-lt"/>
                        <a:ea typeface="Times New Roman" panose="02020603050405020304" pitchFamily="18" charset="0"/>
                      </a:endParaRPr>
                    </a:p>
                  </a:txBody>
                  <a:tcPr marL="68580" marR="68580" marT="0" marB="0"/>
                </a:tc>
                <a:tc>
                  <a:txBody>
                    <a:bodyPr/>
                    <a:lstStyle/>
                    <a:p>
                      <a:pPr algn="ctr"/>
                      <a:endParaRPr lang="en-GB" sz="120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endParaRPr lang="en-GB" sz="120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endParaRPr lang="en-GB" sz="120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854924236"/>
                  </a:ext>
                </a:extLst>
              </a:tr>
              <a:tr h="155771">
                <a:tc>
                  <a:txBody>
                    <a:bodyPr/>
                    <a:lstStyle/>
                    <a:p>
                      <a:r>
                        <a:rPr lang="cy-GB" sz="1000" noProof="0" dirty="0">
                          <a:effectLst/>
                          <a:latin typeface="+mn-lt"/>
                        </a:rPr>
                        <a:t>Rhwymedigaethau o dan brydlesi cyllid</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en-GB" sz="1000">
                          <a:effectLst/>
                          <a:latin typeface="+mn-lt"/>
                        </a:rPr>
                        <a:t>1,155</a:t>
                      </a:r>
                      <a:endParaRPr lang="en-GB" sz="1200">
                        <a:effectLst/>
                        <a:latin typeface="+mn-lt"/>
                        <a:ea typeface="Times New Roman" panose="02020603050405020304" pitchFamily="18" charset="0"/>
                      </a:endParaRPr>
                    </a:p>
                  </a:txBody>
                  <a:tcPr marL="68580" marR="68580" marT="0" marB="0"/>
                </a:tc>
                <a:tc>
                  <a:txBody>
                    <a:bodyPr/>
                    <a:lstStyle/>
                    <a:p>
                      <a:pPr algn="ctr"/>
                      <a:r>
                        <a:rPr lang="en-GB" sz="1000">
                          <a:effectLst/>
                          <a:latin typeface="+mn-lt"/>
                        </a:rPr>
                        <a:t>834</a:t>
                      </a:r>
                      <a:endParaRPr lang="en-GB" sz="120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solidFill>
                            <a:schemeClr val="bg1">
                              <a:lumMod val="50000"/>
                            </a:schemeClr>
                          </a:solidFill>
                          <a:effectLst/>
                          <a:latin typeface="+mn-lt"/>
                        </a:rPr>
                        <a:t>533</a:t>
                      </a:r>
                      <a:endParaRPr lang="en-GB" sz="120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en-GB" sz="1000">
                          <a:solidFill>
                            <a:schemeClr val="bg1">
                              <a:lumMod val="50000"/>
                            </a:schemeClr>
                          </a:solidFill>
                          <a:effectLst/>
                          <a:latin typeface="+mn-lt"/>
                        </a:rPr>
                        <a:t>331</a:t>
                      </a:r>
                      <a:endParaRPr lang="en-GB" sz="120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980347358"/>
                  </a:ext>
                </a:extLst>
              </a:tr>
              <a:tr h="155771">
                <a:tc>
                  <a:txBody>
                    <a:bodyPr/>
                    <a:lstStyle/>
                    <a:p>
                      <a:r>
                        <a:rPr lang="cy-GB" sz="1000" noProof="0" dirty="0">
                          <a:effectLst/>
                          <a:latin typeface="+mn-lt"/>
                        </a:rPr>
                        <a:t>Benthyciadau wedi'u gwarantu</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en-GB" sz="1000">
                          <a:effectLst/>
                          <a:latin typeface="+mn-lt"/>
                        </a:rPr>
                        <a:t>28,000</a:t>
                      </a:r>
                      <a:endParaRPr lang="en-GB" sz="1200">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en-GB" sz="1000">
                          <a:effectLst/>
                          <a:latin typeface="+mn-lt"/>
                        </a:rPr>
                        <a:t>28,000</a:t>
                      </a:r>
                      <a:endParaRPr lang="en-GB" sz="120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a:solidFill>
                            <a:schemeClr val="bg1">
                              <a:lumMod val="50000"/>
                            </a:schemeClr>
                          </a:solidFill>
                          <a:effectLst/>
                          <a:latin typeface="+mn-lt"/>
                        </a:rPr>
                        <a:t>30,000</a:t>
                      </a:r>
                      <a:endParaRPr lang="en-GB" sz="120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GB" sz="1000">
                          <a:solidFill>
                            <a:schemeClr val="bg1">
                              <a:lumMod val="50000"/>
                            </a:schemeClr>
                          </a:solidFill>
                          <a:effectLst/>
                          <a:latin typeface="+mn-lt"/>
                        </a:rPr>
                        <a:t>30,000</a:t>
                      </a:r>
                      <a:endParaRPr lang="en-GB" sz="1200">
                        <a:solidFill>
                          <a:schemeClr val="bg1">
                            <a:lumMod val="50000"/>
                          </a:schemeClr>
                        </a:solidFill>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4287659"/>
                  </a:ext>
                </a:extLst>
              </a:tr>
              <a:tr h="155771">
                <a:tc>
                  <a:txBody>
                    <a:bodyPr/>
                    <a:lstStyle/>
                    <a:p>
                      <a:r>
                        <a:rPr lang="en-GB" sz="1000" dirty="0">
                          <a:effectLst/>
                          <a:latin typeface="+mn-lt"/>
                        </a:rPr>
                        <a:t> </a:t>
                      </a:r>
                      <a:endParaRPr lang="en-GB" sz="1200" dirty="0">
                        <a:effectLst/>
                        <a:latin typeface="+mn-lt"/>
                        <a:ea typeface="Times New Roman" panose="02020603050405020304" pitchFamily="18" charset="0"/>
                      </a:endParaRPr>
                    </a:p>
                  </a:txBody>
                  <a:tcPr marL="68580" marR="68580" marT="0" marB="0"/>
                </a:tc>
                <a:tc>
                  <a:txBody>
                    <a:bodyPr/>
                    <a:lstStyle/>
                    <a:p>
                      <a:pPr algn="ctr"/>
                      <a:r>
                        <a:rPr lang="en-GB" sz="1000" b="1">
                          <a:effectLst/>
                          <a:latin typeface="+mn-lt"/>
                        </a:rPr>
                        <a:t>29,155</a:t>
                      </a:r>
                      <a:endParaRPr lang="en-GB" sz="1200" b="1">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000" b="1">
                          <a:effectLst/>
                          <a:latin typeface="+mn-lt"/>
                        </a:rPr>
                        <a:t>28,834</a:t>
                      </a:r>
                      <a:endParaRPr lang="en-GB" sz="1200" b="1">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000" b="1">
                          <a:solidFill>
                            <a:schemeClr val="bg1">
                              <a:lumMod val="50000"/>
                            </a:schemeClr>
                          </a:solidFill>
                          <a:effectLst/>
                          <a:latin typeface="+mn-lt"/>
                        </a:rPr>
                        <a:t>30,533</a:t>
                      </a:r>
                      <a:endParaRPr lang="en-GB" sz="1200" b="1">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000" b="1">
                          <a:solidFill>
                            <a:schemeClr val="bg1">
                              <a:lumMod val="50000"/>
                            </a:schemeClr>
                          </a:solidFill>
                          <a:effectLst/>
                          <a:latin typeface="+mn-lt"/>
                        </a:rPr>
                        <a:t>30,331</a:t>
                      </a:r>
                      <a:endParaRPr lang="en-GB" sz="1200" b="1">
                        <a:solidFill>
                          <a:schemeClr val="bg1">
                            <a:lumMod val="50000"/>
                          </a:schemeClr>
                        </a:solidFill>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4232123"/>
                  </a:ext>
                </a:extLst>
              </a:tr>
              <a:tr h="155771">
                <a:tc>
                  <a:txBody>
                    <a:bodyPr/>
                    <a:lstStyle/>
                    <a:p>
                      <a:r>
                        <a:rPr lang="en-GB" sz="1000" dirty="0">
                          <a:effectLst/>
                          <a:latin typeface="+mn-lt"/>
                        </a:rPr>
                        <a:t> </a:t>
                      </a:r>
                      <a:endParaRPr lang="en-GB" sz="1200" dirty="0">
                        <a:effectLst/>
                        <a:latin typeface="+mn-lt"/>
                        <a:ea typeface="Times New Roman" panose="02020603050405020304" pitchFamily="18" charset="0"/>
                      </a:endParaRPr>
                    </a:p>
                  </a:txBody>
                  <a:tcPr marL="68580" marR="68580" marT="0" marB="0"/>
                </a:tc>
                <a:tc>
                  <a:txBody>
                    <a:bodyPr/>
                    <a:lstStyle/>
                    <a:p>
                      <a:pPr algn="ctr"/>
                      <a:r>
                        <a:rPr lang="en-GB" sz="1000">
                          <a:effectLst/>
                          <a:latin typeface="+mn-lt"/>
                        </a:rPr>
                        <a:t> </a:t>
                      </a:r>
                      <a:endParaRPr lang="en-GB" sz="1200">
                        <a:effectLst/>
                        <a:latin typeface="+mn-lt"/>
                        <a:ea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tcPr>
                </a:tc>
                <a:tc>
                  <a:txBody>
                    <a:bodyPr/>
                    <a:lstStyle/>
                    <a:p>
                      <a:pPr algn="ctr"/>
                      <a:r>
                        <a:rPr lang="en-GB" sz="1000">
                          <a:effectLst/>
                          <a:latin typeface="+mn-lt"/>
                        </a:rPr>
                        <a:t> </a:t>
                      </a:r>
                      <a:endParaRPr lang="en-GB" sz="120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a:r>
                        <a:rPr lang="en-GB" sz="1000">
                          <a:solidFill>
                            <a:schemeClr val="bg1">
                              <a:lumMod val="50000"/>
                            </a:schemeClr>
                          </a:solidFill>
                          <a:effectLst/>
                          <a:latin typeface="+mn-lt"/>
                        </a:rPr>
                        <a:t> </a:t>
                      </a:r>
                      <a:endParaRPr lang="en-GB" sz="120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r>
                        <a:rPr lang="en-GB" sz="1000">
                          <a:solidFill>
                            <a:schemeClr val="bg1">
                              <a:lumMod val="50000"/>
                            </a:schemeClr>
                          </a:solidFill>
                          <a:effectLst/>
                          <a:latin typeface="+mn-lt"/>
                        </a:rPr>
                        <a:t> </a:t>
                      </a:r>
                      <a:endParaRPr lang="en-GB" sz="1200">
                        <a:solidFill>
                          <a:schemeClr val="bg1">
                            <a:lumMod val="50000"/>
                          </a:schemeClr>
                        </a:solidFill>
                        <a:effectLst/>
                        <a:latin typeface="+mn-lt"/>
                        <a:ea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3499471"/>
                  </a:ext>
                </a:extLst>
              </a:tr>
              <a:tr h="311543">
                <a:tc>
                  <a:txBody>
                    <a:bodyPr/>
                    <a:lstStyle/>
                    <a:p>
                      <a:r>
                        <a:rPr lang="cy-GB" sz="1000" noProof="0" dirty="0">
                          <a:effectLst/>
                          <a:latin typeface="+mn-lt"/>
                        </a:rPr>
                        <a:t>Dadansoddiad o rwymedigaethau o dan brydlesi cyllid</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en-GB" sz="1000">
                          <a:effectLst/>
                          <a:latin typeface="+mn-lt"/>
                        </a:rPr>
                        <a:t> </a:t>
                      </a:r>
                      <a:endParaRPr lang="en-GB" sz="1200">
                        <a:effectLst/>
                        <a:latin typeface="+mn-lt"/>
                        <a:ea typeface="Times New Roman" panose="02020603050405020304" pitchFamily="18" charset="0"/>
                      </a:endParaRPr>
                    </a:p>
                  </a:txBody>
                  <a:tcPr marL="68580" marR="68580" marT="0" marB="0"/>
                </a:tc>
                <a:tc>
                  <a:txBody>
                    <a:bodyPr/>
                    <a:lstStyle/>
                    <a:p>
                      <a:pPr algn="ctr"/>
                      <a:r>
                        <a:rPr lang="en-GB" sz="1000">
                          <a:effectLst/>
                          <a:latin typeface="+mn-lt"/>
                        </a:rPr>
                        <a:t> </a:t>
                      </a:r>
                      <a:endParaRPr lang="en-GB" sz="120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solidFill>
                            <a:schemeClr val="bg1">
                              <a:lumMod val="50000"/>
                            </a:schemeClr>
                          </a:solidFill>
                          <a:effectLst/>
                          <a:latin typeface="+mn-lt"/>
                        </a:rPr>
                        <a:t> </a:t>
                      </a:r>
                      <a:endParaRPr lang="en-GB" sz="120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en-GB" sz="1000">
                          <a:solidFill>
                            <a:schemeClr val="bg1">
                              <a:lumMod val="50000"/>
                            </a:schemeClr>
                          </a:solidFill>
                          <a:effectLst/>
                          <a:latin typeface="+mn-lt"/>
                        </a:rPr>
                        <a:t> </a:t>
                      </a:r>
                      <a:endParaRPr lang="en-GB" sz="120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381426601"/>
                  </a:ext>
                </a:extLst>
              </a:tr>
              <a:tr h="155771">
                <a:tc>
                  <a:txBody>
                    <a:bodyPr/>
                    <a:lstStyle/>
                    <a:p>
                      <a:r>
                        <a:rPr lang="cy-GB" sz="1000" noProof="0" dirty="0">
                          <a:effectLst/>
                          <a:latin typeface="+mn-lt"/>
                        </a:rPr>
                        <a:t>Dyledus o fewn blwyddyn (nodyn 19)</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en-GB" sz="1000" dirty="0">
                          <a:effectLst/>
                          <a:latin typeface="+mn-lt"/>
                        </a:rPr>
                        <a:t>996</a:t>
                      </a:r>
                      <a:endParaRPr lang="en-GB" sz="1200" dirty="0">
                        <a:effectLst/>
                        <a:latin typeface="+mn-lt"/>
                        <a:ea typeface="Times New Roman" panose="02020603050405020304" pitchFamily="18" charset="0"/>
                      </a:endParaRPr>
                    </a:p>
                  </a:txBody>
                  <a:tcPr marL="68580" marR="68580" marT="0" marB="0"/>
                </a:tc>
                <a:tc>
                  <a:txBody>
                    <a:bodyPr/>
                    <a:lstStyle/>
                    <a:p>
                      <a:pPr algn="ctr"/>
                      <a:r>
                        <a:rPr lang="en-GB" sz="1000" dirty="0">
                          <a:effectLst/>
                          <a:latin typeface="+mn-lt"/>
                        </a:rPr>
                        <a:t>835</a:t>
                      </a:r>
                      <a:endParaRPr lang="en-GB" sz="120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solidFill>
                            <a:schemeClr val="bg1">
                              <a:lumMod val="50000"/>
                            </a:schemeClr>
                          </a:solidFill>
                          <a:effectLst/>
                          <a:latin typeface="+mn-lt"/>
                        </a:rPr>
                        <a:t>669</a:t>
                      </a:r>
                      <a:endParaRPr lang="en-GB" sz="120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en-GB" sz="1000">
                          <a:solidFill>
                            <a:schemeClr val="bg1">
                              <a:lumMod val="50000"/>
                            </a:schemeClr>
                          </a:solidFill>
                          <a:effectLst/>
                          <a:latin typeface="+mn-lt"/>
                        </a:rPr>
                        <a:t>459</a:t>
                      </a:r>
                      <a:endParaRPr lang="en-GB" sz="120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4057555548"/>
                  </a:ext>
                </a:extLst>
              </a:tr>
              <a:tr h="155771">
                <a:tc>
                  <a:txBody>
                    <a:bodyPr/>
                    <a:lstStyle/>
                    <a:p>
                      <a:r>
                        <a:rPr lang="cy-GB" sz="1000" noProof="0" dirty="0">
                          <a:effectLst/>
                          <a:latin typeface="+mn-lt"/>
                        </a:rPr>
                        <a:t>Dyledus rhwng dwy a phum mlynedd</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en-GB" sz="1000">
                          <a:effectLst/>
                          <a:latin typeface="+mn-lt"/>
                        </a:rPr>
                        <a:t>1,155</a:t>
                      </a:r>
                      <a:endParaRPr lang="en-GB" sz="1200">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en-GB" sz="1000" dirty="0">
                          <a:effectLst/>
                          <a:latin typeface="+mn-lt"/>
                        </a:rPr>
                        <a:t>834</a:t>
                      </a:r>
                      <a:endParaRPr lang="en-GB" sz="120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a:solidFill>
                            <a:schemeClr val="bg1">
                              <a:lumMod val="50000"/>
                            </a:schemeClr>
                          </a:solidFill>
                          <a:effectLst/>
                          <a:latin typeface="+mn-lt"/>
                        </a:rPr>
                        <a:t>533</a:t>
                      </a:r>
                      <a:endParaRPr lang="en-GB" sz="120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GB" sz="1000">
                          <a:solidFill>
                            <a:schemeClr val="bg1">
                              <a:lumMod val="50000"/>
                            </a:schemeClr>
                          </a:solidFill>
                          <a:effectLst/>
                          <a:latin typeface="+mn-lt"/>
                        </a:rPr>
                        <a:t>331</a:t>
                      </a:r>
                      <a:endParaRPr lang="en-GB" sz="1200">
                        <a:solidFill>
                          <a:schemeClr val="bg1">
                            <a:lumMod val="50000"/>
                          </a:schemeClr>
                        </a:solidFill>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2778601"/>
                  </a:ext>
                </a:extLst>
              </a:tr>
              <a:tr h="311543">
                <a:tc>
                  <a:txBody>
                    <a:bodyPr/>
                    <a:lstStyle/>
                    <a:p>
                      <a:r>
                        <a:rPr lang="cy-GB" sz="1000" b="1" noProof="0" dirty="0">
                          <a:effectLst/>
                          <a:latin typeface="+mn-lt"/>
                        </a:rPr>
                        <a:t>Cyfanswm rhwymedigaethau o dan brydlesi cyllid</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en-GB" sz="1000" b="1">
                          <a:effectLst/>
                          <a:latin typeface="+mn-lt"/>
                        </a:rPr>
                        <a:t>2,151</a:t>
                      </a:r>
                      <a:endParaRPr lang="en-GB" sz="1200" b="1">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000" b="1">
                          <a:effectLst/>
                          <a:latin typeface="+mn-lt"/>
                        </a:rPr>
                        <a:t>1,669</a:t>
                      </a:r>
                      <a:endParaRPr lang="en-GB" sz="1200" b="1">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000" b="1" dirty="0">
                          <a:solidFill>
                            <a:schemeClr val="bg1">
                              <a:lumMod val="50000"/>
                            </a:schemeClr>
                          </a:solidFill>
                          <a:effectLst/>
                          <a:latin typeface="+mn-lt"/>
                        </a:rPr>
                        <a:t>1,202</a:t>
                      </a:r>
                      <a:endParaRPr lang="en-GB" sz="1200" b="1"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000" b="1">
                          <a:solidFill>
                            <a:schemeClr val="bg1">
                              <a:lumMod val="50000"/>
                            </a:schemeClr>
                          </a:solidFill>
                          <a:effectLst/>
                          <a:latin typeface="+mn-lt"/>
                        </a:rPr>
                        <a:t>790</a:t>
                      </a:r>
                      <a:endParaRPr lang="en-GB" sz="1200" b="1">
                        <a:solidFill>
                          <a:schemeClr val="bg1">
                            <a:lumMod val="50000"/>
                          </a:schemeClr>
                        </a:solidFill>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3097426"/>
                  </a:ext>
                </a:extLst>
              </a:tr>
              <a:tr h="155771">
                <a:tc>
                  <a:txBody>
                    <a:bodyPr/>
                    <a:lstStyle/>
                    <a:p>
                      <a:r>
                        <a:rPr lang="en-GB" sz="1000" dirty="0">
                          <a:effectLst/>
                          <a:latin typeface="+mn-lt"/>
                        </a:rPr>
                        <a:t> </a:t>
                      </a:r>
                      <a:endParaRPr lang="en-GB" sz="1200" dirty="0">
                        <a:effectLst/>
                        <a:latin typeface="+mn-lt"/>
                        <a:ea typeface="Times New Roman" panose="02020603050405020304" pitchFamily="18" charset="0"/>
                      </a:endParaRPr>
                    </a:p>
                  </a:txBody>
                  <a:tcPr marL="68580" marR="68580" marT="0" marB="0"/>
                </a:tc>
                <a:tc>
                  <a:txBody>
                    <a:bodyPr/>
                    <a:lstStyle/>
                    <a:p>
                      <a:pPr algn="ctr"/>
                      <a:r>
                        <a:rPr lang="en-GB" sz="1000">
                          <a:effectLst/>
                          <a:latin typeface="+mn-lt"/>
                        </a:rPr>
                        <a:t> </a:t>
                      </a:r>
                      <a:endParaRPr lang="en-GB" sz="1200">
                        <a:effectLst/>
                        <a:latin typeface="+mn-lt"/>
                        <a:ea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tcPr>
                </a:tc>
                <a:tc>
                  <a:txBody>
                    <a:bodyPr/>
                    <a:lstStyle/>
                    <a:p>
                      <a:pPr algn="ctr"/>
                      <a:r>
                        <a:rPr lang="en-GB" sz="1000">
                          <a:effectLst/>
                          <a:latin typeface="+mn-lt"/>
                        </a:rPr>
                        <a:t> </a:t>
                      </a:r>
                      <a:endParaRPr lang="en-GB" sz="120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a:r>
                        <a:rPr lang="en-GB" sz="1000" dirty="0">
                          <a:solidFill>
                            <a:schemeClr val="bg1">
                              <a:lumMod val="50000"/>
                            </a:schemeClr>
                          </a:solidFill>
                          <a:effectLst/>
                          <a:latin typeface="+mn-lt"/>
                        </a:rPr>
                        <a:t> </a:t>
                      </a:r>
                      <a:endParaRPr lang="en-GB" sz="120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r>
                        <a:rPr lang="en-GB" sz="1000">
                          <a:solidFill>
                            <a:schemeClr val="bg1">
                              <a:lumMod val="50000"/>
                            </a:schemeClr>
                          </a:solidFill>
                          <a:effectLst/>
                          <a:latin typeface="+mn-lt"/>
                        </a:rPr>
                        <a:t> </a:t>
                      </a:r>
                      <a:endParaRPr lang="en-GB" sz="1200">
                        <a:solidFill>
                          <a:schemeClr val="bg1">
                            <a:lumMod val="50000"/>
                          </a:schemeClr>
                        </a:solidFill>
                        <a:effectLst/>
                        <a:latin typeface="+mn-lt"/>
                        <a:ea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72367435"/>
                  </a:ext>
                </a:extLst>
              </a:tr>
              <a:tr h="155771">
                <a:tc>
                  <a:txBody>
                    <a:bodyPr/>
                    <a:lstStyle/>
                    <a:p>
                      <a:r>
                        <a:rPr lang="cy-GB" sz="1000" b="1" noProof="0" dirty="0">
                          <a:effectLst/>
                          <a:latin typeface="+mn-lt"/>
                        </a:rPr>
                        <a:t>Dadansoddiad o fenthyciadau gwarantedig:</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en-GB" sz="1000" dirty="0">
                          <a:effectLst/>
                          <a:latin typeface="+mn-lt"/>
                        </a:rPr>
                        <a:t> </a:t>
                      </a:r>
                      <a:endParaRPr lang="en-GB" sz="1200" dirty="0">
                        <a:effectLst/>
                        <a:latin typeface="+mn-lt"/>
                        <a:ea typeface="Times New Roman" panose="02020603050405020304" pitchFamily="18" charset="0"/>
                      </a:endParaRPr>
                    </a:p>
                  </a:txBody>
                  <a:tcPr marL="68580" marR="68580" marT="0" marB="0"/>
                </a:tc>
                <a:tc>
                  <a:txBody>
                    <a:bodyPr/>
                    <a:lstStyle/>
                    <a:p>
                      <a:pPr algn="ctr"/>
                      <a:r>
                        <a:rPr lang="en-GB" sz="1000">
                          <a:effectLst/>
                          <a:latin typeface="+mn-lt"/>
                        </a:rPr>
                        <a:t> </a:t>
                      </a:r>
                      <a:endParaRPr lang="en-GB" sz="120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solidFill>
                            <a:schemeClr val="bg1">
                              <a:lumMod val="50000"/>
                            </a:schemeClr>
                          </a:solidFill>
                          <a:effectLst/>
                          <a:latin typeface="+mn-lt"/>
                        </a:rPr>
                        <a:t> </a:t>
                      </a:r>
                      <a:endParaRPr lang="en-GB" sz="120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en-GB" sz="1000">
                          <a:solidFill>
                            <a:schemeClr val="bg1">
                              <a:lumMod val="50000"/>
                            </a:schemeClr>
                          </a:solidFill>
                          <a:effectLst/>
                          <a:latin typeface="+mn-lt"/>
                        </a:rPr>
                        <a:t> </a:t>
                      </a:r>
                      <a:endParaRPr lang="en-GB" sz="120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487570468"/>
                  </a:ext>
                </a:extLst>
              </a:tr>
              <a:tr h="311543">
                <a:tc>
                  <a:txBody>
                    <a:bodyPr/>
                    <a:lstStyle/>
                    <a:p>
                      <a:r>
                        <a:rPr lang="cy-GB" sz="1000" noProof="0" dirty="0">
                          <a:effectLst/>
                          <a:latin typeface="+mn-lt"/>
                        </a:rPr>
                        <a:t>Dyledus o fewn blwyddyn neu ar alw (nodyn 19)</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en-GB" sz="1000">
                          <a:effectLst/>
                          <a:latin typeface="+mn-lt"/>
                        </a:rPr>
                        <a:t>2,573</a:t>
                      </a:r>
                      <a:endParaRPr lang="en-GB" sz="1200">
                        <a:effectLst/>
                        <a:latin typeface="+mn-lt"/>
                        <a:ea typeface="Times New Roman" panose="02020603050405020304" pitchFamily="18" charset="0"/>
                      </a:endParaRPr>
                    </a:p>
                  </a:txBody>
                  <a:tcPr marL="68580" marR="68580" marT="0" marB="0"/>
                </a:tc>
                <a:tc>
                  <a:txBody>
                    <a:bodyPr/>
                    <a:lstStyle/>
                    <a:p>
                      <a:pPr algn="ctr"/>
                      <a:r>
                        <a:rPr lang="en-GB" sz="1000">
                          <a:effectLst/>
                          <a:latin typeface="+mn-lt"/>
                        </a:rPr>
                        <a:t>2,573</a:t>
                      </a:r>
                      <a:endParaRPr lang="en-GB" sz="120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dirty="0">
                          <a:solidFill>
                            <a:schemeClr val="bg1">
                              <a:lumMod val="50000"/>
                            </a:schemeClr>
                          </a:solidFill>
                          <a:effectLst/>
                          <a:latin typeface="+mn-lt"/>
                        </a:rPr>
                        <a:t>2,615</a:t>
                      </a:r>
                      <a:endParaRPr lang="en-GB" sz="120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en-GB" sz="1000">
                          <a:solidFill>
                            <a:schemeClr val="bg1">
                              <a:lumMod val="50000"/>
                            </a:schemeClr>
                          </a:solidFill>
                          <a:effectLst/>
                          <a:latin typeface="+mn-lt"/>
                        </a:rPr>
                        <a:t>2,615</a:t>
                      </a:r>
                      <a:endParaRPr lang="en-GB" sz="120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425380901"/>
                  </a:ext>
                </a:extLst>
              </a:tr>
              <a:tr h="155771">
                <a:tc>
                  <a:txBody>
                    <a:bodyPr/>
                    <a:lstStyle/>
                    <a:p>
                      <a:r>
                        <a:rPr lang="cy-GB" sz="1000" noProof="0" dirty="0">
                          <a:effectLst/>
                          <a:latin typeface="+mn-lt"/>
                        </a:rPr>
                        <a:t>Dyledus rhwng un a dwy flynedd</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en-GB" sz="1000">
                          <a:effectLst/>
                          <a:latin typeface="+mn-lt"/>
                        </a:rPr>
                        <a:t>2,000</a:t>
                      </a:r>
                      <a:endParaRPr lang="en-GB" sz="1200">
                        <a:effectLst/>
                        <a:latin typeface="+mn-lt"/>
                        <a:ea typeface="Times New Roman" panose="02020603050405020304" pitchFamily="18" charset="0"/>
                      </a:endParaRPr>
                    </a:p>
                  </a:txBody>
                  <a:tcPr marL="68580" marR="68580" marT="0" marB="0"/>
                </a:tc>
                <a:tc>
                  <a:txBody>
                    <a:bodyPr/>
                    <a:lstStyle/>
                    <a:p>
                      <a:pPr algn="ctr"/>
                      <a:r>
                        <a:rPr lang="en-GB" sz="1000">
                          <a:effectLst/>
                          <a:latin typeface="+mn-lt"/>
                        </a:rPr>
                        <a:t>2,000</a:t>
                      </a:r>
                      <a:endParaRPr lang="en-GB" sz="120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dirty="0">
                          <a:solidFill>
                            <a:schemeClr val="bg1">
                              <a:lumMod val="50000"/>
                            </a:schemeClr>
                          </a:solidFill>
                          <a:effectLst/>
                          <a:latin typeface="+mn-lt"/>
                        </a:rPr>
                        <a:t>30,000</a:t>
                      </a:r>
                      <a:endParaRPr lang="en-GB" sz="120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en-GB" sz="1000">
                          <a:solidFill>
                            <a:schemeClr val="bg1">
                              <a:lumMod val="50000"/>
                            </a:schemeClr>
                          </a:solidFill>
                          <a:effectLst/>
                          <a:latin typeface="+mn-lt"/>
                        </a:rPr>
                        <a:t>30,000</a:t>
                      </a:r>
                      <a:endParaRPr lang="en-GB" sz="120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512198517"/>
                  </a:ext>
                </a:extLst>
              </a:tr>
              <a:tr h="155771">
                <a:tc>
                  <a:txBody>
                    <a:bodyPr/>
                    <a:lstStyle/>
                    <a:p>
                      <a:r>
                        <a:rPr lang="cy-GB" sz="1000" noProof="0" dirty="0">
                          <a:effectLst/>
                          <a:latin typeface="+mn-lt"/>
                        </a:rPr>
                        <a:t>Dyledus rhwng dwy a phum mlynedd</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en-GB" sz="1000">
                          <a:effectLst/>
                          <a:latin typeface="+mn-lt"/>
                        </a:rPr>
                        <a:t>26,000</a:t>
                      </a:r>
                      <a:endParaRPr lang="en-GB" sz="1200">
                        <a:effectLst/>
                        <a:latin typeface="+mn-lt"/>
                        <a:ea typeface="Times New Roman" panose="02020603050405020304" pitchFamily="18" charset="0"/>
                      </a:endParaRPr>
                    </a:p>
                  </a:txBody>
                  <a:tcPr marL="68580" marR="68580" marT="0" marB="0"/>
                </a:tc>
                <a:tc>
                  <a:txBody>
                    <a:bodyPr/>
                    <a:lstStyle/>
                    <a:p>
                      <a:pPr algn="ctr"/>
                      <a:r>
                        <a:rPr lang="en-GB" sz="1000">
                          <a:effectLst/>
                          <a:latin typeface="+mn-lt"/>
                        </a:rPr>
                        <a:t>26,000</a:t>
                      </a:r>
                      <a:endParaRPr lang="en-GB" sz="120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solidFill>
                            <a:schemeClr val="bg1">
                              <a:lumMod val="50000"/>
                            </a:schemeClr>
                          </a:solidFill>
                          <a:effectLst/>
                          <a:latin typeface="+mn-lt"/>
                        </a:rPr>
                        <a:t>-</a:t>
                      </a:r>
                      <a:endParaRPr lang="en-GB" sz="120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tc>
                  <a:txBody>
                    <a:bodyPr/>
                    <a:lstStyle/>
                    <a:p>
                      <a:pPr algn="ctr"/>
                      <a:r>
                        <a:rPr lang="en-GB" sz="1000">
                          <a:solidFill>
                            <a:schemeClr val="bg1">
                              <a:lumMod val="50000"/>
                            </a:schemeClr>
                          </a:solidFill>
                          <a:effectLst/>
                          <a:latin typeface="+mn-lt"/>
                        </a:rPr>
                        <a:t>-</a:t>
                      </a:r>
                      <a:endParaRPr lang="en-GB" sz="1200">
                        <a:solidFill>
                          <a:schemeClr val="bg1">
                            <a:lumMod val="50000"/>
                          </a:schemeClr>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776396839"/>
                  </a:ext>
                </a:extLst>
              </a:tr>
              <a:tr h="155771">
                <a:tc>
                  <a:txBody>
                    <a:bodyPr/>
                    <a:lstStyle/>
                    <a:p>
                      <a:r>
                        <a:rPr lang="cy-GB" sz="1000" noProof="0" dirty="0">
                          <a:effectLst/>
                          <a:latin typeface="+mn-lt"/>
                        </a:rPr>
                        <a:t>Dyledus mewn 5 mlynedd neu fwy</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en-GB" sz="1000">
                          <a:effectLst/>
                          <a:latin typeface="+mn-lt"/>
                        </a:rPr>
                        <a:t>-</a:t>
                      </a:r>
                      <a:endParaRPr lang="en-GB" sz="1200">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en-GB" sz="1000">
                          <a:effectLst/>
                          <a:latin typeface="+mn-lt"/>
                        </a:rPr>
                        <a:t>-</a:t>
                      </a:r>
                      <a:endParaRPr lang="en-GB" sz="120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dirty="0">
                          <a:solidFill>
                            <a:schemeClr val="bg1">
                              <a:lumMod val="50000"/>
                            </a:schemeClr>
                          </a:solidFill>
                          <a:effectLst/>
                          <a:latin typeface="+mn-lt"/>
                        </a:rPr>
                        <a:t>-</a:t>
                      </a:r>
                      <a:endParaRPr lang="en-GB" sz="120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GB" sz="1000">
                          <a:solidFill>
                            <a:schemeClr val="bg1">
                              <a:lumMod val="50000"/>
                            </a:schemeClr>
                          </a:solidFill>
                          <a:effectLst/>
                          <a:latin typeface="+mn-lt"/>
                        </a:rPr>
                        <a:t>-</a:t>
                      </a:r>
                      <a:endParaRPr lang="en-GB" sz="1200">
                        <a:solidFill>
                          <a:schemeClr val="bg1">
                            <a:lumMod val="50000"/>
                          </a:schemeClr>
                        </a:solidFill>
                        <a:effectLst/>
                        <a:latin typeface="+mn-lt"/>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3487678"/>
                  </a:ext>
                </a:extLst>
              </a:tr>
              <a:tr h="155771">
                <a:tc>
                  <a:txBody>
                    <a:bodyPr/>
                    <a:lstStyle/>
                    <a:p>
                      <a:r>
                        <a:rPr lang="cy-GB" sz="1000" b="1" noProof="0" dirty="0">
                          <a:effectLst/>
                          <a:latin typeface="+mn-lt"/>
                          <a:ea typeface="Times New Roman" panose="02020603050405020304" pitchFamily="18" charset="0"/>
                        </a:rPr>
                        <a:t>Cyfanswm y benthyciadau sefydlog</a:t>
                      </a:r>
                      <a:endParaRPr lang="cy-GB" sz="1200" b="1" noProof="0" dirty="0">
                        <a:effectLst/>
                        <a:latin typeface="+mn-lt"/>
                        <a:ea typeface="Times New Roman" panose="02020603050405020304" pitchFamily="18" charset="0"/>
                      </a:endParaRPr>
                    </a:p>
                  </a:txBody>
                  <a:tcPr marL="68580" marR="68580" marT="0" marB="0"/>
                </a:tc>
                <a:tc>
                  <a:txBody>
                    <a:bodyPr/>
                    <a:lstStyle/>
                    <a:p>
                      <a:pPr algn="ctr"/>
                      <a:r>
                        <a:rPr lang="en-GB" sz="1000" b="1">
                          <a:effectLst/>
                          <a:latin typeface="+mn-lt"/>
                        </a:rPr>
                        <a:t>30,573</a:t>
                      </a:r>
                      <a:endParaRPr lang="en-GB" sz="1200" b="1">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000" b="1" dirty="0">
                          <a:effectLst/>
                          <a:latin typeface="+mn-lt"/>
                        </a:rPr>
                        <a:t>30,573</a:t>
                      </a:r>
                      <a:endParaRPr lang="en-GB" sz="1200" b="1"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000" b="1" dirty="0">
                          <a:solidFill>
                            <a:schemeClr val="bg1">
                              <a:lumMod val="50000"/>
                            </a:schemeClr>
                          </a:solidFill>
                          <a:effectLst/>
                          <a:latin typeface="+mn-lt"/>
                        </a:rPr>
                        <a:t>32,615</a:t>
                      </a:r>
                      <a:endParaRPr lang="en-GB" sz="1200" b="1"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000" b="1" dirty="0">
                          <a:solidFill>
                            <a:schemeClr val="bg1">
                              <a:lumMod val="50000"/>
                            </a:schemeClr>
                          </a:solidFill>
                          <a:effectLst/>
                          <a:latin typeface="+mn-lt"/>
                        </a:rPr>
                        <a:t>32,615</a:t>
                      </a:r>
                      <a:endParaRPr lang="en-GB" sz="1200" b="1" dirty="0">
                        <a:solidFill>
                          <a:schemeClr val="bg1">
                            <a:lumMod val="50000"/>
                          </a:schemeClr>
                        </a:solidFill>
                        <a:effectLst/>
                        <a:latin typeface="+mn-lt"/>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6097359"/>
                  </a:ext>
                </a:extLst>
              </a:tr>
            </a:tbl>
          </a:graphicData>
        </a:graphic>
      </p:graphicFrame>
      <p:cxnSp>
        <p:nvCxnSpPr>
          <p:cNvPr id="8" name="Straight Connector 7">
            <a:extLst>
              <a:ext uri="{FF2B5EF4-FFF2-40B4-BE49-F238E27FC236}">
                <a16:creationId xmlns:a16="http://schemas.microsoft.com/office/drawing/2014/main" id="{C7BFF3BF-6230-8108-9BC6-1821ACD5B641}"/>
              </a:ext>
            </a:extLst>
          </p:cNvPr>
          <p:cNvCxnSpPr>
            <a:cxnSpLocks/>
          </p:cNvCxnSpPr>
          <p:nvPr/>
        </p:nvCxnSpPr>
        <p:spPr>
          <a:xfrm>
            <a:off x="665544" y="4892165"/>
            <a:ext cx="5119729"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AFE9150-0D00-4141-8871-B66F65D74ACF}"/>
              </a:ext>
            </a:extLst>
          </p:cNvPr>
          <p:cNvSpPr txBox="1"/>
          <p:nvPr/>
        </p:nvSpPr>
        <p:spPr>
          <a:xfrm>
            <a:off x="465883" y="5140001"/>
            <a:ext cx="5689582" cy="253916"/>
          </a:xfrm>
          <a:prstGeom prst="rect">
            <a:avLst/>
          </a:prstGeom>
          <a:noFill/>
        </p:spPr>
        <p:txBody>
          <a:bodyPr wrap="square" lIns="91440" tIns="45720" rIns="91440" bIns="45720" rtlCol="0" anchor="t">
            <a:spAutoFit/>
          </a:bodyPr>
          <a:lstStyle/>
          <a:p>
            <a:pPr algn="just"/>
            <a:r>
              <a:rPr lang="cy-GB" sz="1050" dirty="0"/>
              <a:t>Roedd y benthyca ar 31 Gorffennaf 2024 a 31 Gorffennaf 2023 yn cynnwys:</a:t>
            </a:r>
          </a:p>
        </p:txBody>
      </p:sp>
      <p:graphicFrame>
        <p:nvGraphicFramePr>
          <p:cNvPr id="10" name="Table 9">
            <a:extLst>
              <a:ext uri="{FF2B5EF4-FFF2-40B4-BE49-F238E27FC236}">
                <a16:creationId xmlns:a16="http://schemas.microsoft.com/office/drawing/2014/main" id="{68E0881A-53A5-6DD8-4E38-6F809A5A78D5}"/>
              </a:ext>
            </a:extLst>
          </p:cNvPr>
          <p:cNvGraphicFramePr>
            <a:graphicFrameLocks noGrp="1"/>
          </p:cNvGraphicFramePr>
          <p:nvPr>
            <p:extLst>
              <p:ext uri="{D42A27DB-BD31-4B8C-83A1-F6EECF244321}">
                <p14:modId xmlns:p14="http://schemas.microsoft.com/office/powerpoint/2010/main" val="3895618245"/>
              </p:ext>
            </p:extLst>
          </p:nvPr>
        </p:nvGraphicFramePr>
        <p:xfrm>
          <a:off x="526647" y="5407246"/>
          <a:ext cx="5518550" cy="1101156"/>
        </p:xfrm>
        <a:graphic>
          <a:graphicData uri="http://schemas.openxmlformats.org/drawingml/2006/table">
            <a:tbl>
              <a:tblPr firstRow="1" firstCol="1" bandRow="1">
                <a:tableStyleId>{2D5ABB26-0587-4C30-8999-92F81FD0307C}</a:tableStyleId>
              </a:tblPr>
              <a:tblGrid>
                <a:gridCol w="794996">
                  <a:extLst>
                    <a:ext uri="{9D8B030D-6E8A-4147-A177-3AD203B41FA5}">
                      <a16:colId xmlns:a16="http://schemas.microsoft.com/office/drawing/2014/main" val="4174644656"/>
                    </a:ext>
                  </a:extLst>
                </a:gridCol>
                <a:gridCol w="843002">
                  <a:extLst>
                    <a:ext uri="{9D8B030D-6E8A-4147-A177-3AD203B41FA5}">
                      <a16:colId xmlns:a16="http://schemas.microsoft.com/office/drawing/2014/main" val="45019079"/>
                    </a:ext>
                  </a:extLst>
                </a:gridCol>
                <a:gridCol w="775683">
                  <a:extLst>
                    <a:ext uri="{9D8B030D-6E8A-4147-A177-3AD203B41FA5}">
                      <a16:colId xmlns:a16="http://schemas.microsoft.com/office/drawing/2014/main" val="820921888"/>
                    </a:ext>
                  </a:extLst>
                </a:gridCol>
                <a:gridCol w="880658">
                  <a:extLst>
                    <a:ext uri="{9D8B030D-6E8A-4147-A177-3AD203B41FA5}">
                      <a16:colId xmlns:a16="http://schemas.microsoft.com/office/drawing/2014/main" val="2092813394"/>
                    </a:ext>
                  </a:extLst>
                </a:gridCol>
                <a:gridCol w="1333730">
                  <a:extLst>
                    <a:ext uri="{9D8B030D-6E8A-4147-A177-3AD203B41FA5}">
                      <a16:colId xmlns:a16="http://schemas.microsoft.com/office/drawing/2014/main" val="3484315755"/>
                    </a:ext>
                  </a:extLst>
                </a:gridCol>
                <a:gridCol w="890481">
                  <a:extLst>
                    <a:ext uri="{9D8B030D-6E8A-4147-A177-3AD203B41FA5}">
                      <a16:colId xmlns:a16="http://schemas.microsoft.com/office/drawing/2014/main" val="191633780"/>
                    </a:ext>
                  </a:extLst>
                </a:gridCol>
              </a:tblGrid>
              <a:tr h="36195">
                <a:tc>
                  <a:txBody>
                    <a:bodyPr/>
                    <a:lstStyle/>
                    <a:p>
                      <a:pPr algn="ctr">
                        <a:lnSpc>
                          <a:spcPct val="107000"/>
                        </a:lnSpc>
                      </a:pPr>
                      <a:r>
                        <a:rPr lang="cy-GB" sz="1000" b="1" noProof="0" dirty="0">
                          <a:effectLst/>
                        </a:rPr>
                        <a:t>Benthyciwr</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solidFill>
                      <a:schemeClr val="bg1">
                        <a:lumMod val="85000"/>
                      </a:schemeClr>
                    </a:solidFill>
                  </a:tcPr>
                </a:tc>
                <a:tc>
                  <a:txBody>
                    <a:bodyPr/>
                    <a:lstStyle/>
                    <a:p>
                      <a:pPr algn="ctr">
                        <a:lnSpc>
                          <a:spcPct val="107000"/>
                        </a:lnSpc>
                      </a:pPr>
                      <a:r>
                        <a:rPr lang="cy-GB" sz="1000" b="1" noProof="0" dirty="0">
                          <a:effectLst/>
                          <a:latin typeface="Times New Roman" panose="02020603050405020304" pitchFamily="18" charset="0"/>
                          <a:ea typeface="Times New Roman" panose="02020603050405020304" pitchFamily="18" charset="0"/>
                        </a:rPr>
                        <a:t>Cyfrwng</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solidFill>
                      <a:schemeClr val="bg1">
                        <a:lumMod val="85000"/>
                      </a:schemeClr>
                    </a:solidFill>
                  </a:tcPr>
                </a:tc>
                <a:tc>
                  <a:txBody>
                    <a:bodyPr/>
                    <a:lstStyle/>
                    <a:p>
                      <a:pPr algn="ctr">
                        <a:lnSpc>
                          <a:spcPct val="107000"/>
                        </a:lnSpc>
                      </a:pPr>
                      <a:r>
                        <a:rPr lang="cy-GB" sz="1000" b="1" noProof="0" dirty="0">
                          <a:effectLst/>
                          <a:latin typeface="Times New Roman" panose="02020603050405020304" pitchFamily="18" charset="0"/>
                          <a:ea typeface="Times New Roman" panose="02020603050405020304" pitchFamily="18" charset="0"/>
                        </a:rPr>
                        <a:t>Swm </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solidFill>
                      <a:schemeClr val="bg1">
                        <a:lumMod val="85000"/>
                      </a:schemeClr>
                    </a:solidFill>
                  </a:tcPr>
                </a:tc>
                <a:tc>
                  <a:txBody>
                    <a:bodyPr/>
                    <a:lstStyle/>
                    <a:p>
                      <a:pPr algn="ctr">
                        <a:lnSpc>
                          <a:spcPct val="107000"/>
                        </a:lnSpc>
                      </a:pPr>
                      <a:r>
                        <a:rPr lang="cy-GB" sz="1000" b="1" noProof="0" dirty="0">
                          <a:effectLst/>
                        </a:rPr>
                        <a:t>Tymor</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solidFill>
                      <a:schemeClr val="bg1">
                        <a:lumMod val="85000"/>
                      </a:schemeClr>
                    </a:solidFill>
                  </a:tcPr>
                </a:tc>
                <a:tc>
                  <a:txBody>
                    <a:bodyPr/>
                    <a:lstStyle/>
                    <a:p>
                      <a:pPr algn="ctr">
                        <a:lnSpc>
                          <a:spcPct val="107000"/>
                        </a:lnSpc>
                      </a:pPr>
                      <a:r>
                        <a:rPr lang="cy-GB" sz="1000" b="1" noProof="0" dirty="0">
                          <a:effectLst/>
                          <a:latin typeface="Times New Roman" panose="02020603050405020304" pitchFamily="18" charset="0"/>
                          <a:ea typeface="Times New Roman" panose="02020603050405020304" pitchFamily="18" charset="0"/>
                        </a:rPr>
                        <a:t>Cyfradd Llog</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solidFill>
                      <a:schemeClr val="bg1">
                        <a:lumMod val="85000"/>
                      </a:schemeClr>
                    </a:solidFill>
                  </a:tcPr>
                </a:tc>
                <a:tc>
                  <a:txBody>
                    <a:bodyPr/>
                    <a:lstStyle/>
                    <a:p>
                      <a:pPr algn="ctr">
                        <a:lnSpc>
                          <a:spcPct val="107000"/>
                        </a:lnSpc>
                      </a:pPr>
                      <a:r>
                        <a:rPr lang="cy-GB" sz="1000" b="1" noProof="0" dirty="0">
                          <a:effectLst/>
                        </a:rPr>
                        <a:t>Benthyciwr</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402379670"/>
                  </a:ext>
                </a:extLst>
              </a:tr>
              <a:tr h="0">
                <a:tc>
                  <a:txBody>
                    <a:bodyPr/>
                    <a:lstStyle/>
                    <a:p>
                      <a:pPr algn="ctr">
                        <a:lnSpc>
                          <a:spcPct val="107000"/>
                        </a:lnSpc>
                      </a:pPr>
                      <a:r>
                        <a:rPr lang="cy-GB" sz="1000" b="1" noProof="0" dirty="0">
                          <a:effectLst/>
                        </a:rPr>
                        <a:t> </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solidFill>
                      <a:schemeClr val="bg1">
                        <a:lumMod val="85000"/>
                      </a:schemeClr>
                    </a:solidFill>
                  </a:tcPr>
                </a:tc>
                <a:tc>
                  <a:txBody>
                    <a:bodyPr/>
                    <a:lstStyle/>
                    <a:p>
                      <a:pPr algn="ctr">
                        <a:lnSpc>
                          <a:spcPct val="107000"/>
                        </a:lnSpc>
                      </a:pPr>
                      <a:r>
                        <a:rPr lang="cy-GB" sz="1000" b="1" noProof="0" dirty="0">
                          <a:effectLst/>
                        </a:rPr>
                        <a:t> </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solidFill>
                      <a:schemeClr val="bg1">
                        <a:lumMod val="85000"/>
                      </a:schemeClr>
                    </a:solidFill>
                  </a:tcPr>
                </a:tc>
                <a:tc>
                  <a:txBody>
                    <a:bodyPr/>
                    <a:lstStyle/>
                    <a:p>
                      <a:pPr algn="ctr">
                        <a:lnSpc>
                          <a:spcPct val="107000"/>
                        </a:lnSpc>
                      </a:pP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solidFill>
                      <a:schemeClr val="bg1">
                        <a:lumMod val="85000"/>
                      </a:schemeClr>
                    </a:solidFill>
                  </a:tcPr>
                </a:tc>
                <a:tc>
                  <a:txBody>
                    <a:bodyPr/>
                    <a:lstStyle/>
                    <a:p>
                      <a:pPr algn="ctr">
                        <a:lnSpc>
                          <a:spcPct val="107000"/>
                        </a:lnSpc>
                      </a:pPr>
                      <a:r>
                        <a:rPr lang="cy-GB" sz="1000" b="1" noProof="0" dirty="0">
                          <a:effectLst/>
                        </a:rPr>
                        <a:t> </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solidFill>
                      <a:schemeClr val="bg1">
                        <a:lumMod val="85000"/>
                      </a:schemeClr>
                    </a:solidFill>
                  </a:tcPr>
                </a:tc>
                <a:tc>
                  <a:txBody>
                    <a:bodyPr/>
                    <a:lstStyle/>
                    <a:p>
                      <a:pPr algn="ctr">
                        <a:lnSpc>
                          <a:spcPct val="107000"/>
                        </a:lnSpc>
                      </a:pPr>
                      <a:r>
                        <a:rPr lang="cy-GB" sz="1000" b="1" noProof="0" dirty="0">
                          <a:effectLst/>
                        </a:rPr>
                        <a:t>%</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solidFill>
                      <a:schemeClr val="bg1">
                        <a:lumMod val="85000"/>
                      </a:schemeClr>
                    </a:solidFill>
                  </a:tcPr>
                </a:tc>
                <a:tc>
                  <a:txBody>
                    <a:bodyPr/>
                    <a:lstStyle/>
                    <a:p>
                      <a:pPr algn="ctr">
                        <a:lnSpc>
                          <a:spcPct val="107000"/>
                        </a:lnSpc>
                      </a:pPr>
                      <a:r>
                        <a:rPr lang="cy-GB" sz="1000" b="1" noProof="0" dirty="0">
                          <a:effectLst/>
                        </a:rPr>
                        <a:t> </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1947289754"/>
                  </a:ext>
                </a:extLst>
              </a:tr>
              <a:tr h="0">
                <a:tc>
                  <a:txBody>
                    <a:bodyPr/>
                    <a:lstStyle/>
                    <a:p>
                      <a:pPr algn="ctr">
                        <a:lnSpc>
                          <a:spcPct val="107000"/>
                        </a:lnSpc>
                      </a:pPr>
                      <a:r>
                        <a:rPr lang="cy-GB" sz="1000" noProof="0" dirty="0">
                          <a:effectLst/>
                        </a:rPr>
                        <a:t>HSBC</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07000"/>
                        </a:lnSpc>
                      </a:pPr>
                      <a:r>
                        <a:rPr lang="cy-GB" sz="1000" noProof="0" dirty="0">
                          <a:effectLst/>
                        </a:rPr>
                        <a:t>Benthyciad tymor</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07000"/>
                        </a:lnSpc>
                      </a:pPr>
                      <a:r>
                        <a:rPr lang="cy-GB" sz="1000" noProof="0" dirty="0">
                          <a:effectLst/>
                        </a:rPr>
                        <a:t>38,000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07000"/>
                        </a:lnSpc>
                      </a:pPr>
                      <a:r>
                        <a:rPr lang="cy-GB" sz="1000" noProof="0" dirty="0">
                          <a:effectLst/>
                        </a:rPr>
                        <a:t>I Chwefror 2029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07000"/>
                        </a:lnSpc>
                      </a:pPr>
                      <a:r>
                        <a:rPr lang="cy-GB" sz="1000" noProof="0" dirty="0">
                          <a:effectLst/>
                        </a:rPr>
                        <a:t>2.35% dros y gyfradd SONIA gyffredinol</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07000"/>
                        </a:lnSpc>
                      </a:pPr>
                      <a:r>
                        <a:rPr lang="cy-GB" sz="1000" noProof="0" dirty="0">
                          <a:effectLst/>
                          <a:latin typeface="Times New Roman" panose="02020603050405020304" pitchFamily="18" charset="0"/>
                          <a:ea typeface="Times New Roman" panose="02020603050405020304" pitchFamily="18" charset="0"/>
                        </a:rPr>
                        <a:t>Y Brifysgol</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263123988"/>
                  </a:ext>
                </a:extLst>
              </a:tr>
              <a:tr h="0">
                <a:tc>
                  <a:txBody>
                    <a:bodyPr/>
                    <a:lstStyle/>
                    <a:p>
                      <a:pPr algn="ctr">
                        <a:lnSpc>
                          <a:spcPct val="107000"/>
                        </a:lnSpc>
                      </a:pPr>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B w="12700" cap="flat" cmpd="sng" algn="ctr">
                      <a:noFill/>
                      <a:prstDash val="sysDot"/>
                      <a:round/>
                      <a:headEnd type="none" w="med" len="med"/>
                      <a:tailEnd type="none" w="med" len="med"/>
                    </a:lnB>
                  </a:tcPr>
                </a:tc>
                <a:tc>
                  <a:txBody>
                    <a:bodyPr/>
                    <a:lstStyle/>
                    <a:p>
                      <a:pPr algn="ctr">
                        <a:lnSpc>
                          <a:spcPct val="107000"/>
                        </a:lnSpc>
                      </a:pPr>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B w="12700" cap="flat" cmpd="sng" algn="ctr">
                      <a:noFill/>
                      <a:prstDash val="sysDot"/>
                      <a:round/>
                      <a:headEnd type="none" w="med" len="med"/>
                      <a:tailEnd type="none" w="med" len="med"/>
                    </a:lnB>
                  </a:tcPr>
                </a:tc>
                <a:tc>
                  <a:txBody>
                    <a:bodyPr/>
                    <a:lstStyle/>
                    <a:p>
                      <a:pPr algn="ctr">
                        <a:lnSpc>
                          <a:spcPct val="107000"/>
                        </a:lnSpc>
                      </a:pPr>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B w="12700" cap="flat" cmpd="sng" algn="ctr">
                      <a:noFill/>
                      <a:prstDash val="sysDot"/>
                      <a:round/>
                      <a:headEnd type="none" w="med" len="med"/>
                      <a:tailEnd type="none" w="med" len="med"/>
                    </a:lnB>
                  </a:tcPr>
                </a:tc>
                <a:tc>
                  <a:txBody>
                    <a:bodyPr/>
                    <a:lstStyle/>
                    <a:p>
                      <a:pPr algn="ctr">
                        <a:lnSpc>
                          <a:spcPct val="107000"/>
                        </a:lnSpc>
                      </a:pPr>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B w="12700" cap="flat" cmpd="sng" algn="ctr">
                      <a:noFill/>
                      <a:prstDash val="sysDot"/>
                      <a:round/>
                      <a:headEnd type="none" w="med" len="med"/>
                      <a:tailEnd type="none" w="med" len="med"/>
                    </a:lnB>
                  </a:tcPr>
                </a:tc>
                <a:tc>
                  <a:txBody>
                    <a:bodyPr/>
                    <a:lstStyle/>
                    <a:p>
                      <a:pPr algn="ctr">
                        <a:lnSpc>
                          <a:spcPct val="107000"/>
                        </a:lnSpc>
                      </a:pPr>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B w="12700" cap="flat" cmpd="sng" algn="ctr">
                      <a:noFill/>
                      <a:prstDash val="sysDot"/>
                      <a:round/>
                      <a:headEnd type="none" w="med" len="med"/>
                      <a:tailEnd type="none" w="med" len="med"/>
                    </a:lnB>
                  </a:tcPr>
                </a:tc>
                <a:tc>
                  <a:txBody>
                    <a:bodyPr/>
                    <a:lstStyle/>
                    <a:p>
                      <a:pPr algn="ctr">
                        <a:lnSpc>
                          <a:spcPct val="107000"/>
                        </a:lnSpc>
                      </a:pPr>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B w="12700" cap="flat" cmpd="sng" algn="ctr">
                      <a:noFill/>
                      <a:prstDash val="sysDot"/>
                      <a:round/>
                      <a:headEnd type="none" w="med" len="med"/>
                      <a:tailEnd type="none" w="med" len="med"/>
                    </a:lnB>
                  </a:tcPr>
                </a:tc>
                <a:extLst>
                  <a:ext uri="{0D108BD9-81ED-4DB2-BD59-A6C34878D82A}">
                    <a16:rowId xmlns:a16="http://schemas.microsoft.com/office/drawing/2014/main" val="1775224533"/>
                  </a:ext>
                </a:extLst>
              </a:tr>
              <a:tr h="0">
                <a:tc>
                  <a:txBody>
                    <a:bodyPr/>
                    <a:lstStyle/>
                    <a:p>
                      <a:pPr algn="ctr">
                        <a:lnSpc>
                          <a:spcPct val="107000"/>
                        </a:lnSpc>
                      </a:pPr>
                      <a:r>
                        <a:rPr lang="cy-GB" sz="1000" noProof="0" dirty="0" err="1">
                          <a:effectLst/>
                        </a:rPr>
                        <a:t>Barclays</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T>
                      <a:noFill/>
                    </a:lnT>
                  </a:tcPr>
                </a:tc>
                <a:tc>
                  <a:txBody>
                    <a:bodyPr/>
                    <a:lstStyle/>
                    <a:p>
                      <a:pPr algn="ctr">
                        <a:lnSpc>
                          <a:spcPct val="107000"/>
                        </a:lnSpc>
                      </a:pPr>
                      <a:r>
                        <a:rPr lang="cy-GB" sz="1000" noProof="0" dirty="0">
                          <a:effectLst/>
                        </a:rPr>
                        <a:t>Gorddrafft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T>
                      <a:noFill/>
                    </a:lnT>
                  </a:tcPr>
                </a:tc>
                <a:tc>
                  <a:txBody>
                    <a:bodyPr/>
                    <a:lstStyle/>
                    <a:p>
                      <a:pPr algn="ctr">
                        <a:lnSpc>
                          <a:spcPct val="107000"/>
                        </a:lnSpc>
                      </a:pPr>
                      <a:r>
                        <a:rPr lang="cy-GB" sz="1000" noProof="0" dirty="0">
                          <a:effectLst/>
                        </a:rPr>
                        <a:t>5,457</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T>
                      <a:noFill/>
                    </a:lnT>
                  </a:tcPr>
                </a:tc>
                <a:tc>
                  <a:txBody>
                    <a:bodyPr/>
                    <a:lstStyle/>
                    <a:p>
                      <a:pPr algn="ctr">
                        <a:lnSpc>
                          <a:spcPct val="107000"/>
                        </a:lnSpc>
                      </a:pPr>
                      <a:r>
                        <a:rPr lang="cy-GB" sz="1000" noProof="0" dirty="0">
                          <a:effectLst/>
                        </a:rPr>
                        <a:t>I Fai 2025</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T>
                      <a:noFill/>
                    </a:lnT>
                  </a:tcPr>
                </a:tc>
                <a:tc>
                  <a:txBody>
                    <a:bodyPr/>
                    <a:lstStyle/>
                    <a:p>
                      <a:pPr algn="ctr">
                        <a:lnSpc>
                          <a:spcPct val="107000"/>
                        </a:lnSpc>
                      </a:pPr>
                      <a:r>
                        <a:rPr lang="cy-GB" sz="1000" noProof="0" dirty="0">
                          <a:effectLst/>
                        </a:rPr>
                        <a:t>1.95% Dros y gyfradd sylfaenol gyffredinol</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T>
                      <a:noFill/>
                    </a:lnT>
                  </a:tcPr>
                </a:tc>
                <a:tc>
                  <a:txBody>
                    <a:bodyPr/>
                    <a:lstStyle/>
                    <a:p>
                      <a:pPr algn="ctr">
                        <a:lnSpc>
                          <a:spcPct val="107000"/>
                        </a:lnSpc>
                      </a:pPr>
                      <a:r>
                        <a:rPr lang="cy-GB" sz="1000" noProof="0" dirty="0">
                          <a:effectLst/>
                          <a:latin typeface="Times New Roman" panose="02020603050405020304" pitchFamily="18" charset="0"/>
                          <a:ea typeface="Times New Roman" panose="02020603050405020304" pitchFamily="18" charset="0"/>
                        </a:rPr>
                        <a:t>Y Brifysgol</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T>
                      <a:noFill/>
                    </a:lnT>
                  </a:tcPr>
                </a:tc>
                <a:extLst>
                  <a:ext uri="{0D108BD9-81ED-4DB2-BD59-A6C34878D82A}">
                    <a16:rowId xmlns:a16="http://schemas.microsoft.com/office/drawing/2014/main" val="191096519"/>
                  </a:ext>
                </a:extLst>
              </a:tr>
            </a:tbl>
          </a:graphicData>
        </a:graphic>
      </p:graphicFrame>
      <p:sp>
        <p:nvSpPr>
          <p:cNvPr id="11" name="TextBox 10">
            <a:extLst>
              <a:ext uri="{FF2B5EF4-FFF2-40B4-BE49-F238E27FC236}">
                <a16:creationId xmlns:a16="http://schemas.microsoft.com/office/drawing/2014/main" id="{F1488815-D248-6324-1C9A-143785C7AB81}"/>
              </a:ext>
            </a:extLst>
          </p:cNvPr>
          <p:cNvSpPr txBox="1"/>
          <p:nvPr/>
        </p:nvSpPr>
        <p:spPr>
          <a:xfrm>
            <a:off x="6830191" y="819321"/>
            <a:ext cx="4548066" cy="276999"/>
          </a:xfrm>
          <a:prstGeom prst="rect">
            <a:avLst/>
          </a:prstGeom>
          <a:noFill/>
        </p:spPr>
        <p:txBody>
          <a:bodyPr wrap="square" rtlCol="0">
            <a:spAutoFit/>
          </a:bodyPr>
          <a:lstStyle/>
          <a:p>
            <a:r>
              <a:rPr lang="en-GB" sz="1200" b="1" dirty="0"/>
              <a:t>21. </a:t>
            </a:r>
            <a:r>
              <a:rPr lang="cy-GB" sz="1200" b="1" dirty="0"/>
              <a:t>Darpariaeth ar gyfer rhwymedigaethau</a:t>
            </a:r>
          </a:p>
        </p:txBody>
      </p:sp>
      <p:graphicFrame>
        <p:nvGraphicFramePr>
          <p:cNvPr id="13" name="Table 12">
            <a:extLst>
              <a:ext uri="{FF2B5EF4-FFF2-40B4-BE49-F238E27FC236}">
                <a16:creationId xmlns:a16="http://schemas.microsoft.com/office/drawing/2014/main" id="{D8ABF7B4-B220-389B-02D6-8E2F4AE665A5}"/>
              </a:ext>
            </a:extLst>
          </p:cNvPr>
          <p:cNvGraphicFramePr>
            <a:graphicFrameLocks noGrp="1"/>
          </p:cNvGraphicFramePr>
          <p:nvPr>
            <p:extLst>
              <p:ext uri="{D42A27DB-BD31-4B8C-83A1-F6EECF244321}">
                <p14:modId xmlns:p14="http://schemas.microsoft.com/office/powerpoint/2010/main" val="1458057822"/>
              </p:ext>
            </p:extLst>
          </p:nvPr>
        </p:nvGraphicFramePr>
        <p:xfrm>
          <a:off x="6756398" y="1637119"/>
          <a:ext cx="5582215" cy="1676400"/>
        </p:xfrm>
        <a:graphic>
          <a:graphicData uri="http://schemas.openxmlformats.org/drawingml/2006/table">
            <a:tbl>
              <a:tblPr firstRow="1" firstCol="1" bandRow="1">
                <a:tableStyleId>{2D5ABB26-0587-4C30-8999-92F81FD0307C}</a:tableStyleId>
              </a:tblPr>
              <a:tblGrid>
                <a:gridCol w="1308191">
                  <a:extLst>
                    <a:ext uri="{9D8B030D-6E8A-4147-A177-3AD203B41FA5}">
                      <a16:colId xmlns:a16="http://schemas.microsoft.com/office/drawing/2014/main" val="736368597"/>
                    </a:ext>
                  </a:extLst>
                </a:gridCol>
                <a:gridCol w="1068506">
                  <a:extLst>
                    <a:ext uri="{9D8B030D-6E8A-4147-A177-3AD203B41FA5}">
                      <a16:colId xmlns:a16="http://schemas.microsoft.com/office/drawing/2014/main" val="2017051440"/>
                    </a:ext>
                  </a:extLst>
                </a:gridCol>
                <a:gridCol w="1068506">
                  <a:extLst>
                    <a:ext uri="{9D8B030D-6E8A-4147-A177-3AD203B41FA5}">
                      <a16:colId xmlns:a16="http://schemas.microsoft.com/office/drawing/2014/main" val="1693574678"/>
                    </a:ext>
                  </a:extLst>
                </a:gridCol>
                <a:gridCol w="1068506">
                  <a:extLst>
                    <a:ext uri="{9D8B030D-6E8A-4147-A177-3AD203B41FA5}">
                      <a16:colId xmlns:a16="http://schemas.microsoft.com/office/drawing/2014/main" val="1554040480"/>
                    </a:ext>
                  </a:extLst>
                </a:gridCol>
                <a:gridCol w="1068506">
                  <a:extLst>
                    <a:ext uri="{9D8B030D-6E8A-4147-A177-3AD203B41FA5}">
                      <a16:colId xmlns:a16="http://schemas.microsoft.com/office/drawing/2014/main" val="369524518"/>
                    </a:ext>
                  </a:extLst>
                </a:gridCol>
              </a:tblGrid>
              <a:tr h="0">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latin typeface="Times New Roman" panose="02020603050405020304" pitchFamily="18" charset="0"/>
                          <a:ea typeface="Times New Roman" panose="02020603050405020304" pitchFamily="18" charset="0"/>
                        </a:rPr>
                        <a:t>Arall </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Gwelliannau pensiwn wrth derfynu</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Unioni’r cynllun pensiwn</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effectLst/>
                        </a:rPr>
                        <a:t>Cyfanswm y darpariaethau</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4173226651"/>
                  </a:ext>
                </a:extLst>
              </a:tr>
              <a:tr h="0">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65334998"/>
                  </a:ext>
                </a:extLst>
              </a:tr>
              <a:tr h="0">
                <a:tc>
                  <a:txBody>
                    <a:bodyPr/>
                    <a:lstStyle/>
                    <a:p>
                      <a:r>
                        <a:rPr lang="cy-GB" sz="1000" noProof="0" dirty="0">
                          <a:effectLst/>
                        </a:rPr>
                        <a:t>Ar 1 Awst 2023</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448</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1,440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38</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effectLst/>
                        </a:rPr>
                        <a:t>1,926</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4136473142"/>
                  </a:ext>
                </a:extLst>
              </a:tr>
              <a:tr h="0">
                <a:tc>
                  <a:txBody>
                    <a:bodyPr/>
                    <a:lstStyle/>
                    <a:p>
                      <a:r>
                        <a:rPr lang="cy-GB" sz="1000" noProof="0" dirty="0">
                          <a:effectLst/>
                        </a:rPr>
                        <a:t>Defnyddiwyd yn ystod y flwyddyn</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(690)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effectLst/>
                        </a:rPr>
                        <a:t>(690)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192424768"/>
                  </a:ext>
                </a:extLst>
              </a:tr>
              <a:tr h="44119">
                <a:tc>
                  <a:txBody>
                    <a:bodyPr/>
                    <a:lstStyle/>
                    <a:p>
                      <a:r>
                        <a:rPr lang="cy-GB" sz="1000" noProof="0" dirty="0">
                          <a:effectLst/>
                        </a:rPr>
                        <a:t>Ychwanegiadau yn ystod y flwyddyn</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8136409"/>
                  </a:ext>
                </a:extLst>
              </a:tr>
              <a:tr h="0">
                <a:tc>
                  <a:txBody>
                    <a:bodyPr/>
                    <a:lstStyle/>
                    <a:p>
                      <a:r>
                        <a:rPr lang="cy-GB" sz="1000" b="1" noProof="0" dirty="0">
                          <a:effectLst/>
                        </a:rPr>
                        <a:t>Ar 31 Gorffennaf 2024</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448</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rPr>
                        <a:t>750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rPr>
                        <a:t>38</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b="1" noProof="0" dirty="0">
                          <a:effectLst/>
                        </a:rPr>
                        <a:t>1,236</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8810636"/>
                  </a:ext>
                </a:extLst>
              </a:tr>
            </a:tbl>
          </a:graphicData>
        </a:graphic>
      </p:graphicFrame>
      <p:sp>
        <p:nvSpPr>
          <p:cNvPr id="15" name="TextBox 14">
            <a:extLst>
              <a:ext uri="{FF2B5EF4-FFF2-40B4-BE49-F238E27FC236}">
                <a16:creationId xmlns:a16="http://schemas.microsoft.com/office/drawing/2014/main" id="{3D97D1EE-15A8-0FFE-A111-B58178793D16}"/>
              </a:ext>
            </a:extLst>
          </p:cNvPr>
          <p:cNvSpPr txBox="1"/>
          <p:nvPr/>
        </p:nvSpPr>
        <p:spPr>
          <a:xfrm>
            <a:off x="6812035" y="3291705"/>
            <a:ext cx="5689582" cy="415498"/>
          </a:xfrm>
          <a:prstGeom prst="rect">
            <a:avLst/>
          </a:prstGeom>
          <a:noFill/>
        </p:spPr>
        <p:txBody>
          <a:bodyPr wrap="square" lIns="91440" tIns="45720" rIns="91440" bIns="45720" rtlCol="0" anchor="t">
            <a:spAutoFit/>
          </a:bodyPr>
          <a:lstStyle/>
          <a:p>
            <a:pPr algn="just"/>
            <a:r>
              <a:rPr lang="cy-GB" sz="1050" dirty="0"/>
              <a:t>Mae'r ddarpariaeth arall o £448K yn ymwneud ag ad-daliad posibl o Gronfeydd Ewropeaidd (ESF) mewn perthynas ag un o fethodoleg adfer uwchben yr is-gwmnïau.</a:t>
            </a:r>
          </a:p>
        </p:txBody>
      </p:sp>
      <p:sp>
        <p:nvSpPr>
          <p:cNvPr id="18" name="TextBox 17">
            <a:extLst>
              <a:ext uri="{FF2B5EF4-FFF2-40B4-BE49-F238E27FC236}">
                <a16:creationId xmlns:a16="http://schemas.microsoft.com/office/drawing/2014/main" id="{3B774234-381E-59D1-92E6-C189BA9989C6}"/>
              </a:ext>
            </a:extLst>
          </p:cNvPr>
          <p:cNvSpPr txBox="1"/>
          <p:nvPr/>
        </p:nvSpPr>
        <p:spPr>
          <a:xfrm>
            <a:off x="6812035" y="3890017"/>
            <a:ext cx="5689582" cy="738664"/>
          </a:xfrm>
          <a:prstGeom prst="rect">
            <a:avLst/>
          </a:prstGeom>
          <a:noFill/>
        </p:spPr>
        <p:txBody>
          <a:bodyPr wrap="square" lIns="91440" tIns="45720" rIns="91440" bIns="45720" rtlCol="0" anchor="t">
            <a:spAutoFit/>
          </a:bodyPr>
          <a:lstStyle/>
          <a:p>
            <a:pPr algn="just"/>
            <a:r>
              <a:rPr lang="cy-GB" sz="1050" dirty="0"/>
              <a:t>Mae'r ddarpariaeth gwella pensiwn yn ymwneud â staff yn y Brifysgol a'i his-gwmnïau sydd eisoes wedi gadael cyflogaeth ac ymrwymiadau ar gyfer costau ad-drefnu ar y dyddiad fantolen. Mae'r ddarpariaeth wedi'i </a:t>
            </a:r>
            <a:r>
              <a:rPr lang="cy-GB" sz="1050" dirty="0" err="1"/>
              <a:t>hailgyfrifo</a:t>
            </a:r>
            <a:r>
              <a:rPr lang="cy-GB" sz="1050" dirty="0"/>
              <a:t> yn unol â'r cylchlythyr LSC diweddaraf.
Mae'r ddarpariaeth cywiro pensiwn yn atebolrwydd posibl ar gynllun pensiwn mewnol y Brifysgol.</a:t>
            </a:r>
          </a:p>
        </p:txBody>
      </p:sp>
      <p:sp>
        <p:nvSpPr>
          <p:cNvPr id="19" name="TextBox 18">
            <a:extLst>
              <a:ext uri="{FF2B5EF4-FFF2-40B4-BE49-F238E27FC236}">
                <a16:creationId xmlns:a16="http://schemas.microsoft.com/office/drawing/2014/main" id="{87D0EEE7-3CD9-3951-57CE-CED16817CFE1}"/>
              </a:ext>
            </a:extLst>
          </p:cNvPr>
          <p:cNvSpPr txBox="1"/>
          <p:nvPr/>
        </p:nvSpPr>
        <p:spPr>
          <a:xfrm>
            <a:off x="6756398" y="1437063"/>
            <a:ext cx="4548066" cy="276999"/>
          </a:xfrm>
          <a:prstGeom prst="rect">
            <a:avLst/>
          </a:prstGeom>
          <a:noFill/>
        </p:spPr>
        <p:txBody>
          <a:bodyPr wrap="square" rtlCol="0">
            <a:spAutoFit/>
          </a:bodyPr>
          <a:lstStyle/>
          <a:p>
            <a:r>
              <a:rPr lang="cy-GB" sz="1200" b="1" dirty="0"/>
              <a:t>Cyfunol</a:t>
            </a:r>
          </a:p>
        </p:txBody>
      </p:sp>
      <p:sp>
        <p:nvSpPr>
          <p:cNvPr id="21" name="TextBox 20">
            <a:extLst>
              <a:ext uri="{FF2B5EF4-FFF2-40B4-BE49-F238E27FC236}">
                <a16:creationId xmlns:a16="http://schemas.microsoft.com/office/drawing/2014/main" id="{4F54EA42-8284-B88C-AAEC-6366825452F6}"/>
              </a:ext>
            </a:extLst>
          </p:cNvPr>
          <p:cNvSpPr txBox="1"/>
          <p:nvPr/>
        </p:nvSpPr>
        <p:spPr>
          <a:xfrm>
            <a:off x="6780322" y="5005826"/>
            <a:ext cx="4548066" cy="276999"/>
          </a:xfrm>
          <a:prstGeom prst="rect">
            <a:avLst/>
          </a:prstGeom>
          <a:noFill/>
        </p:spPr>
        <p:txBody>
          <a:bodyPr wrap="square" rtlCol="0">
            <a:spAutoFit/>
          </a:bodyPr>
          <a:lstStyle/>
          <a:p>
            <a:r>
              <a:rPr lang="cy-GB" sz="1200" b="1" dirty="0"/>
              <a:t>Y Brifysgol</a:t>
            </a:r>
          </a:p>
        </p:txBody>
      </p:sp>
      <p:graphicFrame>
        <p:nvGraphicFramePr>
          <p:cNvPr id="24" name="Table 23">
            <a:extLst>
              <a:ext uri="{FF2B5EF4-FFF2-40B4-BE49-F238E27FC236}">
                <a16:creationId xmlns:a16="http://schemas.microsoft.com/office/drawing/2014/main" id="{64E58D37-1A82-97A9-2915-B2797F3744BA}"/>
              </a:ext>
            </a:extLst>
          </p:cNvPr>
          <p:cNvGraphicFramePr>
            <a:graphicFrameLocks noGrp="1"/>
          </p:cNvGraphicFramePr>
          <p:nvPr>
            <p:extLst>
              <p:ext uri="{D42A27DB-BD31-4B8C-83A1-F6EECF244321}">
                <p14:modId xmlns:p14="http://schemas.microsoft.com/office/powerpoint/2010/main" val="3784865141"/>
              </p:ext>
            </p:extLst>
          </p:nvPr>
        </p:nvGraphicFramePr>
        <p:xfrm>
          <a:off x="6830191" y="5281103"/>
          <a:ext cx="5444762" cy="1371600"/>
        </p:xfrm>
        <a:graphic>
          <a:graphicData uri="http://schemas.openxmlformats.org/drawingml/2006/table">
            <a:tbl>
              <a:tblPr firstRow="1" firstCol="1" bandRow="1">
                <a:tableStyleId>{2D5ABB26-0587-4C30-8999-92F81FD0307C}</a:tableStyleId>
              </a:tblPr>
              <a:tblGrid>
                <a:gridCol w="1618424">
                  <a:extLst>
                    <a:ext uri="{9D8B030D-6E8A-4147-A177-3AD203B41FA5}">
                      <a16:colId xmlns:a16="http://schemas.microsoft.com/office/drawing/2014/main" val="1522131342"/>
                    </a:ext>
                  </a:extLst>
                </a:gridCol>
                <a:gridCol w="1275446">
                  <a:extLst>
                    <a:ext uri="{9D8B030D-6E8A-4147-A177-3AD203B41FA5}">
                      <a16:colId xmlns:a16="http://schemas.microsoft.com/office/drawing/2014/main" val="1816590937"/>
                    </a:ext>
                  </a:extLst>
                </a:gridCol>
                <a:gridCol w="1275446">
                  <a:extLst>
                    <a:ext uri="{9D8B030D-6E8A-4147-A177-3AD203B41FA5}">
                      <a16:colId xmlns:a16="http://schemas.microsoft.com/office/drawing/2014/main" val="72851496"/>
                    </a:ext>
                  </a:extLst>
                </a:gridCol>
                <a:gridCol w="1275446">
                  <a:extLst>
                    <a:ext uri="{9D8B030D-6E8A-4147-A177-3AD203B41FA5}">
                      <a16:colId xmlns:a16="http://schemas.microsoft.com/office/drawing/2014/main" val="145408529"/>
                    </a:ext>
                  </a:extLst>
                </a:gridCol>
              </a:tblGrid>
              <a:tr h="0">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Gwelliannau pensiwn wrth derfynu</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Unioni’r cynllun pensiwn</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b="1" noProof="0" dirty="0">
                          <a:effectLst/>
                        </a:rPr>
                        <a:t>Cyfanswm y darpariaethau</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616799716"/>
                  </a:ext>
                </a:extLst>
              </a:tr>
              <a:tr h="0">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b="1" noProof="0" dirty="0">
                          <a:effectLst/>
                        </a:rPr>
                        <a:t>£’000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597843146"/>
                  </a:ext>
                </a:extLst>
              </a:tr>
              <a:tr h="0">
                <a:tc>
                  <a:txBody>
                    <a:bodyPr/>
                    <a:lstStyle/>
                    <a:p>
                      <a:r>
                        <a:rPr lang="cy-GB" sz="1000" noProof="0" dirty="0">
                          <a:effectLst/>
                        </a:rPr>
                        <a:t>Ar 1 Awst 2022</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647</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38</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effectLst/>
                        </a:rPr>
                        <a:t>685</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481254099"/>
                  </a:ext>
                </a:extLst>
              </a:tr>
              <a:tr h="0">
                <a:tc>
                  <a:txBody>
                    <a:bodyPr/>
                    <a:lstStyle/>
                    <a:p>
                      <a:r>
                        <a:rPr lang="cy-GB" sz="1000" noProof="0" dirty="0">
                          <a:effectLst/>
                        </a:rPr>
                        <a:t>Defnyddiwyd yn ystod y flwyddyn</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(219)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effectLst/>
                        </a:rPr>
                        <a:t>(219)</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94861249"/>
                  </a:ext>
                </a:extLst>
              </a:tr>
              <a:tr h="0">
                <a:tc>
                  <a:txBody>
                    <a:bodyPr/>
                    <a:lstStyle/>
                    <a:p>
                      <a:r>
                        <a:rPr lang="cy-GB" sz="1000" noProof="0" dirty="0">
                          <a:effectLst/>
                        </a:rPr>
                        <a:t>Ychwanegiadau yn ystod y flwyddyn</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cy-GB" sz="1000" noProof="0" dirty="0">
                          <a:effectLst/>
                        </a:rPr>
                        <a: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1438016"/>
                  </a:ext>
                </a:extLst>
              </a:tr>
              <a:tr h="0">
                <a:tc>
                  <a:txBody>
                    <a:bodyPr/>
                    <a:lstStyle/>
                    <a:p>
                      <a:r>
                        <a:rPr lang="cy-GB" sz="1000" b="1" noProof="0" dirty="0">
                          <a:effectLst/>
                        </a:rPr>
                        <a:t>Ar 31 Gorffennaf 2023</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428</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noProof="0" dirty="0">
                          <a:effectLst/>
                        </a:rPr>
                        <a:t>38</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y-GB" sz="1000" noProof="0" dirty="0">
                          <a:effectLst/>
                        </a:rPr>
                        <a:t>466</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9815346"/>
                  </a:ext>
                </a:extLst>
              </a:tr>
            </a:tbl>
          </a:graphicData>
        </a:graphic>
      </p:graphicFrame>
      <p:sp>
        <p:nvSpPr>
          <p:cNvPr id="25" name="TextBox 24">
            <a:extLst>
              <a:ext uri="{FF2B5EF4-FFF2-40B4-BE49-F238E27FC236}">
                <a16:creationId xmlns:a16="http://schemas.microsoft.com/office/drawing/2014/main" id="{95DBD9F3-7920-ACF2-29F0-80113E1A6C47}"/>
              </a:ext>
            </a:extLst>
          </p:cNvPr>
          <p:cNvSpPr txBox="1"/>
          <p:nvPr/>
        </p:nvSpPr>
        <p:spPr>
          <a:xfrm>
            <a:off x="6801147" y="6770540"/>
            <a:ext cx="5689582" cy="253916"/>
          </a:xfrm>
          <a:prstGeom prst="rect">
            <a:avLst/>
          </a:prstGeom>
          <a:noFill/>
        </p:spPr>
        <p:txBody>
          <a:bodyPr wrap="square" lIns="91440" tIns="45720" rIns="91440" bIns="45720" rtlCol="0" anchor="t">
            <a:spAutoFit/>
          </a:bodyPr>
          <a:lstStyle/>
          <a:p>
            <a:pPr algn="just"/>
            <a:r>
              <a:rPr lang="en-GB" sz="1050"/>
              <a:t>The pension enhancements and the pension rectification provisions are as previously stated.</a:t>
            </a:r>
          </a:p>
        </p:txBody>
      </p:sp>
    </p:spTree>
    <p:extLst>
      <p:ext uri="{BB962C8B-B14F-4D97-AF65-F5344CB8AC3E}">
        <p14:creationId xmlns:p14="http://schemas.microsoft.com/office/powerpoint/2010/main" val="29135623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1EA01-FDAB-3DE0-6439-7C8720FAC0E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DEEA144-2619-4E9E-6720-CF35F2EB1BF1}"/>
              </a:ext>
            </a:extLst>
          </p:cNvPr>
          <p:cNvSpPr/>
          <p:nvPr/>
        </p:nvSpPr>
        <p:spPr>
          <a:xfrm>
            <a:off x="-1" y="868100"/>
            <a:ext cx="12801599"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C317FFC-0A87-5902-D29A-F1981DDBE19E}"/>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314E344E-275E-4E2A-8576-B9A8B799D785}"/>
              </a:ext>
            </a:extLst>
          </p:cNvPr>
          <p:cNvSpPr txBox="1"/>
          <p:nvPr/>
        </p:nvSpPr>
        <p:spPr>
          <a:xfrm>
            <a:off x="386863" y="61555"/>
            <a:ext cx="12414737" cy="584775"/>
          </a:xfrm>
          <a:prstGeom prst="rect">
            <a:avLst/>
          </a:prstGeom>
          <a:noFill/>
        </p:spPr>
        <p:txBody>
          <a:bodyPr wrap="square" rtlCol="0">
            <a:spAutoFit/>
          </a:bodyPr>
          <a:lstStyle/>
          <a:p>
            <a:r>
              <a:rPr lang="en-GB" sz="3200">
                <a:solidFill>
                  <a:schemeClr val="bg1"/>
                </a:solidFill>
              </a:rPr>
              <a:t>NOTES TO THE ACCOUNTS</a:t>
            </a:r>
            <a:endParaRPr lang="en-GB" sz="3200" b="1">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B7E1EAF-A88A-FF42-3707-B204BF9C8F1E}"/>
              </a:ext>
            </a:extLst>
          </p:cNvPr>
          <p:cNvSpPr txBox="1"/>
          <p:nvPr/>
        </p:nvSpPr>
        <p:spPr>
          <a:xfrm>
            <a:off x="276597" y="828442"/>
            <a:ext cx="4548066" cy="276999"/>
          </a:xfrm>
          <a:prstGeom prst="rect">
            <a:avLst/>
          </a:prstGeom>
          <a:noFill/>
        </p:spPr>
        <p:txBody>
          <a:bodyPr wrap="square" rtlCol="0">
            <a:spAutoFit/>
          </a:bodyPr>
          <a:lstStyle/>
          <a:p>
            <a:r>
              <a:rPr lang="en-GB" sz="1200" b="1" dirty="0"/>
              <a:t>22. </a:t>
            </a:r>
            <a:r>
              <a:rPr lang="cy-GB" sz="1200" b="1" dirty="0"/>
              <a:t>Cronfeydd gwaddol</a:t>
            </a:r>
          </a:p>
        </p:txBody>
      </p:sp>
      <p:sp>
        <p:nvSpPr>
          <p:cNvPr id="4" name="TextBox 3">
            <a:extLst>
              <a:ext uri="{FF2B5EF4-FFF2-40B4-BE49-F238E27FC236}">
                <a16:creationId xmlns:a16="http://schemas.microsoft.com/office/drawing/2014/main" id="{1B23C56A-69DD-B203-28D6-97ACCDAF4102}"/>
              </a:ext>
            </a:extLst>
          </p:cNvPr>
          <p:cNvSpPr txBox="1"/>
          <p:nvPr/>
        </p:nvSpPr>
        <p:spPr>
          <a:xfrm>
            <a:off x="438643" y="1200982"/>
            <a:ext cx="4548066" cy="276999"/>
          </a:xfrm>
          <a:prstGeom prst="rect">
            <a:avLst/>
          </a:prstGeom>
          <a:noFill/>
        </p:spPr>
        <p:txBody>
          <a:bodyPr wrap="square" rtlCol="0">
            <a:spAutoFit/>
          </a:bodyPr>
          <a:lstStyle/>
          <a:p>
            <a:r>
              <a:rPr lang="cy-GB" sz="1200" b="1" dirty="0"/>
              <a:t>Cyfunol</a:t>
            </a:r>
          </a:p>
        </p:txBody>
      </p:sp>
      <p:graphicFrame>
        <p:nvGraphicFramePr>
          <p:cNvPr id="12" name="Table 11">
            <a:extLst>
              <a:ext uri="{FF2B5EF4-FFF2-40B4-BE49-F238E27FC236}">
                <a16:creationId xmlns:a16="http://schemas.microsoft.com/office/drawing/2014/main" id="{1A740DDA-5EFD-A01E-E22B-5629D702ADA2}"/>
              </a:ext>
            </a:extLst>
          </p:cNvPr>
          <p:cNvGraphicFramePr>
            <a:graphicFrameLocks noGrp="1"/>
          </p:cNvGraphicFramePr>
          <p:nvPr>
            <p:extLst>
              <p:ext uri="{D42A27DB-BD31-4B8C-83A1-F6EECF244321}">
                <p14:modId xmlns:p14="http://schemas.microsoft.com/office/powerpoint/2010/main" val="1600647308"/>
              </p:ext>
            </p:extLst>
          </p:nvPr>
        </p:nvGraphicFramePr>
        <p:xfrm>
          <a:off x="330895" y="2140307"/>
          <a:ext cx="5905076" cy="5670550"/>
        </p:xfrm>
        <a:graphic>
          <a:graphicData uri="http://schemas.openxmlformats.org/drawingml/2006/table">
            <a:tbl>
              <a:tblPr firstRow="1" firstCol="1" bandRow="1"/>
              <a:tblGrid>
                <a:gridCol w="2345662">
                  <a:extLst>
                    <a:ext uri="{9D8B030D-6E8A-4147-A177-3AD203B41FA5}">
                      <a16:colId xmlns:a16="http://schemas.microsoft.com/office/drawing/2014/main" val="3791324531"/>
                    </a:ext>
                  </a:extLst>
                </a:gridCol>
                <a:gridCol w="742567">
                  <a:extLst>
                    <a:ext uri="{9D8B030D-6E8A-4147-A177-3AD203B41FA5}">
                      <a16:colId xmlns:a16="http://schemas.microsoft.com/office/drawing/2014/main" val="2786410878"/>
                    </a:ext>
                  </a:extLst>
                </a:gridCol>
                <a:gridCol w="742567">
                  <a:extLst>
                    <a:ext uri="{9D8B030D-6E8A-4147-A177-3AD203B41FA5}">
                      <a16:colId xmlns:a16="http://schemas.microsoft.com/office/drawing/2014/main" val="1717013091"/>
                    </a:ext>
                  </a:extLst>
                </a:gridCol>
                <a:gridCol w="742567">
                  <a:extLst>
                    <a:ext uri="{9D8B030D-6E8A-4147-A177-3AD203B41FA5}">
                      <a16:colId xmlns:a16="http://schemas.microsoft.com/office/drawing/2014/main" val="61270823"/>
                    </a:ext>
                  </a:extLst>
                </a:gridCol>
                <a:gridCol w="662786">
                  <a:extLst>
                    <a:ext uri="{9D8B030D-6E8A-4147-A177-3AD203B41FA5}">
                      <a16:colId xmlns:a16="http://schemas.microsoft.com/office/drawing/2014/main" val="2989197231"/>
                    </a:ext>
                  </a:extLst>
                </a:gridCol>
                <a:gridCol w="668927">
                  <a:extLst>
                    <a:ext uri="{9D8B030D-6E8A-4147-A177-3AD203B41FA5}">
                      <a16:colId xmlns:a16="http://schemas.microsoft.com/office/drawing/2014/main" val="3306235443"/>
                    </a:ext>
                  </a:extLst>
                </a:gridCol>
              </a:tblGrid>
              <a:tr h="469900">
                <a:tc>
                  <a:txBody>
                    <a:bodyPr/>
                    <a:lstStyle/>
                    <a:p>
                      <a:r>
                        <a:rPr lang="en-GB" sz="1000" dirty="0">
                          <a:effectLst/>
                          <a:latin typeface="Calibri" panose="020F0502020204030204" pitchFamily="34" charset="0"/>
                          <a:ea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900" b="1" noProof="0" dirty="0">
                          <a:effectLst/>
                          <a:latin typeface="Calibri" panose="020F0502020204030204" pitchFamily="34" charset="0"/>
                          <a:ea typeface="Times New Roman" panose="02020603050405020304" pitchFamily="18" charset="0"/>
                        </a:rPr>
                        <a:t>Gwaddol parhaol anghyfyngedig</a:t>
                      </a:r>
                      <a:endParaRPr lang="cy-GB" sz="9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900" noProof="0" dirty="0">
                          <a:effectLst/>
                          <a:latin typeface="Times New Roman" panose="02020603050405020304" pitchFamily="18" charset="0"/>
                          <a:ea typeface="Times New Roman" panose="02020603050405020304" pitchFamily="18" charset="0"/>
                        </a:rPr>
                        <a:t>Gwaddol parhaol cyfyngedig</a:t>
                      </a:r>
                    </a:p>
                  </a:txBody>
                  <a:tcPr marL="68580" marR="68580" marT="0" marB="0">
                    <a:lnL>
                      <a:noFill/>
                    </a:lnL>
                    <a:lnR>
                      <a:noFill/>
                    </a:lnR>
                    <a:lnT>
                      <a:noFill/>
                    </a:lnT>
                    <a:lnB>
                      <a:noFill/>
                    </a:lnB>
                    <a:noFill/>
                  </a:tcPr>
                </a:tc>
                <a:tc>
                  <a:txBody>
                    <a:bodyPr/>
                    <a:lstStyle/>
                    <a:p>
                      <a:pPr algn="ctr"/>
                      <a:r>
                        <a:rPr lang="cy-GB" sz="900" noProof="0" dirty="0">
                          <a:effectLst/>
                          <a:latin typeface="Times New Roman" panose="02020603050405020304" pitchFamily="18" charset="0"/>
                          <a:ea typeface="Times New Roman" panose="02020603050405020304" pitchFamily="18" charset="0"/>
                        </a:rPr>
                        <a:t>Gwaddol parhaol cyfyngedig</a:t>
                      </a:r>
                    </a:p>
                  </a:txBody>
                  <a:tcPr marL="68580" marR="68580" marT="0" marB="0">
                    <a:lnL>
                      <a:noFill/>
                    </a:lnL>
                    <a:lnR w="12700" cap="flat" cmpd="sng" algn="ctr">
                      <a:noFill/>
                      <a:prstDash val="sysDot"/>
                      <a:round/>
                      <a:headEnd type="none" w="med" len="med"/>
                      <a:tailEnd type="none" w="med" len="med"/>
                    </a:lnR>
                    <a:lnT>
                      <a:noFill/>
                    </a:lnT>
                    <a:lnB>
                      <a:noFill/>
                    </a:lnB>
                    <a:noFill/>
                  </a:tcPr>
                </a:tc>
                <a:tc>
                  <a:txBody>
                    <a:bodyPr/>
                    <a:lstStyle/>
                    <a:p>
                      <a:pPr algn="ctr"/>
                      <a:r>
                        <a:rPr lang="cy-GB" sz="900" b="1" noProof="0" dirty="0">
                          <a:solidFill>
                            <a:schemeClr val="tx1"/>
                          </a:solidFill>
                          <a:effectLst/>
                          <a:latin typeface="Calibri" panose="020F0502020204030204" pitchFamily="34" charset="0"/>
                          <a:ea typeface="Times New Roman" panose="02020603050405020304" pitchFamily="18" charset="0"/>
                        </a:rPr>
                        <a:t>Cyfanswm 2024</a:t>
                      </a:r>
                      <a:endParaRPr lang="cy-GB" sz="900" noProof="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cy-GB" sz="900" b="1" noProof="0" dirty="0">
                          <a:solidFill>
                            <a:schemeClr val="bg1">
                              <a:lumMod val="50000"/>
                            </a:schemeClr>
                          </a:solidFill>
                          <a:effectLst/>
                          <a:latin typeface="Calibri" panose="020F0502020204030204" pitchFamily="34" charset="0"/>
                          <a:ea typeface="Times New Roman" panose="02020603050405020304" pitchFamily="18" charset="0"/>
                        </a:rPr>
                        <a:t>Cyfanswm 2023 </a:t>
                      </a:r>
                      <a:endParaRPr lang="cy-GB" sz="9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320793717"/>
                  </a:ext>
                </a:extLst>
              </a:tr>
              <a:tr h="153035">
                <a:tc>
                  <a:txBody>
                    <a:bodyPr/>
                    <a:lstStyle/>
                    <a:p>
                      <a:r>
                        <a:rPr lang="en-GB" sz="1000" dirty="0">
                          <a:effectLst/>
                          <a:latin typeface="Calibri" panose="020F0502020204030204" pitchFamily="34" charset="0"/>
                          <a:ea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£’000</a:t>
                      </a:r>
                      <a:endParaRPr lang="en-GB" sz="10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£’000</a:t>
                      </a:r>
                      <a:endParaRPr lang="en-GB" sz="10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£’000</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a:noFill/>
                    </a:lnT>
                    <a:lnB>
                      <a:noFill/>
                    </a:lnB>
                    <a:noFill/>
                  </a:tcPr>
                </a:tc>
                <a:tc>
                  <a:txBody>
                    <a:bodyPr/>
                    <a:lstStyle/>
                    <a:p>
                      <a:pPr algn="ctr"/>
                      <a:r>
                        <a:rPr lang="en-GB" sz="1000" b="1" dirty="0">
                          <a:solidFill>
                            <a:schemeClr val="tx1"/>
                          </a:solidFill>
                          <a:effectLst/>
                          <a:latin typeface="Calibri" panose="020F0502020204030204" pitchFamily="34" charset="0"/>
                          <a:ea typeface="Times New Roman" panose="02020603050405020304" pitchFamily="18" charset="0"/>
                        </a:rPr>
                        <a:t>£’000</a:t>
                      </a:r>
                      <a:endParaRPr lang="en-GB" sz="1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1" dirty="0">
                          <a:solidFill>
                            <a:schemeClr val="bg1">
                              <a:lumMod val="50000"/>
                            </a:schemeClr>
                          </a:solidFill>
                          <a:effectLst/>
                          <a:latin typeface="Calibri" panose="020F0502020204030204" pitchFamily="34" charset="0"/>
                          <a:ea typeface="Times New Roman" panose="02020603050405020304" pitchFamily="18" charset="0"/>
                        </a:rPr>
                        <a:t>£’000</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94813405"/>
                  </a:ext>
                </a:extLst>
              </a:tr>
              <a:tr h="153035">
                <a:tc>
                  <a:txBody>
                    <a:bodyPr/>
                    <a:lstStyle/>
                    <a:p>
                      <a:r>
                        <a:rPr lang="cy-GB" sz="1000" noProof="0" dirty="0">
                          <a:effectLst/>
                          <a:latin typeface="Calibri" panose="020F0502020204030204" pitchFamily="34" charset="0"/>
                          <a:ea typeface="Times New Roman" panose="02020603050405020304" pitchFamily="18" charset="0"/>
                        </a:rPr>
                        <a:t>Balans ar 1 Awst</a:t>
                      </a:r>
                      <a:endParaRPr lang="cy-GB" sz="10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a:noFill/>
                    </a:lnT>
                    <a:lnB>
                      <a:noFill/>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 </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 </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3198039827"/>
                  </a:ext>
                </a:extLst>
              </a:tr>
              <a:tr h="163195">
                <a:tc>
                  <a:txBody>
                    <a:bodyPr/>
                    <a:lstStyle/>
                    <a:p>
                      <a:r>
                        <a:rPr lang="cy-GB" sz="1000" noProof="0" dirty="0">
                          <a:effectLst/>
                          <a:latin typeface="Calibri" panose="020F0502020204030204" pitchFamily="34" charset="0"/>
                          <a:ea typeface="Times New Roman" panose="02020603050405020304" pitchFamily="18" charset="0"/>
                        </a:rPr>
                        <a:t>Cyfalaf</a:t>
                      </a:r>
                      <a:endParaRPr lang="cy-GB" sz="10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2,501</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4,927</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25</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a:noFill/>
                    </a:lnT>
                    <a:lnB>
                      <a:noFill/>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7,453</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7,791</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4068442390"/>
                  </a:ext>
                </a:extLst>
              </a:tr>
              <a:tr h="153035">
                <a:tc>
                  <a:txBody>
                    <a:bodyPr/>
                    <a:lstStyle/>
                    <a:p>
                      <a:r>
                        <a:rPr lang="cy-GB" sz="1000" noProof="0" dirty="0">
                          <a:effectLst/>
                          <a:latin typeface="Calibri" panose="020F0502020204030204" pitchFamily="34" charset="0"/>
                          <a:ea typeface="Times New Roman" panose="02020603050405020304" pitchFamily="18" charset="0"/>
                        </a:rPr>
                        <a:t>Incwm cronedig</a:t>
                      </a:r>
                      <a:endParaRPr lang="cy-GB" sz="10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60</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Calibri" panose="020F0502020204030204" pitchFamily="34" charset="0"/>
                          <a:ea typeface="Times New Roman" panose="02020603050405020304" pitchFamily="18" charset="0"/>
                        </a:rPr>
                        <a:t>2,608</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Calibri" panose="020F0502020204030204" pitchFamily="34" charset="0"/>
                          <a:ea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2,668</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2,505</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3189169"/>
                  </a:ext>
                </a:extLst>
              </a:tr>
              <a:tr h="153035">
                <a:tc>
                  <a:txBody>
                    <a:bodyPr/>
                    <a:lstStyle/>
                    <a:p>
                      <a:r>
                        <a:rPr lang="en-GB" sz="1000" dirty="0">
                          <a:effectLst/>
                          <a:latin typeface="Calibri" panose="020F0502020204030204" pitchFamily="34" charset="0"/>
                          <a:ea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2,561</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a:effectLst/>
                          <a:latin typeface="Calibri" panose="020F0502020204030204" pitchFamily="34" charset="0"/>
                          <a:ea typeface="Times New Roman" panose="02020603050405020304" pitchFamily="18" charset="0"/>
                        </a:rPr>
                        <a:t>7,535</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a:effectLst/>
                          <a:latin typeface="Calibri" panose="020F0502020204030204" pitchFamily="34" charset="0"/>
                          <a:ea typeface="Times New Roman" panose="02020603050405020304" pitchFamily="18" charset="0"/>
                        </a:rPr>
                        <a:t>25</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10,121</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10,296</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5284477"/>
                  </a:ext>
                </a:extLst>
              </a:tr>
              <a:tr h="153035">
                <a:tc>
                  <a:txBody>
                    <a:bodyPr/>
                    <a:lstStyle/>
                    <a:p>
                      <a:r>
                        <a:rPr lang="en-GB" sz="1000">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28575" cap="flat" cmpd="sng" algn="ctr">
                      <a:solidFill>
                        <a:schemeClr val="tx1"/>
                      </a:solidFill>
                      <a:prstDash val="solid"/>
                      <a:round/>
                      <a:headEnd type="none" w="med" len="med"/>
                      <a:tailEnd type="none" w="med" len="med"/>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28575" cap="flat" cmpd="sng" algn="ctr">
                      <a:solidFill>
                        <a:schemeClr val="tx1"/>
                      </a:solidFill>
                      <a:prstDash val="solid"/>
                      <a:round/>
                      <a:headEnd type="none" w="med" len="med"/>
                      <a:tailEnd type="none" w="med" len="med"/>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 </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 </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28575"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941408522"/>
                  </a:ext>
                </a:extLst>
              </a:tr>
              <a:tr h="163195">
                <a:tc>
                  <a:txBody>
                    <a:bodyPr/>
                    <a:lstStyle/>
                    <a:p>
                      <a:r>
                        <a:rPr lang="cy-GB" sz="1000" noProof="0" dirty="0">
                          <a:effectLst/>
                          <a:latin typeface="Calibri" panose="020F0502020204030204" pitchFamily="34" charset="0"/>
                          <a:ea typeface="Times New Roman" panose="02020603050405020304" pitchFamily="18" charset="0"/>
                        </a:rPr>
                        <a:t>Gwaddolion newydd</a:t>
                      </a:r>
                      <a:endParaRPr lang="cy-GB" sz="10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a:noFill/>
                    </a:lnT>
                    <a:lnB>
                      <a:noFill/>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(10)</a:t>
                      </a:r>
                      <a:endParaRPr lang="en-GB" sz="10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1113547494"/>
                  </a:ext>
                </a:extLst>
              </a:tr>
              <a:tr h="153035">
                <a:tc>
                  <a:txBody>
                    <a:bodyPr/>
                    <a:lstStyle/>
                    <a:p>
                      <a:r>
                        <a:rPr lang="cy-GB" sz="1000" noProof="0" dirty="0">
                          <a:effectLst/>
                          <a:latin typeface="Calibri" panose="020F0502020204030204" pitchFamily="34" charset="0"/>
                          <a:ea typeface="Times New Roman" panose="02020603050405020304" pitchFamily="18" charset="0"/>
                        </a:rPr>
                        <a:t>Incwm buddsoddi</a:t>
                      </a:r>
                      <a:endParaRPr lang="cy-GB" sz="10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50</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294</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a:noFill/>
                    </a:lnT>
                    <a:lnB>
                      <a:noFill/>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344</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395</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2141445600"/>
                  </a:ext>
                </a:extLst>
              </a:tr>
              <a:tr h="153035">
                <a:tc>
                  <a:txBody>
                    <a:bodyPr/>
                    <a:lstStyle/>
                    <a:p>
                      <a:r>
                        <a:rPr lang="cy-GB" sz="1000" noProof="0" dirty="0">
                          <a:effectLst/>
                          <a:latin typeface="Calibri" panose="020F0502020204030204" pitchFamily="34" charset="0"/>
                          <a:ea typeface="Times New Roman" panose="02020603050405020304" pitchFamily="18" charset="0"/>
                        </a:rPr>
                        <a:t>Gwariant</a:t>
                      </a:r>
                      <a:endParaRPr lang="cy-GB" sz="10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(5)</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(149)</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(2)</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a:noFill/>
                    </a:lnT>
                    <a:lnB>
                      <a:noFill/>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(156)</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(232)</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641978979"/>
                  </a:ext>
                </a:extLst>
              </a:tr>
              <a:tr h="316230">
                <a:tc>
                  <a:txBody>
                    <a:bodyPr/>
                    <a:lstStyle/>
                    <a:p>
                      <a:r>
                        <a:rPr lang="cy-GB" sz="1000" noProof="0" dirty="0">
                          <a:effectLst/>
                          <a:latin typeface="Calibri" panose="020F0502020204030204" pitchFamily="34" charset="0"/>
                          <a:ea typeface="Times New Roman" panose="02020603050405020304" pitchFamily="18" charset="0"/>
                        </a:rPr>
                        <a:t>Cynnydd / (gostyngiad) yng ngwerth marchnad buddsoddiadau</a:t>
                      </a:r>
                      <a:endParaRPr lang="cy-GB" sz="10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(176)</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2</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a:noFill/>
                    </a:lnT>
                    <a:lnB>
                      <a:noFill/>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(174)</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(329)</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192049221"/>
                  </a:ext>
                </a:extLst>
              </a:tr>
              <a:tr h="306705">
                <a:tc>
                  <a:txBody>
                    <a:bodyPr/>
                    <a:lstStyle/>
                    <a:p>
                      <a:r>
                        <a:rPr lang="cy-GB" sz="1000" b="1" noProof="0" dirty="0">
                          <a:effectLst/>
                          <a:latin typeface="Calibri" panose="020F0502020204030204" pitchFamily="34" charset="0"/>
                          <a:ea typeface="Times New Roman" panose="02020603050405020304" pitchFamily="18" charset="0"/>
                        </a:rPr>
                        <a:t>Cyfanswm incwm cynhwysfawr gwaddol am y flwyddyn</a:t>
                      </a:r>
                      <a:endParaRPr lang="cy-GB" sz="10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45</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(31)</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a:noFill/>
                    </a:lnT>
                    <a:lnB>
                      <a:noFill/>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14</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(176)</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1713641054"/>
                  </a:ext>
                </a:extLst>
              </a:tr>
              <a:tr h="153035">
                <a:tc>
                  <a:txBody>
                    <a:bodyPr/>
                    <a:lstStyle/>
                    <a:p>
                      <a:r>
                        <a:rPr lang="cy-GB" sz="1000" b="1" noProof="0" dirty="0">
                          <a:effectLst/>
                          <a:latin typeface="Calibri" panose="020F0502020204030204" pitchFamily="34" charset="0"/>
                          <a:ea typeface="Times New Roman" panose="02020603050405020304" pitchFamily="18" charset="0"/>
                        </a:rPr>
                        <a:t>Balans ar 31 Gorffennaf </a:t>
                      </a:r>
                      <a:endParaRPr lang="cy-GB" sz="10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2,606</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a:effectLst/>
                          <a:latin typeface="Calibri" panose="020F0502020204030204" pitchFamily="34" charset="0"/>
                          <a:ea typeface="Times New Roman" panose="02020603050405020304" pitchFamily="18" charset="0"/>
                        </a:rPr>
                        <a:t>7,504</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a:effectLst/>
                          <a:latin typeface="Calibri" panose="020F0502020204030204" pitchFamily="34" charset="0"/>
                          <a:ea typeface="Times New Roman" panose="02020603050405020304" pitchFamily="18" charset="0"/>
                        </a:rPr>
                        <a:t>25</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10,135</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10,120</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1864277"/>
                  </a:ext>
                </a:extLst>
              </a:tr>
              <a:tr h="153035">
                <a:tc>
                  <a:txBody>
                    <a:bodyPr/>
                    <a:lstStyle/>
                    <a:p>
                      <a:r>
                        <a:rPr lang="en-GB" sz="1000" dirty="0">
                          <a:effectLst/>
                          <a:latin typeface="Calibri" panose="020F0502020204030204" pitchFamily="34" charset="0"/>
                          <a:ea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28575" cap="flat" cmpd="sng" algn="ctr">
                      <a:solidFill>
                        <a:schemeClr val="tx1"/>
                      </a:solidFill>
                      <a:prstDash val="solid"/>
                      <a:round/>
                      <a:headEnd type="none" w="med" len="med"/>
                      <a:tailEnd type="none" w="med" len="med"/>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28575" cap="flat" cmpd="sng" algn="ctr">
                      <a:solidFill>
                        <a:schemeClr val="tx1"/>
                      </a:solidFill>
                      <a:prstDash val="solid"/>
                      <a:round/>
                      <a:headEnd type="none" w="med" len="med"/>
                      <a:tailEnd type="none" w="med" len="med"/>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 </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 </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28575"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1226743850"/>
                  </a:ext>
                </a:extLst>
              </a:tr>
              <a:tr h="163195">
                <a:tc>
                  <a:txBody>
                    <a:bodyPr/>
                    <a:lstStyle/>
                    <a:p>
                      <a:r>
                        <a:rPr lang="cy-GB" sz="1000" b="1" noProof="0" dirty="0">
                          <a:effectLst/>
                          <a:latin typeface="Calibri" panose="020F0502020204030204" pitchFamily="34" charset="0"/>
                          <a:ea typeface="Times New Roman" panose="02020603050405020304" pitchFamily="18" charset="0"/>
                        </a:rPr>
                        <a:t>Cynrychiolwyd gan:</a:t>
                      </a:r>
                      <a:endParaRPr lang="cy-GB" sz="10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a:noFill/>
                    </a:lnT>
                    <a:lnB>
                      <a:noFill/>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 </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 </a:t>
                      </a:r>
                      <a:endParaRPr lang="en-GB" sz="10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3988969151"/>
                  </a:ext>
                </a:extLst>
              </a:tr>
              <a:tr h="153035">
                <a:tc>
                  <a:txBody>
                    <a:bodyPr/>
                    <a:lstStyle/>
                    <a:p>
                      <a:r>
                        <a:rPr lang="cy-GB" sz="1000" noProof="0" dirty="0">
                          <a:effectLst/>
                          <a:latin typeface="Calibri" panose="020F0502020204030204" pitchFamily="34" charset="0"/>
                          <a:ea typeface="Times New Roman" panose="02020603050405020304" pitchFamily="18" charset="0"/>
                        </a:rPr>
                        <a:t>  Cyfalaf</a:t>
                      </a:r>
                      <a:endParaRPr lang="cy-GB" sz="10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2,500</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4,751</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25</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a:noFill/>
                    </a:lnT>
                    <a:lnB>
                      <a:noFill/>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7,276</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7,452</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1524230856"/>
                  </a:ext>
                </a:extLst>
              </a:tr>
              <a:tr h="153035">
                <a:tc>
                  <a:txBody>
                    <a:bodyPr/>
                    <a:lstStyle/>
                    <a:p>
                      <a:r>
                        <a:rPr lang="cy-GB" sz="1000" noProof="0" dirty="0">
                          <a:effectLst/>
                          <a:latin typeface="Calibri" panose="020F0502020204030204" pitchFamily="34" charset="0"/>
                          <a:ea typeface="Times New Roman" panose="02020603050405020304" pitchFamily="18" charset="0"/>
                        </a:rPr>
                        <a:t>  Incwm cronedig</a:t>
                      </a:r>
                      <a:endParaRPr lang="cy-GB" sz="10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dirty="0">
                          <a:effectLst/>
                          <a:latin typeface="Calibri" panose="020F0502020204030204" pitchFamily="34" charset="0"/>
                          <a:ea typeface="Times New Roman" panose="02020603050405020304" pitchFamily="18" charset="0"/>
                        </a:rPr>
                        <a:t>106</a:t>
                      </a:r>
                      <a:endParaRPr lang="en-GB" sz="10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Calibri" panose="020F0502020204030204" pitchFamily="34" charset="0"/>
                          <a:ea typeface="Times New Roman" panose="02020603050405020304" pitchFamily="18" charset="0"/>
                        </a:rPr>
                        <a:t>2,753</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Calibri" panose="020F0502020204030204" pitchFamily="34" charset="0"/>
                          <a:ea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2,859</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2,668</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1469021"/>
                  </a:ext>
                </a:extLst>
              </a:tr>
              <a:tr h="153035">
                <a:tc>
                  <a:txBody>
                    <a:bodyPr/>
                    <a:lstStyle/>
                    <a:p>
                      <a:r>
                        <a:rPr lang="en-GB" sz="1000" dirty="0">
                          <a:effectLst/>
                          <a:latin typeface="Calibri" panose="020F0502020204030204" pitchFamily="34" charset="0"/>
                          <a:ea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2,606</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a:effectLst/>
                          <a:latin typeface="Calibri" panose="020F0502020204030204" pitchFamily="34" charset="0"/>
                          <a:ea typeface="Times New Roman" panose="02020603050405020304" pitchFamily="18" charset="0"/>
                        </a:rPr>
                        <a:t>7,504</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a:effectLst/>
                          <a:latin typeface="Calibri" panose="020F0502020204030204" pitchFamily="34" charset="0"/>
                          <a:ea typeface="Times New Roman" panose="02020603050405020304" pitchFamily="18" charset="0"/>
                        </a:rPr>
                        <a:t>25</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10,135</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10,120</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1024653"/>
                  </a:ext>
                </a:extLst>
              </a:tr>
              <a:tr h="153035">
                <a:tc>
                  <a:txBody>
                    <a:bodyPr/>
                    <a:lstStyle/>
                    <a:p>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28575"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algn="ct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28575"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algn="ct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algn="ctr"/>
                      <a:endParaRPr lang="en-GB" sz="1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algn="ctr"/>
                      <a:endParaRPr lang="en-GB" sz="10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extLst>
                  <a:ext uri="{0D108BD9-81ED-4DB2-BD59-A6C34878D82A}">
                    <a16:rowId xmlns:a16="http://schemas.microsoft.com/office/drawing/2014/main" val="587597013"/>
                  </a:ext>
                </a:extLst>
              </a:tr>
              <a:tr h="153035">
                <a:tc>
                  <a:txBody>
                    <a:bodyPr/>
                    <a:lstStyle/>
                    <a:p>
                      <a:r>
                        <a:rPr lang="cy-GB" sz="1000" b="1" noProof="0" dirty="0">
                          <a:effectLst/>
                          <a:latin typeface="Calibri" panose="020F0502020204030204" pitchFamily="34" charset="0"/>
                          <a:ea typeface="Times New Roman" panose="02020603050405020304" pitchFamily="18" charset="0"/>
                        </a:rPr>
                        <a:t>Dadansoddiad yn ôl y math o bwrpas:</a:t>
                      </a:r>
                      <a:endParaRPr lang="cy-GB" sz="10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noFill/>
                      <a:prstDash val="sysDot"/>
                      <a:round/>
                      <a:headEnd type="none" w="med" len="med"/>
                      <a:tailEnd type="none" w="med" len="med"/>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noFill/>
                      <a:prstDash val="sysDot"/>
                      <a:round/>
                      <a:headEnd type="none" w="med" len="med"/>
                      <a:tailEnd type="none" w="med" len="med"/>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a:noFill/>
                    </a:lnB>
                    <a:noFill/>
                  </a:tcPr>
                </a:tc>
                <a:tc>
                  <a:txBody>
                    <a:bodyPr/>
                    <a:lstStyle/>
                    <a:p>
                      <a:pPr algn="ctr"/>
                      <a:r>
                        <a:rPr lang="en-GB" sz="1000" b="1" dirty="0">
                          <a:solidFill>
                            <a:schemeClr val="tx1"/>
                          </a:solidFill>
                          <a:effectLst/>
                          <a:latin typeface="Calibri" panose="020F0502020204030204" pitchFamily="34" charset="0"/>
                          <a:ea typeface="Times New Roman" panose="02020603050405020304" pitchFamily="18" charset="0"/>
                        </a:rPr>
                        <a:t> </a:t>
                      </a:r>
                      <a:endParaRPr lang="en-GB" sz="1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a:noFill/>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 </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ysDot"/>
                      <a:round/>
                      <a:headEnd type="none" w="med" len="med"/>
                      <a:tailEnd type="none" w="med" len="med"/>
                    </a:lnT>
                    <a:lnB>
                      <a:noFill/>
                    </a:lnB>
                    <a:noFill/>
                  </a:tcPr>
                </a:tc>
                <a:extLst>
                  <a:ext uri="{0D108BD9-81ED-4DB2-BD59-A6C34878D82A}">
                    <a16:rowId xmlns:a16="http://schemas.microsoft.com/office/drawing/2014/main" val="2343428748"/>
                  </a:ext>
                </a:extLst>
              </a:tr>
              <a:tr h="163195">
                <a:tc>
                  <a:txBody>
                    <a:bodyPr/>
                    <a:lstStyle/>
                    <a:p>
                      <a:r>
                        <a:rPr lang="en-GB" sz="1000" dirty="0">
                          <a:effectLst/>
                          <a:latin typeface="Calibri" panose="020F0502020204030204" pitchFamily="34" charset="0"/>
                          <a:ea typeface="Times New Roman" panose="02020603050405020304" pitchFamily="18" charset="0"/>
                        </a:rPr>
                        <a:t>  </a:t>
                      </a:r>
                      <a:r>
                        <a:rPr lang="cy-GB" sz="1000" noProof="0" dirty="0">
                          <a:effectLst/>
                          <a:latin typeface="Calibri" panose="020F0502020204030204" pitchFamily="34" charset="0"/>
                          <a:ea typeface="Times New Roman" panose="02020603050405020304" pitchFamily="18" charset="0"/>
                        </a:rPr>
                        <a:t>Darlithyddiaethau</a:t>
                      </a:r>
                      <a:endParaRPr lang="cy-GB" sz="10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3,941</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a:noFill/>
                    </a:lnT>
                    <a:lnB>
                      <a:noFill/>
                    </a:lnB>
                    <a:noFill/>
                  </a:tcPr>
                </a:tc>
                <a:tc>
                  <a:txBody>
                    <a:bodyPr/>
                    <a:lstStyle/>
                    <a:p>
                      <a:pPr algn="ctr"/>
                      <a:r>
                        <a:rPr lang="en-GB" sz="1000" b="1" dirty="0">
                          <a:solidFill>
                            <a:schemeClr val="tx1"/>
                          </a:solidFill>
                          <a:effectLst/>
                          <a:latin typeface="Calibri" panose="020F0502020204030204" pitchFamily="34" charset="0"/>
                          <a:ea typeface="Times New Roman" panose="02020603050405020304" pitchFamily="18" charset="0"/>
                        </a:rPr>
                        <a:t>3,941</a:t>
                      </a:r>
                      <a:endParaRPr lang="en-GB" sz="1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4,069</a:t>
                      </a:r>
                      <a:endParaRPr lang="en-GB" sz="10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1776868898"/>
                  </a:ext>
                </a:extLst>
              </a:tr>
              <a:tr h="306705">
                <a:tc>
                  <a:txBody>
                    <a:bodyPr/>
                    <a:lstStyle/>
                    <a:p>
                      <a:r>
                        <a:rPr lang="cy-GB" sz="1000" noProof="0" dirty="0">
                          <a:effectLst/>
                          <a:latin typeface="Calibri" panose="020F0502020204030204" pitchFamily="34" charset="0"/>
                          <a:ea typeface="Times New Roman" panose="02020603050405020304" pitchFamily="18" charset="0"/>
                        </a:rPr>
                        <a:t>  Cymrodoriaethau, Ysgoloriaethau a Chronfeydd Gwobrau</a:t>
                      </a:r>
                      <a:endParaRPr lang="cy-GB" sz="10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23</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1,716</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25</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a:noFill/>
                    </a:lnT>
                    <a:lnB>
                      <a:noFill/>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1,764</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1,764</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806794448"/>
                  </a:ext>
                </a:extLst>
              </a:tr>
              <a:tr h="163195">
                <a:tc>
                  <a:txBody>
                    <a:bodyPr/>
                    <a:lstStyle/>
                    <a:p>
                      <a:r>
                        <a:rPr lang="cy-GB" sz="1000" noProof="0" dirty="0">
                          <a:effectLst/>
                          <a:latin typeface="Calibri" panose="020F0502020204030204" pitchFamily="34" charset="0"/>
                          <a:ea typeface="Times New Roman" panose="02020603050405020304" pitchFamily="18" charset="0"/>
                        </a:rPr>
                        <a:t>  Cyffredinol</a:t>
                      </a:r>
                      <a:endParaRPr lang="cy-GB" sz="10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2,583</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Calibri" panose="020F0502020204030204" pitchFamily="34" charset="0"/>
                          <a:ea typeface="Times New Roman" panose="02020603050405020304" pitchFamily="18" charset="0"/>
                        </a:rPr>
                        <a:t>1,847</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Calibri" panose="020F0502020204030204" pitchFamily="34" charset="0"/>
                          <a:ea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1" dirty="0">
                          <a:solidFill>
                            <a:schemeClr val="tx1"/>
                          </a:solidFill>
                          <a:effectLst/>
                          <a:latin typeface="Calibri" panose="020F0502020204030204" pitchFamily="34" charset="0"/>
                          <a:ea typeface="Times New Roman" panose="02020603050405020304" pitchFamily="18" charset="0"/>
                        </a:rPr>
                        <a:t>4,430</a:t>
                      </a:r>
                      <a:endParaRPr lang="en-GB" sz="1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4,287</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838743"/>
                  </a:ext>
                </a:extLst>
              </a:tr>
              <a:tr h="153035">
                <a:tc>
                  <a:txBody>
                    <a:bodyPr/>
                    <a:lstStyle/>
                    <a:p>
                      <a:r>
                        <a:rPr lang="en-GB" sz="1000" dirty="0">
                          <a:effectLst/>
                          <a:latin typeface="Calibri" panose="020F0502020204030204" pitchFamily="34" charset="0"/>
                          <a:ea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2,606</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a:effectLst/>
                          <a:latin typeface="Calibri" panose="020F0502020204030204" pitchFamily="34" charset="0"/>
                          <a:ea typeface="Times New Roman" panose="02020603050405020304" pitchFamily="18" charset="0"/>
                        </a:rPr>
                        <a:t>7,504</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a:effectLst/>
                          <a:latin typeface="Calibri" panose="020F0502020204030204" pitchFamily="34" charset="0"/>
                          <a:ea typeface="Times New Roman" panose="02020603050405020304" pitchFamily="18" charset="0"/>
                        </a:rPr>
                        <a:t>25</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10,135</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10,120</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108308"/>
                  </a:ext>
                </a:extLst>
              </a:tr>
              <a:tr h="153035">
                <a:tc>
                  <a:txBody>
                    <a:bodyPr/>
                    <a:lstStyle/>
                    <a:p>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28575"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algn="ct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28575"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algn="ct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algn="ctr"/>
                      <a:endParaRPr lang="en-GB" sz="1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algn="ct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extLst>
                  <a:ext uri="{0D108BD9-81ED-4DB2-BD59-A6C34878D82A}">
                    <a16:rowId xmlns:a16="http://schemas.microsoft.com/office/drawing/2014/main" val="1638769523"/>
                  </a:ext>
                </a:extLst>
              </a:tr>
              <a:tr h="153035">
                <a:tc>
                  <a:txBody>
                    <a:bodyPr/>
                    <a:lstStyle/>
                    <a:p>
                      <a:r>
                        <a:rPr lang="cy-GB" sz="1000" b="1" noProof="0" dirty="0">
                          <a:effectLst/>
                          <a:latin typeface="Calibri" panose="020F0502020204030204" pitchFamily="34" charset="0"/>
                          <a:ea typeface="Times New Roman" panose="02020603050405020304" pitchFamily="18" charset="0"/>
                        </a:rPr>
                        <a:t>Dadansoddiad yn ôl ased</a:t>
                      </a:r>
                      <a:endParaRPr lang="cy-GB" sz="10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noFill/>
                      <a:prstDash val="sysDot"/>
                      <a:round/>
                      <a:headEnd type="none" w="med" len="med"/>
                      <a:tailEnd type="none" w="med" len="med"/>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noFill/>
                      <a:prstDash val="sysDot"/>
                      <a:round/>
                      <a:headEnd type="none" w="med" len="med"/>
                      <a:tailEnd type="none" w="med" len="med"/>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a:noFill/>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 </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a:noFill/>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 </a:t>
                      </a:r>
                      <a:endParaRPr lang="en-GB" sz="10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ysDot"/>
                      <a:round/>
                      <a:headEnd type="none" w="med" len="med"/>
                      <a:tailEnd type="none" w="med" len="med"/>
                    </a:lnT>
                    <a:lnB>
                      <a:noFill/>
                    </a:lnB>
                    <a:noFill/>
                  </a:tcPr>
                </a:tc>
                <a:extLst>
                  <a:ext uri="{0D108BD9-81ED-4DB2-BD59-A6C34878D82A}">
                    <a16:rowId xmlns:a16="http://schemas.microsoft.com/office/drawing/2014/main" val="785199283"/>
                  </a:ext>
                </a:extLst>
              </a:tr>
              <a:tr h="153035">
                <a:tc>
                  <a:txBody>
                    <a:bodyPr/>
                    <a:lstStyle/>
                    <a:p>
                      <a:r>
                        <a:rPr lang="cy-GB" sz="1000" noProof="0" dirty="0">
                          <a:effectLst/>
                          <a:latin typeface="Calibri" panose="020F0502020204030204" pitchFamily="34" charset="0"/>
                          <a:ea typeface="Times New Roman" panose="02020603050405020304" pitchFamily="18" charset="0"/>
                        </a:rPr>
                        <a:t>  Buddsoddiadau</a:t>
                      </a:r>
                      <a:endParaRPr lang="cy-GB" sz="10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23</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1,287</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25</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a:noFill/>
                    </a:lnT>
                    <a:lnB>
                      <a:noFill/>
                    </a:lnB>
                    <a:noFill/>
                  </a:tcPr>
                </a:tc>
                <a:tc>
                  <a:txBody>
                    <a:bodyPr/>
                    <a:lstStyle/>
                    <a:p>
                      <a:pPr algn="ctr"/>
                      <a:r>
                        <a:rPr lang="en-GB" sz="1000" b="1" dirty="0">
                          <a:solidFill>
                            <a:schemeClr val="tx1"/>
                          </a:solidFill>
                          <a:effectLst/>
                          <a:latin typeface="Calibri" panose="020F0502020204030204" pitchFamily="34" charset="0"/>
                          <a:ea typeface="Times New Roman" panose="02020603050405020304" pitchFamily="18" charset="0"/>
                        </a:rPr>
                        <a:t>1,335</a:t>
                      </a:r>
                      <a:endParaRPr lang="en-GB" sz="1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5,808</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3839970462"/>
                  </a:ext>
                </a:extLst>
              </a:tr>
              <a:tr h="153035">
                <a:tc>
                  <a:txBody>
                    <a:bodyPr/>
                    <a:lstStyle/>
                    <a:p>
                      <a:r>
                        <a:rPr lang="cy-GB" sz="1000" noProof="0" dirty="0">
                          <a:effectLst/>
                          <a:latin typeface="Calibri" panose="020F0502020204030204" pitchFamily="34" charset="0"/>
                          <a:ea typeface="Times New Roman" panose="02020603050405020304" pitchFamily="18" charset="0"/>
                        </a:rPr>
                        <a:t>Arian parod</a:t>
                      </a:r>
                      <a:endParaRPr lang="cy-GB" sz="10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r>
                        <a:rPr lang="en-GB" sz="1000">
                          <a:effectLst/>
                          <a:latin typeface="Calibri" panose="020F0502020204030204" pitchFamily="34" charset="0"/>
                          <a:ea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1,958</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a:noFill/>
                    </a:lnT>
                    <a:lnB>
                      <a:noFill/>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1,958</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2,582</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2037068960"/>
                  </a:ext>
                </a:extLst>
              </a:tr>
              <a:tr h="163195">
                <a:tc>
                  <a:txBody>
                    <a:bodyPr/>
                    <a:lstStyle/>
                    <a:p>
                      <a:r>
                        <a:rPr lang="cy-GB" sz="1000" noProof="0" dirty="0">
                          <a:effectLst/>
                          <a:latin typeface="Calibri" panose="020F0502020204030204" pitchFamily="34" charset="0"/>
                          <a:ea typeface="Times New Roman" panose="02020603050405020304" pitchFamily="18" charset="0"/>
                        </a:rPr>
                        <a:t>  Dyledwyr</a:t>
                      </a:r>
                      <a:endParaRPr lang="cy-GB" sz="10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2,583</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4,354</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a:noFill/>
                    </a:lnT>
                    <a:lnB>
                      <a:noFill/>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6,937</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1,825</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498078625"/>
                  </a:ext>
                </a:extLst>
              </a:tr>
              <a:tr h="153035">
                <a:tc>
                  <a:txBody>
                    <a:bodyPr/>
                    <a:lstStyle/>
                    <a:p>
                      <a:r>
                        <a:rPr lang="cy-GB" sz="1000" noProof="0" dirty="0">
                          <a:effectLst/>
                          <a:latin typeface="Calibri" panose="020F0502020204030204" pitchFamily="34" charset="0"/>
                          <a:ea typeface="Times New Roman" panose="02020603050405020304" pitchFamily="18" charset="0"/>
                        </a:rPr>
                        <a:t>  Credydwyr</a:t>
                      </a:r>
                      <a:endParaRPr lang="cy-GB" sz="10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dirty="0">
                          <a:effectLst/>
                          <a:latin typeface="Calibri" panose="020F0502020204030204" pitchFamily="34" charset="0"/>
                          <a:ea typeface="Times New Roman" panose="02020603050405020304" pitchFamily="18" charset="0"/>
                        </a:rPr>
                        <a:t>-</a:t>
                      </a:r>
                      <a:endParaRPr lang="en-GB" sz="10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dirty="0">
                          <a:effectLst/>
                          <a:latin typeface="Calibri" panose="020F0502020204030204" pitchFamily="34" charset="0"/>
                          <a:ea typeface="Times New Roman" panose="02020603050405020304" pitchFamily="18" charset="0"/>
                        </a:rPr>
                        <a:t>(95)</a:t>
                      </a:r>
                      <a:endParaRPr lang="en-GB" sz="10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dirty="0">
                          <a:effectLst/>
                          <a:latin typeface="Calibri" panose="020F0502020204030204" pitchFamily="34" charset="0"/>
                          <a:ea typeface="Times New Roman" panose="02020603050405020304" pitchFamily="18" charset="0"/>
                        </a:rPr>
                        <a:t>-</a:t>
                      </a:r>
                      <a:endParaRPr lang="en-GB" sz="10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1" dirty="0">
                          <a:solidFill>
                            <a:schemeClr val="tx1"/>
                          </a:solidFill>
                          <a:effectLst/>
                          <a:latin typeface="Calibri" panose="020F0502020204030204" pitchFamily="34" charset="0"/>
                          <a:ea typeface="Times New Roman" panose="02020603050405020304" pitchFamily="18" charset="0"/>
                        </a:rPr>
                        <a:t>(95)</a:t>
                      </a:r>
                      <a:endParaRPr lang="en-GB" sz="1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(95)</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3426050"/>
                  </a:ext>
                </a:extLst>
              </a:tr>
              <a:tr h="92765">
                <a:tc>
                  <a:txBody>
                    <a:bodyPr/>
                    <a:lstStyle/>
                    <a:p>
                      <a:r>
                        <a:rPr lang="en-GB" sz="1000" b="1" dirty="0">
                          <a:effectLst/>
                          <a:latin typeface="Calibri" panose="020F0502020204030204" pitchFamily="34" charset="0"/>
                          <a:ea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2,606</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a:effectLst/>
                          <a:latin typeface="Calibri" panose="020F0502020204030204" pitchFamily="34" charset="0"/>
                          <a:ea typeface="Times New Roman" panose="02020603050405020304" pitchFamily="18" charset="0"/>
                        </a:rPr>
                        <a:t>7,504</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a:effectLst/>
                          <a:latin typeface="Calibri" panose="020F0502020204030204" pitchFamily="34" charset="0"/>
                          <a:ea typeface="Times New Roman" panose="02020603050405020304" pitchFamily="18" charset="0"/>
                        </a:rPr>
                        <a:t>25</a:t>
                      </a:r>
                      <a:endParaRPr lang="en-GB" sz="1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a:solidFill>
                            <a:schemeClr val="tx1"/>
                          </a:solidFill>
                          <a:effectLst/>
                          <a:latin typeface="Calibri" panose="020F0502020204030204" pitchFamily="34" charset="0"/>
                          <a:ea typeface="Times New Roman" panose="02020603050405020304" pitchFamily="18" charset="0"/>
                        </a:rPr>
                        <a:t>10,135</a:t>
                      </a:r>
                      <a:endParaRPr lang="en-GB" sz="1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10,120</a:t>
                      </a:r>
                      <a:endParaRPr lang="en-GB" sz="10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8538621"/>
                  </a:ext>
                </a:extLst>
              </a:tr>
            </a:tbl>
          </a:graphicData>
        </a:graphic>
      </p:graphicFrame>
      <p:sp>
        <p:nvSpPr>
          <p:cNvPr id="14" name="TextBox 13">
            <a:extLst>
              <a:ext uri="{FF2B5EF4-FFF2-40B4-BE49-F238E27FC236}">
                <a16:creationId xmlns:a16="http://schemas.microsoft.com/office/drawing/2014/main" id="{1C21683D-9C10-5375-45A5-8A2B7FCFBE17}"/>
              </a:ext>
            </a:extLst>
          </p:cNvPr>
          <p:cNvSpPr txBox="1"/>
          <p:nvPr/>
        </p:nvSpPr>
        <p:spPr>
          <a:xfrm>
            <a:off x="386863" y="1427280"/>
            <a:ext cx="5689582" cy="253916"/>
          </a:xfrm>
          <a:prstGeom prst="rect">
            <a:avLst/>
          </a:prstGeom>
          <a:noFill/>
        </p:spPr>
        <p:txBody>
          <a:bodyPr wrap="square" lIns="91440" tIns="45720" rIns="91440" bIns="45720" rtlCol="0" anchor="t">
            <a:spAutoFit/>
          </a:bodyPr>
          <a:lstStyle/>
          <a:p>
            <a:pPr algn="just"/>
            <a:r>
              <a:rPr lang="cy-GB" sz="1050" dirty="0"/>
              <a:t>Mae asedau net cyfyngedig sy'n ymwneud â gwaddolion fel a ganlyn:</a:t>
            </a:r>
          </a:p>
        </p:txBody>
      </p:sp>
      <p:sp>
        <p:nvSpPr>
          <p:cNvPr id="26" name="TextBox 25">
            <a:extLst>
              <a:ext uri="{FF2B5EF4-FFF2-40B4-BE49-F238E27FC236}">
                <a16:creationId xmlns:a16="http://schemas.microsoft.com/office/drawing/2014/main" id="{514EE16B-709B-065F-DD17-F31117402DA1}"/>
              </a:ext>
            </a:extLst>
          </p:cNvPr>
          <p:cNvSpPr txBox="1"/>
          <p:nvPr/>
        </p:nvSpPr>
        <p:spPr>
          <a:xfrm>
            <a:off x="6796832" y="1200982"/>
            <a:ext cx="4548066" cy="276999"/>
          </a:xfrm>
          <a:prstGeom prst="rect">
            <a:avLst/>
          </a:prstGeom>
          <a:noFill/>
        </p:spPr>
        <p:txBody>
          <a:bodyPr wrap="square" rtlCol="0">
            <a:spAutoFit/>
          </a:bodyPr>
          <a:lstStyle/>
          <a:p>
            <a:r>
              <a:rPr lang="cy-GB" sz="1200" b="1" dirty="0"/>
              <a:t>Y Brifysgol</a:t>
            </a:r>
          </a:p>
        </p:txBody>
      </p:sp>
      <p:sp>
        <p:nvSpPr>
          <p:cNvPr id="27" name="TextBox 26">
            <a:extLst>
              <a:ext uri="{FF2B5EF4-FFF2-40B4-BE49-F238E27FC236}">
                <a16:creationId xmlns:a16="http://schemas.microsoft.com/office/drawing/2014/main" id="{87C32080-A1AB-8732-3D26-7A27775FDAAD}"/>
              </a:ext>
            </a:extLst>
          </p:cNvPr>
          <p:cNvSpPr txBox="1"/>
          <p:nvPr/>
        </p:nvSpPr>
        <p:spPr>
          <a:xfrm>
            <a:off x="6796832" y="1427280"/>
            <a:ext cx="5689582" cy="253916"/>
          </a:xfrm>
          <a:prstGeom prst="rect">
            <a:avLst/>
          </a:prstGeom>
          <a:noFill/>
        </p:spPr>
        <p:txBody>
          <a:bodyPr wrap="square" lIns="91440" tIns="45720" rIns="91440" bIns="45720" rtlCol="0" anchor="t">
            <a:spAutoFit/>
          </a:bodyPr>
          <a:lstStyle/>
          <a:p>
            <a:pPr algn="just"/>
            <a:r>
              <a:rPr lang="cy-GB" sz="1050" dirty="0"/>
              <a:t>Mae asedau net cyfyngedig sy'n ymwneud â gwaddolion fel a ganlyn:</a:t>
            </a:r>
          </a:p>
        </p:txBody>
      </p:sp>
      <p:graphicFrame>
        <p:nvGraphicFramePr>
          <p:cNvPr id="8" name="Tabl 7">
            <a:extLst>
              <a:ext uri="{FF2B5EF4-FFF2-40B4-BE49-F238E27FC236}">
                <a16:creationId xmlns:a16="http://schemas.microsoft.com/office/drawing/2014/main" id="{F892FB6E-3361-AE05-6AD7-C8731BE2B73E}"/>
              </a:ext>
            </a:extLst>
          </p:cNvPr>
          <p:cNvGraphicFramePr>
            <a:graphicFrameLocks noGrp="1"/>
          </p:cNvGraphicFramePr>
          <p:nvPr>
            <p:extLst>
              <p:ext uri="{D42A27DB-BD31-4B8C-83A1-F6EECF244321}">
                <p14:modId xmlns:p14="http://schemas.microsoft.com/office/powerpoint/2010/main" val="2868435770"/>
              </p:ext>
            </p:extLst>
          </p:nvPr>
        </p:nvGraphicFramePr>
        <p:xfrm>
          <a:off x="6467473" y="2140307"/>
          <a:ext cx="5694132" cy="5779646"/>
        </p:xfrm>
        <a:graphic>
          <a:graphicData uri="http://schemas.openxmlformats.org/drawingml/2006/table">
            <a:tbl>
              <a:tblPr firstRow="1" firstCol="1" bandRow="1"/>
              <a:tblGrid>
                <a:gridCol w="2243384">
                  <a:extLst>
                    <a:ext uri="{9D8B030D-6E8A-4147-A177-3AD203B41FA5}">
                      <a16:colId xmlns:a16="http://schemas.microsoft.com/office/drawing/2014/main" val="3369830665"/>
                    </a:ext>
                  </a:extLst>
                </a:gridCol>
                <a:gridCol w="862687">
                  <a:extLst>
                    <a:ext uri="{9D8B030D-6E8A-4147-A177-3AD203B41FA5}">
                      <a16:colId xmlns:a16="http://schemas.microsoft.com/office/drawing/2014/main" val="1792258123"/>
                    </a:ext>
                  </a:extLst>
                </a:gridCol>
                <a:gridCol w="862687">
                  <a:extLst>
                    <a:ext uri="{9D8B030D-6E8A-4147-A177-3AD203B41FA5}">
                      <a16:colId xmlns:a16="http://schemas.microsoft.com/office/drawing/2014/main" val="239484543"/>
                    </a:ext>
                  </a:extLst>
                </a:gridCol>
                <a:gridCol w="862687">
                  <a:extLst>
                    <a:ext uri="{9D8B030D-6E8A-4147-A177-3AD203B41FA5}">
                      <a16:colId xmlns:a16="http://schemas.microsoft.com/office/drawing/2014/main" val="1987608671"/>
                    </a:ext>
                  </a:extLst>
                </a:gridCol>
                <a:gridCol w="862687">
                  <a:extLst>
                    <a:ext uri="{9D8B030D-6E8A-4147-A177-3AD203B41FA5}">
                      <a16:colId xmlns:a16="http://schemas.microsoft.com/office/drawing/2014/main" val="38205210"/>
                    </a:ext>
                  </a:extLst>
                </a:gridCol>
              </a:tblGrid>
              <a:tr h="432273">
                <a:tc>
                  <a:txBody>
                    <a:bodyPr/>
                    <a:lstStyle/>
                    <a:p>
                      <a:pPr algn="l"/>
                      <a:r>
                        <a:rPr lang="cy-GB" sz="1000" noProof="0" dirty="0">
                          <a:effectLst/>
                          <a:latin typeface="Calibri" panose="020F0502020204030204" pitchFamily="34" charset="0"/>
                          <a:ea typeface="Times New Roman" panose="02020603050405020304" pitchFamily="18" charset="0"/>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900" b="1" noProof="0" dirty="0">
                          <a:effectLst/>
                          <a:latin typeface="Calibri" panose="020F0502020204030204" pitchFamily="34" charset="0"/>
                          <a:ea typeface="Times New Roman" panose="02020603050405020304" pitchFamily="18" charset="0"/>
                        </a:rPr>
                        <a:t>Gwaddol parhaol cyfyngedig</a:t>
                      </a:r>
                      <a:endParaRPr lang="cy-GB" sz="11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900" b="1" noProof="0" dirty="0">
                          <a:effectLst/>
                          <a:latin typeface="Calibri" panose="020F0502020204030204" pitchFamily="34" charset="0"/>
                          <a:ea typeface="Times New Roman" panose="02020603050405020304" pitchFamily="18" charset="0"/>
                        </a:rPr>
                        <a:t>Gwaddol parhaol cyfyngedig </a:t>
                      </a:r>
                      <a:endParaRPr lang="cy-GB" sz="11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900" b="1" noProof="0" dirty="0">
                          <a:effectLst/>
                          <a:latin typeface="Calibri" panose="020F0502020204030204" pitchFamily="34" charset="0"/>
                          <a:ea typeface="Times New Roman" panose="02020603050405020304" pitchFamily="18" charset="0"/>
                        </a:rPr>
                        <a:t>Cyfanswm 2024</a:t>
                      </a:r>
                      <a:endParaRPr lang="cy-GB" sz="1100" noProof="0" dirty="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cy-GB" sz="900" b="1" noProof="0" dirty="0">
                          <a:solidFill>
                            <a:schemeClr val="bg1">
                              <a:lumMod val="50000"/>
                            </a:schemeClr>
                          </a:solidFill>
                          <a:effectLst/>
                          <a:latin typeface="Calibri" panose="020F0502020204030204" pitchFamily="34" charset="0"/>
                          <a:ea typeface="Times New Roman" panose="02020603050405020304" pitchFamily="18" charset="0"/>
                        </a:rPr>
                        <a:t>Cyfanswm 2023</a:t>
                      </a:r>
                      <a:endParaRPr lang="cy-GB" sz="11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2290723293"/>
                  </a:ext>
                </a:extLst>
              </a:tr>
              <a:tr h="160101">
                <a:tc>
                  <a:txBody>
                    <a:bodyPr/>
                    <a:lstStyle/>
                    <a:p>
                      <a:pPr algn="l"/>
                      <a:r>
                        <a:rPr lang="cy-GB" sz="1000" noProof="0" dirty="0">
                          <a:effectLst/>
                          <a:latin typeface="Calibri" panose="020F0502020204030204" pitchFamily="34" charset="0"/>
                          <a:ea typeface="Times New Roman" panose="02020603050405020304" pitchFamily="18" charset="0"/>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£’000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£’000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£’000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cy-GB" sz="1000" b="1" noProof="0" dirty="0">
                          <a:solidFill>
                            <a:schemeClr val="bg1">
                              <a:lumMod val="50000"/>
                            </a:schemeClr>
                          </a:solidFill>
                          <a:effectLst/>
                          <a:latin typeface="Calibri" panose="020F0502020204030204" pitchFamily="34" charset="0"/>
                          <a:ea typeface="Times New Roman" panose="02020603050405020304" pitchFamily="18" charset="0"/>
                        </a:rPr>
                        <a:t>£’000</a:t>
                      </a:r>
                      <a:endParaRPr lang="cy-GB" sz="1200"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4237671261"/>
                  </a:ext>
                </a:extLst>
              </a:tr>
              <a:tr h="160101">
                <a:tc>
                  <a:txBody>
                    <a:bodyPr/>
                    <a:lstStyle/>
                    <a:p>
                      <a:pPr algn="l"/>
                      <a:r>
                        <a:rPr lang="cy-GB" sz="1000" noProof="0" dirty="0">
                          <a:effectLst/>
                          <a:latin typeface="Calibri" panose="020F0502020204030204" pitchFamily="34" charset="0"/>
                          <a:ea typeface="Times New Roman" panose="02020603050405020304" pitchFamily="18" charset="0"/>
                        </a:rPr>
                        <a:t>Balans ar 1 Awst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dirty="0">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 </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2907563852"/>
                  </a:ext>
                </a:extLst>
              </a:tr>
              <a:tr h="160101">
                <a:tc>
                  <a:txBody>
                    <a:bodyPr/>
                    <a:lstStyle/>
                    <a:p>
                      <a:pPr algn="l"/>
                      <a:r>
                        <a:rPr lang="cy-GB" sz="1000" noProof="0" dirty="0">
                          <a:effectLst/>
                          <a:latin typeface="Calibri" panose="020F0502020204030204" pitchFamily="34" charset="0"/>
                          <a:ea typeface="Times New Roman" panose="02020603050405020304" pitchFamily="18" charset="0"/>
                        </a:rPr>
                        <a:t>Cyfalaf</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dirty="0">
                          <a:effectLst/>
                          <a:latin typeface="Calibri" panose="020F0502020204030204" pitchFamily="34" charset="0"/>
                          <a:ea typeface="Times New Roman" panose="02020603050405020304" pitchFamily="18" charset="0"/>
                        </a:rPr>
                        <a:t>2,370</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4,762</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7,132</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7,471</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2767858769"/>
                  </a:ext>
                </a:extLst>
              </a:tr>
              <a:tr h="160101">
                <a:tc>
                  <a:txBody>
                    <a:bodyPr/>
                    <a:lstStyle/>
                    <a:p>
                      <a:pPr algn="l"/>
                      <a:r>
                        <a:rPr lang="cy-GB" sz="1000" noProof="0" dirty="0">
                          <a:effectLst/>
                          <a:latin typeface="Calibri" panose="020F0502020204030204" pitchFamily="34" charset="0"/>
                          <a:ea typeface="Times New Roman" panose="02020603050405020304" pitchFamily="18" charset="0"/>
                        </a:rPr>
                        <a:t>Incwm cronedig</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10</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Calibri" panose="020F0502020204030204" pitchFamily="34" charset="0"/>
                          <a:ea typeface="Times New Roman" panose="02020603050405020304" pitchFamily="18" charset="0"/>
                        </a:rPr>
                        <a:t>2,522</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1">
                          <a:effectLst/>
                          <a:latin typeface="Calibri" panose="020F0502020204030204" pitchFamily="34" charset="0"/>
                          <a:ea typeface="Times New Roman" panose="02020603050405020304" pitchFamily="18" charset="0"/>
                        </a:rPr>
                        <a:t>2,532</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2,372</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9057481"/>
                  </a:ext>
                </a:extLst>
              </a:tr>
              <a:tr h="160101">
                <a:tc>
                  <a:txBody>
                    <a:bodyPr/>
                    <a:lstStyle/>
                    <a:p>
                      <a:pPr algn="l"/>
                      <a:r>
                        <a:rPr lang="cy-GB" sz="1000" noProof="0" dirty="0">
                          <a:effectLst/>
                          <a:latin typeface="Calibri" panose="020F0502020204030204" pitchFamily="34" charset="0"/>
                          <a:ea typeface="Times New Roman" panose="02020603050405020304" pitchFamily="18" charset="0"/>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2,380</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dirty="0">
                          <a:effectLst/>
                          <a:latin typeface="Calibri" panose="020F0502020204030204" pitchFamily="34" charset="0"/>
                          <a:ea typeface="Times New Roman" panose="02020603050405020304" pitchFamily="18" charset="0"/>
                        </a:rPr>
                        <a:t>7,284</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a:effectLst/>
                          <a:latin typeface="Calibri" panose="020F0502020204030204" pitchFamily="34" charset="0"/>
                          <a:ea typeface="Times New Roman" panose="02020603050405020304" pitchFamily="18" charset="0"/>
                        </a:rPr>
                        <a:t>9,664</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9,843</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5576488"/>
                  </a:ext>
                </a:extLst>
              </a:tr>
              <a:tr h="160101">
                <a:tc>
                  <a:txBody>
                    <a:bodyPr/>
                    <a:lstStyle/>
                    <a:p>
                      <a:pPr algn="l"/>
                      <a:r>
                        <a:rPr lang="cy-GB" sz="1000" noProof="0" dirty="0">
                          <a:effectLst/>
                          <a:latin typeface="Calibri" panose="020F0502020204030204" pitchFamily="34" charset="0"/>
                          <a:ea typeface="Times New Roman" panose="02020603050405020304" pitchFamily="18" charset="0"/>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dirty="0">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28575" cap="flat" cmpd="sng" algn="ctr">
                      <a:solidFill>
                        <a:schemeClr val="tx1"/>
                      </a:solidFill>
                      <a:prstDash val="solid"/>
                      <a:round/>
                      <a:headEnd type="none" w="med" len="med"/>
                      <a:tailEnd type="none" w="med" len="med"/>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28575" cap="flat" cmpd="sng" algn="ctr">
                      <a:solidFill>
                        <a:schemeClr val="tx1"/>
                      </a:solidFill>
                      <a:prstDash val="solid"/>
                      <a:round/>
                      <a:headEnd type="none" w="med" len="med"/>
                      <a:tailEnd type="none" w="med" len="med"/>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 </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28575"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3403544787"/>
                  </a:ext>
                </a:extLst>
              </a:tr>
              <a:tr h="160101">
                <a:tc>
                  <a:txBody>
                    <a:bodyPr/>
                    <a:lstStyle/>
                    <a:p>
                      <a:pPr algn="l"/>
                      <a:r>
                        <a:rPr lang="cy-GB" sz="1000" noProof="0" dirty="0">
                          <a:effectLst/>
                          <a:latin typeface="Calibri" panose="020F0502020204030204" pitchFamily="34" charset="0"/>
                          <a:ea typeface="Times New Roman" panose="02020603050405020304" pitchFamily="18" charset="0"/>
                        </a:rPr>
                        <a:t>Gwaddolion Newydd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(10)</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1453063373"/>
                  </a:ext>
                </a:extLst>
              </a:tr>
              <a:tr h="160101">
                <a:tc>
                  <a:txBody>
                    <a:bodyPr/>
                    <a:lstStyle/>
                    <a:p>
                      <a:pPr algn="l"/>
                      <a:r>
                        <a:rPr lang="cy-GB" sz="1000" noProof="0" dirty="0">
                          <a:effectLst/>
                          <a:latin typeface="Calibri" panose="020F0502020204030204" pitchFamily="34" charset="0"/>
                          <a:ea typeface="Times New Roman" panose="02020603050405020304" pitchFamily="18" charset="0"/>
                        </a:rPr>
                        <a:t>Incwm buddsoddi</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50</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294</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344</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392</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1789560360"/>
                  </a:ext>
                </a:extLst>
              </a:tr>
              <a:tr h="160101">
                <a:tc>
                  <a:txBody>
                    <a:bodyPr/>
                    <a:lstStyle/>
                    <a:p>
                      <a:pPr algn="l"/>
                      <a:r>
                        <a:rPr lang="cy-GB" sz="1000" noProof="0" dirty="0">
                          <a:effectLst/>
                          <a:latin typeface="Calibri" panose="020F0502020204030204" pitchFamily="34" charset="0"/>
                          <a:ea typeface="Times New Roman" panose="02020603050405020304" pitchFamily="18" charset="0"/>
                        </a:rPr>
                        <a:t>Gwariant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dirty="0">
                          <a:effectLst/>
                          <a:latin typeface="Calibri" panose="020F0502020204030204" pitchFamily="34" charset="0"/>
                          <a:ea typeface="Times New Roman" panose="02020603050405020304" pitchFamily="18" charset="0"/>
                        </a:rPr>
                        <a:t>(149)</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(149)</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(232)</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2280484979"/>
                  </a:ext>
                </a:extLst>
              </a:tr>
              <a:tr h="320202">
                <a:tc>
                  <a:txBody>
                    <a:bodyPr/>
                    <a:lstStyle/>
                    <a:p>
                      <a:pPr algn="l"/>
                      <a:r>
                        <a:rPr lang="cy-GB" sz="1000" noProof="0" dirty="0">
                          <a:effectLst/>
                          <a:latin typeface="Calibri" panose="020F0502020204030204" pitchFamily="34" charset="0"/>
                          <a:ea typeface="Times New Roman" panose="02020603050405020304" pitchFamily="18" charset="0"/>
                        </a:rPr>
                        <a:t>Cynnydd/(gostyngiad) yng ngwerth marchnad buddsoddiadau</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(176)</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(176)</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(329)</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3422761506"/>
                  </a:ext>
                </a:extLst>
              </a:tr>
              <a:tr h="320202">
                <a:tc>
                  <a:txBody>
                    <a:bodyPr/>
                    <a:lstStyle/>
                    <a:p>
                      <a:pPr algn="l"/>
                      <a:r>
                        <a:rPr lang="cy-GB" sz="1000" b="1" noProof="0" dirty="0">
                          <a:effectLst/>
                          <a:latin typeface="Calibri" panose="020F0502020204030204" pitchFamily="34" charset="0"/>
                          <a:ea typeface="Times New Roman" panose="02020603050405020304" pitchFamily="18" charset="0"/>
                        </a:rPr>
                        <a:t>Cyfanswm incwm cynhwysfawr gwaddol am y flwyddyn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50</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(31)</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dirty="0">
                          <a:effectLst/>
                          <a:latin typeface="Calibri" panose="020F0502020204030204" pitchFamily="34" charset="0"/>
                          <a:ea typeface="Times New Roman" panose="02020603050405020304" pitchFamily="18" charset="0"/>
                        </a:rPr>
                        <a:t>19</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1">
                          <a:solidFill>
                            <a:schemeClr val="bg1">
                              <a:lumMod val="50000"/>
                            </a:schemeClr>
                          </a:solidFill>
                          <a:effectLst/>
                          <a:latin typeface="Calibri" panose="020F0502020204030204" pitchFamily="34" charset="0"/>
                          <a:ea typeface="Times New Roman" panose="02020603050405020304" pitchFamily="18" charset="0"/>
                        </a:rPr>
                        <a:t>(179)</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2884795396"/>
                  </a:ext>
                </a:extLst>
              </a:tr>
              <a:tr h="160101">
                <a:tc>
                  <a:txBody>
                    <a:bodyPr/>
                    <a:lstStyle/>
                    <a:p>
                      <a:pPr algn="l"/>
                      <a:r>
                        <a:rPr lang="cy-GB" sz="1000" b="1" noProof="0" dirty="0">
                          <a:effectLst/>
                          <a:latin typeface="Calibri" panose="020F0502020204030204" pitchFamily="34" charset="0"/>
                          <a:ea typeface="Times New Roman" panose="02020603050405020304" pitchFamily="18" charset="0"/>
                        </a:rPr>
                        <a:t>Balans ar 31 Gorffennaf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2,430</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a:effectLst/>
                          <a:latin typeface="Calibri" panose="020F0502020204030204" pitchFamily="34" charset="0"/>
                          <a:ea typeface="Times New Roman" panose="02020603050405020304" pitchFamily="18" charset="0"/>
                        </a:rPr>
                        <a:t>7,253</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dirty="0">
                          <a:effectLst/>
                          <a:latin typeface="Calibri" panose="020F0502020204030204" pitchFamily="34" charset="0"/>
                          <a:ea typeface="Times New Roman" panose="02020603050405020304" pitchFamily="18" charset="0"/>
                        </a:rPr>
                        <a:t>9,683</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9,664</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3510475"/>
                  </a:ext>
                </a:extLst>
              </a:tr>
              <a:tr h="160101">
                <a:tc>
                  <a:txBody>
                    <a:bodyPr/>
                    <a:lstStyle/>
                    <a:p>
                      <a:pPr algn="l"/>
                      <a:r>
                        <a:rPr lang="cy-GB" sz="1000" noProof="0" dirty="0">
                          <a:effectLst/>
                          <a:latin typeface="Calibri" panose="020F0502020204030204" pitchFamily="34" charset="0"/>
                          <a:ea typeface="Times New Roman" panose="02020603050405020304" pitchFamily="18" charset="0"/>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28575" cap="flat" cmpd="sng" algn="ctr">
                      <a:solidFill>
                        <a:schemeClr val="tx1"/>
                      </a:solidFill>
                      <a:prstDash val="solid"/>
                      <a:round/>
                      <a:headEnd type="none" w="med" len="med"/>
                      <a:tailEnd type="none" w="med" len="med"/>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28575" cap="flat" cmpd="sng" algn="ctr">
                      <a:solidFill>
                        <a:schemeClr val="tx1"/>
                      </a:solidFill>
                      <a:prstDash val="solid"/>
                      <a:round/>
                      <a:headEnd type="none" w="med" len="med"/>
                      <a:tailEnd type="none" w="med" len="med"/>
                    </a:lnT>
                    <a:lnB>
                      <a:noFill/>
                    </a:lnB>
                    <a:noFill/>
                  </a:tcPr>
                </a:tc>
                <a:tc>
                  <a:txBody>
                    <a:bodyPr/>
                    <a:lstStyle/>
                    <a:p>
                      <a:pPr algn="ctr"/>
                      <a:r>
                        <a:rPr lang="en-GB" sz="1000" b="1" dirty="0">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a:noFill/>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 </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28575"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4134505045"/>
                  </a:ext>
                </a:extLst>
              </a:tr>
              <a:tr h="160101">
                <a:tc>
                  <a:txBody>
                    <a:bodyPr/>
                    <a:lstStyle/>
                    <a:p>
                      <a:pPr algn="l"/>
                      <a:r>
                        <a:rPr lang="cy-GB" sz="1000" b="1" noProof="0" dirty="0">
                          <a:effectLst/>
                          <a:latin typeface="Calibri" panose="020F0502020204030204" pitchFamily="34" charset="0"/>
                          <a:ea typeface="Times New Roman" panose="02020603050405020304" pitchFamily="18" charset="0"/>
                        </a:rPr>
                        <a:t>Cynrychiolwyd gan:</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 </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1373510495"/>
                  </a:ext>
                </a:extLst>
              </a:tr>
              <a:tr h="160101">
                <a:tc>
                  <a:txBody>
                    <a:bodyPr/>
                    <a:lstStyle/>
                    <a:p>
                      <a:pPr algn="l"/>
                      <a:r>
                        <a:rPr lang="cy-GB" sz="1000" noProof="0" dirty="0">
                          <a:effectLst/>
                          <a:latin typeface="Calibri" panose="020F0502020204030204" pitchFamily="34" charset="0"/>
                          <a:ea typeface="Times New Roman" panose="02020603050405020304" pitchFamily="18" charset="0"/>
                        </a:rPr>
                        <a:t>  Cyfalaf</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2,370</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4,586</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6,956</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7,132</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2168010839"/>
                  </a:ext>
                </a:extLst>
              </a:tr>
              <a:tr h="160101">
                <a:tc>
                  <a:txBody>
                    <a:bodyPr/>
                    <a:lstStyle/>
                    <a:p>
                      <a:pPr algn="l"/>
                      <a:r>
                        <a:rPr lang="cy-GB" sz="1000" noProof="0" dirty="0">
                          <a:effectLst/>
                          <a:latin typeface="Calibri" panose="020F0502020204030204" pitchFamily="34" charset="0"/>
                          <a:ea typeface="Times New Roman" panose="02020603050405020304" pitchFamily="18" charset="0"/>
                        </a:rPr>
                        <a:t>  Incwm cronedig</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60</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Calibri" panose="020F0502020204030204" pitchFamily="34" charset="0"/>
                          <a:ea typeface="Times New Roman" panose="02020603050405020304" pitchFamily="18" charset="0"/>
                        </a:rPr>
                        <a:t>2,667</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1">
                          <a:effectLst/>
                          <a:latin typeface="Calibri" panose="020F0502020204030204" pitchFamily="34" charset="0"/>
                          <a:ea typeface="Times New Roman" panose="02020603050405020304" pitchFamily="18" charset="0"/>
                        </a:rPr>
                        <a:t>2,727</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2,532</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3324866"/>
                  </a:ext>
                </a:extLst>
              </a:tr>
              <a:tr h="160101">
                <a:tc>
                  <a:txBody>
                    <a:bodyPr/>
                    <a:lstStyle/>
                    <a:p>
                      <a:pPr algn="l"/>
                      <a:r>
                        <a:rPr lang="cy-GB" sz="1000" noProof="0" dirty="0">
                          <a:effectLst/>
                          <a:latin typeface="Calibri" panose="020F0502020204030204" pitchFamily="34" charset="0"/>
                          <a:ea typeface="Times New Roman" panose="02020603050405020304" pitchFamily="18" charset="0"/>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2,430</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a:effectLst/>
                          <a:latin typeface="Calibri" panose="020F0502020204030204" pitchFamily="34" charset="0"/>
                          <a:ea typeface="Times New Roman" panose="02020603050405020304" pitchFamily="18" charset="0"/>
                        </a:rPr>
                        <a:t>7,253</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dirty="0">
                          <a:effectLst/>
                          <a:latin typeface="Calibri" panose="020F0502020204030204" pitchFamily="34" charset="0"/>
                          <a:ea typeface="Times New Roman" panose="02020603050405020304" pitchFamily="18" charset="0"/>
                        </a:rPr>
                        <a:t>9,683</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9,664</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9487735"/>
                  </a:ext>
                </a:extLst>
              </a:tr>
              <a:tr h="192121">
                <a:tc>
                  <a:txBody>
                    <a:bodyPr/>
                    <a:lstStyle/>
                    <a:p>
                      <a:pPr algn="l"/>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28575"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algn="ct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28575"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algn="ct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algn="ct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extLst>
                  <a:ext uri="{0D108BD9-81ED-4DB2-BD59-A6C34878D82A}">
                    <a16:rowId xmlns:a16="http://schemas.microsoft.com/office/drawing/2014/main" val="940429227"/>
                  </a:ext>
                </a:extLst>
              </a:tr>
              <a:tr h="160101">
                <a:tc>
                  <a:txBody>
                    <a:bodyPr/>
                    <a:lstStyle/>
                    <a:p>
                      <a:pPr algn="l"/>
                      <a:r>
                        <a:rPr lang="cy-GB" sz="1000" b="1" noProof="0" dirty="0">
                          <a:effectLst/>
                          <a:latin typeface="Calibri" panose="020F0502020204030204" pitchFamily="34" charset="0"/>
                          <a:ea typeface="Times New Roman" panose="02020603050405020304" pitchFamily="18" charset="0"/>
                        </a:rPr>
                        <a:t>Dadansoddiad yn ôl y math o bwrpas:</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noFill/>
                      <a:prstDash val="sysDot"/>
                      <a:round/>
                      <a:headEnd type="none" w="med" len="med"/>
                      <a:tailEnd type="none" w="med" len="med"/>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noFill/>
                      <a:prstDash val="sysDot"/>
                      <a:round/>
                      <a:headEnd type="none" w="med" len="med"/>
                      <a:tailEnd type="none" w="med" len="med"/>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a:noFill/>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 </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ysDot"/>
                      <a:round/>
                      <a:headEnd type="none" w="med" len="med"/>
                      <a:tailEnd type="none" w="med" len="med"/>
                    </a:lnT>
                    <a:lnB>
                      <a:noFill/>
                    </a:lnB>
                    <a:noFill/>
                  </a:tcPr>
                </a:tc>
                <a:extLst>
                  <a:ext uri="{0D108BD9-81ED-4DB2-BD59-A6C34878D82A}">
                    <a16:rowId xmlns:a16="http://schemas.microsoft.com/office/drawing/2014/main" val="2478905353"/>
                  </a:ext>
                </a:extLst>
              </a:tr>
              <a:tr h="160101">
                <a:tc>
                  <a:txBody>
                    <a:bodyPr/>
                    <a:lstStyle/>
                    <a:p>
                      <a:pPr algn="l"/>
                      <a:r>
                        <a:rPr lang="cy-GB" sz="1000" noProof="0" dirty="0">
                          <a:effectLst/>
                          <a:latin typeface="Calibri" panose="020F0502020204030204" pitchFamily="34" charset="0"/>
                          <a:ea typeface="Times New Roman" panose="02020603050405020304" pitchFamily="18" charset="0"/>
                        </a:rPr>
                        <a:t>  Darlithyddiaethau</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3,941</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3,941</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3,916</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2541064958"/>
                  </a:ext>
                </a:extLst>
              </a:tr>
              <a:tr h="320202">
                <a:tc>
                  <a:txBody>
                    <a:bodyPr/>
                    <a:lstStyle/>
                    <a:p>
                      <a:pPr algn="l"/>
                      <a:r>
                        <a:rPr lang="cy-GB" sz="1000" noProof="0" dirty="0">
                          <a:effectLst/>
                          <a:latin typeface="Calibri" panose="020F0502020204030204" pitchFamily="34" charset="0"/>
                          <a:ea typeface="Times New Roman" panose="02020603050405020304" pitchFamily="18" charset="0"/>
                        </a:rPr>
                        <a:t>  Cymrodoriaethau, Ysgoloriaethau a Chronfeydd Gwobrau</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1,679</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dirty="0">
                          <a:effectLst/>
                          <a:latin typeface="Calibri" panose="020F0502020204030204" pitchFamily="34" charset="0"/>
                          <a:ea typeface="Times New Roman" panose="02020603050405020304" pitchFamily="18" charset="0"/>
                        </a:rPr>
                        <a:t>1,679</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1,693</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3766676591"/>
                  </a:ext>
                </a:extLst>
              </a:tr>
              <a:tr h="160101">
                <a:tc>
                  <a:txBody>
                    <a:bodyPr/>
                    <a:lstStyle/>
                    <a:p>
                      <a:pPr algn="l"/>
                      <a:r>
                        <a:rPr lang="cy-GB" sz="1000" noProof="0" dirty="0">
                          <a:effectLst/>
                          <a:latin typeface="Calibri" panose="020F0502020204030204" pitchFamily="34" charset="0"/>
                          <a:ea typeface="Times New Roman" panose="02020603050405020304" pitchFamily="18" charset="0"/>
                        </a:rPr>
                        <a:t>  Cyffredinol</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2,430</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Calibri" panose="020F0502020204030204" pitchFamily="34" charset="0"/>
                          <a:ea typeface="Times New Roman" panose="02020603050405020304" pitchFamily="18" charset="0"/>
                        </a:rPr>
                        <a:t>1,633</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1">
                          <a:effectLst/>
                          <a:latin typeface="Calibri" panose="020F0502020204030204" pitchFamily="34" charset="0"/>
                          <a:ea typeface="Times New Roman" panose="02020603050405020304" pitchFamily="18" charset="0"/>
                        </a:rPr>
                        <a:t>4,063</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4,055</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1025533"/>
                  </a:ext>
                </a:extLst>
              </a:tr>
              <a:tr h="160101">
                <a:tc>
                  <a:txBody>
                    <a:bodyPr/>
                    <a:lstStyle/>
                    <a:p>
                      <a:pPr algn="l"/>
                      <a:r>
                        <a:rPr lang="cy-GB" sz="1000" noProof="0" dirty="0">
                          <a:effectLst/>
                          <a:latin typeface="Calibri" panose="020F0502020204030204" pitchFamily="34" charset="0"/>
                          <a:ea typeface="Times New Roman" panose="02020603050405020304" pitchFamily="18" charset="0"/>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2,430</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a:effectLst/>
                          <a:latin typeface="Calibri" panose="020F0502020204030204" pitchFamily="34" charset="0"/>
                          <a:ea typeface="Times New Roman" panose="02020603050405020304" pitchFamily="18" charset="0"/>
                        </a:rPr>
                        <a:t>7,253</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dirty="0">
                          <a:effectLst/>
                          <a:latin typeface="Calibri" panose="020F0502020204030204" pitchFamily="34" charset="0"/>
                          <a:ea typeface="Times New Roman" panose="02020603050405020304" pitchFamily="18" charset="0"/>
                        </a:rPr>
                        <a:t>9,683</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9,664</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2942285"/>
                  </a:ext>
                </a:extLst>
              </a:tr>
              <a:tr h="192121">
                <a:tc>
                  <a:txBody>
                    <a:bodyPr/>
                    <a:lstStyle/>
                    <a:p>
                      <a:pPr algn="l"/>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28575"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algn="ct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28575"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algn="ct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algn="ct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extLst>
                  <a:ext uri="{0D108BD9-81ED-4DB2-BD59-A6C34878D82A}">
                    <a16:rowId xmlns:a16="http://schemas.microsoft.com/office/drawing/2014/main" val="724944273"/>
                  </a:ext>
                </a:extLst>
              </a:tr>
              <a:tr h="160101">
                <a:tc>
                  <a:txBody>
                    <a:bodyPr/>
                    <a:lstStyle/>
                    <a:p>
                      <a:pPr algn="l"/>
                      <a:r>
                        <a:rPr lang="cy-GB" sz="1000" b="1" noProof="0" dirty="0">
                          <a:effectLst/>
                          <a:latin typeface="Calibri" panose="020F0502020204030204" pitchFamily="34" charset="0"/>
                          <a:ea typeface="Times New Roman" panose="02020603050405020304" pitchFamily="18" charset="0"/>
                        </a:rPr>
                        <a:t>Dadansoddiad yn ôl ased</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noFill/>
                      <a:prstDash val="sysDot"/>
                      <a:round/>
                      <a:headEnd type="none" w="med" len="med"/>
                      <a:tailEnd type="none" w="med" len="med"/>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noFill/>
                      <a:prstDash val="sysDot"/>
                      <a:round/>
                      <a:headEnd type="none" w="med" len="med"/>
                      <a:tailEnd type="none" w="med" len="med"/>
                    </a:lnT>
                    <a:lnB>
                      <a:noFill/>
                    </a:lnB>
                    <a:noFill/>
                  </a:tcPr>
                </a:tc>
                <a:tc>
                  <a:txBody>
                    <a:bodyPr/>
                    <a:lstStyle/>
                    <a:p>
                      <a:pPr algn="ctr"/>
                      <a:r>
                        <a:rPr lang="en-GB" sz="1000" b="1" dirty="0">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a:noFill/>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 </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ysDot"/>
                      <a:round/>
                      <a:headEnd type="none" w="med" len="med"/>
                      <a:tailEnd type="none" w="med" len="med"/>
                    </a:lnT>
                    <a:lnB>
                      <a:noFill/>
                    </a:lnB>
                    <a:noFill/>
                  </a:tcPr>
                </a:tc>
                <a:extLst>
                  <a:ext uri="{0D108BD9-81ED-4DB2-BD59-A6C34878D82A}">
                    <a16:rowId xmlns:a16="http://schemas.microsoft.com/office/drawing/2014/main" val="3316083223"/>
                  </a:ext>
                </a:extLst>
              </a:tr>
              <a:tr h="160101">
                <a:tc>
                  <a:txBody>
                    <a:bodyPr/>
                    <a:lstStyle/>
                    <a:p>
                      <a:pPr algn="l"/>
                      <a:r>
                        <a:rPr lang="cy-GB" sz="1000" noProof="0" dirty="0">
                          <a:effectLst/>
                          <a:latin typeface="Calibri" panose="020F0502020204030204" pitchFamily="34" charset="0"/>
                          <a:ea typeface="Times New Roman" panose="02020603050405020304" pitchFamily="18" charset="0"/>
                        </a:rPr>
                        <a:t>  Buddsoddiadau</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23</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1,286</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1,309</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5,777</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3952438028"/>
                  </a:ext>
                </a:extLst>
              </a:tr>
              <a:tr h="160101">
                <a:tc>
                  <a:txBody>
                    <a:bodyPr/>
                    <a:lstStyle/>
                    <a:p>
                      <a:pPr algn="l"/>
                      <a:r>
                        <a:rPr lang="cy-GB" sz="1000" noProof="0" dirty="0">
                          <a:effectLst/>
                          <a:latin typeface="Calibri" panose="020F0502020204030204" pitchFamily="34" charset="0"/>
                          <a:ea typeface="Times New Roman" panose="02020603050405020304" pitchFamily="18" charset="0"/>
                        </a:rPr>
                        <a:t>  Arian parod</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1,708</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1,708</a:t>
                      </a: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2,158</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133921014"/>
                  </a:ext>
                </a:extLst>
              </a:tr>
              <a:tr h="160101">
                <a:tc>
                  <a:txBody>
                    <a:bodyPr/>
                    <a:lstStyle/>
                    <a:p>
                      <a:pPr algn="l"/>
                      <a:r>
                        <a:rPr lang="cy-GB" sz="1000" noProof="0" dirty="0">
                          <a:effectLst/>
                          <a:latin typeface="Calibri" panose="020F0502020204030204" pitchFamily="34" charset="0"/>
                          <a:ea typeface="Times New Roman" panose="02020603050405020304" pitchFamily="18" charset="0"/>
                        </a:rPr>
                        <a:t>  Dyledwyr</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a:effectLst/>
                          <a:latin typeface="Calibri" panose="020F0502020204030204" pitchFamily="34" charset="0"/>
                          <a:ea typeface="Times New Roman" panose="02020603050405020304" pitchFamily="18" charset="0"/>
                        </a:rPr>
                        <a:t>2,407</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dirty="0">
                          <a:effectLst/>
                          <a:latin typeface="Calibri" panose="020F0502020204030204" pitchFamily="34" charset="0"/>
                          <a:ea typeface="Times New Roman" panose="02020603050405020304" pitchFamily="18" charset="0"/>
                        </a:rPr>
                        <a:t>4,354</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dirty="0">
                          <a:effectLst/>
                          <a:latin typeface="+mn-lt"/>
                          <a:ea typeface="Times New Roman" panose="02020603050405020304" pitchFamily="18" charset="0"/>
                        </a:rPr>
                        <a:t>6,761</a:t>
                      </a: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1,824</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3689084963"/>
                  </a:ext>
                </a:extLst>
              </a:tr>
              <a:tr h="160101">
                <a:tc>
                  <a:txBody>
                    <a:bodyPr/>
                    <a:lstStyle/>
                    <a:p>
                      <a:pPr algn="l"/>
                      <a:r>
                        <a:rPr lang="cy-GB" sz="1000" noProof="0" dirty="0">
                          <a:effectLst/>
                          <a:latin typeface="Calibri" panose="020F0502020204030204" pitchFamily="34" charset="0"/>
                          <a:ea typeface="Times New Roman" panose="02020603050405020304" pitchFamily="18" charset="0"/>
                        </a:rPr>
                        <a:t>  Credydwyr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dirty="0">
                          <a:effectLst/>
                          <a:latin typeface="Calibri" panose="020F0502020204030204" pitchFamily="34" charset="0"/>
                          <a:ea typeface="Times New Roman" panose="02020603050405020304" pitchFamily="18" charset="0"/>
                        </a:rPr>
                        <a:t>-</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effectLst/>
                          <a:latin typeface="Calibri" panose="020F0502020204030204" pitchFamily="34" charset="0"/>
                          <a:ea typeface="Times New Roman" panose="02020603050405020304" pitchFamily="18" charset="0"/>
                        </a:rPr>
                        <a:t>(95)</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1" dirty="0">
                          <a:effectLst/>
                          <a:latin typeface="Calibri" panose="020F0502020204030204" pitchFamily="34" charset="0"/>
                          <a:ea typeface="Times New Roman" panose="02020603050405020304" pitchFamily="18" charset="0"/>
                        </a:rPr>
                        <a:t>(95)</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a:solidFill>
                            <a:schemeClr val="bg1">
                              <a:lumMod val="50000"/>
                            </a:schemeClr>
                          </a:solidFill>
                          <a:effectLst/>
                          <a:latin typeface="Calibri" panose="020F0502020204030204" pitchFamily="34" charset="0"/>
                          <a:ea typeface="Times New Roman" panose="02020603050405020304" pitchFamily="18" charset="0"/>
                        </a:rPr>
                        <a:t>(95)</a:t>
                      </a:r>
                      <a:endParaRPr lang="en-GB" sz="120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6248731"/>
                  </a:ext>
                </a:extLst>
              </a:tr>
              <a:tr h="160101">
                <a:tc>
                  <a:txBody>
                    <a:bodyPr/>
                    <a:lstStyle/>
                    <a:p>
                      <a:pPr algn="l"/>
                      <a:r>
                        <a:rPr lang="en-GB" sz="1000" b="1">
                          <a:effectLst/>
                          <a:latin typeface="Calibri" panose="020F0502020204030204" pitchFamily="34"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2,430</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a:effectLst/>
                          <a:latin typeface="Calibri" panose="020F0502020204030204" pitchFamily="34" charset="0"/>
                          <a:ea typeface="Times New Roman" panose="02020603050405020304" pitchFamily="18" charset="0"/>
                        </a:rPr>
                        <a:t>7,253</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dirty="0">
                          <a:effectLst/>
                          <a:latin typeface="Calibri" panose="020F0502020204030204" pitchFamily="34" charset="0"/>
                          <a:ea typeface="Times New Roman" panose="02020603050405020304" pitchFamily="18" charset="0"/>
                        </a:rPr>
                        <a:t>9,683</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9,664</a:t>
                      </a:r>
                      <a:endParaRPr lang="en-GB" sz="12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6933342"/>
                  </a:ext>
                </a:extLst>
              </a:tr>
            </a:tbl>
          </a:graphicData>
        </a:graphic>
      </p:graphicFrame>
    </p:spTree>
    <p:extLst>
      <p:ext uri="{BB962C8B-B14F-4D97-AF65-F5344CB8AC3E}">
        <p14:creationId xmlns:p14="http://schemas.microsoft.com/office/powerpoint/2010/main" val="26096287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50BF-2996-0204-F2BA-0AD12FF1C01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2EE96B7-7AE3-7ADC-C1E1-9199F7931F2B}"/>
              </a:ext>
            </a:extLst>
          </p:cNvPr>
          <p:cNvSpPr/>
          <p:nvPr/>
        </p:nvSpPr>
        <p:spPr>
          <a:xfrm>
            <a:off x="6812035" y="5507969"/>
            <a:ext cx="5989565"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C7FF4BA-2050-0DCD-F075-5AA46FDDF235}"/>
              </a:ext>
            </a:extLst>
          </p:cNvPr>
          <p:cNvSpPr/>
          <p:nvPr/>
        </p:nvSpPr>
        <p:spPr>
          <a:xfrm>
            <a:off x="0" y="3622132"/>
            <a:ext cx="6215605"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1AD51C31-DFEF-1390-4C57-3C900BF227B8}"/>
              </a:ext>
            </a:extLst>
          </p:cNvPr>
          <p:cNvSpPr/>
          <p:nvPr/>
        </p:nvSpPr>
        <p:spPr>
          <a:xfrm>
            <a:off x="0" y="868100"/>
            <a:ext cx="6215605"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71718ED7-D686-301F-1616-0E7978A94F8F}"/>
              </a:ext>
            </a:extLst>
          </p:cNvPr>
          <p:cNvSpPr/>
          <p:nvPr/>
        </p:nvSpPr>
        <p:spPr>
          <a:xfrm>
            <a:off x="6812035" y="868100"/>
            <a:ext cx="5989565" cy="1859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258BB9B-F5D8-9A51-28E9-518162E37E1F}"/>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6029E251-444A-BE35-073B-4448C70BB46B}"/>
              </a:ext>
            </a:extLst>
          </p:cNvPr>
          <p:cNvSpPr txBox="1"/>
          <p:nvPr/>
        </p:nvSpPr>
        <p:spPr>
          <a:xfrm>
            <a:off x="386863" y="61555"/>
            <a:ext cx="12414737" cy="584775"/>
          </a:xfrm>
          <a:prstGeom prst="rect">
            <a:avLst/>
          </a:prstGeom>
          <a:noFill/>
        </p:spPr>
        <p:txBody>
          <a:bodyPr wrap="square" rtlCol="0">
            <a:spAutoFit/>
          </a:bodyPr>
          <a:lstStyle/>
          <a:p>
            <a:r>
              <a:rPr lang="en-GB" sz="3200" dirty="0">
                <a:solidFill>
                  <a:schemeClr val="bg1"/>
                </a:solidFill>
              </a:rPr>
              <a:t>NODIADAU I’R CYFRIFON</a:t>
            </a:r>
            <a:endParaRPr lang="en-GB" sz="32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EE1AE95-80C6-8638-8B86-B02D470ED247}"/>
              </a:ext>
            </a:extLst>
          </p:cNvPr>
          <p:cNvSpPr txBox="1"/>
          <p:nvPr/>
        </p:nvSpPr>
        <p:spPr>
          <a:xfrm>
            <a:off x="416880" y="833093"/>
            <a:ext cx="4548066" cy="276999"/>
          </a:xfrm>
          <a:prstGeom prst="rect">
            <a:avLst/>
          </a:prstGeom>
          <a:noFill/>
        </p:spPr>
        <p:txBody>
          <a:bodyPr wrap="square" rtlCol="0">
            <a:spAutoFit/>
          </a:bodyPr>
          <a:lstStyle/>
          <a:p>
            <a:r>
              <a:rPr lang="en-GB" sz="1200" b="1" dirty="0"/>
              <a:t>23. </a:t>
            </a:r>
            <a:r>
              <a:rPr lang="cy-GB" sz="1200" b="1" dirty="0"/>
              <a:t>Cyfalaf ac Ymrwymiadau eraill </a:t>
            </a:r>
          </a:p>
        </p:txBody>
      </p:sp>
      <p:sp>
        <p:nvSpPr>
          <p:cNvPr id="14" name="TextBox 13">
            <a:extLst>
              <a:ext uri="{FF2B5EF4-FFF2-40B4-BE49-F238E27FC236}">
                <a16:creationId xmlns:a16="http://schemas.microsoft.com/office/drawing/2014/main" id="{1CF58D24-AF97-5B31-DDD1-58F49B109665}"/>
              </a:ext>
            </a:extLst>
          </p:cNvPr>
          <p:cNvSpPr txBox="1"/>
          <p:nvPr/>
        </p:nvSpPr>
        <p:spPr>
          <a:xfrm>
            <a:off x="526023" y="1162985"/>
            <a:ext cx="5500969" cy="253916"/>
          </a:xfrm>
          <a:prstGeom prst="rect">
            <a:avLst/>
          </a:prstGeom>
          <a:noFill/>
        </p:spPr>
        <p:txBody>
          <a:bodyPr wrap="square" lIns="91440" tIns="45720" rIns="91440" bIns="45720" rtlCol="0" anchor="t">
            <a:spAutoFit/>
          </a:bodyPr>
          <a:lstStyle/>
          <a:p>
            <a:pPr algn="just"/>
            <a:r>
              <a:rPr lang="cy-GB" sz="1050" dirty="0"/>
              <a:t>Ni wnaed darpariaeth ar gyfer yr ymrwymiadau cyfalaf canlynol ar 31 Gorffennaf 2023</a:t>
            </a:r>
          </a:p>
        </p:txBody>
      </p:sp>
      <p:graphicFrame>
        <p:nvGraphicFramePr>
          <p:cNvPr id="2" name="Table 1">
            <a:extLst>
              <a:ext uri="{FF2B5EF4-FFF2-40B4-BE49-F238E27FC236}">
                <a16:creationId xmlns:a16="http://schemas.microsoft.com/office/drawing/2014/main" id="{994AEB64-B2AA-4E60-7860-868F7CB315F7}"/>
              </a:ext>
            </a:extLst>
          </p:cNvPr>
          <p:cNvGraphicFramePr>
            <a:graphicFrameLocks noGrp="1"/>
          </p:cNvGraphicFramePr>
          <p:nvPr>
            <p:extLst>
              <p:ext uri="{D42A27DB-BD31-4B8C-83A1-F6EECF244321}">
                <p14:modId xmlns:p14="http://schemas.microsoft.com/office/powerpoint/2010/main" val="613910942"/>
              </p:ext>
            </p:extLst>
          </p:nvPr>
        </p:nvGraphicFramePr>
        <p:xfrm>
          <a:off x="514350" y="1538207"/>
          <a:ext cx="5473365" cy="1219200"/>
        </p:xfrm>
        <a:graphic>
          <a:graphicData uri="http://schemas.openxmlformats.org/drawingml/2006/table">
            <a:tbl>
              <a:tblPr firstRow="1" firstCol="1" bandRow="1"/>
              <a:tblGrid>
                <a:gridCol w="1666284">
                  <a:extLst>
                    <a:ext uri="{9D8B030D-6E8A-4147-A177-3AD203B41FA5}">
                      <a16:colId xmlns:a16="http://schemas.microsoft.com/office/drawing/2014/main" val="2273160817"/>
                    </a:ext>
                  </a:extLst>
                </a:gridCol>
                <a:gridCol w="1008760">
                  <a:extLst>
                    <a:ext uri="{9D8B030D-6E8A-4147-A177-3AD203B41FA5}">
                      <a16:colId xmlns:a16="http://schemas.microsoft.com/office/drawing/2014/main" val="2941789087"/>
                    </a:ext>
                  </a:extLst>
                </a:gridCol>
                <a:gridCol w="1008760">
                  <a:extLst>
                    <a:ext uri="{9D8B030D-6E8A-4147-A177-3AD203B41FA5}">
                      <a16:colId xmlns:a16="http://schemas.microsoft.com/office/drawing/2014/main" val="3586738464"/>
                    </a:ext>
                  </a:extLst>
                </a:gridCol>
                <a:gridCol w="1008760">
                  <a:extLst>
                    <a:ext uri="{9D8B030D-6E8A-4147-A177-3AD203B41FA5}">
                      <a16:colId xmlns:a16="http://schemas.microsoft.com/office/drawing/2014/main" val="3325678887"/>
                    </a:ext>
                  </a:extLst>
                </a:gridCol>
                <a:gridCol w="780801">
                  <a:extLst>
                    <a:ext uri="{9D8B030D-6E8A-4147-A177-3AD203B41FA5}">
                      <a16:colId xmlns:a16="http://schemas.microsoft.com/office/drawing/2014/main" val="1602844057"/>
                    </a:ext>
                  </a:extLst>
                </a:gridCol>
              </a:tblGrid>
              <a:tr h="0">
                <a:tc>
                  <a:txBody>
                    <a:bodyPr/>
                    <a:lstStyle/>
                    <a:p>
                      <a:r>
                        <a:rPr lang="en-GB" sz="1000" b="1" dirty="0">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gridSpan="2">
                  <a:txBody>
                    <a:bodyPr/>
                    <a:lstStyle/>
                    <a:p>
                      <a:pPr algn="ctr"/>
                      <a:r>
                        <a:rPr lang="cy-GB" sz="1000" b="1" noProof="0" dirty="0">
                          <a:effectLst/>
                          <a:latin typeface="Calibri" panose="020F0502020204030204" pitchFamily="34" charset="0"/>
                          <a:ea typeface="Times New Roman" panose="02020603050405020304" pitchFamily="18" charset="0"/>
                        </a:rPr>
                        <a:t>Blwyddyn hyd at 31 Gorffennaf 2024</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chemeClr val="tx1"/>
                      </a:solidFill>
                      <a:prstDash val="sysDot"/>
                      <a:round/>
                      <a:headEnd type="none" w="med" len="med"/>
                      <a:tailEnd type="none" w="med" len="med"/>
                    </a:lnR>
                    <a:lnT>
                      <a:noFill/>
                    </a:lnT>
                    <a:lnB>
                      <a:noFill/>
                    </a:lnB>
                    <a:noFill/>
                  </a:tcPr>
                </a:tc>
                <a:tc hMerge="1">
                  <a:txBody>
                    <a:bodyPr/>
                    <a:lstStyle/>
                    <a:p>
                      <a:endParaRPr lang="en-GB"/>
                    </a:p>
                  </a:txBody>
                  <a:tcPr/>
                </a:tc>
                <a:tc gridSpan="2">
                  <a:txBody>
                    <a:bodyPr/>
                    <a:lstStyle/>
                    <a:p>
                      <a:pPr algn="ctr"/>
                      <a:r>
                        <a:rPr lang="cy-GB" sz="1000" b="1" noProof="0" dirty="0">
                          <a:solidFill>
                            <a:schemeClr val="bg1">
                              <a:lumMod val="50000"/>
                            </a:schemeClr>
                          </a:solidFill>
                          <a:effectLst/>
                          <a:latin typeface="Calibri" panose="020F0502020204030204" pitchFamily="34" charset="0"/>
                          <a:ea typeface="Times New Roman" panose="02020603050405020304" pitchFamily="18" charset="0"/>
                        </a:rPr>
                        <a:t>Blwyddyn hyd at 31 Gorffennaf  2023</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a:noFill/>
                    </a:lnR>
                    <a:lnT>
                      <a:noFill/>
                    </a:lnT>
                    <a:lnB>
                      <a:noFill/>
                    </a:lnB>
                    <a:noFill/>
                  </a:tcPr>
                </a:tc>
                <a:tc hMerge="1">
                  <a:txBody>
                    <a:bodyPr/>
                    <a:lstStyle/>
                    <a:p>
                      <a:endParaRPr lang="en-GB"/>
                    </a:p>
                  </a:txBody>
                  <a:tcPr/>
                </a:tc>
                <a:extLst>
                  <a:ext uri="{0D108BD9-81ED-4DB2-BD59-A6C34878D82A}">
                    <a16:rowId xmlns:a16="http://schemas.microsoft.com/office/drawing/2014/main" val="2135885860"/>
                  </a:ext>
                </a:extLst>
              </a:tr>
              <a:tr h="0">
                <a:tc>
                  <a:txBody>
                    <a:bodyPr/>
                    <a:lstStyle/>
                    <a:p>
                      <a:r>
                        <a:rPr lang="en-GB" sz="1000">
                          <a:effectLst/>
                          <a:latin typeface="Calibri" panose="020F0502020204030204" pitchFamily="34"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Cyfunol</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Y Brifysgol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cy-GB" sz="1000" b="1" noProof="0" dirty="0">
                          <a:solidFill>
                            <a:schemeClr val="bg1">
                              <a:lumMod val="50000"/>
                            </a:schemeClr>
                          </a:solidFill>
                          <a:effectLst/>
                          <a:latin typeface="Calibri" panose="020F0502020204030204" pitchFamily="34" charset="0"/>
                          <a:ea typeface="Times New Roman" panose="02020603050405020304" pitchFamily="18" charset="0"/>
                        </a:rPr>
                        <a:t>Cyfunol</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tc>
                  <a:txBody>
                    <a:bodyPr/>
                    <a:lstStyle/>
                    <a:p>
                      <a:pPr algn="ctr"/>
                      <a:r>
                        <a:rPr lang="cy-GB" sz="1000" b="1" noProof="0" dirty="0">
                          <a:solidFill>
                            <a:schemeClr val="bg1">
                              <a:lumMod val="50000"/>
                            </a:schemeClr>
                          </a:solidFill>
                          <a:effectLst/>
                          <a:latin typeface="Calibri" panose="020F0502020204030204" pitchFamily="34" charset="0"/>
                          <a:ea typeface="Times New Roman" panose="02020603050405020304" pitchFamily="18" charset="0"/>
                        </a:rPr>
                        <a:t>Y Brifysgol</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615625357"/>
                  </a:ext>
                </a:extLst>
              </a:tr>
              <a:tr h="0">
                <a:tc>
                  <a:txBody>
                    <a:bodyPr/>
                    <a:lstStyle/>
                    <a:p>
                      <a:r>
                        <a:rPr lang="en-GB" sz="1000" dirty="0">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£’000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r>
                        <a:rPr lang="cy-GB" sz="1000" b="1" noProof="0" dirty="0">
                          <a:effectLst/>
                          <a:latin typeface="Calibri" panose="020F0502020204030204" pitchFamily="34" charset="0"/>
                          <a:ea typeface="Times New Roman" panose="02020603050405020304" pitchFamily="18" charset="0"/>
                        </a:rPr>
                        <a:t>£’000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cy-GB" sz="1000" b="1" noProof="0" dirty="0">
                          <a:solidFill>
                            <a:schemeClr val="bg1">
                              <a:lumMod val="50000"/>
                            </a:schemeClr>
                          </a:solidFill>
                          <a:effectLst/>
                          <a:latin typeface="Calibri" panose="020F0502020204030204" pitchFamily="34" charset="0"/>
                          <a:ea typeface="Times New Roman" panose="02020603050405020304" pitchFamily="18" charset="0"/>
                        </a:rPr>
                        <a:t>£’000</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a:noFill/>
                    </a:lnR>
                    <a:lnT>
                      <a:noFill/>
                    </a:lnT>
                    <a:lnB>
                      <a:noFill/>
                    </a:lnB>
                    <a:noFill/>
                  </a:tcPr>
                </a:tc>
                <a:tc>
                  <a:txBody>
                    <a:bodyPr/>
                    <a:lstStyle/>
                    <a:p>
                      <a:pPr algn="ctr"/>
                      <a:r>
                        <a:rPr lang="cy-GB" sz="1000" b="1" noProof="0" dirty="0">
                          <a:solidFill>
                            <a:schemeClr val="bg1">
                              <a:lumMod val="50000"/>
                            </a:schemeClr>
                          </a:solidFill>
                          <a:effectLst/>
                          <a:latin typeface="Calibri" panose="020F0502020204030204" pitchFamily="34" charset="0"/>
                          <a:ea typeface="Times New Roman" panose="02020603050405020304" pitchFamily="18" charset="0"/>
                        </a:rPr>
                        <a:t>£’000</a:t>
                      </a:r>
                      <a:endParaRPr lang="cy-GB" sz="1200" b="1" noProof="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708985160"/>
                  </a:ext>
                </a:extLst>
              </a:tr>
              <a:tr h="0">
                <a:tc>
                  <a:txBody>
                    <a:bodyPr/>
                    <a:lstStyle/>
                    <a:p>
                      <a:r>
                        <a:rPr lang="cy-GB" sz="1000" noProof="0" dirty="0">
                          <a:effectLst/>
                          <a:latin typeface="+mn-lt"/>
                          <a:ea typeface="Times New Roman" panose="02020603050405020304" pitchFamily="18" charset="0"/>
                        </a:rPr>
                        <a:t>Ymrwymiadau y contractiwyd ar eu cyfer</a:t>
                      </a: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dirty="0">
                          <a:effectLst/>
                          <a:latin typeface="Calibri" panose="020F0502020204030204" pitchFamily="34" charset="0"/>
                          <a:ea typeface="Times New Roman" panose="02020603050405020304" pitchFamily="18" charset="0"/>
                        </a:rPr>
                        <a:t>-</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17,277</a:t>
                      </a:r>
                      <a:endParaRPr lang="en-GB" sz="12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17,277</a:t>
                      </a:r>
                      <a:endParaRPr lang="en-GB" sz="12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233953765"/>
                  </a:ext>
                </a:extLst>
              </a:tr>
              <a:tr h="0">
                <a:tc>
                  <a:txBody>
                    <a:bodyPr/>
                    <a:lstStyle/>
                    <a:p>
                      <a:r>
                        <a:rPr lang="cy-GB" sz="1000" noProof="0" dirty="0">
                          <a:effectLst/>
                          <a:latin typeface="+mn-lt"/>
                          <a:ea typeface="Times New Roman" panose="02020603050405020304" pitchFamily="18" charset="0"/>
                        </a:rPr>
                        <a:t>Ymrwymiadau awdurdodedig </a:t>
                      </a:r>
                    </a:p>
                  </a:txBody>
                  <a:tcPr marL="68580" marR="68580" marT="0" marB="0">
                    <a:lnL>
                      <a:noFill/>
                    </a:lnL>
                    <a:lnR>
                      <a:noFill/>
                    </a:lnR>
                    <a:lnT>
                      <a:noFill/>
                    </a:lnT>
                    <a:lnB>
                      <a:noFill/>
                    </a:lnB>
                    <a:noFill/>
                  </a:tcPr>
                </a:tc>
                <a:tc>
                  <a:txBody>
                    <a:bodyPr/>
                    <a:lstStyle/>
                    <a:p>
                      <a:pPr algn="ctr"/>
                      <a:r>
                        <a:rPr lang="en-GB" sz="1000" b="1" dirty="0">
                          <a:effectLst/>
                          <a:latin typeface="Calibri" panose="020F0502020204030204" pitchFamily="34" charset="0"/>
                          <a:ea typeface="Times New Roman" panose="02020603050405020304" pitchFamily="18" charset="0"/>
                        </a:rPr>
                        <a:t>-</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1">
                          <a:effectLst/>
                          <a:latin typeface="Calibri" panose="020F0502020204030204" pitchFamily="34" charset="0"/>
                          <a:ea typeface="Times New Roman" panose="02020603050405020304" pitchFamily="18" charset="0"/>
                        </a:rPr>
                        <a:t>-</a:t>
                      </a:r>
                      <a:endParaRPr lang="en-GB" sz="12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a:t>
                      </a:r>
                      <a:endParaRPr lang="en-GB" sz="12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dirty="0">
                          <a:solidFill>
                            <a:schemeClr val="bg1">
                              <a:lumMod val="50000"/>
                            </a:schemeClr>
                          </a:solidFill>
                          <a:effectLst/>
                          <a:latin typeface="Calibri" panose="020F0502020204030204" pitchFamily="34" charset="0"/>
                          <a:ea typeface="Times New Roman" panose="02020603050405020304" pitchFamily="18" charset="0"/>
                        </a:rPr>
                        <a:t>-</a:t>
                      </a:r>
                      <a:endParaRPr lang="en-GB" sz="1200"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3195891"/>
                  </a:ext>
                </a:extLst>
              </a:tr>
              <a:tr h="0">
                <a:tc>
                  <a:txBody>
                    <a:bodyPr/>
                    <a:lstStyle/>
                    <a:p>
                      <a:r>
                        <a:rPr lang="en-GB" sz="1000" dirty="0">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Calibri" panose="020F0502020204030204" pitchFamily="34" charset="0"/>
                          <a:ea typeface="Times New Roman" panose="02020603050405020304" pitchFamily="18" charset="0"/>
                        </a:rPr>
                        <a:t>-</a:t>
                      </a:r>
                      <a:endParaRPr lang="en-GB" sz="1200" b="1">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dirty="0">
                          <a:effectLst/>
                          <a:latin typeface="Calibri" panose="020F0502020204030204" pitchFamily="34" charset="0"/>
                          <a:ea typeface="Times New Roman" panose="02020603050405020304" pitchFamily="18" charset="0"/>
                        </a:rPr>
                        <a:t>-</a:t>
                      </a:r>
                      <a:endParaRPr lang="en-GB" sz="1200" b="1"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a:solidFill>
                            <a:schemeClr val="bg1">
                              <a:lumMod val="50000"/>
                            </a:schemeClr>
                          </a:solidFill>
                          <a:effectLst/>
                          <a:latin typeface="Calibri" panose="020F0502020204030204" pitchFamily="34" charset="0"/>
                          <a:ea typeface="Times New Roman" panose="02020603050405020304" pitchFamily="18" charset="0"/>
                        </a:rPr>
                        <a:t>17,277</a:t>
                      </a:r>
                      <a:endParaRPr lang="en-GB" sz="1200" b="1">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dirty="0">
                          <a:solidFill>
                            <a:schemeClr val="bg1">
                              <a:lumMod val="50000"/>
                            </a:schemeClr>
                          </a:solidFill>
                          <a:effectLst/>
                          <a:latin typeface="Calibri" panose="020F0502020204030204" pitchFamily="34" charset="0"/>
                          <a:ea typeface="Times New Roman" panose="02020603050405020304" pitchFamily="18" charset="0"/>
                        </a:rPr>
                        <a:t>17,277</a:t>
                      </a:r>
                      <a:endParaRPr lang="en-GB" sz="1200" b="1" dirty="0">
                        <a:solidFill>
                          <a:schemeClr val="bg1">
                            <a:lumMod val="50000"/>
                          </a:schemeClr>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4126150"/>
                  </a:ext>
                </a:extLst>
              </a:tr>
            </a:tbl>
          </a:graphicData>
        </a:graphic>
      </p:graphicFrame>
      <p:graphicFrame>
        <p:nvGraphicFramePr>
          <p:cNvPr id="5" name="Table 4">
            <a:extLst>
              <a:ext uri="{FF2B5EF4-FFF2-40B4-BE49-F238E27FC236}">
                <a16:creationId xmlns:a16="http://schemas.microsoft.com/office/drawing/2014/main" id="{1A4BF836-D7F9-61AC-31C6-A0601619DF8A}"/>
              </a:ext>
            </a:extLst>
          </p:cNvPr>
          <p:cNvGraphicFramePr>
            <a:graphicFrameLocks noGrp="1"/>
          </p:cNvGraphicFramePr>
          <p:nvPr>
            <p:extLst>
              <p:ext uri="{D42A27DB-BD31-4B8C-83A1-F6EECF244321}">
                <p14:modId xmlns:p14="http://schemas.microsoft.com/office/powerpoint/2010/main" val="66956375"/>
              </p:ext>
            </p:extLst>
          </p:nvPr>
        </p:nvGraphicFramePr>
        <p:xfrm>
          <a:off x="360436" y="3984948"/>
          <a:ext cx="5661096" cy="5059680"/>
        </p:xfrm>
        <a:graphic>
          <a:graphicData uri="http://schemas.openxmlformats.org/drawingml/2006/table">
            <a:tbl>
              <a:tblPr firstRow="1" firstCol="1" bandRow="1"/>
              <a:tblGrid>
                <a:gridCol w="2313278">
                  <a:extLst>
                    <a:ext uri="{9D8B030D-6E8A-4147-A177-3AD203B41FA5}">
                      <a16:colId xmlns:a16="http://schemas.microsoft.com/office/drawing/2014/main" val="2852671877"/>
                    </a:ext>
                  </a:extLst>
                </a:gridCol>
                <a:gridCol w="810636">
                  <a:extLst>
                    <a:ext uri="{9D8B030D-6E8A-4147-A177-3AD203B41FA5}">
                      <a16:colId xmlns:a16="http://schemas.microsoft.com/office/drawing/2014/main" val="1057746878"/>
                    </a:ext>
                  </a:extLst>
                </a:gridCol>
                <a:gridCol w="790300">
                  <a:extLst>
                    <a:ext uri="{9D8B030D-6E8A-4147-A177-3AD203B41FA5}">
                      <a16:colId xmlns:a16="http://schemas.microsoft.com/office/drawing/2014/main" val="4097889637"/>
                    </a:ext>
                  </a:extLst>
                </a:gridCol>
                <a:gridCol w="733809">
                  <a:extLst>
                    <a:ext uri="{9D8B030D-6E8A-4147-A177-3AD203B41FA5}">
                      <a16:colId xmlns:a16="http://schemas.microsoft.com/office/drawing/2014/main" val="576192254"/>
                    </a:ext>
                  </a:extLst>
                </a:gridCol>
                <a:gridCol w="1013073">
                  <a:extLst>
                    <a:ext uri="{9D8B030D-6E8A-4147-A177-3AD203B41FA5}">
                      <a16:colId xmlns:a16="http://schemas.microsoft.com/office/drawing/2014/main" val="3648964140"/>
                    </a:ext>
                  </a:extLst>
                </a:gridCol>
              </a:tblGrid>
              <a:tr h="0">
                <a:tc>
                  <a:txBody>
                    <a:bodyPr/>
                    <a:lstStyle/>
                    <a:p>
                      <a:r>
                        <a:rPr lang="en-GB" sz="1000"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txBody>
                  <a:tcPr marL="68580" marR="68580" marT="0" marB="0">
                    <a:lnL>
                      <a:noFill/>
                    </a:lnL>
                    <a:lnR>
                      <a:noFill/>
                    </a:lnR>
                    <a:lnT>
                      <a:noFill/>
                    </a:lnT>
                    <a:lnB>
                      <a:noFill/>
                    </a:lnB>
                    <a:noFill/>
                  </a:tcPr>
                </a:tc>
                <a:tc gridSpan="3">
                  <a:txBody>
                    <a:bodyPr/>
                    <a:lstStyle/>
                    <a:p>
                      <a:pPr algn="ctr"/>
                      <a:r>
                        <a:rPr lang="cy-GB" sz="1000" b="1" noProof="0" dirty="0">
                          <a:effectLst/>
                          <a:latin typeface="+mn-lt"/>
                          <a:ea typeface="Times New Roman" panose="02020603050405020304" pitchFamily="18" charset="0"/>
                        </a:rPr>
                        <a:t>Ar 31 Gorffennaf 2024</a:t>
                      </a:r>
                      <a:endParaRPr lang="cy-GB" sz="1200" noProof="0" dirty="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hMerge="1">
                  <a:txBody>
                    <a:bodyPr/>
                    <a:lstStyle/>
                    <a:p>
                      <a:endParaRPr lang="en-GB"/>
                    </a:p>
                  </a:txBody>
                  <a:tcPr/>
                </a:tc>
                <a:tc hMerge="1">
                  <a:txBody>
                    <a:bodyPr/>
                    <a:lstStyle/>
                    <a:p>
                      <a:endParaRPr lang="en-GB"/>
                    </a:p>
                  </a:txBody>
                  <a:tcPr/>
                </a:tc>
                <a:tc>
                  <a:txBody>
                    <a:bodyPr/>
                    <a:lstStyle/>
                    <a:p>
                      <a:pPr algn="ctr"/>
                      <a:r>
                        <a:rPr lang="cy-GB" sz="1000" noProof="0" dirty="0">
                          <a:solidFill>
                            <a:schemeClr val="bg1">
                              <a:lumMod val="50000"/>
                            </a:schemeClr>
                          </a:solidFill>
                          <a:effectLst/>
                          <a:latin typeface="+mn-lt"/>
                          <a:ea typeface="Times New Roman" panose="02020603050405020304" pitchFamily="18" charset="0"/>
                        </a:rPr>
                        <a:t>Ar 31 Gorffennaf  2023</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2631827179"/>
                  </a:ext>
                </a:extLst>
              </a:tr>
              <a:tr h="0">
                <a:tc>
                  <a:txBody>
                    <a:bodyPr/>
                    <a:lstStyle/>
                    <a:p>
                      <a:r>
                        <a:rPr lang="en-GB" sz="1000"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b="1" noProof="0" dirty="0">
                          <a:effectLst/>
                          <a:latin typeface="+mn-lt"/>
                          <a:ea typeface="Times New Roman" panose="02020603050405020304" pitchFamily="18" charset="0"/>
                        </a:rPr>
                        <a:t>Tir ac adeiladau</a:t>
                      </a:r>
                      <a:endParaRPr lang="cy-GB" sz="12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b="1" noProof="0" dirty="0">
                          <a:effectLst/>
                          <a:latin typeface="+mn-lt"/>
                          <a:ea typeface="Times New Roman" panose="02020603050405020304" pitchFamily="18" charset="0"/>
                        </a:rPr>
                        <a:t>Prydlesi eraill </a:t>
                      </a:r>
                      <a:endParaRPr lang="cy-GB" sz="12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cy-GB" sz="1000" b="1" noProof="0" dirty="0">
                          <a:effectLst/>
                          <a:latin typeface="+mn-lt"/>
                          <a:ea typeface="Times New Roman" panose="02020603050405020304" pitchFamily="18" charset="0"/>
                        </a:rPr>
                        <a:t>Cyfanswm</a:t>
                      </a:r>
                      <a:endParaRPr lang="cy-GB" sz="1200" noProof="0" dirty="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cy-GB" sz="1000" noProof="0" dirty="0">
                          <a:solidFill>
                            <a:schemeClr val="bg1">
                              <a:lumMod val="50000"/>
                            </a:schemeClr>
                          </a:solidFill>
                          <a:effectLst/>
                          <a:latin typeface="+mn-lt"/>
                          <a:ea typeface="Times New Roman" panose="02020603050405020304" pitchFamily="18" charset="0"/>
                        </a:rPr>
                        <a:t>Cyfanswm</a:t>
                      </a:r>
                      <a:endParaRPr lang="cy-GB" sz="1200" noProof="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3293214016"/>
                  </a:ext>
                </a:extLst>
              </a:tr>
              <a:tr h="0">
                <a:tc>
                  <a:txBody>
                    <a:bodyPr/>
                    <a:lstStyle/>
                    <a:p>
                      <a:r>
                        <a:rPr lang="en-GB" sz="1000">
                          <a:effectLst/>
                          <a:latin typeface="+mn-lt"/>
                          <a:ea typeface="Times New Roman" panose="02020603050405020304" pitchFamily="18" charset="0"/>
                        </a:rPr>
                        <a:t> </a:t>
                      </a:r>
                      <a:endParaRPr lang="en-GB" sz="120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£’000</a:t>
                      </a:r>
                      <a:endParaRPr lang="en-GB" sz="1200">
                        <a:effectLst/>
                        <a:latin typeface="+mn-lt"/>
                        <a:ea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£’000</a:t>
                      </a:r>
                      <a:endParaRPr lang="en-GB" sz="1200">
                        <a:effectLst/>
                        <a:latin typeface="+mn-lt"/>
                        <a:ea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£’000</a:t>
                      </a:r>
                      <a:endParaRPr lang="en-GB" sz="1200">
                        <a:effectLst/>
                        <a:latin typeface="+mn-lt"/>
                        <a:ea typeface="Times New Roman" panose="02020603050405020304" pitchFamily="18" charset="0"/>
                      </a:endParaRPr>
                    </a:p>
                  </a:txBody>
                  <a:tcPr marL="68580" marR="68580" marT="0" marB="0" anchor="ctr">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dirty="0">
                          <a:solidFill>
                            <a:schemeClr val="bg1">
                              <a:lumMod val="50000"/>
                            </a:schemeClr>
                          </a:solidFill>
                          <a:effectLst/>
                          <a:latin typeface="+mn-lt"/>
                          <a:ea typeface="Times New Roman" panose="02020603050405020304" pitchFamily="18" charset="0"/>
                        </a:rPr>
                        <a:t>£’000</a:t>
                      </a:r>
                      <a:endParaRPr lang="en-GB" sz="1200" dirty="0">
                        <a:solidFill>
                          <a:schemeClr val="bg1">
                            <a:lumMod val="50000"/>
                          </a:schemeClr>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702096208"/>
                  </a:ext>
                </a:extLst>
              </a:tr>
              <a:tr h="0">
                <a:tc>
                  <a:txBody>
                    <a:bodyPr/>
                    <a:lstStyle/>
                    <a:p>
                      <a:r>
                        <a:rPr lang="cy-GB" sz="1200" b="1" noProof="0" dirty="0">
                          <a:effectLst/>
                          <a:latin typeface="+mn-lt"/>
                          <a:ea typeface="Times New Roman" panose="02020603050405020304" pitchFamily="18" charset="0"/>
                        </a:rPr>
                        <a:t>Cyfunol </a:t>
                      </a:r>
                    </a:p>
                  </a:txBody>
                  <a:tcPr marL="68580" marR="68580" marT="0" marB="0">
                    <a:lnL>
                      <a:noFill/>
                    </a:lnL>
                    <a:lnR>
                      <a:noFill/>
                    </a:lnR>
                    <a:lnT>
                      <a:noFill/>
                    </a:lnT>
                    <a:lnB>
                      <a:noFill/>
                    </a:lnB>
                    <a:noFill/>
                  </a:tcPr>
                </a:tc>
                <a:tc>
                  <a:txBody>
                    <a:bodyPr/>
                    <a:lstStyle/>
                    <a:p>
                      <a:pPr algn="ctr"/>
                      <a:endParaRPr lang="en-GB" sz="1200" b="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endParaRPr lang="en-GB" sz="1200" b="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endParaRPr lang="en-GB" sz="1200" b="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endParaRPr lang="en-GB" sz="1200" b="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3705734242"/>
                  </a:ext>
                </a:extLst>
              </a:tr>
              <a:tr h="0">
                <a:tc>
                  <a:txBody>
                    <a:bodyPr/>
                    <a:lstStyle/>
                    <a:p>
                      <a:r>
                        <a:rPr lang="cy-GB" sz="1000" b="1" noProof="0" dirty="0">
                          <a:effectLst/>
                          <a:latin typeface="+mn-lt"/>
                          <a:ea typeface="Calibri" panose="020F0502020204030204" pitchFamily="34" charset="0"/>
                        </a:rPr>
                        <a:t>Cyfanswm rhenti sy'n daladwy o dan brydlesau gweithredu:</a:t>
                      </a:r>
                      <a:endParaRPr lang="cy-GB" sz="1200" b="1"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dirty="0">
                          <a:effectLst/>
                          <a:latin typeface="+mn-lt"/>
                          <a:ea typeface="Times New Roman" panose="02020603050405020304" pitchFamily="18" charset="0"/>
                        </a:rPr>
                        <a:t> </a:t>
                      </a:r>
                      <a:endParaRPr lang="en-GB" sz="1200" b="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 </a:t>
                      </a:r>
                      <a:endParaRPr lang="en-GB" sz="1200" b="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Calibri" panose="020F0502020204030204" pitchFamily="34" charset="0"/>
                        </a:rPr>
                        <a:t> </a:t>
                      </a:r>
                      <a:endParaRPr lang="en-GB" sz="1200" b="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0">
                          <a:solidFill>
                            <a:schemeClr val="bg1">
                              <a:lumMod val="50000"/>
                            </a:schemeClr>
                          </a:solidFill>
                          <a:effectLst/>
                          <a:latin typeface="+mn-lt"/>
                          <a:ea typeface="Calibri" panose="020F0502020204030204" pitchFamily="34" charset="0"/>
                        </a:rPr>
                        <a:t> </a:t>
                      </a:r>
                      <a:endParaRPr lang="en-GB" sz="1200" b="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4108997731"/>
                  </a:ext>
                </a:extLst>
              </a:tr>
              <a:tr h="0">
                <a:tc>
                  <a:txBody>
                    <a:bodyPr/>
                    <a:lstStyle/>
                    <a:p>
                      <a:r>
                        <a:rPr lang="cy-GB" sz="1000" noProof="0" dirty="0">
                          <a:effectLst/>
                          <a:latin typeface="+mn-lt"/>
                          <a:ea typeface="Times New Roman" panose="02020603050405020304" pitchFamily="18" charset="0"/>
                        </a:rPr>
                        <a:t>Taladwy yn ystod y flwyddyn</a:t>
                      </a:r>
                      <a:endParaRPr lang="cy-GB" sz="12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dirty="0">
                          <a:effectLst/>
                          <a:latin typeface="+mn-lt"/>
                          <a:ea typeface="Times New Roman" panose="02020603050405020304" pitchFamily="18" charset="0"/>
                        </a:rPr>
                        <a:t>2,447</a:t>
                      </a:r>
                      <a:endParaRPr lang="en-GB" sz="1200" b="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429</a:t>
                      </a:r>
                      <a:endParaRPr lang="en-GB" sz="1200" b="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2,876</a:t>
                      </a:r>
                      <a:endParaRPr lang="en-GB" sz="1200" b="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0">
                          <a:solidFill>
                            <a:schemeClr val="bg1">
                              <a:lumMod val="50000"/>
                            </a:schemeClr>
                          </a:solidFill>
                          <a:effectLst/>
                          <a:latin typeface="+mn-lt"/>
                          <a:ea typeface="Times New Roman" panose="02020603050405020304" pitchFamily="18" charset="0"/>
                        </a:rPr>
                        <a:t>2,757</a:t>
                      </a:r>
                      <a:endParaRPr lang="en-GB" sz="1200" b="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3609148737"/>
                  </a:ext>
                </a:extLst>
              </a:tr>
              <a:tr h="0">
                <a:tc>
                  <a:txBody>
                    <a:bodyPr/>
                    <a:lstStyle/>
                    <a:p>
                      <a:r>
                        <a:rPr lang="en-GB" sz="1000">
                          <a:effectLst/>
                          <a:latin typeface="+mn-lt"/>
                          <a:ea typeface="Times New Roman" panose="02020603050405020304" pitchFamily="18" charset="0"/>
                        </a:rPr>
                        <a:t> </a:t>
                      </a:r>
                      <a:endParaRPr lang="en-GB" sz="120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dirty="0">
                          <a:effectLst/>
                          <a:latin typeface="+mn-lt"/>
                          <a:ea typeface="Times New Roman" panose="02020603050405020304" pitchFamily="18" charset="0"/>
                        </a:rPr>
                        <a:t> </a:t>
                      </a:r>
                      <a:endParaRPr lang="en-GB" sz="1200" b="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 </a:t>
                      </a:r>
                      <a:endParaRPr lang="en-GB" sz="1200" b="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 </a:t>
                      </a:r>
                      <a:endParaRPr lang="en-GB" sz="1200" b="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0">
                          <a:solidFill>
                            <a:schemeClr val="bg1">
                              <a:lumMod val="50000"/>
                            </a:schemeClr>
                          </a:solidFill>
                          <a:effectLst/>
                          <a:latin typeface="+mn-lt"/>
                          <a:ea typeface="Times New Roman" panose="02020603050405020304" pitchFamily="18" charset="0"/>
                        </a:rPr>
                        <a:t> </a:t>
                      </a:r>
                      <a:endParaRPr lang="en-GB" sz="1200" b="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1847534352"/>
                  </a:ext>
                </a:extLst>
              </a:tr>
              <a:tr h="0">
                <a:tc>
                  <a:txBody>
                    <a:bodyPr/>
                    <a:lstStyle/>
                    <a:p>
                      <a:r>
                        <a:rPr lang="cy-GB" sz="1000" noProof="0" dirty="0">
                          <a:effectLst/>
                          <a:latin typeface="+mn-lt"/>
                          <a:ea typeface="Times New Roman" panose="02020603050405020304" pitchFamily="18" charset="0"/>
                        </a:rPr>
                        <a:t>Isafswm taliadau prydles yn y dyfodol sy’n ddyledus:</a:t>
                      </a:r>
                      <a:endParaRPr lang="cy-GB" sz="12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dirty="0">
                          <a:effectLst/>
                          <a:latin typeface="+mn-lt"/>
                          <a:ea typeface="Times New Roman" panose="02020603050405020304" pitchFamily="18" charset="0"/>
                        </a:rPr>
                        <a:t> </a:t>
                      </a:r>
                      <a:endParaRPr lang="en-GB" sz="1200" b="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 </a:t>
                      </a:r>
                      <a:endParaRPr lang="en-GB" sz="1200" b="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dirty="0">
                          <a:effectLst/>
                          <a:latin typeface="+mn-lt"/>
                          <a:ea typeface="Times New Roman" panose="02020603050405020304" pitchFamily="18" charset="0"/>
                        </a:rPr>
                        <a:t> </a:t>
                      </a:r>
                      <a:endParaRPr lang="en-GB" sz="1200" b="0" dirty="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0">
                          <a:solidFill>
                            <a:schemeClr val="bg1">
                              <a:lumMod val="50000"/>
                            </a:schemeClr>
                          </a:solidFill>
                          <a:effectLst/>
                          <a:latin typeface="+mn-lt"/>
                          <a:ea typeface="Times New Roman" panose="02020603050405020304" pitchFamily="18" charset="0"/>
                        </a:rPr>
                        <a:t> </a:t>
                      </a:r>
                      <a:endParaRPr lang="en-GB" sz="1200" b="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3508439870"/>
                  </a:ext>
                </a:extLst>
              </a:tr>
              <a:tr h="0">
                <a:tc>
                  <a:txBody>
                    <a:bodyPr/>
                    <a:lstStyle/>
                    <a:p>
                      <a:r>
                        <a:rPr lang="cy-GB" sz="1000" noProof="0" dirty="0">
                          <a:effectLst/>
                          <a:latin typeface="+mn-lt"/>
                          <a:ea typeface="Times New Roman" panose="02020603050405020304" pitchFamily="18" charset="0"/>
                        </a:rPr>
                        <a:t>Ddim yn hwyrach na blwyddyn</a:t>
                      </a:r>
                      <a:endParaRPr lang="cy-GB" sz="12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1,312</a:t>
                      </a:r>
                      <a:endParaRPr lang="en-GB" sz="1200" b="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252</a:t>
                      </a:r>
                      <a:endParaRPr lang="en-GB" sz="1200" b="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1,564</a:t>
                      </a:r>
                      <a:endParaRPr lang="en-GB" sz="1200" b="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0">
                          <a:solidFill>
                            <a:schemeClr val="bg1">
                              <a:lumMod val="50000"/>
                            </a:schemeClr>
                          </a:solidFill>
                          <a:effectLst/>
                          <a:latin typeface="+mn-lt"/>
                          <a:ea typeface="Times New Roman" panose="02020603050405020304" pitchFamily="18" charset="0"/>
                        </a:rPr>
                        <a:t>2,774</a:t>
                      </a:r>
                      <a:endParaRPr lang="en-GB" sz="1200" b="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2871369701"/>
                  </a:ext>
                </a:extLst>
              </a:tr>
              <a:tr h="0">
                <a:tc>
                  <a:txBody>
                    <a:bodyPr/>
                    <a:lstStyle/>
                    <a:p>
                      <a:r>
                        <a:rPr lang="en-GB" sz="1000" dirty="0">
                          <a:effectLst/>
                          <a:latin typeface="+mn-lt"/>
                          <a:ea typeface="Times New Roman" panose="02020603050405020304" pitchFamily="18" charset="0"/>
                        </a:rPr>
                        <a:t>H</a:t>
                      </a:r>
                      <a:r>
                        <a:rPr lang="pl-PL" sz="1000" dirty="0">
                          <a:effectLst/>
                          <a:latin typeface="+mn-lt"/>
                          <a:ea typeface="Times New Roman" panose="02020603050405020304" pitchFamily="18" charset="0"/>
                        </a:rPr>
                        <a:t>wyrach na </a:t>
                      </a:r>
                      <a:r>
                        <a:rPr lang="cy-GB" sz="1000" noProof="0" dirty="0">
                          <a:effectLst/>
                          <a:latin typeface="+mn-lt"/>
                          <a:ea typeface="Times New Roman" panose="02020603050405020304" pitchFamily="18" charset="0"/>
                        </a:rPr>
                        <a:t>blwyddyn, ac nid yn hwyrach na 5 mlynedd</a:t>
                      </a:r>
                      <a:endParaRPr lang="cy-GB" sz="12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7,518</a:t>
                      </a:r>
                      <a:endParaRPr lang="en-GB" sz="1200" b="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655</a:t>
                      </a:r>
                      <a:endParaRPr lang="en-GB" sz="1200" b="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8,173</a:t>
                      </a:r>
                      <a:endParaRPr lang="en-GB" sz="1200" b="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0">
                          <a:solidFill>
                            <a:schemeClr val="bg1">
                              <a:lumMod val="50000"/>
                            </a:schemeClr>
                          </a:solidFill>
                          <a:effectLst/>
                          <a:latin typeface="+mn-lt"/>
                          <a:ea typeface="Times New Roman" panose="02020603050405020304" pitchFamily="18" charset="0"/>
                        </a:rPr>
                        <a:t>7,081</a:t>
                      </a:r>
                      <a:endParaRPr lang="en-GB" sz="1200" b="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1512697068"/>
                  </a:ext>
                </a:extLst>
              </a:tr>
              <a:tr h="0">
                <a:tc>
                  <a:txBody>
                    <a:bodyPr/>
                    <a:lstStyle/>
                    <a:p>
                      <a:r>
                        <a:rPr lang="cy-GB" sz="1000" noProof="0" dirty="0">
                          <a:effectLst/>
                          <a:latin typeface="+mn-lt"/>
                          <a:ea typeface="Times New Roman" panose="02020603050405020304" pitchFamily="18" charset="0"/>
                        </a:rPr>
                        <a:t>Dros 5 mlynedd</a:t>
                      </a:r>
                      <a:endParaRPr lang="cy-GB" sz="12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12,683</a:t>
                      </a:r>
                      <a:endParaRPr lang="en-GB" sz="1200" b="0">
                        <a:effectLst/>
                        <a:latin typeface="+mn-lt"/>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0" dirty="0">
                          <a:effectLst/>
                          <a:latin typeface="+mn-lt"/>
                          <a:ea typeface="Times New Roman" panose="02020603050405020304" pitchFamily="18" charset="0"/>
                        </a:rPr>
                        <a:t>-</a:t>
                      </a:r>
                      <a:endParaRPr lang="en-GB" sz="1200" b="0" dirty="0">
                        <a:effectLst/>
                        <a:latin typeface="+mn-lt"/>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0">
                          <a:effectLst/>
                          <a:latin typeface="+mn-lt"/>
                          <a:ea typeface="Times New Roman" panose="02020603050405020304" pitchFamily="18" charset="0"/>
                        </a:rPr>
                        <a:t>12,683</a:t>
                      </a:r>
                      <a:endParaRPr lang="en-GB" sz="1200" b="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0">
                          <a:solidFill>
                            <a:schemeClr val="bg1">
                              <a:lumMod val="50000"/>
                            </a:schemeClr>
                          </a:solidFill>
                          <a:effectLst/>
                          <a:latin typeface="+mn-lt"/>
                          <a:ea typeface="Times New Roman" panose="02020603050405020304" pitchFamily="18" charset="0"/>
                        </a:rPr>
                        <a:t>16,384</a:t>
                      </a:r>
                      <a:endParaRPr lang="en-GB" sz="1200" b="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0160100"/>
                  </a:ext>
                </a:extLst>
              </a:tr>
              <a:tr h="0">
                <a:tc>
                  <a:txBody>
                    <a:bodyPr/>
                    <a:lstStyle/>
                    <a:p>
                      <a:r>
                        <a:rPr lang="cy-GB" sz="1000" b="1" noProof="0" dirty="0">
                          <a:effectLst/>
                          <a:latin typeface="+mn-lt"/>
                          <a:ea typeface="Times New Roman" panose="02020603050405020304" pitchFamily="18" charset="0"/>
                        </a:rPr>
                        <a:t>Cyfanswm y taliadau prydles sy'n ddyledus</a:t>
                      </a:r>
                      <a:endParaRPr lang="cy-GB" sz="12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21,513</a:t>
                      </a:r>
                      <a:endParaRPr lang="en-GB" sz="1200">
                        <a:effectLst/>
                        <a:latin typeface="+mn-lt"/>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dirty="0">
                          <a:effectLst/>
                          <a:latin typeface="+mn-lt"/>
                          <a:ea typeface="Times New Roman" panose="02020603050405020304" pitchFamily="18" charset="0"/>
                        </a:rPr>
                        <a:t>907</a:t>
                      </a:r>
                      <a:endParaRPr lang="en-GB" sz="1200" dirty="0">
                        <a:effectLst/>
                        <a:latin typeface="+mn-lt"/>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dirty="0">
                          <a:effectLst/>
                          <a:latin typeface="+mn-lt"/>
                          <a:ea typeface="Times New Roman" panose="02020603050405020304" pitchFamily="18" charset="0"/>
                        </a:rPr>
                        <a:t>22,420</a:t>
                      </a:r>
                      <a:endParaRPr lang="en-GB" sz="1200" dirty="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a:solidFill>
                            <a:schemeClr val="bg1">
                              <a:lumMod val="50000"/>
                            </a:schemeClr>
                          </a:solidFill>
                          <a:effectLst/>
                          <a:latin typeface="+mn-lt"/>
                          <a:ea typeface="Times New Roman" panose="02020603050405020304" pitchFamily="18" charset="0"/>
                        </a:rPr>
                        <a:t>26,239</a:t>
                      </a:r>
                      <a:endParaRPr lang="en-GB" sz="120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7774968"/>
                  </a:ext>
                </a:extLst>
              </a:tr>
              <a:tr h="0">
                <a:tc>
                  <a:txBody>
                    <a:bodyPr/>
                    <a:lstStyle/>
                    <a:p>
                      <a:endParaRPr lang="en-GB" sz="180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endParaRPr lang="en-GB" sz="1200" b="0">
                        <a:effectLst/>
                        <a:latin typeface="+mn-lt"/>
                        <a:ea typeface="Times New Roman" panose="02020603050405020304" pitchFamily="18" charset="0"/>
                      </a:endParaRPr>
                    </a:p>
                  </a:txBody>
                  <a:tcPr marL="68580" marR="68580" marT="0" marB="0">
                    <a:lnL>
                      <a:noFill/>
                    </a:lnL>
                    <a:lnR>
                      <a:noFill/>
                    </a:lnR>
                    <a:lnT w="28575" cap="flat" cmpd="sng" algn="ctr">
                      <a:solidFill>
                        <a:schemeClr val="tx1"/>
                      </a:solidFill>
                      <a:prstDash val="solid"/>
                      <a:round/>
                      <a:headEnd type="none" w="med" len="med"/>
                      <a:tailEnd type="none" w="med" len="med"/>
                    </a:lnT>
                    <a:lnB w="19050" cap="flat" cmpd="dbl" algn="ctr">
                      <a:noFill/>
                      <a:prstDash val="solid"/>
                      <a:round/>
                      <a:headEnd type="none" w="med" len="med"/>
                      <a:tailEnd type="none" w="med" len="med"/>
                    </a:lnB>
                    <a:noFill/>
                  </a:tcPr>
                </a:tc>
                <a:tc>
                  <a:txBody>
                    <a:bodyPr/>
                    <a:lstStyle/>
                    <a:p>
                      <a:pPr algn="ctr"/>
                      <a:endParaRPr lang="en-GB" sz="1200" b="0">
                        <a:effectLst/>
                        <a:latin typeface="+mn-lt"/>
                        <a:ea typeface="Times New Roman" panose="02020603050405020304" pitchFamily="18" charset="0"/>
                      </a:endParaRPr>
                    </a:p>
                  </a:txBody>
                  <a:tcPr marL="68580" marR="68580" marT="0" marB="0">
                    <a:lnL>
                      <a:noFill/>
                    </a:lnL>
                    <a:lnR>
                      <a:noFill/>
                    </a:lnR>
                    <a:lnT w="28575" cap="flat" cmpd="sng" algn="ctr">
                      <a:solidFill>
                        <a:schemeClr val="tx1"/>
                      </a:solidFill>
                      <a:prstDash val="solid"/>
                      <a:round/>
                      <a:headEnd type="none" w="med" len="med"/>
                      <a:tailEnd type="none" w="med" len="med"/>
                    </a:lnT>
                    <a:lnB w="19050" cap="flat" cmpd="dbl" algn="ctr">
                      <a:noFill/>
                      <a:prstDash val="solid"/>
                      <a:round/>
                      <a:headEnd type="none" w="med" len="med"/>
                      <a:tailEnd type="none" w="med" len="med"/>
                    </a:lnB>
                    <a:noFill/>
                  </a:tcPr>
                </a:tc>
                <a:tc>
                  <a:txBody>
                    <a:bodyPr/>
                    <a:lstStyle/>
                    <a:p>
                      <a:pPr algn="ctr"/>
                      <a:endParaRPr lang="en-GB" sz="1200" b="0" dirty="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dbl" algn="ctr">
                      <a:noFill/>
                      <a:prstDash val="solid"/>
                      <a:round/>
                      <a:headEnd type="none" w="med" len="med"/>
                      <a:tailEnd type="none" w="med" len="med"/>
                    </a:lnB>
                    <a:noFill/>
                  </a:tcPr>
                </a:tc>
                <a:tc>
                  <a:txBody>
                    <a:bodyPr/>
                    <a:lstStyle/>
                    <a:p>
                      <a:pPr algn="ctr"/>
                      <a:endParaRPr lang="en-GB" sz="1200" b="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28575" cap="flat" cmpd="sng" algn="ctr">
                      <a:solidFill>
                        <a:schemeClr val="tx1"/>
                      </a:solidFill>
                      <a:prstDash val="solid"/>
                      <a:round/>
                      <a:headEnd type="none" w="med" len="med"/>
                      <a:tailEnd type="none" w="med" len="med"/>
                    </a:lnT>
                    <a:lnB w="19050" cap="flat" cmpd="dbl" algn="ctr">
                      <a:noFill/>
                      <a:prstDash val="solid"/>
                      <a:round/>
                      <a:headEnd type="none" w="med" len="med"/>
                      <a:tailEnd type="none" w="med" len="med"/>
                    </a:lnB>
                    <a:noFill/>
                  </a:tcPr>
                </a:tc>
                <a:extLst>
                  <a:ext uri="{0D108BD9-81ED-4DB2-BD59-A6C34878D82A}">
                    <a16:rowId xmlns:a16="http://schemas.microsoft.com/office/drawing/2014/main" val="1856740095"/>
                  </a:ext>
                </a:extLst>
              </a:tr>
              <a:tr h="0">
                <a:tc>
                  <a:txBody>
                    <a:bodyPr/>
                    <a:lstStyle/>
                    <a:p>
                      <a:r>
                        <a:rPr lang="cy-GB" sz="1200" b="1" noProof="0" dirty="0">
                          <a:effectLst/>
                          <a:latin typeface="+mn-lt"/>
                          <a:ea typeface="Times New Roman" panose="02020603050405020304" pitchFamily="18" charset="0"/>
                        </a:rPr>
                        <a:t>Y Brifysgol</a:t>
                      </a:r>
                      <a:endParaRPr lang="cy-GB" sz="1800" noProof="0" dirty="0">
                        <a:effectLst/>
                        <a:latin typeface="+mn-lt"/>
                        <a:ea typeface="Times New Roman" panose="02020603050405020304" pitchFamily="18" charset="0"/>
                      </a:endParaRPr>
                    </a:p>
                  </a:txBody>
                  <a:tcPr marL="68580" marR="68580" marT="0" marB="0">
                    <a:lnL>
                      <a:noFill/>
                    </a:lnL>
                    <a:lnR w="12700" cap="flat" cmpd="sng" algn="ctr">
                      <a:noFill/>
                      <a:prstDash val="sysDot"/>
                      <a:round/>
                      <a:headEnd type="none" w="med" len="med"/>
                      <a:tailEnd type="none" w="med" len="med"/>
                    </a:lnR>
                    <a:lnT>
                      <a:noFill/>
                    </a:lnT>
                    <a:lnB>
                      <a:noFill/>
                    </a:lnB>
                    <a:noFill/>
                  </a:tcPr>
                </a:tc>
                <a:tc>
                  <a:txBody>
                    <a:bodyPr/>
                    <a:lstStyle/>
                    <a:p>
                      <a:pPr algn="ctr"/>
                      <a:r>
                        <a:rPr lang="en-GB" sz="1000" b="0">
                          <a:effectLst/>
                          <a:latin typeface="+mn-lt"/>
                          <a:ea typeface="Times New Roman" panose="02020603050405020304" pitchFamily="18" charset="0"/>
                        </a:rPr>
                        <a:t> </a:t>
                      </a:r>
                      <a:endParaRPr lang="en-GB" sz="1200" b="0">
                        <a:effectLst/>
                        <a:latin typeface="+mn-lt"/>
                        <a:ea typeface="Times New Roman" panose="02020603050405020304" pitchFamily="18" charset="0"/>
                      </a:endParaRPr>
                    </a:p>
                  </a:txBody>
                  <a:tcPr marL="68580" marR="68580" marT="0" marB="0">
                    <a:lnL w="12700" cap="flat" cmpd="sng" algn="ctr">
                      <a:noFill/>
                      <a:prstDash val="sysDot"/>
                      <a:round/>
                      <a:headEnd type="none" w="med" len="med"/>
                      <a:tailEnd type="none" w="med" len="med"/>
                    </a:lnL>
                    <a:lnR>
                      <a:noFill/>
                    </a:lnR>
                    <a:lnT w="19050" cap="flat" cmpd="dbl"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r>
                        <a:rPr lang="en-GB" sz="1000" b="0">
                          <a:effectLst/>
                          <a:latin typeface="+mn-lt"/>
                          <a:ea typeface="Times New Roman" panose="02020603050405020304" pitchFamily="18" charset="0"/>
                        </a:rPr>
                        <a:t> </a:t>
                      </a:r>
                      <a:endParaRPr lang="en-GB" sz="1200" b="0">
                        <a:effectLst/>
                        <a:latin typeface="+mn-lt"/>
                        <a:ea typeface="Times New Roman" panose="02020603050405020304" pitchFamily="18" charset="0"/>
                      </a:endParaRPr>
                    </a:p>
                  </a:txBody>
                  <a:tcPr marL="68580" marR="68580" marT="0" marB="0">
                    <a:lnL>
                      <a:noFill/>
                    </a:lnL>
                    <a:lnR>
                      <a:noFill/>
                    </a:lnR>
                    <a:lnT w="19050" cap="flat" cmpd="dbl"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r>
                        <a:rPr lang="en-GB" sz="1000" b="0">
                          <a:effectLst/>
                          <a:latin typeface="+mn-lt"/>
                          <a:ea typeface="Calibri" panose="020F0502020204030204" pitchFamily="34" charset="0"/>
                        </a:rPr>
                        <a:t> </a:t>
                      </a:r>
                      <a:endParaRPr lang="en-GB" sz="1200" b="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9050" cap="flat" cmpd="dbl"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r>
                        <a:rPr lang="en-GB" sz="1000" b="0">
                          <a:solidFill>
                            <a:schemeClr val="bg1">
                              <a:lumMod val="50000"/>
                            </a:schemeClr>
                          </a:solidFill>
                          <a:effectLst/>
                          <a:latin typeface="+mn-lt"/>
                          <a:ea typeface="Calibri" panose="020F0502020204030204" pitchFamily="34" charset="0"/>
                        </a:rPr>
                        <a:t> </a:t>
                      </a:r>
                      <a:endParaRPr lang="en-GB" sz="1200" b="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9050" cap="flat" cmpd="dbl"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097322645"/>
                  </a:ext>
                </a:extLst>
              </a:tr>
              <a:tr h="0">
                <a:tc>
                  <a:txBody>
                    <a:bodyPr/>
                    <a:lstStyle/>
                    <a:p>
                      <a:r>
                        <a:rPr lang="cy-GB" sz="1000" noProof="0" dirty="0">
                          <a:effectLst/>
                          <a:latin typeface="+mn-lt"/>
                          <a:ea typeface="Calibri" panose="020F0502020204030204" pitchFamily="34" charset="0"/>
                        </a:rPr>
                        <a:t>Cyfanswm rhenti sy'n daladwy o dan brydlesau gweithredu:</a:t>
                      </a:r>
                      <a:endParaRPr lang="cy-GB" sz="12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 </a:t>
                      </a:r>
                      <a:endParaRPr lang="en-GB" sz="1200" b="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 </a:t>
                      </a:r>
                      <a:endParaRPr lang="en-GB" sz="1200" b="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Calibri" panose="020F0502020204030204" pitchFamily="34" charset="0"/>
                        </a:rPr>
                        <a:t> </a:t>
                      </a:r>
                      <a:endParaRPr lang="en-GB" sz="1200" b="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0">
                          <a:solidFill>
                            <a:schemeClr val="bg1">
                              <a:lumMod val="50000"/>
                            </a:schemeClr>
                          </a:solidFill>
                          <a:effectLst/>
                          <a:latin typeface="+mn-lt"/>
                          <a:ea typeface="Calibri" panose="020F0502020204030204" pitchFamily="34" charset="0"/>
                        </a:rPr>
                        <a:t> </a:t>
                      </a:r>
                      <a:endParaRPr lang="en-GB" sz="1200" b="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2909312984"/>
                  </a:ext>
                </a:extLst>
              </a:tr>
              <a:tr h="0">
                <a:tc>
                  <a:txBody>
                    <a:bodyPr/>
                    <a:lstStyle/>
                    <a:p>
                      <a:r>
                        <a:rPr lang="cy-GB" sz="1000" noProof="0" dirty="0">
                          <a:effectLst/>
                          <a:latin typeface="+mn-lt"/>
                          <a:ea typeface="Times New Roman" panose="02020603050405020304" pitchFamily="18" charset="0"/>
                        </a:rPr>
                        <a:t>Taladwy yn ystod y flwyddyn</a:t>
                      </a:r>
                      <a:endParaRPr lang="cy-GB" sz="12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2,383</a:t>
                      </a:r>
                      <a:endParaRPr lang="en-GB" sz="1200" b="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dirty="0">
                          <a:effectLst/>
                          <a:latin typeface="+mn-lt"/>
                          <a:ea typeface="Times New Roman" panose="02020603050405020304" pitchFamily="18" charset="0"/>
                        </a:rPr>
                        <a:t>199</a:t>
                      </a:r>
                      <a:endParaRPr lang="en-GB" sz="1200" b="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dirty="0">
                          <a:effectLst/>
                          <a:latin typeface="+mn-lt"/>
                          <a:ea typeface="Times New Roman" panose="02020603050405020304" pitchFamily="18" charset="0"/>
                        </a:rPr>
                        <a:t>2,582</a:t>
                      </a:r>
                      <a:endParaRPr lang="en-GB" sz="1200" b="0" dirty="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0">
                          <a:solidFill>
                            <a:schemeClr val="bg1">
                              <a:lumMod val="50000"/>
                            </a:schemeClr>
                          </a:solidFill>
                          <a:effectLst/>
                          <a:latin typeface="+mn-lt"/>
                          <a:ea typeface="Times New Roman" panose="02020603050405020304" pitchFamily="18" charset="0"/>
                        </a:rPr>
                        <a:t>2,588</a:t>
                      </a:r>
                      <a:endParaRPr lang="en-GB" sz="1200" b="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4150515677"/>
                  </a:ext>
                </a:extLst>
              </a:tr>
              <a:tr h="0">
                <a:tc>
                  <a:txBody>
                    <a:bodyPr/>
                    <a:lstStyle/>
                    <a:p>
                      <a:r>
                        <a:rPr lang="en-GB" sz="1000">
                          <a:effectLst/>
                          <a:latin typeface="+mn-lt"/>
                          <a:ea typeface="Times New Roman" panose="02020603050405020304" pitchFamily="18" charset="0"/>
                        </a:rPr>
                        <a:t> </a:t>
                      </a:r>
                      <a:endParaRPr lang="en-GB" sz="120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 </a:t>
                      </a:r>
                      <a:endParaRPr lang="en-GB" sz="1200" b="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 </a:t>
                      </a:r>
                      <a:endParaRPr lang="en-GB" sz="1200" b="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 </a:t>
                      </a:r>
                      <a:endParaRPr lang="en-GB" sz="1200" b="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0">
                          <a:solidFill>
                            <a:schemeClr val="bg1">
                              <a:lumMod val="50000"/>
                            </a:schemeClr>
                          </a:solidFill>
                          <a:effectLst/>
                          <a:latin typeface="+mn-lt"/>
                          <a:ea typeface="Times New Roman" panose="02020603050405020304" pitchFamily="18" charset="0"/>
                        </a:rPr>
                        <a:t> </a:t>
                      </a:r>
                      <a:endParaRPr lang="en-GB" sz="1200" b="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94846193"/>
                  </a:ext>
                </a:extLst>
              </a:tr>
              <a:tr h="0">
                <a:tc>
                  <a:txBody>
                    <a:bodyPr/>
                    <a:lstStyle/>
                    <a:p>
                      <a:r>
                        <a:rPr lang="cy-GB" sz="1000" noProof="0" dirty="0">
                          <a:effectLst/>
                          <a:latin typeface="+mn-lt"/>
                          <a:ea typeface="Times New Roman" panose="02020603050405020304" pitchFamily="18" charset="0"/>
                        </a:rPr>
                        <a:t>Isafswm taliadau prydles yn y dyfodol sy'n ddyledus:</a:t>
                      </a:r>
                      <a:endParaRPr lang="cy-GB" sz="12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 </a:t>
                      </a:r>
                      <a:endParaRPr lang="en-GB" sz="1200" b="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 </a:t>
                      </a:r>
                      <a:endParaRPr lang="en-GB" sz="1200" b="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 </a:t>
                      </a:r>
                      <a:endParaRPr lang="en-GB" sz="1200" b="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0" dirty="0">
                          <a:solidFill>
                            <a:schemeClr val="bg1">
                              <a:lumMod val="50000"/>
                            </a:schemeClr>
                          </a:solidFill>
                          <a:effectLst/>
                          <a:latin typeface="+mn-lt"/>
                          <a:ea typeface="Times New Roman" panose="02020603050405020304" pitchFamily="18" charset="0"/>
                        </a:rPr>
                        <a:t> </a:t>
                      </a:r>
                      <a:endParaRPr lang="en-GB" sz="1200" b="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924227634"/>
                  </a:ext>
                </a:extLst>
              </a:tr>
              <a:tr h="122336">
                <a:tc>
                  <a:txBody>
                    <a:bodyPr/>
                    <a:lstStyle/>
                    <a:p>
                      <a:r>
                        <a:rPr lang="cy-GB" sz="1000" noProof="0" dirty="0">
                          <a:effectLst/>
                          <a:latin typeface="+mn-lt"/>
                          <a:ea typeface="Times New Roman" panose="02020603050405020304" pitchFamily="18" charset="0"/>
                        </a:rPr>
                        <a:t>Ddim yn hwyrach na blwyddyn</a:t>
                      </a:r>
                      <a:endParaRPr lang="cy-GB" sz="12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1,263</a:t>
                      </a:r>
                      <a:endParaRPr lang="en-GB" sz="1200" b="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185</a:t>
                      </a:r>
                      <a:endParaRPr lang="en-GB" sz="1200" b="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1,448</a:t>
                      </a:r>
                      <a:endParaRPr lang="en-GB" sz="1200" b="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0">
                          <a:solidFill>
                            <a:schemeClr val="bg1">
                              <a:lumMod val="50000"/>
                            </a:schemeClr>
                          </a:solidFill>
                          <a:effectLst/>
                          <a:latin typeface="+mn-lt"/>
                          <a:ea typeface="Times New Roman" panose="02020603050405020304" pitchFamily="18" charset="0"/>
                        </a:rPr>
                        <a:t>2,703</a:t>
                      </a:r>
                      <a:endParaRPr lang="en-GB" sz="1200" b="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3939062384"/>
                  </a:ext>
                </a:extLst>
              </a:tr>
              <a:tr h="0">
                <a:tc>
                  <a:txBody>
                    <a:bodyPr/>
                    <a:lstStyle/>
                    <a:p>
                      <a:r>
                        <a:rPr lang="en-GB" sz="1000" dirty="0">
                          <a:effectLst/>
                          <a:latin typeface="+mn-lt"/>
                          <a:ea typeface="Times New Roman" panose="02020603050405020304" pitchFamily="18" charset="0"/>
                        </a:rPr>
                        <a:t>H</a:t>
                      </a:r>
                      <a:r>
                        <a:rPr lang="cy-GB" sz="1000" noProof="0" dirty="0" err="1">
                          <a:effectLst/>
                          <a:latin typeface="+mn-lt"/>
                          <a:ea typeface="Times New Roman" panose="02020603050405020304" pitchFamily="18" charset="0"/>
                        </a:rPr>
                        <a:t>wyrach</a:t>
                      </a:r>
                      <a:r>
                        <a:rPr lang="cy-GB" sz="1000" noProof="0" dirty="0">
                          <a:effectLst/>
                          <a:latin typeface="+mn-lt"/>
                          <a:ea typeface="Times New Roman" panose="02020603050405020304" pitchFamily="18" charset="0"/>
                        </a:rPr>
                        <a:t> na blwyddyn, ac nid yn hwyrach na 5 mlynedd</a:t>
                      </a:r>
                      <a:endParaRPr lang="cy-GB" sz="12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7,502</a:t>
                      </a:r>
                      <a:endParaRPr lang="en-GB" sz="1200" b="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541</a:t>
                      </a:r>
                      <a:endParaRPr lang="en-GB" sz="1200" b="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8,043</a:t>
                      </a:r>
                      <a:endParaRPr lang="en-GB" sz="1200" b="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a:noFill/>
                    </a:lnB>
                    <a:noFill/>
                  </a:tcPr>
                </a:tc>
                <a:tc>
                  <a:txBody>
                    <a:bodyPr/>
                    <a:lstStyle/>
                    <a:p>
                      <a:pPr algn="ctr"/>
                      <a:r>
                        <a:rPr lang="en-GB" sz="1000" b="0" dirty="0">
                          <a:solidFill>
                            <a:schemeClr val="bg1">
                              <a:lumMod val="50000"/>
                            </a:schemeClr>
                          </a:solidFill>
                          <a:effectLst/>
                          <a:latin typeface="+mn-lt"/>
                          <a:ea typeface="Times New Roman" panose="02020603050405020304" pitchFamily="18" charset="0"/>
                        </a:rPr>
                        <a:t>6,943</a:t>
                      </a:r>
                      <a:endParaRPr lang="en-GB" sz="1200" b="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a:noFill/>
                    </a:lnB>
                    <a:noFill/>
                  </a:tcPr>
                </a:tc>
                <a:extLst>
                  <a:ext uri="{0D108BD9-81ED-4DB2-BD59-A6C34878D82A}">
                    <a16:rowId xmlns:a16="http://schemas.microsoft.com/office/drawing/2014/main" val="3526530059"/>
                  </a:ext>
                </a:extLst>
              </a:tr>
              <a:tr h="0">
                <a:tc>
                  <a:txBody>
                    <a:bodyPr/>
                    <a:lstStyle/>
                    <a:p>
                      <a:r>
                        <a:rPr lang="cy-GB" sz="1000" noProof="0" dirty="0">
                          <a:effectLst/>
                          <a:latin typeface="+mn-lt"/>
                          <a:ea typeface="Times New Roman" panose="02020603050405020304" pitchFamily="18" charset="0"/>
                        </a:rPr>
                        <a:t>Dros 5 mlynedd</a:t>
                      </a:r>
                      <a:endParaRPr lang="cy-GB" sz="12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0">
                          <a:effectLst/>
                          <a:latin typeface="+mn-lt"/>
                          <a:ea typeface="Times New Roman" panose="02020603050405020304" pitchFamily="18" charset="0"/>
                        </a:rPr>
                        <a:t>12,682</a:t>
                      </a:r>
                      <a:endParaRPr lang="en-GB" sz="1200" b="0">
                        <a:effectLst/>
                        <a:latin typeface="+mn-lt"/>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0">
                          <a:effectLst/>
                          <a:latin typeface="+mn-lt"/>
                          <a:ea typeface="Times New Roman" panose="02020603050405020304" pitchFamily="18" charset="0"/>
                        </a:rPr>
                        <a:t>-</a:t>
                      </a:r>
                      <a:endParaRPr lang="en-GB" sz="1200" b="0">
                        <a:effectLst/>
                        <a:latin typeface="+mn-lt"/>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0" dirty="0">
                          <a:effectLst/>
                          <a:latin typeface="+mn-lt"/>
                          <a:ea typeface="Times New Roman" panose="02020603050405020304" pitchFamily="18" charset="0"/>
                        </a:rPr>
                        <a:t>12,682</a:t>
                      </a:r>
                      <a:endParaRPr lang="en-GB" sz="1200" b="0" dirty="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GB" sz="1000" b="0" dirty="0">
                          <a:solidFill>
                            <a:schemeClr val="bg1">
                              <a:lumMod val="50000"/>
                            </a:schemeClr>
                          </a:solidFill>
                          <a:effectLst/>
                          <a:latin typeface="+mn-lt"/>
                          <a:ea typeface="Times New Roman" panose="02020603050405020304" pitchFamily="18" charset="0"/>
                        </a:rPr>
                        <a:t>16,384</a:t>
                      </a:r>
                      <a:endParaRPr lang="en-GB" sz="1200" b="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5025943"/>
                  </a:ext>
                </a:extLst>
              </a:tr>
              <a:tr h="0">
                <a:tc>
                  <a:txBody>
                    <a:bodyPr/>
                    <a:lstStyle/>
                    <a:p>
                      <a:r>
                        <a:rPr lang="cy-GB" sz="1000" b="1" noProof="0" dirty="0">
                          <a:effectLst/>
                          <a:latin typeface="+mn-lt"/>
                          <a:ea typeface="Times New Roman" panose="02020603050405020304" pitchFamily="18" charset="0"/>
                        </a:rPr>
                        <a:t>Cyfanswm y taliadau prydles sy’n ddyledus</a:t>
                      </a:r>
                      <a:endParaRPr lang="cy-GB" sz="1200" noProof="0" dirty="0">
                        <a:effectLst/>
                        <a:latin typeface="+mn-lt"/>
                        <a:ea typeface="Times New Roman" panose="02020603050405020304" pitchFamily="18" charset="0"/>
                      </a:endParaRPr>
                    </a:p>
                  </a:txBody>
                  <a:tcPr marL="68580" marR="68580"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21,447</a:t>
                      </a:r>
                      <a:endParaRPr lang="en-GB" sz="1200">
                        <a:effectLst/>
                        <a:latin typeface="+mn-lt"/>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a:effectLst/>
                          <a:latin typeface="+mn-lt"/>
                          <a:ea typeface="Times New Roman" panose="02020603050405020304" pitchFamily="18" charset="0"/>
                        </a:rPr>
                        <a:t>726</a:t>
                      </a:r>
                      <a:endParaRPr lang="en-GB" sz="1200">
                        <a:effectLst/>
                        <a:latin typeface="+mn-lt"/>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b="1" dirty="0">
                          <a:effectLst/>
                          <a:latin typeface="+mn-lt"/>
                          <a:ea typeface="Times New Roman" panose="02020603050405020304" pitchFamily="18" charset="0"/>
                        </a:rPr>
                        <a:t>22,173</a:t>
                      </a:r>
                      <a:endParaRPr lang="en-GB" sz="1200" dirty="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1000" dirty="0">
                          <a:solidFill>
                            <a:schemeClr val="bg1">
                              <a:lumMod val="50000"/>
                            </a:schemeClr>
                          </a:solidFill>
                          <a:effectLst/>
                          <a:latin typeface="+mn-lt"/>
                          <a:ea typeface="Times New Roman" panose="02020603050405020304" pitchFamily="18" charset="0"/>
                        </a:rPr>
                        <a:t>26,030</a:t>
                      </a:r>
                      <a:endParaRPr lang="en-GB" sz="1200" dirty="0">
                        <a:solidFill>
                          <a:schemeClr val="bg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2346002"/>
                  </a:ext>
                </a:extLst>
              </a:tr>
            </a:tbl>
          </a:graphicData>
        </a:graphic>
      </p:graphicFrame>
      <p:cxnSp>
        <p:nvCxnSpPr>
          <p:cNvPr id="8" name="Straight Connector 7">
            <a:extLst>
              <a:ext uri="{FF2B5EF4-FFF2-40B4-BE49-F238E27FC236}">
                <a16:creationId xmlns:a16="http://schemas.microsoft.com/office/drawing/2014/main" id="{B79781D8-DA17-77E7-C426-C223C5301606}"/>
              </a:ext>
            </a:extLst>
          </p:cNvPr>
          <p:cNvCxnSpPr>
            <a:cxnSpLocks/>
          </p:cNvCxnSpPr>
          <p:nvPr/>
        </p:nvCxnSpPr>
        <p:spPr>
          <a:xfrm>
            <a:off x="192443" y="3385099"/>
            <a:ext cx="559283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E36802D-0F59-ABC2-75B1-86CA28161C65}"/>
              </a:ext>
            </a:extLst>
          </p:cNvPr>
          <p:cNvSpPr txBox="1"/>
          <p:nvPr/>
        </p:nvSpPr>
        <p:spPr>
          <a:xfrm>
            <a:off x="276597" y="3576626"/>
            <a:ext cx="4548066" cy="276999"/>
          </a:xfrm>
          <a:prstGeom prst="rect">
            <a:avLst/>
          </a:prstGeom>
          <a:noFill/>
        </p:spPr>
        <p:txBody>
          <a:bodyPr wrap="square" rtlCol="0">
            <a:spAutoFit/>
          </a:bodyPr>
          <a:lstStyle/>
          <a:p>
            <a:r>
              <a:rPr lang="en-GB" sz="1200" b="1" dirty="0"/>
              <a:t>24. </a:t>
            </a:r>
            <a:r>
              <a:rPr lang="cy-GB" sz="1200" b="1" dirty="0"/>
              <a:t>Goblygiadau Prydlesi</a:t>
            </a:r>
          </a:p>
        </p:txBody>
      </p:sp>
      <p:sp>
        <p:nvSpPr>
          <p:cNvPr id="13" name="TextBox 12">
            <a:extLst>
              <a:ext uri="{FF2B5EF4-FFF2-40B4-BE49-F238E27FC236}">
                <a16:creationId xmlns:a16="http://schemas.microsoft.com/office/drawing/2014/main" id="{B6249C39-A35F-7920-7B08-E5CD9EE300CD}"/>
              </a:ext>
            </a:extLst>
          </p:cNvPr>
          <p:cNvSpPr txBox="1"/>
          <p:nvPr/>
        </p:nvSpPr>
        <p:spPr>
          <a:xfrm>
            <a:off x="6812035" y="833093"/>
            <a:ext cx="4548066" cy="276999"/>
          </a:xfrm>
          <a:prstGeom prst="rect">
            <a:avLst/>
          </a:prstGeom>
          <a:noFill/>
        </p:spPr>
        <p:txBody>
          <a:bodyPr wrap="square" rtlCol="0">
            <a:spAutoFit/>
          </a:bodyPr>
          <a:lstStyle/>
          <a:p>
            <a:r>
              <a:rPr lang="en-GB" sz="1200" b="1" dirty="0"/>
              <a:t>25. </a:t>
            </a:r>
            <a:r>
              <a:rPr lang="cy-GB" sz="1200" b="1" dirty="0"/>
              <a:t>Ymgymeriadau is-gwmnïau</a:t>
            </a:r>
          </a:p>
        </p:txBody>
      </p:sp>
      <p:graphicFrame>
        <p:nvGraphicFramePr>
          <p:cNvPr id="15" name="Table 14">
            <a:extLst>
              <a:ext uri="{FF2B5EF4-FFF2-40B4-BE49-F238E27FC236}">
                <a16:creationId xmlns:a16="http://schemas.microsoft.com/office/drawing/2014/main" id="{45F6F4BD-70A4-3EDC-21D1-47F300E9AF0B}"/>
              </a:ext>
            </a:extLst>
          </p:cNvPr>
          <p:cNvGraphicFramePr>
            <a:graphicFrameLocks noGrp="1"/>
          </p:cNvGraphicFramePr>
          <p:nvPr>
            <p:extLst>
              <p:ext uri="{D42A27DB-BD31-4B8C-83A1-F6EECF244321}">
                <p14:modId xmlns:p14="http://schemas.microsoft.com/office/powerpoint/2010/main" val="2264297481"/>
              </p:ext>
            </p:extLst>
          </p:nvPr>
        </p:nvGraphicFramePr>
        <p:xfrm>
          <a:off x="6584145" y="1045274"/>
          <a:ext cx="5543373" cy="3200400"/>
        </p:xfrm>
        <a:graphic>
          <a:graphicData uri="http://schemas.openxmlformats.org/drawingml/2006/table">
            <a:tbl>
              <a:tblPr firstRow="1" firstCol="1" bandRow="1">
                <a:tableStyleId>{C083E6E3-FA7D-4D7B-A595-EF9225AFEA82}</a:tableStyleId>
              </a:tblPr>
              <a:tblGrid>
                <a:gridCol w="1998590">
                  <a:extLst>
                    <a:ext uri="{9D8B030D-6E8A-4147-A177-3AD203B41FA5}">
                      <a16:colId xmlns:a16="http://schemas.microsoft.com/office/drawing/2014/main" val="4093355408"/>
                    </a:ext>
                  </a:extLst>
                </a:gridCol>
                <a:gridCol w="2162175">
                  <a:extLst>
                    <a:ext uri="{9D8B030D-6E8A-4147-A177-3AD203B41FA5}">
                      <a16:colId xmlns:a16="http://schemas.microsoft.com/office/drawing/2014/main" val="414197702"/>
                    </a:ext>
                  </a:extLst>
                </a:gridCol>
                <a:gridCol w="1382608">
                  <a:extLst>
                    <a:ext uri="{9D8B030D-6E8A-4147-A177-3AD203B41FA5}">
                      <a16:colId xmlns:a16="http://schemas.microsoft.com/office/drawing/2014/main" val="3637080358"/>
                    </a:ext>
                  </a:extLst>
                </a:gridCol>
              </a:tblGrid>
              <a:tr h="0">
                <a:tc>
                  <a:txBody>
                    <a:bodyPr/>
                    <a:lstStyle/>
                    <a:p>
                      <a:r>
                        <a:rPr lang="cy-GB" sz="1000" b="1" noProof="0" dirty="0">
                          <a:effectLst/>
                        </a:rPr>
                        <a:t>Cwmni</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Prif weithgaredd</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1" noProof="0" dirty="0">
                          <a:effectLst/>
                        </a:rPr>
                        <a:t>Statws</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97147856"/>
                  </a:ext>
                </a:extLst>
              </a:tr>
              <a:tr h="0">
                <a:tc>
                  <a:txBody>
                    <a:bodyPr/>
                    <a:lstStyle/>
                    <a:p>
                      <a:r>
                        <a:rPr lang="cy-GB" sz="1000" noProof="0" dirty="0" err="1">
                          <a:effectLst/>
                          <a:latin typeface="+mn-lt"/>
                        </a:rPr>
                        <a:t>Eclectica</a:t>
                      </a:r>
                      <a:r>
                        <a:rPr lang="cy-GB" sz="1000" noProof="0" dirty="0">
                          <a:effectLst/>
                          <a:latin typeface="+mn-lt"/>
                        </a:rPr>
                        <a:t> Drindod </a:t>
                      </a:r>
                      <a:r>
                        <a:rPr lang="cy-GB" sz="1000" noProof="0" dirty="0" err="1">
                          <a:effectLst/>
                          <a:latin typeface="+mn-lt"/>
                        </a:rPr>
                        <a:t>Limited</a:t>
                      </a:r>
                      <a:endParaRPr lang="cy-GB" sz="1200" noProof="0" dirty="0">
                        <a:effectLst/>
                        <a:latin typeface="+mn-lt"/>
                        <a:ea typeface="Times New Roman" panose="02020603050405020304" pitchFamily="18" charset="0"/>
                      </a:endParaRPr>
                    </a:p>
                  </a:txBody>
                  <a:tcPr marL="68580" marR="68580" marT="0" marB="0" anchor="b"/>
                </a:tc>
                <a:tc>
                  <a:txBody>
                    <a:bodyPr/>
                    <a:lstStyle/>
                    <a:p>
                      <a:pPr algn="ctr"/>
                      <a:r>
                        <a:rPr lang="cy-GB" sz="1000" noProof="0" dirty="0">
                          <a:effectLst/>
                          <a:latin typeface="+mn-lt"/>
                        </a:rPr>
                        <a:t>Darparu gweithgaredd trydedd genhadaeth</a:t>
                      </a:r>
                      <a:endParaRPr lang="cy-GB" sz="1200" noProof="0" dirty="0">
                        <a:effectLst/>
                        <a:latin typeface="+mn-lt"/>
                        <a:ea typeface="Times New Roman" panose="02020603050405020304" pitchFamily="18" charset="0"/>
                      </a:endParaRPr>
                    </a:p>
                  </a:txBody>
                  <a:tcPr marL="68580" marR="68580" marT="0" marB="0"/>
                </a:tc>
                <a:tc>
                  <a:txBody>
                    <a:bodyPr/>
                    <a:lstStyle/>
                    <a:p>
                      <a:pPr algn="ctr"/>
                      <a:r>
                        <a:rPr lang="cy-GB" sz="1000" noProof="0" dirty="0">
                          <a:effectLst/>
                          <a:latin typeface="+mn-lt"/>
                          <a:ea typeface="Times New Roman" panose="02020603050405020304" pitchFamily="18" charset="0"/>
                        </a:rPr>
                        <a:t>Unig aelod Coleg Prifysgol y Drindod</a:t>
                      </a:r>
                      <a:endParaRPr lang="cy-GB" sz="1200" noProof="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390589439"/>
                  </a:ext>
                </a:extLst>
              </a:tr>
              <a:tr h="0">
                <a:tc>
                  <a:txBody>
                    <a:bodyPr/>
                    <a:lstStyle/>
                    <a:p>
                      <a:r>
                        <a:rPr lang="cy-GB" sz="1000" noProof="0" dirty="0">
                          <a:effectLst/>
                          <a:latin typeface="Times New Roman" panose="02020603050405020304" pitchFamily="18" charset="0"/>
                          <a:ea typeface="Times New Roman" panose="02020603050405020304" pitchFamily="18" charset="0"/>
                        </a:rPr>
                        <a:t>Coleg y Drindod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r>
                        <a:rPr lang="cy-GB" sz="1000" noProof="0" dirty="0">
                          <a:effectLst/>
                        </a:rPr>
                        <a:t>Cynnal asedau gwaddol</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Times New Roman" panose="02020603050405020304" pitchFamily="18" charset="0"/>
                          <a:ea typeface="Times New Roman" panose="02020603050405020304" pitchFamily="18" charset="0"/>
                        </a:rPr>
                        <a:t>Unig ymddiriedolwr Coleg Prifysgol y Drindod</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78742554"/>
                  </a:ext>
                </a:extLst>
              </a:tr>
              <a:tr h="0">
                <a:tc>
                  <a:txBody>
                    <a:bodyPr/>
                    <a:lstStyle/>
                    <a:p>
                      <a:r>
                        <a:rPr lang="cy-GB" sz="1000" noProof="0" dirty="0">
                          <a:effectLst/>
                        </a:rPr>
                        <a:t>Coleg Prifysgol y Drindod  (TUC)</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r>
                        <a:rPr lang="cy-GB" sz="1000" noProof="0" dirty="0">
                          <a:effectLst/>
                        </a:rPr>
                        <a:t>Segur</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latin typeface="Times New Roman" panose="02020603050405020304" pitchFamily="18" charset="0"/>
                          <a:ea typeface="Times New Roman" panose="02020603050405020304" pitchFamily="18" charset="0"/>
                        </a:rPr>
                        <a:t>Unig Aelod PCYDDS</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6376932"/>
                  </a:ext>
                </a:extLst>
              </a:tr>
              <a:tr h="0">
                <a:tc>
                  <a:txBody>
                    <a:bodyPr/>
                    <a:lstStyle/>
                    <a:p>
                      <a:r>
                        <a:rPr lang="cy-GB" sz="1000" noProof="0" dirty="0">
                          <a:effectLst/>
                        </a:rPr>
                        <a:t>UWTSD </a:t>
                      </a:r>
                      <a:r>
                        <a:rPr lang="cy-GB" sz="1000" noProof="0" dirty="0" err="1">
                          <a:effectLst/>
                        </a:rPr>
                        <a:t>Investments</a:t>
                      </a:r>
                      <a:r>
                        <a:rPr lang="cy-GB" sz="1000" noProof="0" dirty="0">
                          <a:effectLst/>
                        </a:rPr>
                        <a:t> </a:t>
                      </a:r>
                      <a:r>
                        <a:rPr lang="cy-GB" sz="1000" noProof="0" dirty="0" err="1">
                          <a:effectLst/>
                        </a:rPr>
                        <a:t>Limited</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r>
                        <a:rPr lang="cy-GB" sz="1000" noProof="0" dirty="0">
                          <a:effectLst/>
                        </a:rPr>
                        <a:t>Gweithgareddau masnachol</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Perchen ar 100%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23782537"/>
                  </a:ext>
                </a:extLst>
              </a:tr>
              <a:tr h="0">
                <a:tc>
                  <a:txBody>
                    <a:bodyPr/>
                    <a:lstStyle/>
                    <a:p>
                      <a:r>
                        <a:rPr lang="cy-GB" sz="1000" noProof="0" dirty="0">
                          <a:effectLst/>
                        </a:rPr>
                        <a:t>Y Ganolfan Dysgu Cymraeg Genedlaethol</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r>
                        <a:rPr lang="cy-GB" sz="1000" noProof="0" dirty="0">
                          <a:effectLst/>
                        </a:rPr>
                        <a:t>Cyflwyno rhaglen Cymraeg i Oedolion</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Unig Aelod PCYDDS</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32459164"/>
                  </a:ext>
                </a:extLst>
              </a:tr>
              <a:tr h="0">
                <a:tc>
                  <a:txBody>
                    <a:bodyPr/>
                    <a:lstStyle/>
                    <a:p>
                      <a:r>
                        <a:rPr lang="cy-GB" sz="1000" noProof="0" dirty="0">
                          <a:effectLst/>
                        </a:rPr>
                        <a:t>Mentrau Creadigol Cymru</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r>
                        <a:rPr lang="cy-GB" sz="1000" noProof="0" dirty="0">
                          <a:effectLst/>
                        </a:rPr>
                        <a:t>Gweithredu gweithgareddau'r Egin</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Perchen ar 100%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74418440"/>
                  </a:ext>
                </a:extLst>
              </a:tr>
              <a:tr h="0">
                <a:tc>
                  <a:txBody>
                    <a:bodyPr/>
                    <a:lstStyle/>
                    <a:p>
                      <a:r>
                        <a:rPr lang="cy-GB" sz="1000" noProof="0" dirty="0" err="1">
                          <a:effectLst/>
                        </a:rPr>
                        <a:t>Tidal</a:t>
                      </a:r>
                      <a:r>
                        <a:rPr lang="cy-GB" sz="1000" noProof="0" dirty="0">
                          <a:effectLst/>
                        </a:rPr>
                        <a:t> </a:t>
                      </a:r>
                      <a:r>
                        <a:rPr lang="cy-GB" sz="1000" noProof="0" dirty="0" err="1">
                          <a:effectLst/>
                        </a:rPr>
                        <a:t>Lagoon</a:t>
                      </a:r>
                      <a:r>
                        <a:rPr lang="cy-GB" sz="1000" noProof="0" dirty="0">
                          <a:effectLst/>
                        </a:rPr>
                        <a:t> </a:t>
                      </a:r>
                      <a:r>
                        <a:rPr lang="cy-GB" sz="1000" noProof="0" dirty="0" err="1">
                          <a:effectLst/>
                        </a:rPr>
                        <a:t>Academy</a:t>
                      </a:r>
                      <a:r>
                        <a:rPr lang="cy-GB" sz="1000" noProof="0" dirty="0">
                          <a:effectLst/>
                        </a:rPr>
                        <a:t> Ltd</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r>
                        <a:rPr lang="cy-GB" sz="1000" noProof="0" dirty="0">
                          <a:effectLst/>
                          <a:latin typeface="Times New Roman" panose="02020603050405020304" pitchFamily="18" charset="0"/>
                          <a:ea typeface="Times New Roman" panose="02020603050405020304" pitchFamily="18" charset="0"/>
                        </a:rPr>
                        <a:t>Segur</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Perchen ar 100%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97717384"/>
                  </a:ext>
                </a:extLst>
              </a:tr>
              <a:tr h="0">
                <a:tc>
                  <a:txBody>
                    <a:bodyPr/>
                    <a:lstStyle/>
                    <a:p>
                      <a:r>
                        <a:rPr lang="cy-GB" sz="1000" noProof="0" dirty="0">
                          <a:effectLst/>
                        </a:rPr>
                        <a:t>Welsh American </a:t>
                      </a:r>
                      <a:r>
                        <a:rPr lang="cy-GB" sz="1000" noProof="0" dirty="0" err="1">
                          <a:effectLst/>
                        </a:rPr>
                        <a:t>Academy</a:t>
                      </a:r>
                      <a:r>
                        <a:rPr lang="cy-GB" sz="1000" noProof="0" dirty="0">
                          <a:effectLst/>
                        </a:rPr>
                        <a:t> </a:t>
                      </a:r>
                      <a:r>
                        <a:rPr lang="cy-GB" sz="1000" noProof="0" dirty="0" err="1">
                          <a:effectLst/>
                        </a:rPr>
                        <a:t>Enterprises</a:t>
                      </a:r>
                      <a:r>
                        <a:rPr lang="cy-GB" sz="1000" noProof="0" dirty="0">
                          <a:effectLst/>
                        </a:rPr>
                        <a:t> </a:t>
                      </a:r>
                      <a:r>
                        <a:rPr lang="cy-GB" sz="1000" noProof="0" dirty="0" err="1">
                          <a:effectLst/>
                        </a:rPr>
                        <a:t>Limited</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r>
                        <a:rPr lang="cy-GB" sz="1000" noProof="0" dirty="0">
                          <a:effectLst/>
                          <a:latin typeface="Times New Roman" panose="02020603050405020304" pitchFamily="18" charset="0"/>
                          <a:ea typeface="Times New Roman" panose="02020603050405020304" pitchFamily="18" charset="0"/>
                        </a:rPr>
                        <a:t>Segur</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Perchen ar 100%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24239905"/>
                  </a:ext>
                </a:extLst>
              </a:tr>
              <a:tr h="0">
                <a:tc>
                  <a:txBody>
                    <a:bodyPr/>
                    <a:lstStyle/>
                    <a:p>
                      <a:r>
                        <a:rPr lang="cy-GB" sz="1000" noProof="0" dirty="0" err="1">
                          <a:effectLst/>
                        </a:rPr>
                        <a:t>Inspire</a:t>
                      </a:r>
                      <a:r>
                        <a:rPr lang="cy-GB" sz="1000" noProof="0" dirty="0">
                          <a:effectLst/>
                        </a:rPr>
                        <a:t> (UWTSD) </a:t>
                      </a:r>
                      <a:r>
                        <a:rPr lang="cy-GB" sz="1000" noProof="0" dirty="0" err="1">
                          <a:effectLst/>
                        </a:rPr>
                        <a:t>Limited</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r>
                        <a:rPr lang="cy-GB" sz="1000" noProof="0" dirty="0">
                          <a:effectLst/>
                          <a:latin typeface="Times New Roman" panose="02020603050405020304" pitchFamily="18" charset="0"/>
                          <a:ea typeface="Times New Roman" panose="02020603050405020304" pitchFamily="18" charset="0"/>
                        </a:rPr>
                        <a:t>Segur</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Perchen ar 100%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34620023"/>
                  </a:ext>
                </a:extLst>
              </a:tr>
              <a:tr h="0">
                <a:tc>
                  <a:txBody>
                    <a:bodyPr/>
                    <a:lstStyle/>
                    <a:p>
                      <a:r>
                        <a:rPr lang="cy-GB" sz="1000" noProof="0" dirty="0">
                          <a:effectLst/>
                        </a:rPr>
                        <a:t>Ysgol Busnes Abertawe Cyf</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r>
                        <a:rPr lang="cy-GB" sz="1000" noProof="0" dirty="0">
                          <a:effectLst/>
                          <a:latin typeface="Times New Roman" panose="02020603050405020304" pitchFamily="18" charset="0"/>
                          <a:ea typeface="Times New Roman" panose="02020603050405020304" pitchFamily="18" charset="0"/>
                        </a:rPr>
                        <a:t>Segur</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Perchen ar 100%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53971531"/>
                  </a:ext>
                </a:extLst>
              </a:tr>
              <a:tr h="0">
                <a:tc>
                  <a:txBody>
                    <a:bodyPr/>
                    <a:lstStyle/>
                    <a:p>
                      <a:r>
                        <a:rPr lang="cy-GB" sz="1000" noProof="0" dirty="0">
                          <a:effectLst/>
                        </a:rPr>
                        <a:t>Coleg Sir Gâr</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r>
                        <a:rPr lang="cy-GB" sz="1000" noProof="0" dirty="0">
                          <a:effectLst/>
                          <a:latin typeface="Times New Roman" panose="02020603050405020304" pitchFamily="18" charset="0"/>
                          <a:ea typeface="Times New Roman" panose="02020603050405020304" pitchFamily="18" charset="0"/>
                        </a:rPr>
                        <a:t>Addysg Bellach</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Perchen ar 100%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51230270"/>
                  </a:ext>
                </a:extLst>
              </a:tr>
              <a:tr h="0">
                <a:tc>
                  <a:txBody>
                    <a:bodyPr/>
                    <a:lstStyle/>
                    <a:p>
                      <a:r>
                        <a:rPr lang="cy-GB" sz="1000" noProof="0" dirty="0">
                          <a:effectLst/>
                        </a:rPr>
                        <a:t>Coleg Ceredigion</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r>
                        <a:rPr lang="cy-GB" sz="1000" noProof="0" dirty="0">
                          <a:effectLst/>
                          <a:latin typeface="Times New Roman" panose="02020603050405020304" pitchFamily="18" charset="0"/>
                          <a:ea typeface="Times New Roman" panose="02020603050405020304" pitchFamily="18" charset="0"/>
                        </a:rPr>
                        <a:t>Addysg Bellach</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Perchen ar 100%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79153257"/>
                  </a:ext>
                </a:extLst>
              </a:tr>
              <a:tr h="0">
                <a:tc>
                  <a:txBody>
                    <a:bodyPr/>
                    <a:lstStyle/>
                    <a:p>
                      <a:r>
                        <a:rPr lang="cy-GB" sz="1000" noProof="0" dirty="0">
                          <a:effectLst/>
                          <a:latin typeface="+mn-lt"/>
                          <a:ea typeface="Times New Roman" panose="02020603050405020304" pitchFamily="18" charset="0"/>
                        </a:rPr>
                        <a:t>Canolfan Cymru ar gyfer Gweithgynhyrchu Sypiau Lefel Uwch Cyf</a:t>
                      </a:r>
                    </a:p>
                  </a:txBody>
                  <a:tcPr marL="68580" marR="68580" marT="0" marB="0" anchor="b"/>
                </a:tc>
                <a:tc>
                  <a:txBody>
                    <a:bodyPr/>
                    <a:lstStyle/>
                    <a:p>
                      <a:pPr algn="ctr"/>
                      <a:r>
                        <a:rPr lang="cy-GB" sz="1000" noProof="0" dirty="0">
                          <a:effectLst/>
                        </a:rPr>
                        <a:t>Gweithgareddau masnachol ac ymchwil</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Perchen ar 51%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49522021"/>
                  </a:ext>
                </a:extLst>
              </a:tr>
            </a:tbl>
          </a:graphicData>
        </a:graphic>
      </p:graphicFrame>
      <p:sp>
        <p:nvSpPr>
          <p:cNvPr id="18" name="TextBox 17">
            <a:extLst>
              <a:ext uri="{FF2B5EF4-FFF2-40B4-BE49-F238E27FC236}">
                <a16:creationId xmlns:a16="http://schemas.microsoft.com/office/drawing/2014/main" id="{A15617B6-D34D-034D-8AFB-55BB99C21530}"/>
              </a:ext>
            </a:extLst>
          </p:cNvPr>
          <p:cNvSpPr txBox="1"/>
          <p:nvPr/>
        </p:nvSpPr>
        <p:spPr>
          <a:xfrm>
            <a:off x="6815867" y="4264566"/>
            <a:ext cx="5471777" cy="646331"/>
          </a:xfrm>
          <a:prstGeom prst="rect">
            <a:avLst/>
          </a:prstGeom>
          <a:noFill/>
        </p:spPr>
        <p:txBody>
          <a:bodyPr wrap="square" lIns="91440" tIns="45720" rIns="91440" bIns="45720" rtlCol="0" anchor="t">
            <a:spAutoFit/>
          </a:bodyPr>
          <a:lstStyle/>
          <a:p>
            <a:pPr algn="just"/>
            <a:r>
              <a:rPr lang="cy-GB" sz="900" dirty="0"/>
              <a:t>Mae'r diddordeb lleiafrifol yng Nghanolfan UW ar gyfer Gweithgynhyrchu Sypiau Lefel Uwch Cyf yn cael ei gynnal ym Mhrifysgol Cymru. Mae 51% o'r gwarged neu'r diffyg ar gyfer pob cyfnod cyfrifyddu yn cael ei gydnabod yn y datganiadau ariannol hyn gyda 49% yn cael eu cydnabod yn natganiadau ariannol Prifysgol Cymru.
Yn ystod y flwyddyn cafodd y cwmnïau canlynol eu dileu yn ffurfiol oddi ar y Gofrestr Cwmnïau:</a:t>
            </a:r>
          </a:p>
        </p:txBody>
      </p:sp>
      <p:graphicFrame>
        <p:nvGraphicFramePr>
          <p:cNvPr id="19" name="Table 18">
            <a:extLst>
              <a:ext uri="{FF2B5EF4-FFF2-40B4-BE49-F238E27FC236}">
                <a16:creationId xmlns:a16="http://schemas.microsoft.com/office/drawing/2014/main" id="{4CDDB045-B337-E655-A55F-CCF185F6B08E}"/>
              </a:ext>
            </a:extLst>
          </p:cNvPr>
          <p:cNvGraphicFramePr>
            <a:graphicFrameLocks noGrp="1"/>
          </p:cNvGraphicFramePr>
          <p:nvPr>
            <p:extLst>
              <p:ext uri="{D42A27DB-BD31-4B8C-83A1-F6EECF244321}">
                <p14:modId xmlns:p14="http://schemas.microsoft.com/office/powerpoint/2010/main" val="910708678"/>
              </p:ext>
            </p:extLst>
          </p:nvPr>
        </p:nvGraphicFramePr>
        <p:xfrm>
          <a:off x="6934200" y="4929262"/>
          <a:ext cx="5421206" cy="304800"/>
        </p:xfrm>
        <a:graphic>
          <a:graphicData uri="http://schemas.openxmlformats.org/drawingml/2006/table">
            <a:tbl>
              <a:tblPr firstCol="1" bandRow="1">
                <a:tableStyleId>{C083E6E3-FA7D-4D7B-A595-EF9225AFEA82}</a:tableStyleId>
              </a:tblPr>
              <a:tblGrid>
                <a:gridCol w="1878407">
                  <a:extLst>
                    <a:ext uri="{9D8B030D-6E8A-4147-A177-3AD203B41FA5}">
                      <a16:colId xmlns:a16="http://schemas.microsoft.com/office/drawing/2014/main" val="2540782595"/>
                    </a:ext>
                  </a:extLst>
                </a:gridCol>
                <a:gridCol w="2197014">
                  <a:extLst>
                    <a:ext uri="{9D8B030D-6E8A-4147-A177-3AD203B41FA5}">
                      <a16:colId xmlns:a16="http://schemas.microsoft.com/office/drawing/2014/main" val="1294211804"/>
                    </a:ext>
                  </a:extLst>
                </a:gridCol>
                <a:gridCol w="1345785">
                  <a:extLst>
                    <a:ext uri="{9D8B030D-6E8A-4147-A177-3AD203B41FA5}">
                      <a16:colId xmlns:a16="http://schemas.microsoft.com/office/drawing/2014/main" val="2905050830"/>
                    </a:ext>
                  </a:extLst>
                </a:gridCol>
              </a:tblGrid>
              <a:tr h="0">
                <a:tc>
                  <a:txBody>
                    <a:bodyPr/>
                    <a:lstStyle/>
                    <a:p>
                      <a:r>
                        <a:rPr lang="cy-GB" sz="1000" noProof="0" dirty="0">
                          <a:effectLst/>
                          <a:latin typeface="Times New Roman" panose="02020603050405020304" pitchFamily="18" charset="0"/>
                          <a:ea typeface="Times New Roman" panose="02020603050405020304" pitchFamily="18" charset="0"/>
                        </a:rPr>
                        <a:t>Ymddiriedolaeth Dewi Sant</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r>
                        <a:rPr lang="cy-GB" sz="1000" noProof="0" dirty="0">
                          <a:effectLst/>
                          <a:latin typeface="Times New Roman" panose="02020603050405020304" pitchFamily="18" charset="0"/>
                          <a:ea typeface="Times New Roman" panose="02020603050405020304" pitchFamily="18" charset="0"/>
                        </a:rPr>
                        <a:t>Segur</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Perchen ar 100%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30608156"/>
                  </a:ext>
                </a:extLst>
              </a:tr>
              <a:tr h="0">
                <a:tc>
                  <a:txBody>
                    <a:bodyPr/>
                    <a:lstStyle/>
                    <a:p>
                      <a:r>
                        <a:rPr lang="cy-GB" sz="1000" noProof="0" dirty="0" err="1">
                          <a:effectLst/>
                        </a:rPr>
                        <a:t>Tidal</a:t>
                      </a:r>
                      <a:r>
                        <a:rPr lang="cy-GB" sz="1000" noProof="0" dirty="0">
                          <a:effectLst/>
                        </a:rPr>
                        <a:t> </a:t>
                      </a:r>
                      <a:r>
                        <a:rPr lang="cy-GB" sz="1000" noProof="0" dirty="0" err="1">
                          <a:effectLst/>
                        </a:rPr>
                        <a:t>Lagoon</a:t>
                      </a:r>
                      <a:r>
                        <a:rPr lang="cy-GB" sz="1000" noProof="0" dirty="0">
                          <a:effectLst/>
                        </a:rPr>
                        <a:t> </a:t>
                      </a:r>
                      <a:r>
                        <a:rPr lang="cy-GB" sz="1000" noProof="0" dirty="0" err="1">
                          <a:effectLst/>
                        </a:rPr>
                        <a:t>Academy</a:t>
                      </a:r>
                      <a:r>
                        <a:rPr lang="cy-GB" sz="1000" noProof="0" dirty="0">
                          <a:effectLst/>
                        </a:rPr>
                        <a:t> Ltd</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r>
                        <a:rPr lang="cy-GB" sz="1000" noProof="0" dirty="0">
                          <a:effectLst/>
                          <a:latin typeface="Times New Roman" panose="02020603050405020304" pitchFamily="18" charset="0"/>
                          <a:ea typeface="Times New Roman" panose="02020603050405020304" pitchFamily="18" charset="0"/>
                        </a:rPr>
                        <a:t>Segur</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noProof="0" dirty="0">
                          <a:effectLst/>
                        </a:rPr>
                        <a:t>Perchen ar 100%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31372054"/>
                  </a:ext>
                </a:extLst>
              </a:tr>
            </a:tbl>
          </a:graphicData>
        </a:graphic>
      </p:graphicFrame>
      <p:cxnSp>
        <p:nvCxnSpPr>
          <p:cNvPr id="21" name="Straight Connector 20">
            <a:extLst>
              <a:ext uri="{FF2B5EF4-FFF2-40B4-BE49-F238E27FC236}">
                <a16:creationId xmlns:a16="http://schemas.microsoft.com/office/drawing/2014/main" id="{7443E55E-9977-2BAB-4784-41486947226B}"/>
              </a:ext>
            </a:extLst>
          </p:cNvPr>
          <p:cNvCxnSpPr>
            <a:cxnSpLocks/>
          </p:cNvCxnSpPr>
          <p:nvPr/>
        </p:nvCxnSpPr>
        <p:spPr>
          <a:xfrm>
            <a:off x="6812035" y="5408750"/>
            <a:ext cx="559283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3DC14FF-3A64-1A89-0A5E-811EF61951F6}"/>
              </a:ext>
            </a:extLst>
          </p:cNvPr>
          <p:cNvSpPr txBox="1"/>
          <p:nvPr/>
        </p:nvSpPr>
        <p:spPr>
          <a:xfrm>
            <a:off x="6594231" y="5408750"/>
            <a:ext cx="4548066" cy="276999"/>
          </a:xfrm>
          <a:prstGeom prst="rect">
            <a:avLst/>
          </a:prstGeom>
          <a:noFill/>
        </p:spPr>
        <p:txBody>
          <a:bodyPr wrap="square" rtlCol="0">
            <a:spAutoFit/>
          </a:bodyPr>
          <a:lstStyle/>
          <a:p>
            <a:r>
              <a:rPr lang="en-GB" sz="1200" b="1" dirty="0"/>
              <a:t>26</a:t>
            </a:r>
            <a:r>
              <a:rPr lang="cy-GB" sz="1200" b="1" dirty="0"/>
              <a:t>. Partïon Cysylltiedig</a:t>
            </a:r>
          </a:p>
        </p:txBody>
      </p:sp>
      <p:sp>
        <p:nvSpPr>
          <p:cNvPr id="24" name="TextBox 23">
            <a:extLst>
              <a:ext uri="{FF2B5EF4-FFF2-40B4-BE49-F238E27FC236}">
                <a16:creationId xmlns:a16="http://schemas.microsoft.com/office/drawing/2014/main" id="{4982B9EF-9E53-F144-17F8-59648DAC6A86}"/>
              </a:ext>
            </a:extLst>
          </p:cNvPr>
          <p:cNvSpPr txBox="1"/>
          <p:nvPr/>
        </p:nvSpPr>
        <p:spPr>
          <a:xfrm>
            <a:off x="6780070" y="6104253"/>
            <a:ext cx="5471777" cy="3162404"/>
          </a:xfrm>
          <a:prstGeom prst="rect">
            <a:avLst/>
          </a:prstGeom>
          <a:noFill/>
        </p:spPr>
        <p:txBody>
          <a:bodyPr wrap="square" lIns="91440" tIns="45720" rIns="91440" bIns="45720" rtlCol="0" anchor="t">
            <a:spAutoFit/>
          </a:bodyPr>
          <a:lstStyle/>
          <a:p>
            <a:pPr algn="just"/>
            <a:r>
              <a:rPr lang="cy-GB" sz="1050" dirty="0"/>
              <a:t>Mae'r cwmni wedi manteisio ar yr eithriadau datgelu o drafodion parti cysylltiedig sy'n eiddo i 100% o dan FRS102.
Mae'r trafodion gyda phartïon cysylltiedig nad ydynt yn eiddo i'r grŵp yn cael eu datgelu isod:</a:t>
            </a:r>
          </a:p>
          <a:p>
            <a:pPr algn="just"/>
            <a:r>
              <a:rPr lang="cy-GB" sz="1050" dirty="0"/>
              <a:t>Ystyrir bod Prifysgol Cymru yn barti cysylltiedig gan fod ganddi bersonél rheoli allweddol yn gyffredin â'r Brifysgol</a:t>
            </a:r>
          </a:p>
          <a:p>
            <a:pPr algn="just"/>
            <a:r>
              <a:rPr lang="cy-GB" sz="1050" dirty="0" err="1"/>
              <a:t>Balansau</a:t>
            </a:r>
            <a:r>
              <a:rPr lang="cy-GB" sz="1050" dirty="0"/>
              <a:t>: Derbyniadau £4,421 (2023: £4,706), Symiau Taladwy £1,527,924 (2023: £416,850)</a:t>
            </a:r>
          </a:p>
          <a:p>
            <a:pPr algn="just"/>
            <a:r>
              <a:rPr lang="cy-GB" sz="1050" dirty="0"/>
              <a:t>Cyfanswm incwm £58,304 (2023: £1,533,261), Cyfanswm gwariant £1,664,222 (2023: £1,664,492)</a:t>
            </a:r>
          </a:p>
          <a:p>
            <a:pPr algn="just"/>
            <a:endParaRPr lang="cy-GB" sz="1050" dirty="0"/>
          </a:p>
          <a:p>
            <a:pPr algn="just"/>
            <a:r>
              <a:rPr lang="cy-GB" sz="1050" dirty="0"/>
              <a:t>Ystyrir OSTC y Drindod Dewi Sant LLP yn barti cysylltiedig gan fod y Drindod Dewi Sant </a:t>
            </a:r>
            <a:r>
              <a:rPr lang="cy-GB" sz="1050" dirty="0" err="1"/>
              <a:t>Investments</a:t>
            </a:r>
            <a:r>
              <a:rPr lang="cy-GB" sz="1050" dirty="0"/>
              <a:t> </a:t>
            </a:r>
            <a:r>
              <a:rPr lang="cy-GB" sz="1050" dirty="0" err="1"/>
              <a:t>Limited</a:t>
            </a:r>
            <a:r>
              <a:rPr lang="cy-GB" sz="1050" dirty="0"/>
              <a:t> (is-gwmni sy'n eiddo llwyr i'r Brifysgol) yn bartner ynddi ac mae ganddi ddylanwad sylweddol arno.  Mae'r balans isod yn cynrychioli benthyciad heb ei warantu, y darperir mwy o fanylion amdano yn nodyn 14
</a:t>
            </a:r>
            <a:r>
              <a:rPr lang="cy-GB" sz="1050" dirty="0" err="1"/>
              <a:t>Balansau</a:t>
            </a:r>
            <a:r>
              <a:rPr lang="cy-GB" sz="1050" dirty="0"/>
              <a:t>: Derbyniadwy £471,290 (2023: £429,656), taladwy £ nil (2023: £nil)
Cyfanswm incwm £41,634 (2023: £32,458), Cyfanswm gwariant £nil (2023: £dim)</a:t>
            </a:r>
          </a:p>
          <a:p>
            <a:pPr algn="just"/>
            <a:r>
              <a:rPr lang="cy-GB" sz="1050" dirty="0"/>
              <a:t>Mae'r Brifysgol yn cadw cofrestr o fuddiannau aelodau'r Cyngor, y mae ei chwmpas yn cynnwys buddiannau pobl gysylltiedig â'r aelodau. Ni fu unrhyw drafodion yn y flwyddyn gydag unrhyw unigolyn neu gwmni ar y Gofrestr Buddiannau.</a:t>
            </a:r>
          </a:p>
          <a:p>
            <a:pPr algn="just"/>
            <a:r>
              <a:rPr lang="cy-GB" sz="1050" dirty="0"/>
              <a:t>Datgelir taliadau i aelodau'r Cyngor mewn perthynas â'u dyletswyddau yn nodyn 7.</a:t>
            </a:r>
          </a:p>
        </p:txBody>
      </p:sp>
    </p:spTree>
    <p:extLst>
      <p:ext uri="{BB962C8B-B14F-4D97-AF65-F5344CB8AC3E}">
        <p14:creationId xmlns:p14="http://schemas.microsoft.com/office/powerpoint/2010/main" val="22134512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0932B8-02DF-5F23-1831-36C423AF2BBF}"/>
              </a:ext>
            </a:extLst>
          </p:cNvPr>
          <p:cNvSpPr/>
          <p:nvPr/>
        </p:nvSpPr>
        <p:spPr>
          <a:xfrm>
            <a:off x="-12032" y="970415"/>
            <a:ext cx="6215605" cy="26789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35EE71E3-86E4-CEFE-4AAD-8FEE14F4F5A0}"/>
              </a:ext>
            </a:extLst>
          </p:cNvPr>
          <p:cNvSpPr/>
          <p:nvPr/>
        </p:nvSpPr>
        <p:spPr>
          <a:xfrm>
            <a:off x="6148136" y="0"/>
            <a:ext cx="493296" cy="96181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386863" y="61555"/>
            <a:ext cx="12414737" cy="584775"/>
          </a:xfrm>
          <a:prstGeom prst="rect">
            <a:avLst/>
          </a:prstGeom>
          <a:noFill/>
        </p:spPr>
        <p:txBody>
          <a:bodyPr wrap="square" rtlCol="0">
            <a:spAutoFit/>
          </a:bodyPr>
          <a:lstStyle/>
          <a:p>
            <a:r>
              <a:rPr lang="en-GB" sz="3200" dirty="0">
                <a:solidFill>
                  <a:schemeClr val="bg1"/>
                </a:solidFill>
              </a:rPr>
              <a:t>NODIADAU I’R CYFRIFON</a:t>
            </a:r>
            <a:endParaRPr lang="en-GB" sz="3200" b="1" dirty="0">
              <a:solidFill>
                <a:schemeClr val="bg1"/>
              </a:solidFill>
            </a:endParaRPr>
          </a:p>
        </p:txBody>
      </p:sp>
      <p:sp>
        <p:nvSpPr>
          <p:cNvPr id="3" name="TextBox 2">
            <a:extLst>
              <a:ext uri="{FF2B5EF4-FFF2-40B4-BE49-F238E27FC236}">
                <a16:creationId xmlns:a16="http://schemas.microsoft.com/office/drawing/2014/main" id="{F6046E6C-CEA0-6CF4-1E8B-C02346473F63}"/>
              </a:ext>
            </a:extLst>
          </p:cNvPr>
          <p:cNvSpPr txBox="1"/>
          <p:nvPr/>
        </p:nvSpPr>
        <p:spPr>
          <a:xfrm>
            <a:off x="386863" y="1291122"/>
            <a:ext cx="5694525" cy="1061829"/>
          </a:xfrm>
          <a:prstGeom prst="rect">
            <a:avLst/>
          </a:prstGeom>
          <a:noFill/>
        </p:spPr>
        <p:txBody>
          <a:bodyPr wrap="square" lIns="91440" tIns="45720" rIns="91440" bIns="45720" rtlCol="0" anchor="t">
            <a:spAutoFit/>
          </a:bodyPr>
          <a:lstStyle/>
          <a:p>
            <a:pPr algn="just"/>
            <a:r>
              <a:rPr lang="cy-GB" sz="1050" dirty="0"/>
              <a:t>Mae pum cynllun pensiwn ar waith drwy'r Grŵp ar gyfer ei staff: y Cynllun Pensiwn Athrawon (CPA) ar gyfer staff academaidd a Chynllun Blwydd-dal Prifysgolion (USS) ar gyfer staff academaidd a chymorth a'r holl staff a benodwyd ar ôl 18 Tachwedd 2010, Cronfa Bensiwn Dyfed (</a:t>
            </a:r>
            <a:r>
              <a:rPr lang="cy-GB" sz="1050" dirty="0" err="1"/>
              <a:t>CPLlL</a:t>
            </a:r>
            <a:r>
              <a:rPr lang="cy-GB" sz="1050" dirty="0"/>
              <a:t>), Cronfa Bensiwn Abertawe (</a:t>
            </a:r>
            <a:r>
              <a:rPr lang="cy-GB" sz="1050" dirty="0" err="1"/>
              <a:t>CPLlL</a:t>
            </a:r>
            <a:r>
              <a:rPr lang="cy-GB" sz="1050" dirty="0"/>
              <a:t>) a Chynllun Pensiwn a Sicrwydd Prifysgol Cymru Llanbedr Pont Steffan (UWLPS) ar gyfer staff cymorth.
Cyfanswm y costau pensiwn sydd wedi'u cynnwys yn y cyfrifon cyfunol yw:</a:t>
            </a:r>
          </a:p>
        </p:txBody>
      </p:sp>
      <p:graphicFrame>
        <p:nvGraphicFramePr>
          <p:cNvPr id="8" name="Table 7">
            <a:extLst>
              <a:ext uri="{FF2B5EF4-FFF2-40B4-BE49-F238E27FC236}">
                <a16:creationId xmlns:a16="http://schemas.microsoft.com/office/drawing/2014/main" id="{C2C21396-0832-6FD8-CA99-C6079F554003}"/>
              </a:ext>
            </a:extLst>
          </p:cNvPr>
          <p:cNvGraphicFramePr>
            <a:graphicFrameLocks noGrp="1"/>
          </p:cNvGraphicFramePr>
          <p:nvPr>
            <p:extLst>
              <p:ext uri="{D42A27DB-BD31-4B8C-83A1-F6EECF244321}">
                <p14:modId xmlns:p14="http://schemas.microsoft.com/office/powerpoint/2010/main" val="977878727"/>
              </p:ext>
            </p:extLst>
          </p:nvPr>
        </p:nvGraphicFramePr>
        <p:xfrm>
          <a:off x="455347" y="2695434"/>
          <a:ext cx="5538484" cy="6438900"/>
        </p:xfrm>
        <a:graphic>
          <a:graphicData uri="http://schemas.openxmlformats.org/drawingml/2006/table">
            <a:tbl>
              <a:tblPr>
                <a:tableStyleId>{2D5ABB26-0587-4C30-8999-92F81FD0307C}</a:tableStyleId>
              </a:tblPr>
              <a:tblGrid>
                <a:gridCol w="2217988">
                  <a:extLst>
                    <a:ext uri="{9D8B030D-6E8A-4147-A177-3AD203B41FA5}">
                      <a16:colId xmlns:a16="http://schemas.microsoft.com/office/drawing/2014/main" val="2940793524"/>
                    </a:ext>
                  </a:extLst>
                </a:gridCol>
                <a:gridCol w="830124">
                  <a:extLst>
                    <a:ext uri="{9D8B030D-6E8A-4147-A177-3AD203B41FA5}">
                      <a16:colId xmlns:a16="http://schemas.microsoft.com/office/drawing/2014/main" val="1776787092"/>
                    </a:ext>
                  </a:extLst>
                </a:gridCol>
                <a:gridCol w="830124">
                  <a:extLst>
                    <a:ext uri="{9D8B030D-6E8A-4147-A177-3AD203B41FA5}">
                      <a16:colId xmlns:a16="http://schemas.microsoft.com/office/drawing/2014/main" val="1769977764"/>
                    </a:ext>
                  </a:extLst>
                </a:gridCol>
                <a:gridCol w="830124">
                  <a:extLst>
                    <a:ext uri="{9D8B030D-6E8A-4147-A177-3AD203B41FA5}">
                      <a16:colId xmlns:a16="http://schemas.microsoft.com/office/drawing/2014/main" val="1081730708"/>
                    </a:ext>
                  </a:extLst>
                </a:gridCol>
                <a:gridCol w="830124">
                  <a:extLst>
                    <a:ext uri="{9D8B030D-6E8A-4147-A177-3AD203B41FA5}">
                      <a16:colId xmlns:a16="http://schemas.microsoft.com/office/drawing/2014/main" val="1148147253"/>
                    </a:ext>
                  </a:extLst>
                </a:gridCol>
              </a:tblGrid>
              <a:tr h="82809">
                <a:tc>
                  <a:txBody>
                    <a:bodyPr/>
                    <a:lstStyle/>
                    <a:p>
                      <a:pPr algn="l" fontAlgn="ct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gridSpan="2">
                  <a:txBody>
                    <a:bodyPr/>
                    <a:lstStyle/>
                    <a:p>
                      <a:pPr algn="ctr" fontAlgn="ctr"/>
                      <a:r>
                        <a:rPr lang="cy-GB" sz="900" b="1" u="none" strike="noStrike" noProof="0" dirty="0">
                          <a:effectLst/>
                          <a:latin typeface="Arial" panose="020B0604020202020204" pitchFamily="34" charset="0"/>
                          <a:cs typeface="Arial" panose="020B0604020202020204" pitchFamily="34" charset="0"/>
                        </a:rPr>
                        <a:t>Blwyddyn hyd at 31 Gorffennaf 2024</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hMerge="1">
                  <a:txBody>
                    <a:bodyPr/>
                    <a:lstStyle/>
                    <a:p>
                      <a:endParaRPr lang="en-GB"/>
                    </a:p>
                  </a:txBody>
                  <a:tcPr/>
                </a:tc>
                <a:tc gridSpan="2">
                  <a:txBody>
                    <a:bodyPr/>
                    <a:lstStyle/>
                    <a:p>
                      <a:pPr algn="ctr" fontAlgn="ctr"/>
                      <a:r>
                        <a:rPr lang="cy-GB" sz="900" b="1" u="none" strike="noStrike" noProof="0" dirty="0">
                          <a:effectLst/>
                          <a:latin typeface="Arial" panose="020B0604020202020204" pitchFamily="34" charset="0"/>
                          <a:cs typeface="Arial" panose="020B0604020202020204" pitchFamily="34" charset="0"/>
                        </a:rPr>
                        <a:t>Blwyddyn hyd at 31 Gorffennaf  2023</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1881815237"/>
                  </a:ext>
                </a:extLst>
              </a:tr>
              <a:tr h="121403">
                <a:tc>
                  <a:txBody>
                    <a:bodyPr/>
                    <a:lstStyle/>
                    <a:p>
                      <a:pPr algn="l"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Cyfunol</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GB" sz="900" b="1" i="0" u="none" strike="noStrike" noProof="0" dirty="0">
                          <a:solidFill>
                            <a:srgbClr val="000000"/>
                          </a:solidFill>
                          <a:effectLst/>
                          <a:latin typeface="Arial" panose="020B0604020202020204" pitchFamily="34" charset="0"/>
                          <a:cs typeface="Arial" panose="020B0604020202020204" pitchFamily="34" charset="0"/>
                        </a:rPr>
                        <a:t>Y</a:t>
                      </a:r>
                      <a:r>
                        <a:rPr lang="cy-GB" sz="900" b="1" i="0" u="none" strike="noStrike" noProof="0" dirty="0">
                          <a:solidFill>
                            <a:srgbClr val="000000"/>
                          </a:solidFill>
                          <a:effectLst/>
                          <a:latin typeface="Arial" panose="020B0604020202020204" pitchFamily="34" charset="0"/>
                          <a:cs typeface="Arial" panose="020B0604020202020204" pitchFamily="34" charset="0"/>
                        </a:rPr>
                        <a:t> Brifysgol</a:t>
                      </a: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Cyfunol</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r>
                        <a:rPr lang="en-GB" sz="900" b="1" i="0" u="none" strike="noStrike" noProof="0" dirty="0">
                          <a:solidFill>
                            <a:srgbClr val="000000"/>
                          </a:solidFill>
                          <a:effectLst/>
                          <a:latin typeface="Arial" panose="020B0604020202020204" pitchFamily="34" charset="0"/>
                          <a:cs typeface="Arial" panose="020B0604020202020204" pitchFamily="34" charset="0"/>
                        </a:rPr>
                        <a:t>Y</a:t>
                      </a:r>
                      <a:r>
                        <a:rPr lang="cy-GB" sz="900" b="1" i="0" u="none" strike="noStrike" noProof="0" dirty="0">
                          <a:solidFill>
                            <a:srgbClr val="000000"/>
                          </a:solidFill>
                          <a:effectLst/>
                          <a:latin typeface="Arial" panose="020B0604020202020204" pitchFamily="34" charset="0"/>
                          <a:cs typeface="Arial" panose="020B0604020202020204" pitchFamily="34" charset="0"/>
                        </a:rPr>
                        <a:t> Brifysgol </a:t>
                      </a:r>
                    </a:p>
                  </a:txBody>
                  <a:tcPr marL="6350" marR="6350" marT="6350" marB="0" anchor="ctr"/>
                </a:tc>
                <a:extLst>
                  <a:ext uri="{0D108BD9-81ED-4DB2-BD59-A6C34878D82A}">
                    <a16:rowId xmlns:a16="http://schemas.microsoft.com/office/drawing/2014/main" val="1989812024"/>
                  </a:ext>
                </a:extLst>
              </a:tr>
              <a:tr h="121403">
                <a:tc>
                  <a:txBody>
                    <a:bodyPr/>
                    <a:lstStyle/>
                    <a:p>
                      <a:pPr algn="l"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£’000</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£’000</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£’000</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£’000</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491400488"/>
                  </a:ext>
                </a:extLst>
              </a:tr>
              <a:tr h="121403">
                <a:tc>
                  <a:txBody>
                    <a:bodyPr/>
                    <a:lstStyle/>
                    <a:p>
                      <a:pPr algn="l" fontAlgn="ctr"/>
                      <a:r>
                        <a:rPr lang="cy-GB" sz="900" b="0" i="0" u="none" strike="noStrike" noProof="0" dirty="0">
                          <a:solidFill>
                            <a:srgbClr val="000000"/>
                          </a:solidFill>
                          <a:effectLst/>
                          <a:latin typeface="Arial" panose="020B0604020202020204" pitchFamily="34" charset="0"/>
                          <a:cs typeface="Arial" panose="020B0604020202020204" pitchFamily="34" charset="0"/>
                        </a:rPr>
                        <a:t>Costau Staff</a:t>
                      </a: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786658281"/>
                  </a:ext>
                </a:extLst>
              </a:tr>
              <a:tr h="121403">
                <a:tc>
                  <a:txBody>
                    <a:bodyPr/>
                    <a:lstStyle/>
                    <a:p>
                      <a:pPr algn="l" fontAlgn="ctr"/>
                      <a:r>
                        <a:rPr lang="cy-GB" sz="900" b="1" i="0" u="none" strike="noStrike" noProof="0" dirty="0">
                          <a:solidFill>
                            <a:srgbClr val="000000"/>
                          </a:solidFill>
                          <a:effectLst/>
                          <a:latin typeface="Arial" panose="020B0604020202020204" pitchFamily="34" charset="0"/>
                          <a:cs typeface="Arial" panose="020B0604020202020204" pitchFamily="34" charset="0"/>
                        </a:rPr>
                        <a:t>Cyfraniadau CPA</a:t>
                      </a: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2470910876"/>
                  </a:ext>
                </a:extLst>
              </a:tr>
              <a:tr h="121403">
                <a:tc>
                  <a:txBody>
                    <a:bodyPr/>
                    <a:lstStyle/>
                    <a:p>
                      <a:pPr algn="l" fontAlgn="ctr"/>
                      <a:r>
                        <a:rPr lang="cy-GB" sz="900" b="0" i="0" u="none" strike="noStrike" noProof="0" dirty="0">
                          <a:solidFill>
                            <a:srgbClr val="000000"/>
                          </a:solidFill>
                          <a:effectLst/>
                          <a:latin typeface="Arial" panose="020B0604020202020204" pitchFamily="34" charset="0"/>
                          <a:cs typeface="Arial" panose="020B0604020202020204" pitchFamily="34" charset="0"/>
                        </a:rPr>
                        <a:t>Prifysgol Y Drindod Dewi Sant</a:t>
                      </a: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1,177</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1,177</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1,108</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1,108</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29004211"/>
                  </a:ext>
                </a:extLst>
              </a:tr>
              <a:tr h="121403">
                <a:tc>
                  <a:txBody>
                    <a:bodyPr/>
                    <a:lstStyle/>
                    <a:p>
                      <a:pPr algn="l" fontAlgn="ctr"/>
                      <a:r>
                        <a:rPr lang="cy-GB" sz="900" u="none" strike="noStrike" noProof="0" dirty="0">
                          <a:effectLst/>
                          <a:latin typeface="Arial" panose="020B0604020202020204" pitchFamily="34" charset="0"/>
                          <a:cs typeface="Arial" panose="020B0604020202020204" pitchFamily="34" charset="0"/>
                        </a:rPr>
                        <a:t>Coleg Sir Gâr</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2,521</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2,333</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154906926"/>
                  </a:ext>
                </a:extLst>
              </a:tr>
              <a:tr h="121403">
                <a:tc>
                  <a:txBody>
                    <a:bodyPr/>
                    <a:lstStyle/>
                    <a:p>
                      <a:pPr algn="l" fontAlgn="ctr"/>
                      <a:r>
                        <a:rPr lang="cy-GB" sz="900" u="none" strike="noStrike" noProof="0" dirty="0">
                          <a:effectLst/>
                          <a:latin typeface="Arial" panose="020B0604020202020204" pitchFamily="34" charset="0"/>
                          <a:cs typeface="Arial" panose="020B0604020202020204" pitchFamily="34" charset="0"/>
                        </a:rPr>
                        <a:t>Coleg Ceredigion</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499</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476</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2333145610"/>
                  </a:ext>
                </a:extLst>
              </a:tr>
              <a:tr h="121403">
                <a:tc>
                  <a:txBody>
                    <a:bodyPr/>
                    <a:lstStyle/>
                    <a:p>
                      <a:pPr algn="l"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2522622591"/>
                  </a:ext>
                </a:extLst>
              </a:tr>
              <a:tr h="121403">
                <a:tc>
                  <a:txBody>
                    <a:bodyPr/>
                    <a:lstStyle/>
                    <a:p>
                      <a:pPr algn="l" fontAlgn="ctr"/>
                      <a:r>
                        <a:rPr lang="cy-GB" sz="900" b="1" i="0" u="none" strike="noStrike" noProof="0" dirty="0">
                          <a:solidFill>
                            <a:srgbClr val="000000"/>
                          </a:solidFill>
                          <a:effectLst/>
                          <a:latin typeface="Arial" panose="020B0604020202020204" pitchFamily="34" charset="0"/>
                          <a:cs typeface="Arial" panose="020B0604020202020204" pitchFamily="34" charset="0"/>
                        </a:rPr>
                        <a:t>Cyfraniadau USS</a:t>
                      </a: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251685905"/>
                  </a:ext>
                </a:extLst>
              </a:tr>
              <a:tr h="121403">
                <a:tc>
                  <a:txBody>
                    <a:bodyPr/>
                    <a:lstStyle/>
                    <a:p>
                      <a:pPr algn="l" fontAlgn="ctr"/>
                      <a:r>
                        <a:rPr lang="cy-GB" sz="900" b="0" i="0" u="none" strike="noStrike" noProof="0" dirty="0">
                          <a:solidFill>
                            <a:srgbClr val="000000"/>
                          </a:solidFill>
                          <a:effectLst/>
                          <a:latin typeface="Arial" panose="020B0604020202020204" pitchFamily="34" charset="0"/>
                          <a:cs typeface="Arial" panose="020B0604020202020204" pitchFamily="34" charset="0"/>
                        </a:rPr>
                        <a:t>Prifysgol Cymru Y Drindod Dewi Sant </a:t>
                      </a: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7,250</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7,250</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7,881</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7,881</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2756491158"/>
                  </a:ext>
                </a:extLst>
              </a:tr>
              <a:tr h="121403">
                <a:tc>
                  <a:txBody>
                    <a:bodyPr/>
                    <a:lstStyle/>
                    <a:p>
                      <a:pPr algn="l"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2361154416"/>
                  </a:ext>
                </a:extLst>
              </a:tr>
              <a:tr h="121403">
                <a:tc>
                  <a:txBody>
                    <a:bodyPr/>
                    <a:lstStyle/>
                    <a:p>
                      <a:pPr algn="l" fontAlgn="ctr"/>
                      <a:r>
                        <a:rPr lang="cy-GB" sz="900" b="1" i="0" u="none" strike="noStrike" noProof="0" dirty="0">
                          <a:solidFill>
                            <a:srgbClr val="000000"/>
                          </a:solidFill>
                          <a:effectLst/>
                          <a:latin typeface="Arial" panose="020B0604020202020204" pitchFamily="34" charset="0"/>
                          <a:cs typeface="Arial" panose="020B0604020202020204" pitchFamily="34" charset="0"/>
                        </a:rPr>
                        <a:t>Cyfraniadau Llywodraeth Leol </a:t>
                      </a: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443098562"/>
                  </a:ext>
                </a:extLst>
              </a:tr>
              <a:tr h="121403">
                <a:tc>
                  <a:txBody>
                    <a:bodyPr/>
                    <a:lstStyle/>
                    <a:p>
                      <a:pPr algn="l" fontAlgn="ctr"/>
                      <a:r>
                        <a:rPr lang="cy-GB" sz="900" b="0" i="0" u="none" strike="noStrike" noProof="0" dirty="0">
                          <a:solidFill>
                            <a:srgbClr val="000000"/>
                          </a:solidFill>
                          <a:effectLst/>
                          <a:latin typeface="Arial" panose="020B0604020202020204" pitchFamily="34" charset="0"/>
                          <a:cs typeface="Arial" panose="020B0604020202020204" pitchFamily="34" charset="0"/>
                        </a:rPr>
                        <a:t>Prifysgol Cymru Y Drindod Dewi Sant</a:t>
                      </a: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2,145</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2,145</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2,097</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2,097</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270180384"/>
                  </a:ext>
                </a:extLst>
              </a:tr>
              <a:tr h="121403">
                <a:tc>
                  <a:txBody>
                    <a:bodyPr/>
                    <a:lstStyle/>
                    <a:p>
                      <a:pPr algn="l" fontAlgn="ctr"/>
                      <a:r>
                        <a:rPr lang="cy-GB" sz="900" u="none" strike="noStrike" noProof="0" dirty="0">
                          <a:effectLst/>
                          <a:latin typeface="Arial" panose="020B0604020202020204" pitchFamily="34" charset="0"/>
                          <a:cs typeface="Arial" panose="020B0604020202020204" pitchFamily="34" charset="0"/>
                        </a:rPr>
                        <a:t>Coleg Sir Gâr</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1,630</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1,596</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673447036"/>
                  </a:ext>
                </a:extLst>
              </a:tr>
              <a:tr h="121403">
                <a:tc>
                  <a:txBody>
                    <a:bodyPr/>
                    <a:lstStyle/>
                    <a:p>
                      <a:pPr algn="l" fontAlgn="ctr"/>
                      <a:r>
                        <a:rPr lang="cy-GB" sz="900" u="none" strike="noStrike" noProof="0" dirty="0">
                          <a:effectLst/>
                          <a:latin typeface="Arial" panose="020B0604020202020204" pitchFamily="34" charset="0"/>
                          <a:cs typeface="Arial" panose="020B0604020202020204" pitchFamily="34" charset="0"/>
                        </a:rPr>
                        <a:t>Coleg Ceredigion</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229</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227</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973322676"/>
                  </a:ext>
                </a:extLst>
              </a:tr>
              <a:tr h="121403">
                <a:tc>
                  <a:txBody>
                    <a:bodyPr/>
                    <a:lstStyle/>
                    <a:p>
                      <a:pPr algn="l"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4137949648"/>
                  </a:ext>
                </a:extLst>
              </a:tr>
              <a:tr h="121403">
                <a:tc>
                  <a:txBody>
                    <a:bodyPr/>
                    <a:lstStyle/>
                    <a:p>
                      <a:pPr algn="l" fontAlgn="ctr"/>
                      <a:r>
                        <a:rPr lang="cy-GB" sz="900" b="1" i="0" u="none" strike="noStrike" noProof="0" dirty="0">
                          <a:solidFill>
                            <a:srgbClr val="000000"/>
                          </a:solidFill>
                          <a:effectLst/>
                          <a:latin typeface="Arial" panose="020B0604020202020204" pitchFamily="34" charset="0"/>
                          <a:cs typeface="Arial" panose="020B0604020202020204" pitchFamily="34" charset="0"/>
                        </a:rPr>
                        <a:t>Cynllun Mewnol</a:t>
                      </a: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4131358365"/>
                  </a:ext>
                </a:extLst>
              </a:tr>
              <a:tr h="121403">
                <a:tc>
                  <a:txBody>
                    <a:bodyPr/>
                    <a:lstStyle/>
                    <a:p>
                      <a:pPr algn="l" fontAlgn="ctr"/>
                      <a:r>
                        <a:rPr lang="cy-GB" sz="900" b="0" i="0" u="none" strike="noStrike" noProof="0" dirty="0">
                          <a:solidFill>
                            <a:srgbClr val="000000"/>
                          </a:solidFill>
                          <a:effectLst/>
                          <a:latin typeface="Arial" panose="020B0604020202020204" pitchFamily="34" charset="0"/>
                          <a:cs typeface="Arial" panose="020B0604020202020204" pitchFamily="34" charset="0"/>
                        </a:rPr>
                        <a:t>Prifysgol Y Drindod Dewi Sant</a:t>
                      </a:r>
                    </a:p>
                  </a:txBody>
                  <a:tcPr marL="6350" marR="6350" marT="6350" marB="0" anchor="ct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325</a:t>
                      </a:r>
                    </a:p>
                  </a:txBody>
                  <a:tcPr marL="6350" marR="6350" marT="6350" marB="0" anchor="ct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325</a:t>
                      </a: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306</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306</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257383079"/>
                  </a:ext>
                </a:extLst>
              </a:tr>
              <a:tr h="121403">
                <a:tc>
                  <a:txBody>
                    <a:bodyPr/>
                    <a:lstStyle/>
                    <a:p>
                      <a:pPr algn="l"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488121570"/>
                  </a:ext>
                </a:extLst>
              </a:tr>
              <a:tr h="121403">
                <a:tc>
                  <a:txBody>
                    <a:bodyPr/>
                    <a:lstStyle/>
                    <a:p>
                      <a:pPr algn="l" fontAlgn="ctr"/>
                      <a:r>
                        <a:rPr lang="cy-GB" sz="900" b="1" i="0" u="none" strike="noStrike" noProof="0" dirty="0">
                          <a:solidFill>
                            <a:srgbClr val="000000"/>
                          </a:solidFill>
                          <a:effectLst/>
                          <a:latin typeface="Arial" panose="020B0604020202020204" pitchFamily="34" charset="0"/>
                          <a:cs typeface="Arial" panose="020B0604020202020204" pitchFamily="34" charset="0"/>
                        </a:rPr>
                        <a:t>Addasiadau pensiwn eraill</a:t>
                      </a: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617450897"/>
                  </a:ext>
                </a:extLst>
              </a:tr>
              <a:tr h="121403">
                <a:tc>
                  <a:txBody>
                    <a:bodyPr/>
                    <a:lstStyle/>
                    <a:p>
                      <a:pPr algn="l" fontAlgn="ctr"/>
                      <a:r>
                        <a:rPr lang="cy-GB" sz="900" b="0" i="0" u="none" strike="noStrike" noProof="0" dirty="0">
                          <a:solidFill>
                            <a:srgbClr val="000000"/>
                          </a:solidFill>
                          <a:effectLst/>
                          <a:latin typeface="Arial" panose="020B0604020202020204" pitchFamily="34" charset="0"/>
                          <a:cs typeface="Arial" panose="020B0604020202020204" pitchFamily="34" charset="0"/>
                        </a:rPr>
                        <a:t>Prifysgol Cymru Y Drindod Dewi Sant</a:t>
                      </a: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2714133663"/>
                  </a:ext>
                </a:extLst>
              </a:tr>
              <a:tr h="121403">
                <a:tc>
                  <a:txBody>
                    <a:bodyPr/>
                    <a:lstStyle/>
                    <a:p>
                      <a:pPr algn="l" fontAlgn="ctr"/>
                      <a:r>
                        <a:rPr lang="cy-GB" sz="900" b="0" i="0" u="none" strike="noStrike" noProof="0" dirty="0">
                          <a:solidFill>
                            <a:srgbClr val="000000"/>
                          </a:solidFill>
                          <a:effectLst/>
                          <a:latin typeface="Arial" panose="020B0604020202020204" pitchFamily="34" charset="0"/>
                          <a:cs typeface="Arial" panose="020B0604020202020204" pitchFamily="34" charset="0"/>
                        </a:rPr>
                        <a:t>Symudiad ar Ddarpariaeth  USS</a:t>
                      </a: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(33,226)</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(33,226)</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(2,273)</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(2,273)</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764893485"/>
                  </a:ext>
                </a:extLst>
              </a:tr>
              <a:tr h="121403">
                <a:tc>
                  <a:txBody>
                    <a:bodyPr/>
                    <a:lstStyle/>
                    <a:p>
                      <a:pPr algn="l"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627770291"/>
                  </a:ext>
                </a:extLst>
              </a:tr>
              <a:tr h="121403">
                <a:tc>
                  <a:txBody>
                    <a:bodyPr/>
                    <a:lstStyle/>
                    <a:p>
                      <a:pPr algn="l" fontAlgn="ctr"/>
                      <a:r>
                        <a:rPr lang="cy-GB" sz="900" b="1" i="0" u="none" strike="noStrike" noProof="0" dirty="0">
                          <a:solidFill>
                            <a:srgbClr val="000000"/>
                          </a:solidFill>
                          <a:effectLst/>
                          <a:latin typeface="Arial" panose="020B0604020202020204" pitchFamily="34" charset="0"/>
                          <a:cs typeface="Arial" panose="020B0604020202020204" pitchFamily="34" charset="0"/>
                        </a:rPr>
                        <a:t>Costau Gwasanaeth</a:t>
                      </a: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2074427393"/>
                  </a:ext>
                </a:extLst>
              </a:tr>
              <a:tr h="121403">
                <a:tc>
                  <a:txBody>
                    <a:bodyPr/>
                    <a:lstStyle/>
                    <a:p>
                      <a:pPr algn="l" fontAlgn="ctr"/>
                      <a:r>
                        <a:rPr lang="cy-GB" sz="900" b="0" i="0" u="none" strike="noStrike" noProof="0" dirty="0">
                          <a:solidFill>
                            <a:srgbClr val="000000"/>
                          </a:solidFill>
                          <a:effectLst/>
                          <a:latin typeface="Arial" panose="020B0604020202020204" pitchFamily="34" charset="0"/>
                          <a:cs typeface="Arial" panose="020B0604020202020204" pitchFamily="34" charset="0"/>
                        </a:rPr>
                        <a:t>Prifysgol Cymru Y Drindod Dewi Sant</a:t>
                      </a:r>
                    </a:p>
                  </a:txBody>
                  <a:tcPr marL="6350" marR="6350" marT="6350" marB="0" anchor="ct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863</a:t>
                      </a:r>
                    </a:p>
                  </a:txBody>
                  <a:tcPr marL="6350" marR="6350" marT="6350" marB="0" anchor="ct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863</a:t>
                      </a: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1,374</a:t>
                      </a: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1,374</a:t>
                      </a:r>
                    </a:p>
                  </a:txBody>
                  <a:tcPr marL="6350" marR="6350" marT="6350" marB="0" anchor="ctr"/>
                </a:tc>
                <a:extLst>
                  <a:ext uri="{0D108BD9-81ED-4DB2-BD59-A6C34878D82A}">
                    <a16:rowId xmlns:a16="http://schemas.microsoft.com/office/drawing/2014/main" val="2027972838"/>
                  </a:ext>
                </a:extLst>
              </a:tr>
              <a:tr h="121403">
                <a:tc>
                  <a:txBody>
                    <a:bodyPr/>
                    <a:lstStyle/>
                    <a:p>
                      <a:pPr algn="l" fontAlgn="ctr"/>
                      <a:r>
                        <a:rPr lang="cy-GB" sz="900" u="none" strike="noStrike" noProof="0" dirty="0">
                          <a:effectLst/>
                          <a:latin typeface="Arial" panose="020B0604020202020204" pitchFamily="34" charset="0"/>
                          <a:cs typeface="Arial" panose="020B0604020202020204" pitchFamily="34" charset="0"/>
                        </a:rPr>
                        <a:t>Coleg Sir Gâr </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(247)</a:t>
                      </a: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592</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958413098"/>
                  </a:ext>
                </a:extLst>
              </a:tr>
              <a:tr h="121403">
                <a:tc>
                  <a:txBody>
                    <a:bodyPr/>
                    <a:lstStyle/>
                    <a:p>
                      <a:pPr algn="l" fontAlgn="ctr"/>
                      <a:r>
                        <a:rPr lang="cy-GB" sz="900" u="none" strike="noStrike" noProof="0" dirty="0">
                          <a:effectLst/>
                          <a:latin typeface="Arial" panose="020B0604020202020204" pitchFamily="34" charset="0"/>
                          <a:cs typeface="Arial" panose="020B0604020202020204" pitchFamily="34" charset="0"/>
                        </a:rPr>
                        <a:t>Coleg Ceredigion</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(146)</a:t>
                      </a: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124</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812349021"/>
                  </a:ext>
                </a:extLst>
              </a:tr>
              <a:tr h="121403">
                <a:tc>
                  <a:txBody>
                    <a:bodyPr/>
                    <a:lstStyle/>
                    <a:p>
                      <a:pPr algn="l"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024781436"/>
                  </a:ext>
                </a:extLst>
              </a:tr>
              <a:tr h="121403">
                <a:tc>
                  <a:txBody>
                    <a:bodyPr/>
                    <a:lstStyle/>
                    <a:p>
                      <a:pPr algn="l" fontAlgn="ctr"/>
                      <a:r>
                        <a:rPr lang="cy-GB" sz="900" b="1" i="0" u="none" strike="noStrike" noProof="0" dirty="0">
                          <a:solidFill>
                            <a:srgbClr val="000000"/>
                          </a:solidFill>
                          <a:effectLst/>
                          <a:latin typeface="Arial" panose="020B0604020202020204" pitchFamily="34" charset="0"/>
                          <a:cs typeface="Arial" panose="020B0604020202020204" pitchFamily="34" charset="0"/>
                        </a:rPr>
                        <a:t>Ailstrwythuro Darpariaeth</a:t>
                      </a: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126728852"/>
                  </a:ext>
                </a:extLst>
              </a:tr>
              <a:tr h="121403">
                <a:tc>
                  <a:txBody>
                    <a:bodyPr/>
                    <a:lstStyle/>
                    <a:p>
                      <a:pPr algn="l" fontAlgn="ctr"/>
                      <a:r>
                        <a:rPr lang="cy-GB" sz="900" b="0" i="0" u="none" strike="noStrike" noProof="0" dirty="0">
                          <a:solidFill>
                            <a:srgbClr val="000000"/>
                          </a:solidFill>
                          <a:effectLst/>
                          <a:latin typeface="Arial" panose="020B0604020202020204" pitchFamily="34" charset="0"/>
                          <a:cs typeface="Arial" panose="020B0604020202020204" pitchFamily="34" charset="0"/>
                        </a:rPr>
                        <a:t>Prifysgol Cymru Y Drindod Dewi Sant</a:t>
                      </a: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995499822"/>
                  </a:ext>
                </a:extLst>
              </a:tr>
              <a:tr h="121403">
                <a:tc>
                  <a:txBody>
                    <a:bodyPr/>
                    <a:lstStyle/>
                    <a:p>
                      <a:pPr algn="l" fontAlgn="ctr"/>
                      <a:r>
                        <a:rPr lang="cy-GB" sz="900" u="none" strike="noStrike" noProof="0" dirty="0">
                          <a:effectLst/>
                          <a:latin typeface="Arial" panose="020B0604020202020204" pitchFamily="34" charset="0"/>
                          <a:cs typeface="Arial" panose="020B0604020202020204" pitchFamily="34" charset="0"/>
                        </a:rPr>
                        <a:t>Coleg Sir Gâr</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55</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12</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823926073"/>
                  </a:ext>
                </a:extLst>
              </a:tr>
              <a:tr h="121403">
                <a:tc>
                  <a:txBody>
                    <a:bodyPr/>
                    <a:lstStyle/>
                    <a:p>
                      <a:pPr algn="l" fontAlgn="ctr"/>
                      <a:r>
                        <a:rPr lang="cy-GB" sz="900" u="none" strike="noStrike" noProof="0" dirty="0">
                          <a:effectLst/>
                          <a:latin typeface="Arial" panose="020B0604020202020204" pitchFamily="34" charset="0"/>
                          <a:cs typeface="Arial" panose="020B0604020202020204" pitchFamily="34" charset="0"/>
                        </a:rPr>
                        <a:t>Coleg Ceredigion</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16</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(40)</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r>
                        <a:rPr lang="cy-GB" sz="900" u="none" strike="noStrike" noProof="0" dirty="0">
                          <a:effectLst/>
                          <a:latin typeface="Arial" panose="020B0604020202020204" pitchFamily="34" charset="0"/>
                          <a:cs typeface="Arial" panose="020B0604020202020204" pitchFamily="34" charset="0"/>
                        </a:rPr>
                        <a:t>-</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006603"/>
                  </a:ext>
                </a:extLst>
              </a:tr>
              <a:tr h="121403">
                <a:tc>
                  <a:txBody>
                    <a:bodyPr/>
                    <a:lstStyle/>
                    <a:p>
                      <a:pPr algn="l" fontAlgn="ctr"/>
                      <a:r>
                        <a:rPr lang="cy-GB" sz="900" b="1" u="none" strike="noStrike" noProof="0" dirty="0">
                          <a:effectLst/>
                          <a:latin typeface="Arial" panose="020B0604020202020204" pitchFamily="34" charset="0"/>
                          <a:cs typeface="Arial" panose="020B0604020202020204" pitchFamily="34" charset="0"/>
                        </a:rPr>
                        <a:t>Cyfanswm costau pensiwn yn unol â nodyn 7</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(16,909)</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(21,466)</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15,813</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10,493</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0983451"/>
                  </a:ext>
                </a:extLst>
              </a:tr>
              <a:tr h="121403">
                <a:tc>
                  <a:txBody>
                    <a:bodyPr/>
                    <a:lstStyle/>
                    <a:p>
                      <a:pPr algn="l"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a:noFill/>
                    </a:lnR>
                    <a:lnB w="12700" cap="flat" cmpd="sng" algn="ctr">
                      <a:noFill/>
                      <a:prstDash val="solid"/>
                      <a:round/>
                      <a:headEnd type="none" w="med" len="med"/>
                      <a:tailEnd type="none" w="med" len="med"/>
                    </a:lnB>
                  </a:tcP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9943543"/>
                  </a:ext>
                </a:extLst>
              </a:tr>
              <a:tr h="121403">
                <a:tc>
                  <a:txBody>
                    <a:bodyPr/>
                    <a:lstStyle/>
                    <a:p>
                      <a:pPr algn="l" fontAlgn="ctr"/>
                      <a:r>
                        <a:rPr lang="cy-GB" sz="900" b="1" i="0" u="none" strike="noStrike" noProof="0" dirty="0">
                          <a:solidFill>
                            <a:srgbClr val="000000"/>
                          </a:solidFill>
                          <a:effectLst/>
                          <a:latin typeface="Arial" panose="020B0604020202020204" pitchFamily="34" charset="0"/>
                          <a:cs typeface="Arial" panose="020B0604020202020204" pitchFamily="34" charset="0"/>
                        </a:rPr>
                        <a:t>Costau Llog</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268647"/>
                  </a:ext>
                </a:extLst>
              </a:tr>
              <a:tr h="121403">
                <a:tc>
                  <a:txBody>
                    <a:bodyPr/>
                    <a:lstStyle/>
                    <a:p>
                      <a:pPr algn="l" fontAlgn="ctr"/>
                      <a:r>
                        <a:rPr lang="cy-GB" sz="900" b="0" i="0" u="none" strike="noStrike" noProof="0" dirty="0">
                          <a:solidFill>
                            <a:srgbClr val="000000"/>
                          </a:solidFill>
                          <a:effectLst/>
                          <a:latin typeface="Arial" panose="020B0604020202020204" pitchFamily="34" charset="0"/>
                          <a:cs typeface="Arial" panose="020B0604020202020204" pitchFamily="34" charset="0"/>
                        </a:rPr>
                        <a:t>Llywodraeth Leol – Y Brifysgol</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(318)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(318)</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99</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99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1880022"/>
                  </a:ext>
                </a:extLst>
              </a:tr>
              <a:tr h="121403">
                <a:tc>
                  <a:txBody>
                    <a:bodyPr/>
                    <a:lstStyle/>
                    <a:p>
                      <a:pPr algn="l" fontAlgn="ctr"/>
                      <a:r>
                        <a:rPr lang="cy-GB" sz="900" b="0" i="0" u="none" strike="noStrike" noProof="0" dirty="0">
                          <a:solidFill>
                            <a:srgbClr val="000000"/>
                          </a:solidFill>
                          <a:effectLst/>
                          <a:latin typeface="Arial" panose="020B0604020202020204" pitchFamily="34" charset="0"/>
                          <a:cs typeface="Arial" panose="020B0604020202020204" pitchFamily="34" charset="0"/>
                        </a:rPr>
                        <a:t>Llywodraeth Leol – Coleg Sir Gâr</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(371)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259</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0701828"/>
                  </a:ext>
                </a:extLst>
              </a:tr>
              <a:tr h="121403">
                <a:tc>
                  <a:txBody>
                    <a:bodyPr/>
                    <a:lstStyle/>
                    <a:p>
                      <a:pPr algn="l" fontAlgn="ctr"/>
                      <a:r>
                        <a:rPr lang="cy-GB" sz="900" b="0" i="0" u="none" strike="noStrike" noProof="0" dirty="0">
                          <a:solidFill>
                            <a:srgbClr val="000000"/>
                          </a:solidFill>
                          <a:effectLst/>
                          <a:latin typeface="Arial" panose="020B0604020202020204" pitchFamily="34" charset="0"/>
                          <a:cs typeface="Arial" panose="020B0604020202020204" pitchFamily="34" charset="0"/>
                        </a:rPr>
                        <a:t>Llywodraeth Leol – Coleg Ceredigion</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(125)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25</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3815856"/>
                  </a:ext>
                </a:extLst>
              </a:tr>
              <a:tr h="121403">
                <a:tc>
                  <a:txBody>
                    <a:bodyPr/>
                    <a:lstStyle/>
                    <a:p>
                      <a:pPr algn="l" fontAlgn="ctr"/>
                      <a:r>
                        <a:rPr lang="cy-GB" sz="900" b="0" i="0" u="none" strike="noStrike" noProof="0" dirty="0">
                          <a:solidFill>
                            <a:srgbClr val="000000"/>
                          </a:solidFill>
                          <a:effectLst/>
                          <a:latin typeface="Arial" panose="020B0604020202020204" pitchFamily="34" charset="0"/>
                          <a:cs typeface="Arial" panose="020B0604020202020204" pitchFamily="34" charset="0"/>
                        </a:rPr>
                        <a:t>Cynllun Mewnol – Y Brifysgol</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(8)</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(44)</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(44)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5948067"/>
                  </a:ext>
                </a:extLst>
              </a:tr>
              <a:tr h="121403">
                <a:tc>
                  <a:txBody>
                    <a:bodyPr/>
                    <a:lstStyle/>
                    <a:p>
                      <a:pPr algn="l" fontAlgn="ctr"/>
                      <a:r>
                        <a:rPr lang="cy-GB" sz="900" b="0" i="0" u="none" strike="noStrike" noProof="0" dirty="0">
                          <a:solidFill>
                            <a:srgbClr val="000000"/>
                          </a:solidFill>
                          <a:effectLst/>
                          <a:latin typeface="Arial" panose="020B0604020202020204" pitchFamily="34" charset="0"/>
                          <a:cs typeface="Arial" panose="020B0604020202020204" pitchFamily="34" charset="0"/>
                        </a:rPr>
                        <a:t>USS – Y Brifysgol</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764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764</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1,210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1,210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5523876"/>
                  </a:ext>
                </a:extLst>
              </a:tr>
              <a:tr h="0">
                <a:tc>
                  <a:txBody>
                    <a:bodyPr/>
                    <a:lstStyle/>
                    <a:p>
                      <a:pPr algn="l" fontAlgn="ctr"/>
                      <a:r>
                        <a:rPr lang="cy-GB" sz="900" b="1" i="0" u="none" strike="noStrike" noProof="0" dirty="0">
                          <a:solidFill>
                            <a:srgbClr val="000000"/>
                          </a:solidFill>
                          <a:effectLst/>
                          <a:latin typeface="Arial" panose="020B0604020202020204" pitchFamily="34" charset="0"/>
                          <a:cs typeface="Arial" panose="020B0604020202020204" pitchFamily="34" charset="0"/>
                        </a:rPr>
                        <a:t>Cyfanswm cost Pensiynau yn unol â nodyn  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(58)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438</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1,549</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1,265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9022119"/>
                  </a:ext>
                </a:extLst>
              </a:tr>
            </a:tbl>
          </a:graphicData>
        </a:graphic>
      </p:graphicFrame>
      <p:graphicFrame>
        <p:nvGraphicFramePr>
          <p:cNvPr id="10" name="Table 9">
            <a:extLst>
              <a:ext uri="{FF2B5EF4-FFF2-40B4-BE49-F238E27FC236}">
                <a16:creationId xmlns:a16="http://schemas.microsoft.com/office/drawing/2014/main" id="{69C155B0-E7A5-D497-8EF6-5F5FE1FC188D}"/>
              </a:ext>
            </a:extLst>
          </p:cNvPr>
          <p:cNvGraphicFramePr>
            <a:graphicFrameLocks noGrp="1"/>
          </p:cNvGraphicFramePr>
          <p:nvPr>
            <p:extLst>
              <p:ext uri="{D42A27DB-BD31-4B8C-83A1-F6EECF244321}">
                <p14:modId xmlns:p14="http://schemas.microsoft.com/office/powerpoint/2010/main" val="3998836683"/>
              </p:ext>
            </p:extLst>
          </p:nvPr>
        </p:nvGraphicFramePr>
        <p:xfrm>
          <a:off x="6950043" y="1160893"/>
          <a:ext cx="5538484" cy="2701290"/>
        </p:xfrm>
        <a:graphic>
          <a:graphicData uri="http://schemas.openxmlformats.org/drawingml/2006/table">
            <a:tbl>
              <a:tblPr>
                <a:tableStyleId>{2D5ABB26-0587-4C30-8999-92F81FD0307C}</a:tableStyleId>
              </a:tblPr>
              <a:tblGrid>
                <a:gridCol w="2217988">
                  <a:extLst>
                    <a:ext uri="{9D8B030D-6E8A-4147-A177-3AD203B41FA5}">
                      <a16:colId xmlns:a16="http://schemas.microsoft.com/office/drawing/2014/main" val="2940793524"/>
                    </a:ext>
                  </a:extLst>
                </a:gridCol>
                <a:gridCol w="830124">
                  <a:extLst>
                    <a:ext uri="{9D8B030D-6E8A-4147-A177-3AD203B41FA5}">
                      <a16:colId xmlns:a16="http://schemas.microsoft.com/office/drawing/2014/main" val="1776787092"/>
                    </a:ext>
                  </a:extLst>
                </a:gridCol>
                <a:gridCol w="830124">
                  <a:extLst>
                    <a:ext uri="{9D8B030D-6E8A-4147-A177-3AD203B41FA5}">
                      <a16:colId xmlns:a16="http://schemas.microsoft.com/office/drawing/2014/main" val="1769977764"/>
                    </a:ext>
                  </a:extLst>
                </a:gridCol>
                <a:gridCol w="830124">
                  <a:extLst>
                    <a:ext uri="{9D8B030D-6E8A-4147-A177-3AD203B41FA5}">
                      <a16:colId xmlns:a16="http://schemas.microsoft.com/office/drawing/2014/main" val="1081730708"/>
                    </a:ext>
                  </a:extLst>
                </a:gridCol>
                <a:gridCol w="830124">
                  <a:extLst>
                    <a:ext uri="{9D8B030D-6E8A-4147-A177-3AD203B41FA5}">
                      <a16:colId xmlns:a16="http://schemas.microsoft.com/office/drawing/2014/main" val="1148147253"/>
                    </a:ext>
                  </a:extLst>
                </a:gridCol>
              </a:tblGrid>
              <a:tr h="121403">
                <a:tc>
                  <a:txBody>
                    <a:bodyPr/>
                    <a:lstStyle/>
                    <a:p>
                      <a:pPr algn="l"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gridSpan="2">
                  <a:txBody>
                    <a:bodyPr/>
                    <a:lstStyle/>
                    <a:p>
                      <a:pPr algn="ctr" fontAlgn="ctr"/>
                      <a:r>
                        <a:rPr lang="cy-GB" sz="900" b="1" u="none" strike="noStrike" noProof="0" dirty="0">
                          <a:effectLst/>
                          <a:latin typeface="Arial" panose="020B0604020202020204" pitchFamily="34" charset="0"/>
                          <a:cs typeface="Arial" panose="020B0604020202020204" pitchFamily="34" charset="0"/>
                        </a:rPr>
                        <a:t>Blwyddyn hyd at 31 Gorffennaf  2024</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hMerge="1">
                  <a:txBody>
                    <a:bodyPr/>
                    <a:lstStyle/>
                    <a:p>
                      <a:endParaRPr lang="en-GB"/>
                    </a:p>
                  </a:txBody>
                  <a:tcPr/>
                </a:tc>
                <a:tc gridSpan="2">
                  <a:txBody>
                    <a:bodyPr/>
                    <a:lstStyle/>
                    <a:p>
                      <a:pPr algn="ctr" fontAlgn="ctr"/>
                      <a:r>
                        <a:rPr lang="cy-GB" sz="900" b="1" u="none" strike="noStrike" noProof="0" dirty="0">
                          <a:effectLst/>
                          <a:latin typeface="Arial" panose="020B0604020202020204" pitchFamily="34" charset="0"/>
                          <a:cs typeface="Arial" panose="020B0604020202020204" pitchFamily="34" charset="0"/>
                        </a:rPr>
                        <a:t>Blwyddyn hyd at 31 Gorffennaf 2023</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1881815237"/>
                  </a:ext>
                </a:extLst>
              </a:tr>
              <a:tr h="121403">
                <a:tc>
                  <a:txBody>
                    <a:bodyPr/>
                    <a:lstStyle/>
                    <a:p>
                      <a:pPr algn="l"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Cyfunol</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Y Brifysgol </a:t>
                      </a: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Cyfunol</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Y Brifysgol </a:t>
                      </a:r>
                    </a:p>
                  </a:txBody>
                  <a:tcPr marL="6350" marR="6350" marT="6350" marB="0" anchor="ctr"/>
                </a:tc>
                <a:extLst>
                  <a:ext uri="{0D108BD9-81ED-4DB2-BD59-A6C34878D82A}">
                    <a16:rowId xmlns:a16="http://schemas.microsoft.com/office/drawing/2014/main" val="1989812024"/>
                  </a:ext>
                </a:extLst>
              </a:tr>
              <a:tr h="121403">
                <a:tc>
                  <a:txBody>
                    <a:bodyPr/>
                    <a:lstStyle/>
                    <a:p>
                      <a:pPr algn="l"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£’000</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£’000</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£’000</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£’000</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491400488"/>
                  </a:ext>
                </a:extLst>
              </a:tr>
              <a:tr h="121403">
                <a:tc>
                  <a:txBody>
                    <a:bodyPr/>
                    <a:lstStyle/>
                    <a:p>
                      <a:pPr algn="l"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2341574"/>
                  </a:ext>
                </a:extLst>
              </a:tr>
              <a:tr h="121403">
                <a:tc>
                  <a:txBody>
                    <a:bodyPr/>
                    <a:lstStyle/>
                    <a:p>
                      <a:pPr algn="l" fontAlgn="ctr"/>
                      <a:r>
                        <a:rPr lang="cy-GB" sz="900" b="1" i="0" u="none" strike="noStrike" noProof="0" dirty="0">
                          <a:solidFill>
                            <a:srgbClr val="000000"/>
                          </a:solidFill>
                          <a:effectLst/>
                          <a:latin typeface="Arial" panose="020B0604020202020204" pitchFamily="34" charset="0"/>
                          <a:cs typeface="Arial" panose="020B0604020202020204" pitchFamily="34" charset="0"/>
                        </a:rPr>
                        <a:t>Cynllun Mewnol </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0060083"/>
                  </a:ext>
                </a:extLst>
              </a:tr>
              <a:tr h="121403">
                <a:tc>
                  <a:txBody>
                    <a:bodyPr/>
                    <a:lstStyle/>
                    <a:p>
                      <a:pPr algn="l" fontAlgn="ctr"/>
                      <a:r>
                        <a:rPr lang="cy-GB" sz="900" b="0" i="0" u="none" strike="noStrike" noProof="0" dirty="0">
                          <a:solidFill>
                            <a:srgbClr val="000000"/>
                          </a:solidFill>
                          <a:effectLst/>
                          <a:latin typeface="Arial" panose="020B0604020202020204" pitchFamily="34" charset="0"/>
                          <a:cs typeface="Arial" panose="020B0604020202020204" pitchFamily="34" charset="0"/>
                        </a:rPr>
                        <a:t>Prifysgol Cymru Y Drindod Dewi Sant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5985078"/>
                  </a:ext>
                </a:extLst>
              </a:tr>
              <a:tr h="121403">
                <a:tc>
                  <a:txBody>
                    <a:bodyPr/>
                    <a:lstStyle/>
                    <a:p>
                      <a:pPr algn="l" fontAlgn="ctr"/>
                      <a:r>
                        <a:rPr lang="cy-GB" sz="900" b="1" i="0" u="none" strike="noStrike" noProof="0" dirty="0">
                          <a:solidFill>
                            <a:srgbClr val="000000"/>
                          </a:solidFill>
                          <a:effectLst/>
                          <a:latin typeface="Arial" panose="020B0604020202020204" pitchFamily="34" charset="0"/>
                          <a:cs typeface="Arial" panose="020B0604020202020204" pitchFamily="34" charset="0"/>
                        </a:rPr>
                        <a:t>Cynllun Pensiwn USS</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292218"/>
                  </a:ext>
                </a:extLst>
              </a:tr>
              <a:tr h="121403">
                <a:tc>
                  <a:txBody>
                    <a:bodyPr/>
                    <a:lstStyle/>
                    <a:p>
                      <a:pPr algn="l" fontAlgn="ctr"/>
                      <a:r>
                        <a:rPr lang="cy-GB" sz="900" b="0" i="0" u="none" strike="noStrike" noProof="0" dirty="0">
                          <a:solidFill>
                            <a:srgbClr val="000000"/>
                          </a:solidFill>
                          <a:effectLst/>
                          <a:latin typeface="Arial" panose="020B0604020202020204" pitchFamily="34" charset="0"/>
                          <a:cs typeface="Arial" panose="020B0604020202020204" pitchFamily="34" charset="0"/>
                        </a:rPr>
                        <a:t>Prifysgol Cymru Y Drindod Dewi Sant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33,226</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33,226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3570007"/>
                  </a:ext>
                </a:extLst>
              </a:tr>
              <a:tr h="121403">
                <a:tc>
                  <a:txBody>
                    <a:bodyPr/>
                    <a:lstStyle/>
                    <a:p>
                      <a:pPr algn="l" fontAlgn="ctr"/>
                      <a:r>
                        <a:rPr lang="cy-GB" sz="900" b="1" i="0" u="none" strike="noStrike" noProof="0" dirty="0">
                          <a:solidFill>
                            <a:srgbClr val="000000"/>
                          </a:solidFill>
                          <a:effectLst/>
                          <a:latin typeface="Arial" panose="020B0604020202020204" pitchFamily="34" charset="0"/>
                          <a:cs typeface="Arial" panose="020B0604020202020204" pitchFamily="34" charset="0"/>
                        </a:rPr>
                        <a:t>Cynlluniau Llywodraeth Leol</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9218968"/>
                  </a:ext>
                </a:extLst>
              </a:tr>
              <a:tr h="194600">
                <a:tc>
                  <a:txBody>
                    <a:bodyPr/>
                    <a:lstStyle/>
                    <a:p>
                      <a:pPr algn="l" fontAlgn="ctr"/>
                      <a:r>
                        <a:rPr lang="cy-GB" sz="900" b="0" i="0" u="none" strike="noStrike" noProof="0" dirty="0">
                          <a:solidFill>
                            <a:srgbClr val="000000"/>
                          </a:solidFill>
                          <a:effectLst/>
                          <a:latin typeface="Arial" panose="020B0604020202020204" pitchFamily="34" charset="0"/>
                          <a:cs typeface="Arial" panose="020B0604020202020204" pitchFamily="34" charset="0"/>
                        </a:rPr>
                        <a:t>Prifysgol Cymru Y Drindod Dewi Sant (Dyfed)</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5518075"/>
                  </a:ext>
                </a:extLst>
              </a:tr>
              <a:tr h="194600">
                <a:tc>
                  <a:txBody>
                    <a:bodyPr/>
                    <a:lstStyle/>
                    <a:p>
                      <a:pPr algn="l" fontAlgn="ctr"/>
                      <a:r>
                        <a:rPr lang="cy-GB" sz="900" b="0" i="0" u="none" strike="noStrike" noProof="0" dirty="0">
                          <a:solidFill>
                            <a:srgbClr val="000000"/>
                          </a:solidFill>
                          <a:effectLst/>
                          <a:latin typeface="Arial" panose="020B0604020202020204" pitchFamily="34" charset="0"/>
                          <a:cs typeface="Arial" panose="020B0604020202020204" pitchFamily="34" charset="0"/>
                        </a:rPr>
                        <a:t>Prifysgol Cymru Y Drindod Dewi Sant (Abertawe)</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422981"/>
                  </a:ext>
                </a:extLst>
              </a:tr>
              <a:tr h="194600">
                <a:tc>
                  <a:txBody>
                    <a:bodyPr/>
                    <a:lstStyle/>
                    <a:p>
                      <a:pPr algn="l" fontAlgn="ctr"/>
                      <a:r>
                        <a:rPr lang="cy-GB" sz="900" b="0" i="0" u="none" strike="noStrike" noProof="0" dirty="0">
                          <a:solidFill>
                            <a:srgbClr val="000000"/>
                          </a:solidFill>
                          <a:effectLst/>
                          <a:latin typeface="Arial" panose="020B0604020202020204" pitchFamily="34" charset="0"/>
                          <a:cs typeface="Arial" panose="020B0604020202020204" pitchFamily="34" charset="0"/>
                        </a:rPr>
                        <a:t>Prifysgol Cymru: Y Drindod Dewi Sant (Abertawe)</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2262281"/>
                  </a:ext>
                </a:extLst>
              </a:tr>
              <a:tr h="121403">
                <a:tc>
                  <a:txBody>
                    <a:bodyPr/>
                    <a:lstStyle/>
                    <a:p>
                      <a:pPr algn="l" fontAlgn="ctr"/>
                      <a:r>
                        <a:rPr lang="cy-GB" sz="900" b="0" i="0" u="none" strike="noStrike" noProof="0" dirty="0">
                          <a:solidFill>
                            <a:srgbClr val="000000"/>
                          </a:solidFill>
                          <a:effectLst/>
                          <a:latin typeface="Arial" panose="020B0604020202020204" pitchFamily="34" charset="0"/>
                          <a:cs typeface="Arial" panose="020B0604020202020204" pitchFamily="34" charset="0"/>
                        </a:rPr>
                        <a:t>Coleg Sir Gâr</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9172735"/>
                  </a:ext>
                </a:extLst>
              </a:tr>
              <a:tr h="136530">
                <a:tc>
                  <a:txBody>
                    <a:bodyPr/>
                    <a:lstStyle/>
                    <a:p>
                      <a:pPr algn="l" fontAlgn="ctr"/>
                      <a:r>
                        <a:rPr lang="cy-GB" sz="900" b="0" i="0" u="none" strike="noStrike" noProof="0" dirty="0">
                          <a:solidFill>
                            <a:srgbClr val="000000"/>
                          </a:solidFill>
                          <a:effectLst/>
                          <a:latin typeface="Arial" panose="020B0604020202020204" pitchFamily="34" charset="0"/>
                          <a:cs typeface="Arial" panose="020B0604020202020204" pitchFamily="34" charset="0"/>
                        </a:rPr>
                        <a:t>Coleg Ceredigion</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0"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1014570"/>
                  </a:ext>
                </a:extLst>
              </a:tr>
              <a:tr h="121403">
                <a:tc>
                  <a:txBody>
                    <a:bodyPr/>
                    <a:lstStyle/>
                    <a:p>
                      <a:pPr algn="l" fontAlgn="ctr"/>
                      <a:r>
                        <a:rPr lang="cy-GB" sz="900" b="1" i="0" u="none" strike="noStrike" noProof="0" dirty="0">
                          <a:solidFill>
                            <a:srgbClr val="000000"/>
                          </a:solidFill>
                          <a:effectLst/>
                          <a:latin typeface="Arial" panose="020B0604020202020204" pitchFamily="34" charset="0"/>
                          <a:cs typeface="Arial" panose="020B0604020202020204" pitchFamily="34" charset="0"/>
                        </a:rPr>
                        <a:t>Rhwymedigaethau ar 31 Gorffennaf </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33,226</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33,226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6361610"/>
                  </a:ext>
                </a:extLst>
              </a:tr>
            </a:tbl>
          </a:graphicData>
        </a:graphic>
      </p:graphicFrame>
      <p:sp>
        <p:nvSpPr>
          <p:cNvPr id="11" name="TextBox 10">
            <a:extLst>
              <a:ext uri="{FF2B5EF4-FFF2-40B4-BE49-F238E27FC236}">
                <a16:creationId xmlns:a16="http://schemas.microsoft.com/office/drawing/2014/main" id="{B1D8D76F-3A55-6A81-1B6F-038B05F19E3D}"/>
              </a:ext>
            </a:extLst>
          </p:cNvPr>
          <p:cNvSpPr txBox="1"/>
          <p:nvPr/>
        </p:nvSpPr>
        <p:spPr>
          <a:xfrm>
            <a:off x="6889059" y="802668"/>
            <a:ext cx="5315925" cy="253916"/>
          </a:xfrm>
          <a:prstGeom prst="rect">
            <a:avLst/>
          </a:prstGeom>
          <a:noFill/>
        </p:spPr>
        <p:txBody>
          <a:bodyPr wrap="square" lIns="91440" tIns="45720" rIns="91440" bIns="45720" rtlCol="0" anchor="t">
            <a:spAutoFit/>
          </a:bodyPr>
          <a:lstStyle/>
          <a:p>
            <a:pPr algn="just"/>
            <a:r>
              <a:rPr lang="cy-GB" sz="1050" dirty="0"/>
              <a:t>Mae'r rhwymedigaeth pensiwn/(ased) a ddatgelir yn y fantolen yn cael ei grynhoi fel a ganlyn:</a:t>
            </a:r>
          </a:p>
        </p:txBody>
      </p:sp>
      <p:sp>
        <p:nvSpPr>
          <p:cNvPr id="12" name="TextBox 11">
            <a:extLst>
              <a:ext uri="{FF2B5EF4-FFF2-40B4-BE49-F238E27FC236}">
                <a16:creationId xmlns:a16="http://schemas.microsoft.com/office/drawing/2014/main" id="{6529CC88-356E-74E0-C528-2A1E22FE4552}"/>
              </a:ext>
            </a:extLst>
          </p:cNvPr>
          <p:cNvSpPr txBox="1"/>
          <p:nvPr/>
        </p:nvSpPr>
        <p:spPr>
          <a:xfrm>
            <a:off x="6889058" y="4296140"/>
            <a:ext cx="5315925" cy="900246"/>
          </a:xfrm>
          <a:prstGeom prst="rect">
            <a:avLst/>
          </a:prstGeom>
          <a:noFill/>
        </p:spPr>
        <p:txBody>
          <a:bodyPr wrap="square" lIns="91440" tIns="45720" rIns="91440" bIns="45720" rtlCol="0" anchor="t">
            <a:spAutoFit/>
          </a:bodyPr>
          <a:lstStyle/>
          <a:p>
            <a:pPr algn="just"/>
            <a:r>
              <a:rPr lang="cy-GB" sz="1050" dirty="0"/>
              <a:t>Mae'r cynlluniau LGPS a’r cynlluniau Mewnol mewn sefyllfa warged dechnegol ar 31 Gorffennaf 2023. Mae'r Brifysgol a'r grŵp wedi cymhwyso IAS19 wrth gyfrifo cap i'r enillion sy'n capio sefyllfaoedd asedau cyffredinol y cynllun i ddim. Mae hyn yn cael effaith ar leihau'r enillion </a:t>
            </a:r>
            <a:r>
              <a:rPr lang="cy-GB" sz="1050" dirty="0" err="1"/>
              <a:t>actiwaraidd</a:t>
            </a:r>
            <a:r>
              <a:rPr lang="cy-GB" sz="1050" dirty="0"/>
              <a:t> cydnabyddedig yn y datganiadau ariannol hyn o'r enillion FRS102, fel y nodir isod yn nodiadau'r cynllun unigol.</a:t>
            </a:r>
          </a:p>
        </p:txBody>
      </p:sp>
      <p:sp>
        <p:nvSpPr>
          <p:cNvPr id="2" name="TextBox 1">
            <a:extLst>
              <a:ext uri="{FF2B5EF4-FFF2-40B4-BE49-F238E27FC236}">
                <a16:creationId xmlns:a16="http://schemas.microsoft.com/office/drawing/2014/main" id="{80250B59-8BE7-94B8-2FAB-9CF46865BC75}"/>
              </a:ext>
            </a:extLst>
          </p:cNvPr>
          <p:cNvSpPr txBox="1"/>
          <p:nvPr/>
        </p:nvSpPr>
        <p:spPr>
          <a:xfrm>
            <a:off x="6889059" y="5440136"/>
            <a:ext cx="5315925" cy="1546577"/>
          </a:xfrm>
          <a:prstGeom prst="rect">
            <a:avLst/>
          </a:prstGeom>
          <a:noFill/>
        </p:spPr>
        <p:txBody>
          <a:bodyPr wrap="square" lIns="91440" tIns="45720" rIns="91440" bIns="45720" rtlCol="0" anchor="t">
            <a:spAutoFit/>
          </a:bodyPr>
          <a:lstStyle/>
          <a:p>
            <a:pPr algn="just"/>
            <a:r>
              <a:rPr lang="cy-GB" sz="1050" dirty="0"/>
              <a:t>Ar 25 Gorffennaf 2024, gwrthododd y Llys Apêl yr apêl yn achos </a:t>
            </a:r>
            <a:r>
              <a:rPr lang="cy-GB" sz="1050" dirty="0" err="1"/>
              <a:t>Virgin</a:t>
            </a:r>
            <a:r>
              <a:rPr lang="cy-GB" sz="1050" dirty="0"/>
              <a:t> </a:t>
            </a:r>
            <a:r>
              <a:rPr lang="cy-GB" sz="1050" dirty="0" err="1"/>
              <a:t>Media</a:t>
            </a:r>
            <a:r>
              <a:rPr lang="cy-GB" sz="1050" dirty="0"/>
              <a:t> </a:t>
            </a:r>
            <a:r>
              <a:rPr lang="cy-GB" sz="1050" dirty="0" err="1"/>
              <a:t>Limited</a:t>
            </a:r>
            <a:r>
              <a:rPr lang="cy-GB" sz="1050" dirty="0"/>
              <a:t> yn erbyn NTL </a:t>
            </a:r>
            <a:r>
              <a:rPr lang="cy-GB" sz="1050" dirty="0" err="1"/>
              <a:t>Pension</a:t>
            </a:r>
            <a:r>
              <a:rPr lang="cy-GB" sz="1050" dirty="0"/>
              <a:t> </a:t>
            </a:r>
            <a:r>
              <a:rPr lang="cy-GB" sz="1050" dirty="0" err="1"/>
              <a:t>Trustees</a:t>
            </a:r>
            <a:r>
              <a:rPr lang="cy-GB" sz="1050" dirty="0"/>
              <a:t> II </a:t>
            </a:r>
            <a:r>
              <a:rPr lang="cy-GB" sz="1050" dirty="0" err="1"/>
              <a:t>Limited</a:t>
            </a:r>
            <a:r>
              <a:rPr lang="cy-GB" sz="1050" dirty="0"/>
              <a:t> ac eraill. Daethpwyd â'r apêl gan </a:t>
            </a:r>
            <a:r>
              <a:rPr lang="cy-GB" sz="1050" dirty="0" err="1"/>
              <a:t>Virgin</a:t>
            </a:r>
            <a:r>
              <a:rPr lang="cy-GB" sz="1050" dirty="0"/>
              <a:t> </a:t>
            </a:r>
            <a:r>
              <a:rPr lang="cy-GB" sz="1050" dirty="0" err="1"/>
              <a:t>Media</a:t>
            </a:r>
            <a:r>
              <a:rPr lang="cy-GB" sz="1050" dirty="0"/>
              <a:t> Ltd yn erbyn agweddau ar ddyfarniad yr Uchel Lys a drosglwyddwyd ym mis Mehefin 2023 yn ymwneud â dilysrwydd rhai newidiadau pensiwn hanesyddol oherwydd diffyg cadarnhad </a:t>
            </a:r>
            <a:r>
              <a:rPr lang="cy-GB" sz="1050" dirty="0" err="1"/>
              <a:t>actiwaraidd</a:t>
            </a:r>
            <a:r>
              <a:rPr lang="cy-GB" sz="1050" dirty="0"/>
              <a:t> sy'n ofynnol yn ôl y gyfraith. Cadarnhaodd y Llys Apêl ddyfarniad yr Uchel Lys. Efallai y bydd gan y dyfarniad oblygiadau ar gyfer cynlluniau buddion diffiniedig eraill y DU. Deellir y gallai hyn fod yn berthnasol i'r </a:t>
            </a:r>
            <a:r>
              <a:rPr lang="cy-GB" sz="1050" dirty="0" err="1"/>
              <a:t>CPLlL</a:t>
            </a:r>
            <a:r>
              <a:rPr lang="cy-GB" sz="1050" dirty="0"/>
              <a:t> neu beidio, ac mae Trysorlys EM wrthi'n asesu'r goblygiadau ar gyfer pob cynllun pensiwn gwasanaeth cyhoeddus. Nid oes unrhyw wybodaeth bellach ar gael ar hyn o bryd</a:t>
            </a:r>
          </a:p>
        </p:txBody>
      </p:sp>
      <p:sp>
        <p:nvSpPr>
          <p:cNvPr id="4" name="TextBox 3">
            <a:extLst>
              <a:ext uri="{FF2B5EF4-FFF2-40B4-BE49-F238E27FC236}">
                <a16:creationId xmlns:a16="http://schemas.microsoft.com/office/drawing/2014/main" id="{60BC43EA-3092-9AD7-36BA-E56A9F921FD9}"/>
              </a:ext>
            </a:extLst>
          </p:cNvPr>
          <p:cNvSpPr txBox="1"/>
          <p:nvPr/>
        </p:nvSpPr>
        <p:spPr>
          <a:xfrm>
            <a:off x="455347" y="925729"/>
            <a:ext cx="4548066" cy="276999"/>
          </a:xfrm>
          <a:prstGeom prst="rect">
            <a:avLst/>
          </a:prstGeom>
          <a:solidFill>
            <a:schemeClr val="bg1">
              <a:lumMod val="85000"/>
            </a:schemeClr>
          </a:solidFill>
        </p:spPr>
        <p:txBody>
          <a:bodyPr wrap="square" rtlCol="0">
            <a:spAutoFit/>
          </a:bodyPr>
          <a:lstStyle/>
          <a:p>
            <a:r>
              <a:rPr lang="en-GB" sz="1200" b="1" dirty="0"/>
              <a:t>27. </a:t>
            </a:r>
            <a:r>
              <a:rPr lang="cy-GB" sz="1200" b="1" dirty="0"/>
              <a:t>Cynlluniau Pensiwn</a:t>
            </a:r>
          </a:p>
        </p:txBody>
      </p:sp>
    </p:spTree>
    <p:extLst>
      <p:ext uri="{BB962C8B-B14F-4D97-AF65-F5344CB8AC3E}">
        <p14:creationId xmlns:p14="http://schemas.microsoft.com/office/powerpoint/2010/main" val="39856360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A9495B-654D-0DFD-AB16-B5F8EC2013A0}"/>
              </a:ext>
            </a:extLst>
          </p:cNvPr>
          <p:cNvSpPr/>
          <p:nvPr/>
        </p:nvSpPr>
        <p:spPr>
          <a:xfrm>
            <a:off x="0" y="868100"/>
            <a:ext cx="12801600" cy="35534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386863" y="61555"/>
            <a:ext cx="11941793" cy="584775"/>
          </a:xfrm>
          <a:prstGeom prst="rect">
            <a:avLst/>
          </a:prstGeom>
          <a:noFill/>
        </p:spPr>
        <p:txBody>
          <a:bodyPr wrap="square" rtlCol="0">
            <a:spAutoFit/>
          </a:bodyPr>
          <a:lstStyle/>
          <a:p>
            <a:r>
              <a:rPr lang="en-GB" sz="3200" dirty="0">
                <a:solidFill>
                  <a:schemeClr val="bg1"/>
                </a:solidFill>
              </a:rPr>
              <a:t>NODIADAU I’R CYFRIFON</a:t>
            </a:r>
            <a:endParaRPr lang="en-GB" sz="3200" b="1" dirty="0">
              <a:solidFill>
                <a:schemeClr val="bg1"/>
              </a:solidFill>
            </a:endParaRPr>
          </a:p>
        </p:txBody>
      </p:sp>
      <p:sp>
        <p:nvSpPr>
          <p:cNvPr id="17" name="TextBox 16">
            <a:extLst>
              <a:ext uri="{FF2B5EF4-FFF2-40B4-BE49-F238E27FC236}">
                <a16:creationId xmlns:a16="http://schemas.microsoft.com/office/drawing/2014/main" id="{B1B3510E-8785-A69B-A945-050A53F76AAC}"/>
              </a:ext>
            </a:extLst>
          </p:cNvPr>
          <p:cNvSpPr txBox="1"/>
          <p:nvPr/>
        </p:nvSpPr>
        <p:spPr>
          <a:xfrm>
            <a:off x="472944" y="1315150"/>
            <a:ext cx="5183758" cy="900246"/>
          </a:xfrm>
          <a:prstGeom prst="rect">
            <a:avLst/>
          </a:prstGeom>
          <a:noFill/>
        </p:spPr>
        <p:txBody>
          <a:bodyPr wrap="square" lIns="91440" tIns="45720" rIns="91440" bIns="45720" rtlCol="0" anchor="t">
            <a:spAutoFit/>
          </a:bodyPr>
          <a:lstStyle/>
          <a:p>
            <a:pPr algn="just"/>
            <a:r>
              <a:rPr lang="cy-GB" sz="1050" dirty="0">
                <a:cs typeface="Arial" panose="020B0604020202020204" pitchFamily="34" charset="0"/>
              </a:rPr>
              <a:t>Mae rhai gweithwyr yn aelodau o Gynllun Pensiwn Llywodraeth Leol Dyfed (</a:t>
            </a:r>
            <a:r>
              <a:rPr lang="cy-GB" sz="1050" dirty="0" err="1">
                <a:cs typeface="Arial" panose="020B0604020202020204" pitchFamily="34" charset="0"/>
              </a:rPr>
              <a:t>CPLlL</a:t>
            </a:r>
            <a:r>
              <a:rPr lang="cy-GB" sz="1050" dirty="0">
                <a:cs typeface="Arial" panose="020B0604020202020204" pitchFamily="34" charset="0"/>
              </a:rPr>
              <a:t>).  Mae'r Brifysgol a'r gweithwyr yn cyfrannu at y </a:t>
            </a:r>
            <a:r>
              <a:rPr lang="cy-GB" sz="1050" dirty="0" err="1">
                <a:cs typeface="Arial" panose="020B0604020202020204" pitchFamily="34" charset="0"/>
              </a:rPr>
              <a:t>CPLlL</a:t>
            </a:r>
            <a:r>
              <a:rPr lang="cy-GB" sz="1050" dirty="0">
                <a:cs typeface="Arial" panose="020B0604020202020204" pitchFamily="34" charset="0"/>
              </a:rPr>
              <a:t>, sy'n gynllun buddion wedi'u diffinio, ac yn seiliedig ar gyflog pensiynadwy terfynol aelodau.</a:t>
            </a:r>
          </a:p>
          <a:p>
            <a:pPr algn="just"/>
            <a:r>
              <a:rPr lang="cy-GB" sz="1050" dirty="0">
                <a:cs typeface="Arial" panose="020B0604020202020204" pitchFamily="34" charset="0"/>
              </a:rPr>
              <a:t>Cynhaliwyd prisiad </a:t>
            </a:r>
            <a:r>
              <a:rPr lang="cy-GB" sz="1050" dirty="0" err="1">
                <a:cs typeface="Arial" panose="020B0604020202020204" pitchFamily="34" charset="0"/>
              </a:rPr>
              <a:t>actiwaraidd</a:t>
            </a:r>
            <a:r>
              <a:rPr lang="cy-GB" sz="1050" dirty="0">
                <a:cs typeface="Arial" panose="020B0604020202020204" pitchFamily="34" charset="0"/>
              </a:rPr>
              <a:t> llawn o'r cynllun ar 31 Mawrth 2022 gan actiwari annibynnol cymwysedig. Y prif dybiaethau a ddefnyddiwyd gan yr actiwari oedd</a:t>
            </a:r>
            <a:r>
              <a:rPr lang="cy-GB" sz="1050" dirty="0">
                <a:latin typeface="Arial" panose="020B0604020202020204" pitchFamily="34" charset="0"/>
                <a:cs typeface="Arial" panose="020B0604020202020204" pitchFamily="34" charset="0"/>
              </a:rPr>
              <a:t>:</a:t>
            </a:r>
          </a:p>
        </p:txBody>
      </p:sp>
      <p:graphicFrame>
        <p:nvGraphicFramePr>
          <p:cNvPr id="19" name="Table 18">
            <a:extLst>
              <a:ext uri="{FF2B5EF4-FFF2-40B4-BE49-F238E27FC236}">
                <a16:creationId xmlns:a16="http://schemas.microsoft.com/office/drawing/2014/main" id="{E394CA3A-CBA3-4365-B366-E5CBD7B26A82}"/>
              </a:ext>
            </a:extLst>
          </p:cNvPr>
          <p:cNvGraphicFramePr>
            <a:graphicFrameLocks noGrp="1"/>
          </p:cNvGraphicFramePr>
          <p:nvPr>
            <p:extLst>
              <p:ext uri="{D42A27DB-BD31-4B8C-83A1-F6EECF244321}">
                <p14:modId xmlns:p14="http://schemas.microsoft.com/office/powerpoint/2010/main" val="3890969033"/>
              </p:ext>
            </p:extLst>
          </p:nvPr>
        </p:nvGraphicFramePr>
        <p:xfrm>
          <a:off x="557632" y="2758251"/>
          <a:ext cx="5183758" cy="1248861"/>
        </p:xfrm>
        <a:graphic>
          <a:graphicData uri="http://schemas.openxmlformats.org/drawingml/2006/table">
            <a:tbl>
              <a:tblPr firstRow="1" firstCol="1" bandRow="1">
                <a:tableStyleId>{2D5ABB26-0587-4C30-8999-92F81FD0307C}</a:tableStyleId>
              </a:tblPr>
              <a:tblGrid>
                <a:gridCol w="2513510">
                  <a:extLst>
                    <a:ext uri="{9D8B030D-6E8A-4147-A177-3AD203B41FA5}">
                      <a16:colId xmlns:a16="http://schemas.microsoft.com/office/drawing/2014/main" val="2149844019"/>
                    </a:ext>
                  </a:extLst>
                </a:gridCol>
                <a:gridCol w="1442525">
                  <a:extLst>
                    <a:ext uri="{9D8B030D-6E8A-4147-A177-3AD203B41FA5}">
                      <a16:colId xmlns:a16="http://schemas.microsoft.com/office/drawing/2014/main" val="1933521067"/>
                    </a:ext>
                  </a:extLst>
                </a:gridCol>
                <a:gridCol w="1227723">
                  <a:extLst>
                    <a:ext uri="{9D8B030D-6E8A-4147-A177-3AD203B41FA5}">
                      <a16:colId xmlns:a16="http://schemas.microsoft.com/office/drawing/2014/main" val="3086819551"/>
                    </a:ext>
                  </a:extLst>
                </a:gridCol>
              </a:tblGrid>
              <a:tr h="288741">
                <a:tc>
                  <a:txBody>
                    <a:bodyPr/>
                    <a:lstStyle/>
                    <a:p>
                      <a:pPr marL="0" algn="l" defTabSz="1280128" rtl="0" eaLnBrk="1" fontAlgn="ctr" latinLnBrk="0" hangingPunct="1"/>
                      <a:r>
                        <a:rPr lang="cy-GB" sz="900" b="0" u="none" strike="noStrike" kern="1200" noProof="0" dirty="0">
                          <a:solidFill>
                            <a:srgbClr val="000000"/>
                          </a:solidFill>
                          <a:effectLst/>
                          <a:latin typeface="Arial" panose="020B0604020202020204" pitchFamily="34" charset="0"/>
                          <a:cs typeface="Arial" panose="020B0604020202020204" pitchFamily="34" charset="0"/>
                        </a:rPr>
                        <a:t> </a:t>
                      </a:r>
                      <a:endParaRPr lang="cy-GB" sz="900" b="0"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marL="0" algn="ctr" defTabSz="1280128" rtl="0" eaLnBrk="1" fontAlgn="ctr" latinLnBrk="0" hangingPunct="1"/>
                      <a:r>
                        <a:rPr lang="cy-GB" sz="900" b="1" u="none" strike="noStrike" kern="1200" noProof="0" dirty="0">
                          <a:solidFill>
                            <a:srgbClr val="000000"/>
                          </a:solidFill>
                          <a:effectLst/>
                          <a:latin typeface="Arial" panose="020B0604020202020204" pitchFamily="34" charset="0"/>
                          <a:cs typeface="Arial" panose="020B0604020202020204" pitchFamily="34" charset="0"/>
                        </a:rPr>
                        <a:t>Prisiad 2022 </a:t>
                      </a:r>
                    </a:p>
                    <a:p>
                      <a:pPr marL="0" algn="ctr" defTabSz="1280128" rtl="0" eaLnBrk="1" fontAlgn="ctr" latinLnBrk="0" hangingPunct="1"/>
                      <a:r>
                        <a:rPr lang="cy-GB" sz="900" b="1" u="none" strike="noStrike" kern="1200" noProof="0" dirty="0">
                          <a:solidFill>
                            <a:srgbClr val="000000"/>
                          </a:solidFill>
                          <a:effectLst/>
                          <a:latin typeface="Arial" panose="020B0604020202020204" pitchFamily="34" charset="0"/>
                          <a:cs typeface="Arial" panose="020B0604020202020204" pitchFamily="34" charset="0"/>
                        </a:rPr>
                        <a:t>%</a:t>
                      </a:r>
                      <a:endParaRPr lang="cy-GB" sz="900" b="1"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ctr" defTabSz="1280128" rtl="0" eaLnBrk="1" fontAlgn="ctr" latinLnBrk="0" hangingPunct="1"/>
                      <a:r>
                        <a:rPr lang="cy-GB" sz="900" b="1" u="none" strike="noStrike" kern="1200" noProof="0" dirty="0">
                          <a:solidFill>
                            <a:srgbClr val="000000"/>
                          </a:solidFill>
                          <a:effectLst/>
                          <a:latin typeface="Arial" panose="020B0604020202020204" pitchFamily="34" charset="0"/>
                          <a:cs typeface="Arial" panose="020B0604020202020204" pitchFamily="34" charset="0"/>
                        </a:rPr>
                        <a:t>Prisiad 2019 </a:t>
                      </a:r>
                    </a:p>
                    <a:p>
                      <a:pPr marL="0" algn="ctr" defTabSz="1280128" rtl="0" eaLnBrk="1" fontAlgn="ctr" latinLnBrk="0" hangingPunct="1"/>
                      <a:r>
                        <a:rPr lang="cy-GB" sz="900" b="1" u="none" strike="noStrike" kern="1200" noProof="0" dirty="0">
                          <a:solidFill>
                            <a:srgbClr val="000000"/>
                          </a:solidFill>
                          <a:effectLst/>
                          <a:latin typeface="Arial" panose="020B0604020202020204" pitchFamily="34" charset="0"/>
                          <a:cs typeface="Arial" panose="020B0604020202020204" pitchFamily="34" charset="0"/>
                        </a:rPr>
                        <a:t>%</a:t>
                      </a:r>
                      <a:endParaRPr lang="cy-GB" sz="900" b="1"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4949750"/>
                  </a:ext>
                </a:extLst>
              </a:tr>
              <a:tr h="0">
                <a:tc>
                  <a:txBody>
                    <a:bodyPr/>
                    <a:lstStyle/>
                    <a:p>
                      <a:pPr marL="0" algn="l" defTabSz="1280128" rtl="0" eaLnBrk="1" fontAlgn="ctr" latinLnBrk="0" hangingPunct="1"/>
                      <a:endParaRPr lang="cy-GB" sz="900" b="0"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marL="0" algn="ctr" defTabSz="1280128" rtl="0" eaLnBrk="1" fontAlgn="ctr" latinLnBrk="0" hangingPunct="1"/>
                      <a:r>
                        <a:rPr lang="cy-GB" sz="900" b="1" u="none" strike="noStrike" kern="1200" noProof="0" dirty="0">
                          <a:solidFill>
                            <a:srgbClr val="000000"/>
                          </a:solidFill>
                          <a:effectLst/>
                          <a:latin typeface="Arial" panose="020B0604020202020204" pitchFamily="34" charset="0"/>
                          <a:cs typeface="Arial" panose="020B0604020202020204" pitchFamily="34" charset="0"/>
                        </a:rPr>
                        <a:t>4.6</a:t>
                      </a:r>
                      <a:endParaRPr lang="cy-GB" sz="900" b="1"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algn="ctr" defTabSz="1280128" rtl="0" eaLnBrk="1" fontAlgn="ctr" latinLnBrk="0" hangingPunct="1"/>
                      <a:r>
                        <a:rPr lang="cy-GB" sz="900" b="0" u="none" strike="noStrike" kern="1200" noProof="0" dirty="0">
                          <a:solidFill>
                            <a:srgbClr val="000000"/>
                          </a:solidFill>
                          <a:effectLst/>
                          <a:latin typeface="Arial" panose="020B0604020202020204" pitchFamily="34" charset="0"/>
                          <a:cs typeface="Arial" panose="020B0604020202020204" pitchFamily="34" charset="0"/>
                        </a:rPr>
                        <a:t>3.9</a:t>
                      </a:r>
                      <a:endParaRPr lang="cy-GB" sz="900" b="0"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32542862"/>
                  </a:ext>
                </a:extLst>
              </a:tr>
              <a:tr h="0">
                <a:tc>
                  <a:txBody>
                    <a:bodyPr/>
                    <a:lstStyle/>
                    <a:p>
                      <a:pPr marL="0" algn="l" defTabSz="1280128" rtl="0" eaLnBrk="1" fontAlgn="ctr" latinLnBrk="0" hangingPunct="1"/>
                      <a:r>
                        <a:rPr lang="cy-GB" sz="900" b="0" u="none" strike="noStrike" kern="1200" noProof="0" dirty="0">
                          <a:solidFill>
                            <a:srgbClr val="000000"/>
                          </a:solidFill>
                          <a:effectLst/>
                          <a:latin typeface="Arial" panose="020B0604020202020204" pitchFamily="34" charset="0"/>
                          <a:cs typeface="Arial" panose="020B0604020202020204" pitchFamily="34" charset="0"/>
                        </a:rPr>
                        <a:t>Cyfradd y cynnydd mewn pensiynau mewn taliadau</a:t>
                      </a:r>
                      <a:endParaRPr lang="cy-GB" sz="900" b="0"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marL="0" algn="ctr" defTabSz="1280128" rtl="0" eaLnBrk="1" fontAlgn="ctr" latinLnBrk="0" hangingPunct="1"/>
                      <a:r>
                        <a:rPr lang="cy-GB" sz="900" b="1" u="none" strike="noStrike" kern="1200" noProof="0" dirty="0">
                          <a:solidFill>
                            <a:srgbClr val="000000"/>
                          </a:solidFill>
                          <a:effectLst/>
                          <a:latin typeface="Arial" panose="020B0604020202020204" pitchFamily="34" charset="0"/>
                          <a:cs typeface="Arial" panose="020B0604020202020204" pitchFamily="34" charset="0"/>
                        </a:rPr>
                        <a:t>3.1</a:t>
                      </a:r>
                      <a:endParaRPr lang="cy-GB" sz="900" b="1"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marL="0" algn="ctr" defTabSz="1280128" rtl="0" eaLnBrk="1" fontAlgn="ctr" latinLnBrk="0" hangingPunct="1"/>
                      <a:r>
                        <a:rPr lang="cy-GB" sz="900" b="0" u="none" strike="noStrike" kern="1200" noProof="0" dirty="0">
                          <a:solidFill>
                            <a:srgbClr val="000000"/>
                          </a:solidFill>
                          <a:effectLst/>
                          <a:latin typeface="Arial" panose="020B0604020202020204" pitchFamily="34" charset="0"/>
                          <a:cs typeface="Arial" panose="020B0604020202020204" pitchFamily="34" charset="0"/>
                        </a:rPr>
                        <a:t>2.4</a:t>
                      </a:r>
                      <a:endParaRPr lang="cy-GB" sz="900" b="0"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109915200"/>
                  </a:ext>
                </a:extLst>
              </a:tr>
              <a:tr h="0">
                <a:tc>
                  <a:txBody>
                    <a:bodyPr/>
                    <a:lstStyle/>
                    <a:p>
                      <a:pPr marL="0" algn="l" defTabSz="1280128" rtl="0" eaLnBrk="1" fontAlgn="ctr" latinLnBrk="0" hangingPunct="1"/>
                      <a:r>
                        <a:rPr lang="cy-GB" sz="900" b="0" u="none" strike="noStrike" kern="1200" noProof="0" dirty="0">
                          <a:solidFill>
                            <a:srgbClr val="000000"/>
                          </a:solidFill>
                          <a:effectLst/>
                          <a:latin typeface="Arial" panose="020B0604020202020204" pitchFamily="34" charset="0"/>
                          <a:cs typeface="Arial" panose="020B0604020202020204" pitchFamily="34" charset="0"/>
                        </a:rPr>
                        <a:t>Cyfradd ddisgownt</a:t>
                      </a:r>
                      <a:endParaRPr lang="cy-GB" sz="900" b="0"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marL="0" algn="ctr" defTabSz="1280128" rtl="0" eaLnBrk="1" fontAlgn="ctr" latinLnBrk="0" hangingPunct="1"/>
                      <a:r>
                        <a:rPr lang="cy-GB" sz="900" b="1" u="none" strike="noStrike" kern="1200" noProof="0" dirty="0">
                          <a:solidFill>
                            <a:srgbClr val="000000"/>
                          </a:solidFill>
                          <a:effectLst/>
                          <a:latin typeface="Arial" panose="020B0604020202020204" pitchFamily="34" charset="0"/>
                          <a:cs typeface="Arial" panose="020B0604020202020204" pitchFamily="34" charset="0"/>
                        </a:rPr>
                        <a:t> </a:t>
                      </a:r>
                      <a:endParaRPr lang="cy-GB" sz="900" b="1"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marL="0" algn="ctr" defTabSz="1280128" rtl="0" eaLnBrk="1" fontAlgn="ctr" latinLnBrk="0" hangingPunct="1"/>
                      <a:r>
                        <a:rPr lang="cy-GB" sz="900" b="0" u="none" strike="noStrike" kern="1200" noProof="0" dirty="0">
                          <a:solidFill>
                            <a:srgbClr val="000000"/>
                          </a:solidFill>
                          <a:effectLst/>
                          <a:latin typeface="Arial" panose="020B0604020202020204" pitchFamily="34" charset="0"/>
                          <a:cs typeface="Arial" panose="020B0604020202020204" pitchFamily="34" charset="0"/>
                        </a:rPr>
                        <a:t> </a:t>
                      </a:r>
                      <a:endParaRPr lang="cy-GB" sz="900" b="0"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003698725"/>
                  </a:ext>
                </a:extLst>
              </a:tr>
              <a:tr h="0">
                <a:tc>
                  <a:txBody>
                    <a:bodyPr/>
                    <a:lstStyle/>
                    <a:p>
                      <a:pPr marL="0" lvl="0" indent="-342900" algn="l" defTabSz="1280128" rtl="0" eaLnBrk="1" fontAlgn="ctr" latinLnBrk="0" hangingPunct="1">
                        <a:buFont typeface="Calibri" panose="020F0502020204030204" pitchFamily="34" charset="0"/>
                        <a:buChar char="-"/>
                      </a:pPr>
                      <a:r>
                        <a:rPr lang="cy-GB" sz="900" b="0" i="0" u="none" strike="noStrike" kern="1200" noProof="0" dirty="0">
                          <a:solidFill>
                            <a:srgbClr val="000000"/>
                          </a:solidFill>
                          <a:effectLst/>
                          <a:latin typeface="Arial" panose="020B0604020202020204" pitchFamily="34" charset="0"/>
                          <a:ea typeface="+mn-ea"/>
                          <a:cs typeface="Arial" panose="020B0604020202020204" pitchFamily="34" charset="0"/>
                        </a:rPr>
                        <a:t>mewnol</a:t>
                      </a:r>
                    </a:p>
                  </a:txBody>
                  <a:tcPr marL="68580" marR="68580" marT="0" marB="0"/>
                </a:tc>
                <a:tc>
                  <a:txBody>
                    <a:bodyPr/>
                    <a:lstStyle/>
                    <a:p>
                      <a:pPr marL="0" algn="ctr" defTabSz="1280128" rtl="0" eaLnBrk="1" fontAlgn="ctr" latinLnBrk="0" hangingPunct="1"/>
                      <a:r>
                        <a:rPr lang="cy-GB" sz="900" b="1" u="none" strike="noStrike" kern="1200" noProof="0" dirty="0">
                          <a:solidFill>
                            <a:srgbClr val="000000"/>
                          </a:solidFill>
                          <a:effectLst/>
                          <a:latin typeface="Arial" panose="020B0604020202020204" pitchFamily="34" charset="0"/>
                          <a:cs typeface="Arial" panose="020B0604020202020204" pitchFamily="34" charset="0"/>
                        </a:rPr>
                        <a:t>5.1</a:t>
                      </a:r>
                      <a:endParaRPr lang="cy-GB" sz="900" b="1"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marL="0" algn="ctr" defTabSz="1280128" rtl="0" eaLnBrk="1" fontAlgn="ctr" latinLnBrk="0" hangingPunct="1"/>
                      <a:r>
                        <a:rPr lang="cy-GB" sz="900" b="0" u="none" strike="noStrike" kern="1200" noProof="0" dirty="0">
                          <a:solidFill>
                            <a:srgbClr val="000000"/>
                          </a:solidFill>
                          <a:effectLst/>
                          <a:latin typeface="Arial" panose="020B0604020202020204" pitchFamily="34" charset="0"/>
                          <a:cs typeface="Arial" panose="020B0604020202020204" pitchFamily="34" charset="0"/>
                        </a:rPr>
                        <a:t>4.1</a:t>
                      </a:r>
                      <a:endParaRPr lang="cy-GB" sz="900" b="0"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4155455284"/>
                  </a:ext>
                </a:extLst>
              </a:tr>
              <a:tr h="0">
                <a:tc>
                  <a:txBody>
                    <a:bodyPr/>
                    <a:lstStyle/>
                    <a:p>
                      <a:pPr marL="0" lvl="0" indent="-342900" algn="l" defTabSz="1280128" rtl="0" eaLnBrk="1" fontAlgn="ctr" latinLnBrk="0" hangingPunct="1">
                        <a:buFont typeface="Calibri" panose="020F0502020204030204" pitchFamily="34" charset="0"/>
                        <a:buChar char="-"/>
                      </a:pPr>
                      <a:r>
                        <a:rPr lang="cy-GB" sz="900" b="0" i="0" u="none" strike="noStrike" kern="1200" noProof="0" dirty="0">
                          <a:solidFill>
                            <a:srgbClr val="000000"/>
                          </a:solidFill>
                          <a:effectLst/>
                          <a:latin typeface="Arial" panose="020B0604020202020204" pitchFamily="34" charset="0"/>
                          <a:ea typeface="+mn-ea"/>
                          <a:cs typeface="Arial" panose="020B0604020202020204" pitchFamily="34" charset="0"/>
                        </a:rPr>
                        <a:t>gadael y gwasanaeth</a:t>
                      </a:r>
                    </a:p>
                  </a:txBody>
                  <a:tcPr marL="68580" marR="68580" marT="0" marB="0"/>
                </a:tc>
                <a:tc>
                  <a:txBody>
                    <a:bodyPr/>
                    <a:lstStyle/>
                    <a:p>
                      <a:pPr marL="0" algn="ctr" defTabSz="1280128" rtl="0" eaLnBrk="1" fontAlgn="ctr" latinLnBrk="0" hangingPunct="1"/>
                      <a:r>
                        <a:rPr lang="cy-GB" sz="900" b="1" u="none" strike="noStrike" kern="1200" noProof="0" dirty="0">
                          <a:solidFill>
                            <a:srgbClr val="000000"/>
                          </a:solidFill>
                          <a:effectLst/>
                          <a:latin typeface="Arial" panose="020B0604020202020204" pitchFamily="34" charset="0"/>
                          <a:cs typeface="Arial" panose="020B0604020202020204" pitchFamily="34" charset="0"/>
                        </a:rPr>
                        <a:t>4.55</a:t>
                      </a:r>
                      <a:endParaRPr lang="cy-GB" sz="900" b="1"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marL="0" algn="ctr" defTabSz="1280128" rtl="0" eaLnBrk="1" fontAlgn="ctr" latinLnBrk="0" hangingPunct="1"/>
                      <a:r>
                        <a:rPr lang="cy-GB" sz="900" b="0" u="none" strike="noStrike" kern="1200" noProof="0" dirty="0">
                          <a:solidFill>
                            <a:srgbClr val="000000"/>
                          </a:solidFill>
                          <a:effectLst/>
                          <a:latin typeface="Arial" panose="020B0604020202020204" pitchFamily="34" charset="0"/>
                          <a:cs typeface="Arial" panose="020B0604020202020204" pitchFamily="34" charset="0"/>
                        </a:rPr>
                        <a:t>4.1</a:t>
                      </a:r>
                      <a:endParaRPr lang="cy-GB" sz="900" b="0"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841734389"/>
                  </a:ext>
                </a:extLst>
              </a:tr>
              <a:tr h="0">
                <a:tc>
                  <a:txBody>
                    <a:bodyPr/>
                    <a:lstStyle/>
                    <a:p>
                      <a:pPr marL="0" algn="l" defTabSz="1280128" rtl="0" eaLnBrk="1" fontAlgn="ctr" latinLnBrk="0" hangingPunct="1"/>
                      <a:r>
                        <a:rPr lang="cy-GB" sz="900" b="0" i="0" u="none" strike="noStrike" kern="1200" noProof="0" dirty="0">
                          <a:solidFill>
                            <a:srgbClr val="000000"/>
                          </a:solidFill>
                          <a:effectLst/>
                          <a:latin typeface="Arial" panose="020B0604020202020204" pitchFamily="34" charset="0"/>
                          <a:ea typeface="+mn-ea"/>
                          <a:cs typeface="Arial" panose="020B0604020202020204" pitchFamily="34" charset="0"/>
                        </a:rPr>
                        <a:t>Rhagdybiaethau chwyddiant</a:t>
                      </a:r>
                    </a:p>
                  </a:txBody>
                  <a:tcPr marL="68580" marR="68580" marT="0" marB="0"/>
                </a:tc>
                <a:tc>
                  <a:txBody>
                    <a:bodyPr/>
                    <a:lstStyle/>
                    <a:p>
                      <a:pPr marL="0" algn="ctr" defTabSz="1280128" rtl="0" eaLnBrk="1" fontAlgn="ctr" latinLnBrk="0" hangingPunct="1"/>
                      <a:r>
                        <a:rPr lang="cy-GB" sz="900" b="1" u="none" strike="noStrike" kern="1200" noProof="0" dirty="0">
                          <a:solidFill>
                            <a:srgbClr val="000000"/>
                          </a:solidFill>
                          <a:effectLst/>
                          <a:latin typeface="Arial" panose="020B0604020202020204" pitchFamily="34" charset="0"/>
                          <a:cs typeface="Arial" panose="020B0604020202020204" pitchFamily="34" charset="0"/>
                        </a:rPr>
                        <a:t>3.1</a:t>
                      </a:r>
                      <a:endParaRPr lang="cy-GB" sz="900" b="1"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marL="0" algn="ctr" defTabSz="1280128" rtl="0" eaLnBrk="1" fontAlgn="ctr" latinLnBrk="0" hangingPunct="1"/>
                      <a:r>
                        <a:rPr lang="cy-GB" sz="900" b="0" u="none" strike="noStrike" kern="1200" noProof="0" dirty="0">
                          <a:solidFill>
                            <a:srgbClr val="000000"/>
                          </a:solidFill>
                          <a:effectLst/>
                          <a:latin typeface="Arial" panose="020B0604020202020204" pitchFamily="34" charset="0"/>
                          <a:cs typeface="Arial" panose="020B0604020202020204" pitchFamily="34" charset="0"/>
                        </a:rPr>
                        <a:t>2.4</a:t>
                      </a:r>
                      <a:endParaRPr lang="cy-GB" sz="900" b="0"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446367164"/>
                  </a:ext>
                </a:extLst>
              </a:tr>
            </a:tbl>
          </a:graphicData>
        </a:graphic>
      </p:graphicFrame>
      <p:sp>
        <p:nvSpPr>
          <p:cNvPr id="21" name="TextBox 20">
            <a:extLst>
              <a:ext uri="{FF2B5EF4-FFF2-40B4-BE49-F238E27FC236}">
                <a16:creationId xmlns:a16="http://schemas.microsoft.com/office/drawing/2014/main" id="{F36E9FC2-E62E-5D0D-677A-011C80391A56}"/>
              </a:ext>
            </a:extLst>
          </p:cNvPr>
          <p:cNvSpPr txBox="1"/>
          <p:nvPr/>
        </p:nvSpPr>
        <p:spPr>
          <a:xfrm>
            <a:off x="472944" y="4045740"/>
            <a:ext cx="5183758" cy="738664"/>
          </a:xfrm>
          <a:prstGeom prst="rect">
            <a:avLst/>
          </a:prstGeom>
          <a:noFill/>
        </p:spPr>
        <p:txBody>
          <a:bodyPr wrap="square" lIns="91440" tIns="45720" rIns="91440" bIns="45720" rtlCol="0" anchor="t">
            <a:spAutoFit/>
          </a:bodyPr>
          <a:lstStyle/>
          <a:p>
            <a:pPr algn="just"/>
            <a:r>
              <a:rPr lang="cy-GB" sz="1050" dirty="0">
                <a:cs typeface="Arial" panose="020B0604020202020204" pitchFamily="34" charset="0"/>
              </a:rPr>
              <a:t>Mae'r prisiad yn nodi bod gwerth marchnadol yr asedau a ddelir ar y dyddiad prisio yn £3,243 miliwn a gwerth presennol rhwymedigaethau'r cynllun oedd £2,508 miliwn. Mae'n cynrychioli lefel ariannu o 129% a gwarged o £735 miliwn. 
Cyfradd cyfraniad y cyflogwr oedd 22% yn ystod y flwyddyn.</a:t>
            </a:r>
          </a:p>
        </p:txBody>
      </p:sp>
      <p:sp>
        <p:nvSpPr>
          <p:cNvPr id="4" name="TextBox 3">
            <a:extLst>
              <a:ext uri="{FF2B5EF4-FFF2-40B4-BE49-F238E27FC236}">
                <a16:creationId xmlns:a16="http://schemas.microsoft.com/office/drawing/2014/main" id="{57D0337B-C0E9-12F6-234A-AADF1C9029B3}"/>
              </a:ext>
            </a:extLst>
          </p:cNvPr>
          <p:cNvSpPr txBox="1"/>
          <p:nvPr/>
        </p:nvSpPr>
        <p:spPr>
          <a:xfrm>
            <a:off x="472944" y="5587175"/>
            <a:ext cx="5183758" cy="900246"/>
          </a:xfrm>
          <a:prstGeom prst="rect">
            <a:avLst/>
          </a:prstGeom>
          <a:noFill/>
        </p:spPr>
        <p:txBody>
          <a:bodyPr wrap="square" lIns="91440" tIns="45720" rIns="91440" bIns="45720" rtlCol="0" anchor="t">
            <a:spAutoFit/>
          </a:bodyPr>
          <a:lstStyle/>
          <a:p>
            <a:pPr algn="just"/>
            <a:r>
              <a:rPr lang="cy-GB" sz="1050" b="1" dirty="0">
                <a:cs typeface="Arial" panose="020B0604020202020204" pitchFamily="34" charset="0"/>
              </a:rPr>
              <a:t>Datgeliad</a:t>
            </a:r>
            <a:r>
              <a:rPr lang="en-GB" sz="1050" b="1" dirty="0">
                <a:cs typeface="Arial" panose="020B0604020202020204" pitchFamily="34" charset="0"/>
              </a:rPr>
              <a:t> FRS102
</a:t>
            </a:r>
            <a:r>
              <a:rPr lang="cy-GB" sz="1050" dirty="0">
                <a:cs typeface="Arial" panose="020B0604020202020204" pitchFamily="34" charset="0"/>
              </a:rPr>
              <a:t>Yn unol â gofynion Safon Adrodd Ariannol 102, mae </a:t>
            </a:r>
            <a:r>
              <a:rPr lang="cy-GB" sz="1050" dirty="0" err="1">
                <a:cs typeface="Arial" panose="020B0604020202020204" pitchFamily="34" charset="0"/>
              </a:rPr>
              <a:t>actiwaraidd</a:t>
            </a:r>
            <a:r>
              <a:rPr lang="cy-GB" sz="1050" dirty="0">
                <a:cs typeface="Arial" panose="020B0604020202020204" pitchFamily="34" charset="0"/>
              </a:rPr>
              <a:t> cymwys annibynnol wedi diweddaru canlyniadau prisiad mis Mawrth 2022 er mwyn canfod asedau a rhwymedigaethau'r gronfa sy'n ymwneud â'r Brifysgol ar 31 Gorffennaf 2024. Defnyddiwyd y dull uned a ragwelir.</a:t>
            </a:r>
          </a:p>
        </p:txBody>
      </p:sp>
      <p:graphicFrame>
        <p:nvGraphicFramePr>
          <p:cNvPr id="5" name="Table 4">
            <a:extLst>
              <a:ext uri="{FF2B5EF4-FFF2-40B4-BE49-F238E27FC236}">
                <a16:creationId xmlns:a16="http://schemas.microsoft.com/office/drawing/2014/main" id="{825E3C04-D930-312D-6CC1-AC1721042A7D}"/>
              </a:ext>
            </a:extLst>
          </p:cNvPr>
          <p:cNvGraphicFramePr>
            <a:graphicFrameLocks noGrp="1"/>
          </p:cNvGraphicFramePr>
          <p:nvPr>
            <p:extLst>
              <p:ext uri="{D42A27DB-BD31-4B8C-83A1-F6EECF244321}">
                <p14:modId xmlns:p14="http://schemas.microsoft.com/office/powerpoint/2010/main" val="198279836"/>
              </p:ext>
            </p:extLst>
          </p:nvPr>
        </p:nvGraphicFramePr>
        <p:xfrm>
          <a:off x="557632" y="6776662"/>
          <a:ext cx="5183758" cy="837381"/>
        </p:xfrm>
        <a:graphic>
          <a:graphicData uri="http://schemas.openxmlformats.org/drawingml/2006/table">
            <a:tbl>
              <a:tblPr firstRow="1" firstCol="1" bandRow="1">
                <a:tableStyleId>{2D5ABB26-0587-4C30-8999-92F81FD0307C}</a:tableStyleId>
              </a:tblPr>
              <a:tblGrid>
                <a:gridCol w="2448781">
                  <a:extLst>
                    <a:ext uri="{9D8B030D-6E8A-4147-A177-3AD203B41FA5}">
                      <a16:colId xmlns:a16="http://schemas.microsoft.com/office/drawing/2014/main" val="2149844019"/>
                    </a:ext>
                  </a:extLst>
                </a:gridCol>
                <a:gridCol w="1211351">
                  <a:extLst>
                    <a:ext uri="{9D8B030D-6E8A-4147-A177-3AD203B41FA5}">
                      <a16:colId xmlns:a16="http://schemas.microsoft.com/office/drawing/2014/main" val="1933521067"/>
                    </a:ext>
                  </a:extLst>
                </a:gridCol>
                <a:gridCol w="1523626">
                  <a:extLst>
                    <a:ext uri="{9D8B030D-6E8A-4147-A177-3AD203B41FA5}">
                      <a16:colId xmlns:a16="http://schemas.microsoft.com/office/drawing/2014/main" val="3086819551"/>
                    </a:ext>
                  </a:extLst>
                </a:gridCol>
              </a:tblGrid>
              <a:tr h="288741">
                <a:tc>
                  <a:txBody>
                    <a:bodyPr/>
                    <a:lstStyle/>
                    <a:p>
                      <a:pPr marL="0" algn="l" defTabSz="1280128" rtl="0" eaLnBrk="1" fontAlgn="ctr" latinLnBrk="0" hangingPunct="1"/>
                      <a:r>
                        <a:rPr lang="cy-GB" sz="900" b="0" u="none" strike="noStrike" kern="1200" noProof="0" dirty="0">
                          <a:solidFill>
                            <a:srgbClr val="000000"/>
                          </a:solidFill>
                          <a:effectLst/>
                          <a:latin typeface="Arial" panose="020B0604020202020204" pitchFamily="34" charset="0"/>
                          <a:cs typeface="Arial" panose="020B0604020202020204" pitchFamily="34" charset="0"/>
                        </a:rPr>
                        <a:t> </a:t>
                      </a:r>
                      <a:endParaRPr lang="cy-GB" sz="900" b="0"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marL="0" algn="ctr" defTabSz="1280128" rtl="0" eaLnBrk="1" fontAlgn="ctr" latinLnBrk="0" hangingPunct="1"/>
                      <a:r>
                        <a:rPr lang="cy-GB" sz="900" b="1" u="none" strike="noStrike" kern="1200" noProof="0" dirty="0">
                          <a:solidFill>
                            <a:srgbClr val="000000"/>
                          </a:solidFill>
                          <a:effectLst/>
                          <a:latin typeface="Arial" panose="020B0604020202020204" pitchFamily="34" charset="0"/>
                          <a:cs typeface="Arial" panose="020B0604020202020204" pitchFamily="34" charset="0"/>
                        </a:rPr>
                        <a:t>Prisiad 2022 </a:t>
                      </a:r>
                    </a:p>
                    <a:p>
                      <a:pPr marL="0" algn="ctr" defTabSz="1280128" rtl="0" eaLnBrk="1" fontAlgn="ctr" latinLnBrk="0" hangingPunct="1"/>
                      <a:r>
                        <a:rPr lang="cy-GB" sz="900" b="1" u="none" strike="noStrike" kern="1200" noProof="0" dirty="0">
                          <a:solidFill>
                            <a:srgbClr val="000000"/>
                          </a:solidFill>
                          <a:effectLst/>
                          <a:latin typeface="Arial" panose="020B0604020202020204" pitchFamily="34" charset="0"/>
                          <a:cs typeface="Arial" panose="020B0604020202020204" pitchFamily="34" charset="0"/>
                        </a:rPr>
                        <a:t>%</a:t>
                      </a:r>
                      <a:endParaRPr lang="cy-GB" sz="900" b="1"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ctr" defTabSz="1280128" rtl="0" eaLnBrk="1" fontAlgn="ctr" latinLnBrk="0" hangingPunct="1"/>
                      <a:r>
                        <a:rPr lang="cy-GB" sz="900" b="1" u="none" strike="noStrike" kern="1200" noProof="0" dirty="0">
                          <a:solidFill>
                            <a:srgbClr val="000000"/>
                          </a:solidFill>
                          <a:effectLst/>
                          <a:latin typeface="Arial" panose="020B0604020202020204" pitchFamily="34" charset="0"/>
                          <a:cs typeface="Arial" panose="020B0604020202020204" pitchFamily="34" charset="0"/>
                        </a:rPr>
                        <a:t>Prisiad 2019 </a:t>
                      </a:r>
                    </a:p>
                    <a:p>
                      <a:pPr marL="0" algn="ctr" defTabSz="1280128" rtl="0" eaLnBrk="1" fontAlgn="ctr" latinLnBrk="0" hangingPunct="1"/>
                      <a:r>
                        <a:rPr lang="cy-GB" sz="900" b="1" u="none" strike="noStrike" kern="1200" noProof="0" dirty="0">
                          <a:solidFill>
                            <a:srgbClr val="000000"/>
                          </a:solidFill>
                          <a:effectLst/>
                          <a:latin typeface="Arial" panose="020B0604020202020204" pitchFamily="34" charset="0"/>
                          <a:cs typeface="Arial" panose="020B0604020202020204" pitchFamily="34" charset="0"/>
                        </a:rPr>
                        <a:t>%</a:t>
                      </a:r>
                      <a:endParaRPr lang="cy-GB" sz="900" b="1"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4949750"/>
                  </a:ext>
                </a:extLst>
              </a:tr>
              <a:tr h="0">
                <a:tc>
                  <a:txBody>
                    <a:bodyPr/>
                    <a:lstStyle/>
                    <a:p>
                      <a:r>
                        <a:rPr lang="cy-GB" sz="900" noProof="0" dirty="0">
                          <a:effectLst/>
                          <a:latin typeface="Arial" panose="020B0604020202020204" pitchFamily="34" charset="0"/>
                          <a:ea typeface="Times New Roman" panose="02020603050405020304" pitchFamily="18" charset="0"/>
                          <a:cs typeface="Arial" panose="020B0604020202020204" pitchFamily="34" charset="0"/>
                        </a:rPr>
                        <a:t>Cyfradd y cynnydd mewn cyflogau</a:t>
                      </a:r>
                      <a:endParaRPr lang="cy-GB" sz="1100" noProof="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algn="ctr" defTabSz="1280128" rtl="0" eaLnBrk="1" fontAlgn="ctr" latinLnBrk="0" hangingPunct="1"/>
                      <a:r>
                        <a:rPr lang="cy-GB" sz="900" b="1" u="none" strike="noStrike" kern="1200" noProof="0" dirty="0">
                          <a:solidFill>
                            <a:srgbClr val="000000"/>
                          </a:solidFill>
                          <a:effectLst/>
                          <a:latin typeface="Arial" panose="020B0604020202020204" pitchFamily="34" charset="0"/>
                          <a:cs typeface="Arial" panose="020B0604020202020204" pitchFamily="34" charset="0"/>
                        </a:rPr>
                        <a:t>4.1</a:t>
                      </a:r>
                      <a:endParaRPr lang="cy-GB" sz="900" b="1"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algn="ctr" defTabSz="1280128" rtl="0" eaLnBrk="1" fontAlgn="ctr" latinLnBrk="0" hangingPunct="1"/>
                      <a:r>
                        <a:rPr lang="cy-GB" sz="900" b="0" i="0" u="none" strike="noStrike" kern="1200" noProof="0" dirty="0">
                          <a:solidFill>
                            <a:srgbClr val="000000"/>
                          </a:solidFill>
                          <a:effectLst/>
                          <a:latin typeface="Arial" panose="020B0604020202020204" pitchFamily="34" charset="0"/>
                          <a:ea typeface="+mn-ea"/>
                          <a:cs typeface="Arial" panose="020B0604020202020204" pitchFamily="34" charset="0"/>
                        </a:rPr>
                        <a:t>4.2</a:t>
                      </a: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32542862"/>
                  </a:ext>
                </a:extLst>
              </a:tr>
              <a:tr h="0">
                <a:tc>
                  <a:txBody>
                    <a:bodyPr/>
                    <a:lstStyle/>
                    <a:p>
                      <a:r>
                        <a:rPr lang="cy-GB" sz="900" noProof="0" dirty="0">
                          <a:effectLst/>
                          <a:latin typeface="Arial" panose="020B0604020202020204" pitchFamily="34" charset="0"/>
                          <a:ea typeface="Times New Roman" panose="02020603050405020304" pitchFamily="18" charset="0"/>
                          <a:cs typeface="Arial" panose="020B0604020202020204" pitchFamily="34" charset="0"/>
                        </a:rPr>
                        <a:t>Cyfradd y cynnydd mewn pensiynau</a:t>
                      </a:r>
                      <a:endParaRPr lang="cy-GB" sz="1100" noProof="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algn="ctr" defTabSz="1280128" rtl="0" eaLnBrk="1" fontAlgn="ctr" latinLnBrk="0" hangingPunct="1"/>
                      <a:r>
                        <a:rPr lang="cy-GB" sz="900" b="1" i="0" u="none" strike="noStrike" kern="1200" noProof="0" dirty="0">
                          <a:solidFill>
                            <a:srgbClr val="000000"/>
                          </a:solidFill>
                          <a:effectLst/>
                          <a:latin typeface="Arial" panose="020B0604020202020204" pitchFamily="34" charset="0"/>
                          <a:ea typeface="+mn-ea"/>
                          <a:cs typeface="Arial" panose="020B0604020202020204" pitchFamily="34" charset="0"/>
                        </a:rPr>
                        <a:t>2.7</a:t>
                      </a:r>
                    </a:p>
                  </a:txBody>
                  <a:tcPr marL="68580" marR="68580" marT="0" marB="0">
                    <a:lnR w="12700" cap="flat" cmpd="sng" algn="ctr">
                      <a:solidFill>
                        <a:schemeClr val="tx1"/>
                      </a:solidFill>
                      <a:prstDash val="sysDot"/>
                      <a:round/>
                      <a:headEnd type="none" w="med" len="med"/>
                      <a:tailEnd type="none" w="med" len="med"/>
                    </a:lnR>
                  </a:tcPr>
                </a:tc>
                <a:tc>
                  <a:txBody>
                    <a:bodyPr/>
                    <a:lstStyle/>
                    <a:p>
                      <a:pPr marL="0" algn="ctr" defTabSz="1280128" rtl="0" eaLnBrk="1" fontAlgn="ctr" latinLnBrk="0" hangingPunct="1"/>
                      <a:r>
                        <a:rPr lang="cy-GB" sz="900" b="0" i="0" u="none" strike="noStrike" kern="1200" noProof="0" dirty="0">
                          <a:solidFill>
                            <a:srgbClr val="000000"/>
                          </a:solidFill>
                          <a:effectLst/>
                          <a:latin typeface="Arial" panose="020B0604020202020204" pitchFamily="34" charset="0"/>
                          <a:ea typeface="+mn-ea"/>
                          <a:cs typeface="Arial" panose="020B0604020202020204" pitchFamily="34" charset="0"/>
                        </a:rPr>
                        <a:t>2.8</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109915200"/>
                  </a:ext>
                </a:extLst>
              </a:tr>
              <a:tr h="0">
                <a:tc>
                  <a:txBody>
                    <a:bodyPr/>
                    <a:lstStyle/>
                    <a:p>
                      <a:r>
                        <a:rPr lang="cy-GB" sz="900" noProof="0" dirty="0">
                          <a:effectLst/>
                          <a:latin typeface="Arial" panose="020B0604020202020204" pitchFamily="34" charset="0"/>
                          <a:ea typeface="Times New Roman" panose="02020603050405020304" pitchFamily="18" charset="0"/>
                          <a:cs typeface="Arial" panose="020B0604020202020204" pitchFamily="34" charset="0"/>
                        </a:rPr>
                        <a:t>Cyfradd ddisgownt</a:t>
                      </a:r>
                      <a:endParaRPr lang="cy-GB" sz="1100" noProof="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algn="ctr" defTabSz="1280128" rtl="0" eaLnBrk="1" fontAlgn="ctr" latinLnBrk="0" hangingPunct="1"/>
                      <a:r>
                        <a:rPr lang="cy-GB" sz="900" b="1" u="none" strike="noStrike" kern="1200" noProof="0" dirty="0">
                          <a:solidFill>
                            <a:srgbClr val="000000"/>
                          </a:solidFill>
                          <a:effectLst/>
                          <a:latin typeface="Arial" panose="020B0604020202020204" pitchFamily="34" charset="0"/>
                          <a:cs typeface="Arial" panose="020B0604020202020204" pitchFamily="34" charset="0"/>
                        </a:rPr>
                        <a:t>4.9</a:t>
                      </a:r>
                      <a:endParaRPr lang="cy-GB" sz="900" b="1"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marL="0" algn="ctr" defTabSz="1280128" rtl="0" eaLnBrk="1" fontAlgn="ctr" latinLnBrk="0" hangingPunct="1"/>
                      <a:r>
                        <a:rPr lang="cy-GB" sz="900" b="0" u="none" strike="noStrike" kern="1200" noProof="0" dirty="0">
                          <a:solidFill>
                            <a:srgbClr val="000000"/>
                          </a:solidFill>
                          <a:effectLst/>
                          <a:latin typeface="Arial" panose="020B0604020202020204" pitchFamily="34" charset="0"/>
                          <a:cs typeface="Arial" panose="020B0604020202020204" pitchFamily="34" charset="0"/>
                        </a:rPr>
                        <a:t>5.1</a:t>
                      </a:r>
                      <a:endParaRPr lang="cy-GB" sz="900" b="0" i="0" u="none" strike="noStrike" kern="1200" noProof="0" dirty="0">
                        <a:solidFill>
                          <a:srgbClr val="000000"/>
                        </a:solidFill>
                        <a:effectLst/>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003698725"/>
                  </a:ext>
                </a:extLst>
              </a:tr>
              <a:tr h="0">
                <a:tc>
                  <a:txBody>
                    <a:bodyPr/>
                    <a:lstStyle/>
                    <a:p>
                      <a:r>
                        <a:rPr lang="cy-GB" sz="900" noProof="0" dirty="0">
                          <a:effectLst/>
                          <a:latin typeface="Arial" panose="020B0604020202020204" pitchFamily="34" charset="0"/>
                          <a:ea typeface="Times New Roman" panose="02020603050405020304" pitchFamily="18" charset="0"/>
                          <a:cs typeface="Arial" panose="020B0604020202020204" pitchFamily="34" charset="0"/>
                        </a:rPr>
                        <a:t>Cyfradd chwyddiant</a:t>
                      </a:r>
                      <a:endParaRPr lang="cy-GB" sz="1100" noProof="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algn="ctr" defTabSz="1280128" rtl="0" eaLnBrk="1" fontAlgn="ctr" latinLnBrk="0" hangingPunct="1"/>
                      <a:r>
                        <a:rPr lang="cy-GB" sz="900" b="1" i="0" u="none" strike="noStrike" kern="1200" noProof="0" dirty="0">
                          <a:solidFill>
                            <a:srgbClr val="000000"/>
                          </a:solidFill>
                          <a:effectLst/>
                          <a:latin typeface="Arial" panose="020B0604020202020204" pitchFamily="34" charset="0"/>
                          <a:ea typeface="+mn-ea"/>
                          <a:cs typeface="Arial" panose="020B0604020202020204" pitchFamily="34" charset="0"/>
                        </a:rPr>
                        <a:t>2.6</a:t>
                      </a:r>
                    </a:p>
                  </a:txBody>
                  <a:tcPr marL="68580" marR="68580" marT="0" marB="0">
                    <a:lnR w="12700" cap="flat" cmpd="sng" algn="ctr">
                      <a:solidFill>
                        <a:schemeClr val="tx1"/>
                      </a:solidFill>
                      <a:prstDash val="sysDot"/>
                      <a:round/>
                      <a:headEnd type="none" w="med" len="med"/>
                      <a:tailEnd type="none" w="med" len="med"/>
                    </a:lnR>
                  </a:tcPr>
                </a:tc>
                <a:tc>
                  <a:txBody>
                    <a:bodyPr/>
                    <a:lstStyle/>
                    <a:p>
                      <a:pPr marL="0" algn="ctr" defTabSz="1280128" rtl="0" eaLnBrk="1" fontAlgn="ctr" latinLnBrk="0" hangingPunct="1"/>
                      <a:r>
                        <a:rPr lang="cy-GB" sz="900" b="0" i="0" u="none" strike="noStrike" kern="1200" noProof="0" dirty="0">
                          <a:solidFill>
                            <a:srgbClr val="000000"/>
                          </a:solidFill>
                          <a:effectLst/>
                          <a:latin typeface="Arial" panose="020B0604020202020204" pitchFamily="34" charset="0"/>
                          <a:ea typeface="+mn-ea"/>
                          <a:cs typeface="Arial" panose="020B0604020202020204" pitchFamily="34" charset="0"/>
                        </a:rPr>
                        <a:t>2.7</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4155455284"/>
                  </a:ext>
                </a:extLst>
              </a:tr>
            </a:tbl>
          </a:graphicData>
        </a:graphic>
      </p:graphicFrame>
      <p:cxnSp>
        <p:nvCxnSpPr>
          <p:cNvPr id="9" name="Straight Connector 8">
            <a:extLst>
              <a:ext uri="{FF2B5EF4-FFF2-40B4-BE49-F238E27FC236}">
                <a16:creationId xmlns:a16="http://schemas.microsoft.com/office/drawing/2014/main" id="{04F1374D-E980-11E8-7FCB-6328A1DDB2B1}"/>
              </a:ext>
            </a:extLst>
          </p:cNvPr>
          <p:cNvCxnSpPr/>
          <p:nvPr/>
        </p:nvCxnSpPr>
        <p:spPr>
          <a:xfrm>
            <a:off x="386863" y="2478505"/>
            <a:ext cx="51837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15116CC-590F-CBC5-6942-F130E716A150}"/>
              </a:ext>
            </a:extLst>
          </p:cNvPr>
          <p:cNvCxnSpPr>
            <a:cxnSpLocks/>
          </p:cNvCxnSpPr>
          <p:nvPr/>
        </p:nvCxnSpPr>
        <p:spPr>
          <a:xfrm>
            <a:off x="644376" y="5297933"/>
            <a:ext cx="4926245"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5118058-9DB5-D06D-78A8-FE54FE14C364}"/>
              </a:ext>
            </a:extLst>
          </p:cNvPr>
          <p:cNvSpPr txBox="1"/>
          <p:nvPr/>
        </p:nvSpPr>
        <p:spPr>
          <a:xfrm>
            <a:off x="6811973" y="1223447"/>
            <a:ext cx="5505785" cy="577081"/>
          </a:xfrm>
          <a:prstGeom prst="rect">
            <a:avLst/>
          </a:prstGeom>
          <a:noFill/>
        </p:spPr>
        <p:txBody>
          <a:bodyPr wrap="square" lIns="91440" tIns="45720" rIns="91440" bIns="45720" rtlCol="0" anchor="t">
            <a:spAutoFit/>
          </a:bodyPr>
          <a:lstStyle/>
          <a:p>
            <a:pPr algn="just"/>
            <a:r>
              <a:rPr lang="cy-GB" sz="1050" dirty="0">
                <a:cs typeface="Arial" panose="020B0604020202020204" pitchFamily="34" charset="0"/>
              </a:rPr>
              <a:t>Mae'r rhagdybiaethau marwolaeth yn seiliedig ar brofiad marwolaeth gwirioneddol diweddar aelodau yn y Gronfa ac yn caniatáu gwelliannau disgwyliedig i farwolaethau yn y dyfodol. Dangosir disgwyliad oes enghreifftiol sy'n deillio o'r rhagdybiaethau marwolaeth hyn isod:</a:t>
            </a:r>
          </a:p>
        </p:txBody>
      </p:sp>
      <p:graphicFrame>
        <p:nvGraphicFramePr>
          <p:cNvPr id="18" name="Table 17">
            <a:extLst>
              <a:ext uri="{FF2B5EF4-FFF2-40B4-BE49-F238E27FC236}">
                <a16:creationId xmlns:a16="http://schemas.microsoft.com/office/drawing/2014/main" id="{91AC8CE4-EFDB-350E-28A9-FA8676F2DA0B}"/>
              </a:ext>
            </a:extLst>
          </p:cNvPr>
          <p:cNvGraphicFramePr>
            <a:graphicFrameLocks noGrp="1"/>
          </p:cNvGraphicFramePr>
          <p:nvPr>
            <p:extLst>
              <p:ext uri="{D42A27DB-BD31-4B8C-83A1-F6EECF244321}">
                <p14:modId xmlns:p14="http://schemas.microsoft.com/office/powerpoint/2010/main" val="212138518"/>
              </p:ext>
            </p:extLst>
          </p:nvPr>
        </p:nvGraphicFramePr>
        <p:xfrm>
          <a:off x="6947112" y="1951515"/>
          <a:ext cx="5370646" cy="1110531"/>
        </p:xfrm>
        <a:graphic>
          <a:graphicData uri="http://schemas.openxmlformats.org/drawingml/2006/table">
            <a:tbl>
              <a:tblPr>
                <a:tableStyleId>{2D5ABB26-0587-4C30-8999-92F81FD0307C}</a:tableStyleId>
              </a:tblPr>
              <a:tblGrid>
                <a:gridCol w="2741224">
                  <a:extLst>
                    <a:ext uri="{9D8B030D-6E8A-4147-A177-3AD203B41FA5}">
                      <a16:colId xmlns:a16="http://schemas.microsoft.com/office/drawing/2014/main" val="3614032131"/>
                    </a:ext>
                  </a:extLst>
                </a:gridCol>
                <a:gridCol w="1241641">
                  <a:extLst>
                    <a:ext uri="{9D8B030D-6E8A-4147-A177-3AD203B41FA5}">
                      <a16:colId xmlns:a16="http://schemas.microsoft.com/office/drawing/2014/main" val="3501822641"/>
                    </a:ext>
                  </a:extLst>
                </a:gridCol>
                <a:gridCol w="1387781">
                  <a:extLst>
                    <a:ext uri="{9D8B030D-6E8A-4147-A177-3AD203B41FA5}">
                      <a16:colId xmlns:a16="http://schemas.microsoft.com/office/drawing/2014/main" val="1274977316"/>
                    </a:ext>
                  </a:extLst>
                </a:gridCol>
              </a:tblGrid>
              <a:tr h="54843">
                <a:tc>
                  <a:txBody>
                    <a:bodyPr/>
                    <a:lstStyle/>
                    <a:p>
                      <a:pPr algn="l" fontAlgn="ctr"/>
                      <a:endParaRPr lang="en-GB" sz="900" b="0" i="0" u="none" strike="noStrike" dirty="0">
                        <a:solidFill>
                          <a:srgbClr val="000000"/>
                        </a:solidFill>
                        <a:effectLst/>
                        <a:latin typeface="+mn-lt"/>
                        <a:cs typeface="Arial" panose="020B0604020202020204" pitchFamily="34" charset="0"/>
                      </a:endParaRPr>
                    </a:p>
                  </a:txBody>
                  <a:tcPr marL="6350" marR="6350" marT="6350" marB="0" anchor="ctr"/>
                </a:tc>
                <a:tc>
                  <a:txBody>
                    <a:bodyPr/>
                    <a:lstStyle/>
                    <a:p>
                      <a:pPr algn="ctr" fontAlgn="ctr"/>
                      <a:r>
                        <a:rPr lang="en-GB" sz="900" b="1" u="none" strike="noStrike">
                          <a:effectLst/>
                          <a:latin typeface="Arial" panose="020B0604020202020204" pitchFamily="34" charset="0"/>
                          <a:cs typeface="Arial" panose="020B0604020202020204" pitchFamily="34" charset="0"/>
                        </a:rPr>
                        <a:t>2024</a:t>
                      </a:r>
                      <a:endParaRPr lang="en-GB" sz="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GB" sz="900" b="1" u="none" strike="noStrike">
                          <a:effectLst/>
                          <a:latin typeface="Arial" panose="020B0604020202020204" pitchFamily="34" charset="0"/>
                          <a:cs typeface="Arial" panose="020B0604020202020204" pitchFamily="34" charset="0"/>
                        </a:rPr>
                        <a:t>2023</a:t>
                      </a:r>
                      <a:endParaRPr lang="en-GB" sz="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285870"/>
                  </a:ext>
                </a:extLst>
              </a:tr>
              <a:tr h="143677">
                <a:tc>
                  <a:txBody>
                    <a:bodyPr/>
                    <a:lstStyle/>
                    <a:p>
                      <a:pPr algn="l" fontAlgn="ctr"/>
                      <a:r>
                        <a:rPr lang="cy-GB" sz="900" b="1" i="0" u="none" strike="noStrike" noProof="0" dirty="0">
                          <a:solidFill>
                            <a:srgbClr val="000000"/>
                          </a:solidFill>
                          <a:effectLst/>
                          <a:latin typeface="+mn-lt"/>
                          <a:cs typeface="Arial" panose="020B0604020202020204" pitchFamily="34" charset="0"/>
                        </a:rPr>
                        <a:t>Dynion</a:t>
                      </a:r>
                    </a:p>
                  </a:txBody>
                  <a:tcPr marL="6350" marR="6350" marT="6350" marB="0" anchor="ctr"/>
                </a:tc>
                <a:tc>
                  <a:txBody>
                    <a:bodyPr/>
                    <a:lstStyle/>
                    <a:p>
                      <a:pPr algn="ctr" fontAlgn="ct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13564466"/>
                  </a:ext>
                </a:extLst>
              </a:tr>
              <a:tr h="178719">
                <a:tc>
                  <a:txBody>
                    <a:bodyPr/>
                    <a:lstStyle/>
                    <a:p>
                      <a:pPr algn="l" fontAlgn="ctr"/>
                      <a:r>
                        <a:rPr lang="cy-GB" sz="900" u="none" strike="noStrike" noProof="0" dirty="0">
                          <a:effectLst/>
                          <a:latin typeface="+mn-lt"/>
                          <a:cs typeface="Arial" panose="020B0604020202020204" pitchFamily="34" charset="0"/>
                        </a:rPr>
                        <a:t>Hyd oes yn y dyfodol o  65 oed (65 ar hyn o bryd)</a:t>
                      </a:r>
                      <a:endParaRPr lang="cy-GB" sz="900" b="0" i="0" u="none" strike="noStrike" noProof="0" dirty="0">
                        <a:solidFill>
                          <a:srgbClr val="000000"/>
                        </a:solidFill>
                        <a:effectLst/>
                        <a:latin typeface="+mn-lt"/>
                        <a:cs typeface="Arial" panose="020B0604020202020204" pitchFamily="34" charset="0"/>
                      </a:endParaRPr>
                    </a:p>
                  </a:txBody>
                  <a:tcPr marL="6350" marR="6350" marT="6350" marB="0" anchor="ctr"/>
                </a:tc>
                <a:tc>
                  <a:txBody>
                    <a:bodyPr/>
                    <a:lstStyle/>
                    <a:p>
                      <a:pPr algn="ctr" fontAlgn="ctr"/>
                      <a:r>
                        <a:rPr lang="en-GB" sz="900" b="1" u="none" strike="noStrike" dirty="0">
                          <a:effectLst/>
                          <a:latin typeface="Arial" panose="020B0604020202020204" pitchFamily="34" charset="0"/>
                          <a:cs typeface="Arial" panose="020B0604020202020204" pitchFamily="34" charset="0"/>
                        </a:rPr>
                        <a:t>21.4</a:t>
                      </a:r>
                      <a:endParaRPr lang="en-GB" sz="9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900" u="none" strike="noStrike">
                          <a:effectLst/>
                          <a:latin typeface="Arial" panose="020B0604020202020204" pitchFamily="34" charset="0"/>
                          <a:cs typeface="Arial" panose="020B0604020202020204" pitchFamily="34" charset="0"/>
                        </a:rPr>
                        <a:t>21.4</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860360597"/>
                  </a:ext>
                </a:extLst>
              </a:tr>
              <a:tr h="178719">
                <a:tc>
                  <a:txBody>
                    <a:bodyPr/>
                    <a:lstStyle/>
                    <a:p>
                      <a:pPr algn="l" fontAlgn="ctr"/>
                      <a:r>
                        <a:rPr lang="cy-GB" sz="900" u="none" strike="noStrike" noProof="0" dirty="0">
                          <a:effectLst/>
                          <a:latin typeface="+mn-lt"/>
                          <a:cs typeface="Arial" panose="020B0604020202020204" pitchFamily="34" charset="0"/>
                        </a:rPr>
                        <a:t>Hyd oes yn y dyfodol o 65 oed (45 oed ar hyn o bryd)</a:t>
                      </a:r>
                      <a:endParaRPr lang="cy-GB" sz="900" b="0" i="0" u="none" strike="noStrike" noProof="0" dirty="0">
                        <a:solidFill>
                          <a:srgbClr val="000000"/>
                        </a:solidFill>
                        <a:effectLst/>
                        <a:latin typeface="+mn-lt"/>
                        <a:cs typeface="Arial" panose="020B0604020202020204" pitchFamily="34" charset="0"/>
                      </a:endParaRPr>
                    </a:p>
                  </a:txBody>
                  <a:tcPr marL="6350" marR="6350" marT="6350" marB="0" anchor="ctr"/>
                </a:tc>
                <a:tc>
                  <a:txBody>
                    <a:bodyPr/>
                    <a:lstStyle/>
                    <a:p>
                      <a:pPr algn="ctr" fontAlgn="ctr"/>
                      <a:r>
                        <a:rPr lang="en-GB" sz="900" b="1" u="none" strike="noStrike">
                          <a:effectLst/>
                          <a:latin typeface="Arial" panose="020B0604020202020204" pitchFamily="34" charset="0"/>
                          <a:cs typeface="Arial" panose="020B0604020202020204" pitchFamily="34" charset="0"/>
                        </a:rPr>
                        <a:t>22.8</a:t>
                      </a:r>
                      <a:endParaRPr lang="en-GB" sz="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900" u="none" strike="noStrike">
                          <a:effectLst/>
                          <a:latin typeface="Arial" panose="020B0604020202020204" pitchFamily="34" charset="0"/>
                          <a:cs typeface="Arial" panose="020B0604020202020204" pitchFamily="34" charset="0"/>
                        </a:rPr>
                        <a:t>22.8</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663749459"/>
                  </a:ext>
                </a:extLst>
              </a:tr>
              <a:tr h="143677">
                <a:tc>
                  <a:txBody>
                    <a:bodyPr/>
                    <a:lstStyle/>
                    <a:p>
                      <a:pPr algn="l" fontAlgn="ctr"/>
                      <a:r>
                        <a:rPr lang="cy-GB" sz="900" b="1" i="0" u="none" strike="noStrike" noProof="0" dirty="0">
                          <a:solidFill>
                            <a:srgbClr val="000000"/>
                          </a:solidFill>
                          <a:effectLst/>
                          <a:latin typeface="+mn-lt"/>
                          <a:cs typeface="Arial" panose="020B0604020202020204" pitchFamily="34" charset="0"/>
                        </a:rPr>
                        <a:t>Menywod</a:t>
                      </a:r>
                    </a:p>
                  </a:txBody>
                  <a:tcPr marL="6350" marR="6350" marT="6350" marB="0" anchor="ctr"/>
                </a:tc>
                <a:tc>
                  <a:txBody>
                    <a:bodyPr/>
                    <a:lstStyle/>
                    <a:p>
                      <a:pPr algn="ctr" fontAlgn="ctr"/>
                      <a:endParaRPr lang="en-GB" sz="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128356645"/>
                  </a:ext>
                </a:extLst>
              </a:tr>
              <a:tr h="0">
                <a:tc>
                  <a:txBody>
                    <a:bodyPr/>
                    <a:lstStyle/>
                    <a:p>
                      <a:pPr algn="l" fontAlgn="ctr"/>
                      <a:r>
                        <a:rPr lang="cy-GB" sz="900" u="none" strike="noStrike" noProof="0" dirty="0">
                          <a:effectLst/>
                          <a:latin typeface="+mn-lt"/>
                          <a:cs typeface="Arial" panose="020B0604020202020204" pitchFamily="34" charset="0"/>
                        </a:rPr>
                        <a:t>Hyd oes yn y dyfodol o 65 oed (65 ar hyn o bryd) </a:t>
                      </a:r>
                      <a:endParaRPr lang="cy-GB" sz="900" b="0" i="0" u="none" strike="noStrike" noProof="0" dirty="0">
                        <a:solidFill>
                          <a:srgbClr val="000000"/>
                        </a:solidFill>
                        <a:effectLst/>
                        <a:latin typeface="+mn-lt"/>
                        <a:cs typeface="Arial" panose="020B0604020202020204" pitchFamily="34" charset="0"/>
                      </a:endParaRPr>
                    </a:p>
                  </a:txBody>
                  <a:tcPr marL="6350" marR="6350" marT="6350" marB="0" anchor="ctr"/>
                </a:tc>
                <a:tc>
                  <a:txBody>
                    <a:bodyPr/>
                    <a:lstStyle/>
                    <a:p>
                      <a:pPr algn="ctr" fontAlgn="ctr"/>
                      <a:r>
                        <a:rPr lang="en-GB" sz="900" b="1" u="none" strike="noStrike">
                          <a:effectLst/>
                          <a:latin typeface="Arial" panose="020B0604020202020204" pitchFamily="34" charset="0"/>
                          <a:cs typeface="Arial" panose="020B0604020202020204" pitchFamily="34" charset="0"/>
                        </a:rPr>
                        <a:t>23.8</a:t>
                      </a:r>
                      <a:endParaRPr lang="en-GB" sz="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900" u="none" strike="noStrike">
                          <a:effectLst/>
                          <a:latin typeface="Arial" panose="020B0604020202020204" pitchFamily="34" charset="0"/>
                          <a:cs typeface="Arial" panose="020B0604020202020204" pitchFamily="34" charset="0"/>
                        </a:rPr>
                        <a:t>23.7</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906627351"/>
                  </a:ext>
                </a:extLst>
              </a:tr>
              <a:tr h="178719">
                <a:tc>
                  <a:txBody>
                    <a:bodyPr/>
                    <a:lstStyle/>
                    <a:p>
                      <a:pPr algn="l" fontAlgn="ctr"/>
                      <a:r>
                        <a:rPr lang="cy-GB" sz="900" u="none" strike="noStrike" noProof="0" dirty="0">
                          <a:effectLst/>
                          <a:latin typeface="+mn-lt"/>
                          <a:cs typeface="Arial" panose="020B0604020202020204" pitchFamily="34" charset="0"/>
                        </a:rPr>
                        <a:t>Hyd oes yn y dyfodol o 65  (45 oed ar hyn o bryd)</a:t>
                      </a:r>
                      <a:endParaRPr lang="cy-GB" sz="900" b="0" i="0" u="none" strike="noStrike" noProof="0" dirty="0">
                        <a:solidFill>
                          <a:srgbClr val="000000"/>
                        </a:solidFill>
                        <a:effectLst/>
                        <a:latin typeface="+mn-lt"/>
                        <a:cs typeface="Arial" panose="020B0604020202020204" pitchFamily="34" charset="0"/>
                      </a:endParaRPr>
                    </a:p>
                  </a:txBody>
                  <a:tcPr marL="6350" marR="6350" marT="6350" marB="0" anchor="ctr"/>
                </a:tc>
                <a:tc>
                  <a:txBody>
                    <a:bodyPr/>
                    <a:lstStyle/>
                    <a:p>
                      <a:pPr algn="ctr" fontAlgn="ctr"/>
                      <a:r>
                        <a:rPr lang="en-GB" sz="900" b="1" u="none" strike="noStrike">
                          <a:effectLst/>
                          <a:latin typeface="Arial" panose="020B0604020202020204" pitchFamily="34" charset="0"/>
                          <a:cs typeface="Arial" panose="020B0604020202020204" pitchFamily="34" charset="0"/>
                        </a:rPr>
                        <a:t>25.6</a:t>
                      </a:r>
                      <a:endParaRPr lang="en-GB" sz="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900" u="none" strike="noStrike" dirty="0">
                          <a:effectLst/>
                          <a:latin typeface="Arial" panose="020B0604020202020204" pitchFamily="34" charset="0"/>
                          <a:cs typeface="Arial" panose="020B0604020202020204" pitchFamily="34" charset="0"/>
                        </a:rPr>
                        <a:t>25.5</a:t>
                      </a:r>
                      <a:endParaRPr lang="en-GB" sz="9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243057383"/>
                  </a:ext>
                </a:extLst>
              </a:tr>
            </a:tbl>
          </a:graphicData>
        </a:graphic>
      </p:graphicFrame>
      <p:graphicFrame>
        <p:nvGraphicFramePr>
          <p:cNvPr id="22" name="Table 21">
            <a:extLst>
              <a:ext uri="{FF2B5EF4-FFF2-40B4-BE49-F238E27FC236}">
                <a16:creationId xmlns:a16="http://schemas.microsoft.com/office/drawing/2014/main" id="{107F259F-7426-7E21-6212-EDD5F2C165CC}"/>
              </a:ext>
            </a:extLst>
          </p:cNvPr>
          <p:cNvGraphicFramePr>
            <a:graphicFrameLocks noGrp="1"/>
          </p:cNvGraphicFramePr>
          <p:nvPr>
            <p:extLst>
              <p:ext uri="{D42A27DB-BD31-4B8C-83A1-F6EECF244321}">
                <p14:modId xmlns:p14="http://schemas.microsoft.com/office/powerpoint/2010/main" val="1940820286"/>
              </p:ext>
            </p:extLst>
          </p:nvPr>
        </p:nvGraphicFramePr>
        <p:xfrm>
          <a:off x="6993197" y="3732875"/>
          <a:ext cx="5324561" cy="1291590"/>
        </p:xfrm>
        <a:graphic>
          <a:graphicData uri="http://schemas.openxmlformats.org/drawingml/2006/table">
            <a:tbl>
              <a:tblPr>
                <a:tableStyleId>{2D5ABB26-0587-4C30-8999-92F81FD0307C}</a:tableStyleId>
              </a:tblPr>
              <a:tblGrid>
                <a:gridCol w="2696988">
                  <a:extLst>
                    <a:ext uri="{9D8B030D-6E8A-4147-A177-3AD203B41FA5}">
                      <a16:colId xmlns:a16="http://schemas.microsoft.com/office/drawing/2014/main" val="2184706500"/>
                    </a:ext>
                  </a:extLst>
                </a:gridCol>
                <a:gridCol w="1227383">
                  <a:extLst>
                    <a:ext uri="{9D8B030D-6E8A-4147-A177-3AD203B41FA5}">
                      <a16:colId xmlns:a16="http://schemas.microsoft.com/office/drawing/2014/main" val="3556155912"/>
                    </a:ext>
                  </a:extLst>
                </a:gridCol>
                <a:gridCol w="1400190">
                  <a:extLst>
                    <a:ext uri="{9D8B030D-6E8A-4147-A177-3AD203B41FA5}">
                      <a16:colId xmlns:a16="http://schemas.microsoft.com/office/drawing/2014/main" val="2876254488"/>
                    </a:ext>
                  </a:extLst>
                </a:gridCol>
              </a:tblGrid>
              <a:tr h="108855">
                <a:tc>
                  <a:txBody>
                    <a:bodyPr/>
                    <a:lstStyle/>
                    <a:p>
                      <a:pPr algn="l"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Rhaniad ar</a:t>
                      </a: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Rhaniad ar</a:t>
                      </a: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375591978"/>
                  </a:ext>
                </a:extLst>
              </a:tr>
              <a:tr h="108855">
                <a:tc>
                  <a:txBody>
                    <a:bodyPr/>
                    <a:lstStyle/>
                    <a:p>
                      <a:pPr algn="l"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31-Gorffennaf 24</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31-Gorffennaf 23</a:t>
                      </a:r>
                      <a:endParaRPr lang="cy-GB" sz="900" b="1"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937247304"/>
                  </a:ext>
                </a:extLst>
              </a:tr>
              <a:tr h="108855">
                <a:tc>
                  <a:txBody>
                    <a:bodyPr/>
                    <a:lstStyle/>
                    <a:p>
                      <a:pPr algn="l"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GB" sz="900" b="1" u="none" strike="noStrike">
                          <a:effectLst/>
                          <a:latin typeface="Arial" panose="020B0604020202020204" pitchFamily="34" charset="0"/>
                          <a:cs typeface="Arial" panose="020B0604020202020204" pitchFamily="34" charset="0"/>
                        </a:rPr>
                        <a:t>%</a:t>
                      </a:r>
                      <a:endParaRPr lang="en-GB" sz="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GB" sz="900" b="1" u="none" strike="noStrike">
                          <a:effectLst/>
                          <a:latin typeface="Arial" panose="020B0604020202020204" pitchFamily="34" charset="0"/>
                          <a:cs typeface="Arial" panose="020B0604020202020204" pitchFamily="34" charset="0"/>
                        </a:rPr>
                        <a:t>%</a:t>
                      </a:r>
                      <a:endParaRPr lang="en-GB" sz="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3225978"/>
                  </a:ext>
                </a:extLst>
              </a:tr>
              <a:tr h="108855">
                <a:tc>
                  <a:txBody>
                    <a:bodyPr/>
                    <a:lstStyle/>
                    <a:p>
                      <a:pPr algn="l" fontAlgn="ctr"/>
                      <a:r>
                        <a:rPr lang="cy-GB" sz="900" u="none" strike="noStrike" noProof="0" dirty="0">
                          <a:effectLst/>
                          <a:latin typeface="Arial" panose="020B0604020202020204" pitchFamily="34" charset="0"/>
                          <a:cs typeface="Arial" panose="020B0604020202020204" pitchFamily="34" charset="0"/>
                        </a:rPr>
                        <a:t>Ecwitïau</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GB" sz="900" b="1" u="none" strike="noStrike">
                          <a:effectLst/>
                          <a:latin typeface="Arial" panose="020B0604020202020204" pitchFamily="34" charset="0"/>
                          <a:cs typeface="Arial" panose="020B0604020202020204" pitchFamily="34" charset="0"/>
                        </a:rPr>
                        <a:t>73.2</a:t>
                      </a:r>
                      <a:endParaRPr lang="en-GB" sz="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n-GB" sz="900" u="none" strike="noStrike">
                          <a:effectLst/>
                          <a:latin typeface="Arial" panose="020B0604020202020204" pitchFamily="34" charset="0"/>
                          <a:cs typeface="Arial" panose="020B0604020202020204" pitchFamily="34" charset="0"/>
                        </a:rPr>
                        <a:t>73.1</a:t>
                      </a:r>
                      <a:endParaRPr lang="en-GB" sz="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27426521"/>
                  </a:ext>
                </a:extLst>
              </a:tr>
              <a:tr h="108855">
                <a:tc>
                  <a:txBody>
                    <a:bodyPr/>
                    <a:lstStyle/>
                    <a:p>
                      <a:pPr algn="l" fontAlgn="ctr"/>
                      <a:r>
                        <a:rPr lang="cy-GB" sz="900" u="none" strike="noStrike" noProof="0" dirty="0">
                          <a:effectLst/>
                          <a:latin typeface="Arial" panose="020B0604020202020204" pitchFamily="34" charset="0"/>
                          <a:cs typeface="Arial" panose="020B0604020202020204" pitchFamily="34" charset="0"/>
                        </a:rPr>
                        <a:t>Bondiau'r Llywodraeth</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GB" sz="900" b="1" u="none" strike="noStrike">
                          <a:effectLst/>
                          <a:latin typeface="Arial" panose="020B0604020202020204" pitchFamily="34" charset="0"/>
                          <a:cs typeface="Arial" panose="020B0604020202020204" pitchFamily="34" charset="0"/>
                        </a:rPr>
                        <a:t>0</a:t>
                      </a:r>
                      <a:endParaRPr lang="en-GB" sz="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900" u="none" strike="noStrike">
                          <a:effectLst/>
                          <a:latin typeface="Arial" panose="020B0604020202020204" pitchFamily="34" charset="0"/>
                          <a:cs typeface="Arial" panose="020B0604020202020204" pitchFamily="34" charset="0"/>
                        </a:rPr>
                        <a:t>0.2</a:t>
                      </a:r>
                      <a:endParaRPr lang="en-GB" sz="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684349768"/>
                  </a:ext>
                </a:extLst>
              </a:tr>
              <a:tr h="108855">
                <a:tc>
                  <a:txBody>
                    <a:bodyPr/>
                    <a:lstStyle/>
                    <a:p>
                      <a:pPr algn="l" fontAlgn="ctr"/>
                      <a:r>
                        <a:rPr lang="cy-GB" sz="900" u="none" strike="noStrike" noProof="0" dirty="0">
                          <a:effectLst/>
                          <a:latin typeface="Arial" panose="020B0604020202020204" pitchFamily="34" charset="0"/>
                          <a:cs typeface="Arial" panose="020B0604020202020204" pitchFamily="34" charset="0"/>
                        </a:rPr>
                        <a:t>Bondiau eraill</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GB" sz="900" b="1" u="none" strike="noStrike">
                          <a:effectLst/>
                          <a:latin typeface="Arial" panose="020B0604020202020204" pitchFamily="34" charset="0"/>
                          <a:cs typeface="Arial" panose="020B0604020202020204" pitchFamily="34" charset="0"/>
                        </a:rPr>
                        <a:t>9.3</a:t>
                      </a:r>
                      <a:endParaRPr lang="en-GB" sz="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900" u="none" strike="noStrike">
                          <a:effectLst/>
                          <a:latin typeface="Arial" panose="020B0604020202020204" pitchFamily="34" charset="0"/>
                          <a:cs typeface="Arial" panose="020B0604020202020204" pitchFamily="34" charset="0"/>
                        </a:rPr>
                        <a:t>8.5</a:t>
                      </a:r>
                      <a:endParaRPr lang="en-GB" sz="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557816871"/>
                  </a:ext>
                </a:extLst>
              </a:tr>
              <a:tr h="108855">
                <a:tc>
                  <a:txBody>
                    <a:bodyPr/>
                    <a:lstStyle/>
                    <a:p>
                      <a:pPr algn="l" fontAlgn="ctr"/>
                      <a:r>
                        <a:rPr lang="cy-GB" sz="900" u="none" strike="noStrike" noProof="0" dirty="0">
                          <a:effectLst/>
                          <a:latin typeface="Arial" panose="020B0604020202020204" pitchFamily="34" charset="0"/>
                          <a:cs typeface="Arial" panose="020B0604020202020204" pitchFamily="34" charset="0"/>
                        </a:rPr>
                        <a:t>Eiddo</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GB" sz="900" b="1" u="none" strike="noStrike">
                          <a:effectLst/>
                          <a:latin typeface="Arial" panose="020B0604020202020204" pitchFamily="34" charset="0"/>
                          <a:cs typeface="Arial" panose="020B0604020202020204" pitchFamily="34" charset="0"/>
                        </a:rPr>
                        <a:t>10.8</a:t>
                      </a:r>
                      <a:endParaRPr lang="en-GB" sz="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900" u="none" strike="noStrike">
                          <a:effectLst/>
                          <a:latin typeface="Arial" panose="020B0604020202020204" pitchFamily="34" charset="0"/>
                          <a:cs typeface="Arial" panose="020B0604020202020204" pitchFamily="34" charset="0"/>
                        </a:rPr>
                        <a:t>13.2</a:t>
                      </a:r>
                      <a:endParaRPr lang="en-GB" sz="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115935135"/>
                  </a:ext>
                </a:extLst>
              </a:tr>
              <a:tr h="108955">
                <a:tc>
                  <a:txBody>
                    <a:bodyPr/>
                    <a:lstStyle/>
                    <a:p>
                      <a:pPr algn="l" fontAlgn="ctr"/>
                      <a:r>
                        <a:rPr lang="cy-GB" sz="900" u="none" strike="noStrike" noProof="0" dirty="0">
                          <a:effectLst/>
                          <a:latin typeface="Arial" panose="020B0604020202020204" pitchFamily="34" charset="0"/>
                          <a:cs typeface="Arial" panose="020B0604020202020204" pitchFamily="34" charset="0"/>
                        </a:rPr>
                        <a:t>Arian parod / hylifedd ac eraill</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GB" sz="900" b="1" u="none" strike="noStrike">
                          <a:effectLst/>
                          <a:latin typeface="Arial" panose="020B0604020202020204" pitchFamily="34" charset="0"/>
                          <a:cs typeface="Arial" panose="020B0604020202020204" pitchFamily="34" charset="0"/>
                        </a:rPr>
                        <a:t>6.7</a:t>
                      </a:r>
                      <a:endParaRPr lang="en-GB" sz="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GB" sz="900" u="none" strike="noStrike">
                          <a:effectLst/>
                          <a:latin typeface="Arial" panose="020B0604020202020204" pitchFamily="34" charset="0"/>
                          <a:cs typeface="Arial" panose="020B0604020202020204" pitchFamily="34" charset="0"/>
                        </a:rPr>
                        <a:t>5</a:t>
                      </a:r>
                      <a:endParaRPr lang="en-GB" sz="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4439881"/>
                  </a:ext>
                </a:extLst>
              </a:tr>
              <a:tr h="108855">
                <a:tc>
                  <a:txBody>
                    <a:bodyPr/>
                    <a:lstStyle/>
                    <a:p>
                      <a:pPr algn="l"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GB" sz="900" b="1" u="none" strike="noStrike">
                          <a:effectLst/>
                          <a:latin typeface="Arial" panose="020B0604020202020204" pitchFamily="34" charset="0"/>
                          <a:cs typeface="Arial" panose="020B0604020202020204" pitchFamily="34" charset="0"/>
                        </a:rPr>
                        <a:t>100</a:t>
                      </a:r>
                      <a:endParaRPr lang="en-GB" sz="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en-GB" sz="900" u="none" strike="noStrike" dirty="0">
                          <a:effectLst/>
                          <a:latin typeface="Arial" panose="020B0604020202020204" pitchFamily="34" charset="0"/>
                          <a:cs typeface="Arial" panose="020B0604020202020204" pitchFamily="34" charset="0"/>
                        </a:rPr>
                        <a:t>100</a:t>
                      </a:r>
                      <a:endParaRPr lang="en-GB" sz="9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477463"/>
                  </a:ext>
                </a:extLst>
              </a:tr>
            </a:tbl>
          </a:graphicData>
        </a:graphic>
      </p:graphicFrame>
      <p:cxnSp>
        <p:nvCxnSpPr>
          <p:cNvPr id="25" name="Straight Connector 24">
            <a:extLst>
              <a:ext uri="{FF2B5EF4-FFF2-40B4-BE49-F238E27FC236}">
                <a16:creationId xmlns:a16="http://schemas.microsoft.com/office/drawing/2014/main" id="{AF710D95-E823-CDFD-E8ED-8A02E277726C}"/>
              </a:ext>
            </a:extLst>
          </p:cNvPr>
          <p:cNvCxnSpPr/>
          <p:nvPr/>
        </p:nvCxnSpPr>
        <p:spPr>
          <a:xfrm>
            <a:off x="6972618" y="5547720"/>
            <a:ext cx="5183758"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E494A4F-59A4-5E30-2DBF-14C71F92F20F}"/>
              </a:ext>
            </a:extLst>
          </p:cNvPr>
          <p:cNvSpPr txBox="1"/>
          <p:nvPr/>
        </p:nvSpPr>
        <p:spPr>
          <a:xfrm>
            <a:off x="6883405" y="3842740"/>
            <a:ext cx="2681092" cy="276999"/>
          </a:xfrm>
          <a:prstGeom prst="rect">
            <a:avLst/>
          </a:prstGeom>
          <a:noFill/>
        </p:spPr>
        <p:txBody>
          <a:bodyPr wrap="square" rtlCol="0">
            <a:spAutoFit/>
          </a:bodyPr>
          <a:lstStyle/>
          <a:p>
            <a:r>
              <a:rPr lang="cy-GB" sz="1200" b="1" dirty="0"/>
              <a:t>Rhannu asedau'r cynllun</a:t>
            </a:r>
          </a:p>
        </p:txBody>
      </p:sp>
      <p:sp>
        <p:nvSpPr>
          <p:cNvPr id="15" name="TextBox 14">
            <a:extLst>
              <a:ext uri="{FF2B5EF4-FFF2-40B4-BE49-F238E27FC236}">
                <a16:creationId xmlns:a16="http://schemas.microsoft.com/office/drawing/2014/main" id="{D4D7C598-46B4-1DAC-D41D-1DB255F1E9CF}"/>
              </a:ext>
            </a:extLst>
          </p:cNvPr>
          <p:cNvSpPr txBox="1"/>
          <p:nvPr/>
        </p:nvSpPr>
        <p:spPr>
          <a:xfrm>
            <a:off x="472944" y="880586"/>
            <a:ext cx="4548066" cy="338554"/>
          </a:xfrm>
          <a:prstGeom prst="rect">
            <a:avLst/>
          </a:prstGeom>
          <a:noFill/>
        </p:spPr>
        <p:txBody>
          <a:bodyPr wrap="square" rtlCol="0">
            <a:spAutoFit/>
          </a:bodyPr>
          <a:lstStyle/>
          <a:p>
            <a:r>
              <a:rPr lang="cy-GB" sz="1600" b="1" dirty="0"/>
              <a:t>LGPS – Cynllun Dyfed </a:t>
            </a:r>
          </a:p>
        </p:txBody>
      </p:sp>
    </p:spTree>
    <p:extLst>
      <p:ext uri="{BB962C8B-B14F-4D97-AF65-F5344CB8AC3E}">
        <p14:creationId xmlns:p14="http://schemas.microsoft.com/office/powerpoint/2010/main" val="10872637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386863" y="61555"/>
            <a:ext cx="12414737" cy="584775"/>
          </a:xfrm>
          <a:prstGeom prst="rect">
            <a:avLst/>
          </a:prstGeom>
          <a:noFill/>
        </p:spPr>
        <p:txBody>
          <a:bodyPr wrap="square" rtlCol="0">
            <a:spAutoFit/>
          </a:bodyPr>
          <a:lstStyle/>
          <a:p>
            <a:r>
              <a:rPr lang="en-GB" sz="3200" dirty="0">
                <a:solidFill>
                  <a:schemeClr val="bg1"/>
                </a:solidFill>
              </a:rPr>
              <a:t>NODIADAU I’R CYFRIFON</a:t>
            </a:r>
            <a:endParaRPr lang="en-GB" sz="3200" b="1" dirty="0">
              <a:solidFill>
                <a:schemeClr val="bg1"/>
              </a:solidFill>
            </a:endParaRPr>
          </a:p>
        </p:txBody>
      </p:sp>
      <p:graphicFrame>
        <p:nvGraphicFramePr>
          <p:cNvPr id="3" name="Table 2">
            <a:extLst>
              <a:ext uri="{FF2B5EF4-FFF2-40B4-BE49-F238E27FC236}">
                <a16:creationId xmlns:a16="http://schemas.microsoft.com/office/drawing/2014/main" id="{21997EFB-702B-872E-49B8-D0AFEE89FAAD}"/>
              </a:ext>
            </a:extLst>
          </p:cNvPr>
          <p:cNvGraphicFramePr>
            <a:graphicFrameLocks noGrp="1"/>
          </p:cNvGraphicFramePr>
          <p:nvPr>
            <p:extLst>
              <p:ext uri="{D42A27DB-BD31-4B8C-83A1-F6EECF244321}">
                <p14:modId xmlns:p14="http://schemas.microsoft.com/office/powerpoint/2010/main" val="1838855613"/>
              </p:ext>
            </p:extLst>
          </p:nvPr>
        </p:nvGraphicFramePr>
        <p:xfrm>
          <a:off x="472542" y="3990516"/>
          <a:ext cx="5507153" cy="1317774"/>
        </p:xfrm>
        <a:graphic>
          <a:graphicData uri="http://schemas.openxmlformats.org/drawingml/2006/table">
            <a:tbl>
              <a:tblPr>
                <a:tableStyleId>{2D5ABB26-0587-4C30-8999-92F81FD0307C}</a:tableStyleId>
              </a:tblPr>
              <a:tblGrid>
                <a:gridCol w="3541775">
                  <a:extLst>
                    <a:ext uri="{9D8B030D-6E8A-4147-A177-3AD203B41FA5}">
                      <a16:colId xmlns:a16="http://schemas.microsoft.com/office/drawing/2014/main" val="2084967443"/>
                    </a:ext>
                  </a:extLst>
                </a:gridCol>
                <a:gridCol w="982689">
                  <a:extLst>
                    <a:ext uri="{9D8B030D-6E8A-4147-A177-3AD203B41FA5}">
                      <a16:colId xmlns:a16="http://schemas.microsoft.com/office/drawing/2014/main" val="4087714902"/>
                    </a:ext>
                  </a:extLst>
                </a:gridCol>
                <a:gridCol w="982689">
                  <a:extLst>
                    <a:ext uri="{9D8B030D-6E8A-4147-A177-3AD203B41FA5}">
                      <a16:colId xmlns:a16="http://schemas.microsoft.com/office/drawing/2014/main" val="4018122808"/>
                    </a:ext>
                  </a:extLst>
                </a:gridCol>
              </a:tblGrid>
              <a:tr h="66896">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cy-GB" sz="1000" b="1" u="none" strike="noStrike" noProof="0" dirty="0">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1000" b="1" u="none" strike="noStrike" noProof="0" dirty="0">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pPr algn="l" fontAlgn="ctr"/>
                      <a:r>
                        <a:rPr lang="cy-GB" sz="1000" u="none" strike="noStrike" noProof="0" dirty="0">
                          <a:effectLst/>
                        </a:rPr>
                        <a:t>Cost bresennol y gwasanaeth</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cy-GB" sz="1000" b="1" u="none" strike="noStrike" noProof="0" dirty="0">
                          <a:effectLst/>
                        </a:rPr>
                        <a:t>(376)</a:t>
                      </a:r>
                      <a:endParaRPr lang="cy-GB" sz="1000" b="1" i="0" u="none" strike="noStrike" noProof="0"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pPr algn="ctr" fontAlgn="ctr"/>
                      <a:r>
                        <a:rPr lang="cy-GB" sz="1000" u="none" strike="noStrike" noProof="0" dirty="0">
                          <a:effectLst/>
                        </a:rPr>
                        <a:t>(573)</a:t>
                      </a:r>
                      <a:endParaRPr lang="cy-GB" sz="1000" b="0" i="0" u="none" strike="noStrike" noProof="0"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077089736"/>
                  </a:ext>
                </a:extLst>
              </a:tr>
              <a:tr h="179926">
                <a:tc>
                  <a:txBody>
                    <a:bodyPr/>
                    <a:lstStyle/>
                    <a:p>
                      <a:pPr algn="l" fontAlgn="ctr"/>
                      <a:r>
                        <a:rPr lang="cy-GB" sz="1000" u="none" strike="noStrike" noProof="0" dirty="0">
                          <a:effectLst/>
                        </a:rPr>
                        <a:t>Cost y gwasanaeth yn y gorffennol</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cy-GB" sz="1000" b="1" i="0" u="none" strike="noStrike" noProof="0" dirty="0">
                          <a:solidFill>
                            <a:srgbClr val="000000"/>
                          </a:solidFill>
                          <a:effectLst/>
                          <a:latin typeface="Calibri"/>
                        </a:rPr>
                        <a:t>-</a:t>
                      </a: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1000" b="0" i="0" u="none" strike="noStrike" noProof="0" dirty="0">
                          <a:solidFill>
                            <a:srgbClr val="000000"/>
                          </a:solidFill>
                          <a:effectLst/>
                          <a:latin typeface="Calibri"/>
                        </a:rPr>
                        <a:t>-</a:t>
                      </a: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848753276"/>
                  </a:ext>
                </a:extLst>
              </a:tr>
              <a:tr h="179926">
                <a:tc>
                  <a:txBody>
                    <a:bodyPr/>
                    <a:lstStyle/>
                    <a:p>
                      <a:pPr algn="l" fontAlgn="ctr"/>
                      <a:r>
                        <a:rPr lang="cy-GB" sz="1000" b="0" i="0" u="none" strike="noStrike" noProof="0" dirty="0">
                          <a:solidFill>
                            <a:srgbClr val="000000"/>
                          </a:solidFill>
                          <a:effectLst/>
                          <a:latin typeface="Calibri" panose="020F0502020204030204" pitchFamily="34" charset="0"/>
                        </a:rPr>
                        <a:t>Costau gweinyddol</a:t>
                      </a:r>
                    </a:p>
                  </a:txBody>
                  <a:tcPr marL="6350" marR="6350" marT="6350" marB="0" anchor="ctr"/>
                </a:tc>
                <a:tc>
                  <a:txBody>
                    <a:bodyPr/>
                    <a:lstStyle/>
                    <a:p>
                      <a:pPr algn="ctr" fontAlgn="ctr"/>
                      <a:r>
                        <a:rPr lang="cy-GB" sz="1000" b="1" u="none" strike="noStrike" noProof="0" dirty="0">
                          <a:effectLst/>
                        </a:rPr>
                        <a:t>(8)</a:t>
                      </a:r>
                      <a:endParaRPr lang="cy-GB" sz="1000" b="1" i="0" u="none" strike="noStrike" noProof="0"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1000" u="none" strike="noStrike" noProof="0" dirty="0">
                          <a:effectLst/>
                        </a:rPr>
                        <a:t>(8)</a:t>
                      </a:r>
                      <a:endParaRPr lang="cy-GB" sz="1000" b="0" i="0" u="none" strike="noStrike" noProof="0"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444380742"/>
                  </a:ext>
                </a:extLst>
              </a:tr>
              <a:tr h="278263">
                <a:tc>
                  <a:txBody>
                    <a:bodyPr/>
                    <a:lstStyle/>
                    <a:p>
                      <a:pPr algn="l" fontAlgn="ctr"/>
                      <a:r>
                        <a:rPr lang="cy-GB" sz="1000" u="none" strike="noStrike" noProof="0" dirty="0">
                          <a:effectLst/>
                        </a:rPr>
                        <a:t>Cwtogi</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cy-GB" sz="1000" b="1" u="none" strike="noStrike" noProof="0" dirty="0">
                          <a:effectLst/>
                        </a:rPr>
                        <a:t> -</a:t>
                      </a:r>
                      <a:endParaRPr lang="cy-GB" sz="1000" b="1" i="0" u="none" strike="noStrike" noProof="0"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cy-GB" sz="1000" u="none" strike="noStrike" noProof="0" dirty="0">
                          <a:effectLst/>
                        </a:rPr>
                        <a:t> -</a:t>
                      </a:r>
                      <a:endParaRPr lang="cy-GB" sz="1000" b="0" i="0" u="none" strike="noStrike" noProof="0"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483667"/>
                  </a:ext>
                </a:extLst>
              </a:tr>
              <a:tr h="182233">
                <a:tc>
                  <a:txBody>
                    <a:bodyPr/>
                    <a:lstStyle/>
                    <a:p>
                      <a:pPr algn="l" fontAlgn="ctr"/>
                      <a:r>
                        <a:rPr lang="cy-GB" sz="1000" b="0" i="0" u="none" strike="noStrike" noProof="0" dirty="0">
                          <a:solidFill>
                            <a:srgbClr val="000000"/>
                          </a:solidFill>
                          <a:effectLst/>
                          <a:latin typeface="Calibri" panose="020F0502020204030204" pitchFamily="34" charset="0"/>
                        </a:rPr>
                        <a:t>Cyfanswm cost gweithredu</a:t>
                      </a:r>
                    </a:p>
                  </a:txBody>
                  <a:tcPr marL="6350" marR="6350" marT="6350" marB="0" anchor="ctr"/>
                </a:tc>
                <a:tc>
                  <a:txBody>
                    <a:bodyPr/>
                    <a:lstStyle/>
                    <a:p>
                      <a:pPr algn="ctr" fontAlgn="ctr"/>
                      <a:r>
                        <a:rPr lang="cy-GB" sz="1000" b="1" u="none" strike="noStrike" noProof="0" dirty="0">
                          <a:effectLst/>
                        </a:rPr>
                        <a:t>(384)</a:t>
                      </a:r>
                      <a:endParaRPr lang="cy-GB" sz="1000" b="1" i="0" u="none" strike="noStrike" noProof="0"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cy-GB" sz="1000" u="none" strike="noStrike" noProof="0" dirty="0">
                          <a:effectLst/>
                        </a:rPr>
                        <a:t>(581)</a:t>
                      </a:r>
                      <a:endParaRPr lang="cy-GB" sz="1000" b="0" i="0" u="none" strike="noStrike" noProof="0"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251009"/>
                  </a:ext>
                </a:extLst>
              </a:tr>
            </a:tbl>
          </a:graphicData>
        </a:graphic>
      </p:graphicFrame>
      <p:sp>
        <p:nvSpPr>
          <p:cNvPr id="6" name="TextBox 5">
            <a:extLst>
              <a:ext uri="{FF2B5EF4-FFF2-40B4-BE49-F238E27FC236}">
                <a16:creationId xmlns:a16="http://schemas.microsoft.com/office/drawing/2014/main" id="{1E71578C-8D7E-2E42-4F6C-0F846EA4733C}"/>
              </a:ext>
            </a:extLst>
          </p:cNvPr>
          <p:cNvSpPr txBox="1"/>
          <p:nvPr/>
        </p:nvSpPr>
        <p:spPr>
          <a:xfrm>
            <a:off x="380227" y="3586656"/>
            <a:ext cx="4731821" cy="276999"/>
          </a:xfrm>
          <a:prstGeom prst="rect">
            <a:avLst/>
          </a:prstGeom>
          <a:noFill/>
        </p:spPr>
        <p:txBody>
          <a:bodyPr wrap="square" rtlCol="0">
            <a:spAutoFit/>
          </a:bodyPr>
          <a:lstStyle/>
          <a:p>
            <a:r>
              <a:rPr lang="cy-GB" sz="1200" b="1" dirty="0"/>
              <a:t>Dadansoddiad o'r swm a godir mewn Datganiad o Incwm Cynhwysfawr</a:t>
            </a:r>
          </a:p>
        </p:txBody>
      </p:sp>
      <p:graphicFrame>
        <p:nvGraphicFramePr>
          <p:cNvPr id="8" name="Table 7">
            <a:extLst>
              <a:ext uri="{FF2B5EF4-FFF2-40B4-BE49-F238E27FC236}">
                <a16:creationId xmlns:a16="http://schemas.microsoft.com/office/drawing/2014/main" id="{FA65D2DD-2050-F76C-AF89-F9D62ADED81C}"/>
              </a:ext>
            </a:extLst>
          </p:cNvPr>
          <p:cNvGraphicFramePr>
            <a:graphicFrameLocks noGrp="1"/>
          </p:cNvGraphicFramePr>
          <p:nvPr>
            <p:extLst>
              <p:ext uri="{D42A27DB-BD31-4B8C-83A1-F6EECF244321}">
                <p14:modId xmlns:p14="http://schemas.microsoft.com/office/powerpoint/2010/main" val="2490048506"/>
              </p:ext>
            </p:extLst>
          </p:nvPr>
        </p:nvGraphicFramePr>
        <p:xfrm>
          <a:off x="380228" y="5960690"/>
          <a:ext cx="5599469" cy="836102"/>
        </p:xfrm>
        <a:graphic>
          <a:graphicData uri="http://schemas.openxmlformats.org/drawingml/2006/table">
            <a:tbl>
              <a:tblPr>
                <a:tableStyleId>{2D5ABB26-0587-4C30-8999-92F81FD0307C}</a:tableStyleId>
              </a:tblPr>
              <a:tblGrid>
                <a:gridCol w="3601145">
                  <a:extLst>
                    <a:ext uri="{9D8B030D-6E8A-4147-A177-3AD203B41FA5}">
                      <a16:colId xmlns:a16="http://schemas.microsoft.com/office/drawing/2014/main" val="2084967443"/>
                    </a:ext>
                  </a:extLst>
                </a:gridCol>
                <a:gridCol w="999162">
                  <a:extLst>
                    <a:ext uri="{9D8B030D-6E8A-4147-A177-3AD203B41FA5}">
                      <a16:colId xmlns:a16="http://schemas.microsoft.com/office/drawing/2014/main" val="4087714902"/>
                    </a:ext>
                  </a:extLst>
                </a:gridCol>
                <a:gridCol w="999162">
                  <a:extLst>
                    <a:ext uri="{9D8B030D-6E8A-4147-A177-3AD203B41FA5}">
                      <a16:colId xmlns:a16="http://schemas.microsoft.com/office/drawing/2014/main" val="4018122808"/>
                    </a:ext>
                  </a:extLst>
                </a:gridCol>
              </a:tblGrid>
              <a:tr h="66896">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cy-GB" sz="1000" b="1" u="none" strike="noStrike" noProof="0" dirty="0">
                          <a:solidFill>
                            <a:srgbClr val="000000"/>
                          </a:solidFill>
                          <a:effectLst/>
                        </a:rPr>
                        <a:t>31-Gorffennaf-24</a:t>
                      </a:r>
                      <a:endParaRPr lang="cy-GB" sz="1000" b="1" i="0" u="none" strike="noStrike" noProof="0"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cy-GB" sz="1000" b="1" u="none" strike="noStrike" noProof="0" dirty="0">
                          <a:solidFill>
                            <a:srgbClr val="000000"/>
                          </a:solidFill>
                          <a:effectLst/>
                        </a:rPr>
                        <a:t>31-Gorffennaf-23</a:t>
                      </a:r>
                      <a:endParaRPr lang="cy-GB" sz="1000" b="1" i="0" u="none" strike="noStrike" noProof="0"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cy-GB" sz="1000" b="1" u="none" strike="noStrike" noProof="0" dirty="0">
                          <a:solidFill>
                            <a:srgbClr val="000000"/>
                          </a:solidFill>
                          <a:effectLst/>
                        </a:rPr>
                        <a:t>£’000</a:t>
                      </a:r>
                      <a:endParaRPr lang="cy-GB" sz="1000" b="1" i="0" u="none" strike="noStrike" noProof="0" dirty="0">
                        <a:solidFill>
                          <a:srgbClr val="000000"/>
                        </a:solidFill>
                        <a:effectLst/>
                        <a:latin typeface="Calibri" panose="020F0502020204030204" pitchFamily="34" charset="0"/>
                      </a:endParaRP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cy-GB" sz="1000" b="1" u="none" strike="noStrike" noProof="0" dirty="0">
                          <a:solidFill>
                            <a:srgbClr val="000000"/>
                          </a:solidFill>
                          <a:effectLst/>
                        </a:rPr>
                        <a:t>£’000</a:t>
                      </a:r>
                      <a:endParaRPr lang="cy-GB" sz="1000" b="1" i="0" u="none" strike="noStrike" noProof="0"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pPr algn="l" fontAlgn="ctr"/>
                      <a:r>
                        <a:rPr lang="cy-GB" sz="1000" b="0" u="none" strike="noStrike" noProof="0" dirty="0">
                          <a:solidFill>
                            <a:srgbClr val="000000"/>
                          </a:solidFill>
                          <a:effectLst/>
                        </a:rPr>
                        <a:t>Enillion disgwyliedig ar asedau</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cy-GB" sz="1000" b="1" u="none" strike="noStrike" noProof="0" dirty="0">
                          <a:solidFill>
                            <a:srgbClr val="000000"/>
                          </a:solidFill>
                          <a:effectLst/>
                        </a:rPr>
                        <a:t>1,377</a:t>
                      </a:r>
                      <a:endParaRPr lang="cy-GB" sz="1000" b="1" i="0" u="none" strike="noStrike" noProof="0"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pPr algn="ctr" fontAlgn="ctr"/>
                      <a:r>
                        <a:rPr lang="cy-GB" sz="1000" b="0" u="none" strike="noStrike" noProof="0" dirty="0">
                          <a:solidFill>
                            <a:srgbClr val="000000"/>
                          </a:solidFill>
                          <a:effectLst/>
                        </a:rPr>
                        <a:t>955</a:t>
                      </a:r>
                      <a:endParaRPr lang="cy-GB" sz="1000" b="0" i="0" u="none" strike="noStrike" noProof="0"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848753276"/>
                  </a:ext>
                </a:extLst>
              </a:tr>
              <a:tr h="179926">
                <a:tc>
                  <a:txBody>
                    <a:bodyPr/>
                    <a:lstStyle/>
                    <a:p>
                      <a:pPr algn="l" fontAlgn="ctr"/>
                      <a:r>
                        <a:rPr lang="cy-GB" sz="1000" b="0" u="none" strike="noStrike" noProof="0" dirty="0">
                          <a:solidFill>
                            <a:srgbClr val="000000"/>
                          </a:solidFill>
                          <a:effectLst/>
                        </a:rPr>
                        <a:t>Llog ar rwymedigaethau pensiynau</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cy-GB" sz="1000" b="1" u="none" strike="noStrike" noProof="0" dirty="0">
                          <a:solidFill>
                            <a:srgbClr val="000000"/>
                          </a:solidFill>
                          <a:effectLst/>
                        </a:rPr>
                        <a:t>(1,099)</a:t>
                      </a:r>
                      <a:endParaRPr lang="cy-GB" sz="1000" b="1" i="0" u="none" strike="noStrike" noProof="0"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cy-GB" sz="1000" b="0" u="none" strike="noStrike" noProof="0" dirty="0">
                          <a:solidFill>
                            <a:srgbClr val="000000"/>
                          </a:solidFill>
                          <a:effectLst/>
                        </a:rPr>
                        <a:t>(1,024)</a:t>
                      </a:r>
                      <a:endParaRPr lang="cy-GB" sz="1000" b="0" i="0" u="none" strike="noStrike" noProof="0"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4380742"/>
                  </a:ext>
                </a:extLst>
              </a:tr>
              <a:tr h="59287">
                <a:tc>
                  <a:txBody>
                    <a:bodyPr/>
                    <a:lstStyle/>
                    <a:p>
                      <a:pPr algn="l" fontAlgn="ctr"/>
                      <a:r>
                        <a:rPr lang="cy-GB" sz="1000" b="0" i="0" u="none" strike="noStrike" noProof="0" dirty="0">
                          <a:solidFill>
                            <a:srgbClr val="000000"/>
                          </a:solidFill>
                          <a:effectLst/>
                          <a:latin typeface="Calibri" panose="020F0502020204030204" pitchFamily="34" charset="0"/>
                        </a:rPr>
                        <a:t>Cost cyllidebol net </a:t>
                      </a:r>
                    </a:p>
                  </a:txBody>
                  <a:tcPr marL="6350" marR="6350" marT="6350" marB="0" anchor="ctr"/>
                </a:tc>
                <a:tc>
                  <a:txBody>
                    <a:bodyPr/>
                    <a:lstStyle/>
                    <a:p>
                      <a:pPr algn="ctr" fontAlgn="ctr"/>
                      <a:r>
                        <a:rPr lang="cy-GB" sz="1000" b="1" u="none" strike="noStrike" noProof="0" dirty="0">
                          <a:solidFill>
                            <a:srgbClr val="000000"/>
                          </a:solidFill>
                          <a:effectLst/>
                        </a:rPr>
                        <a:t>278</a:t>
                      </a:r>
                      <a:endParaRPr lang="cy-GB" sz="1000" b="1" i="0" u="none" strike="noStrike" noProof="0"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cy-GB" sz="1000" b="0" u="none" strike="noStrike" noProof="0" dirty="0">
                          <a:solidFill>
                            <a:srgbClr val="000000"/>
                          </a:solidFill>
                          <a:effectLst/>
                        </a:rPr>
                        <a:t>(69)</a:t>
                      </a:r>
                      <a:endParaRPr lang="cy-GB" sz="1000" b="0" i="0" u="none" strike="noStrike" noProof="0"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483667"/>
                  </a:ext>
                </a:extLst>
              </a:tr>
            </a:tbl>
          </a:graphicData>
        </a:graphic>
      </p:graphicFrame>
      <p:sp>
        <p:nvSpPr>
          <p:cNvPr id="10" name="TextBox 9">
            <a:extLst>
              <a:ext uri="{FF2B5EF4-FFF2-40B4-BE49-F238E27FC236}">
                <a16:creationId xmlns:a16="http://schemas.microsoft.com/office/drawing/2014/main" id="{4AD96B60-B766-7CB6-4584-A6207A39C270}"/>
              </a:ext>
            </a:extLst>
          </p:cNvPr>
          <p:cNvSpPr txBox="1"/>
          <p:nvPr/>
        </p:nvSpPr>
        <p:spPr>
          <a:xfrm>
            <a:off x="358029" y="5685987"/>
            <a:ext cx="3492404" cy="276999"/>
          </a:xfrm>
          <a:prstGeom prst="rect">
            <a:avLst/>
          </a:prstGeom>
          <a:noFill/>
        </p:spPr>
        <p:txBody>
          <a:bodyPr wrap="square" rtlCol="0">
            <a:spAutoFit/>
          </a:bodyPr>
          <a:lstStyle/>
          <a:p>
            <a:r>
              <a:rPr lang="cy-GB" sz="1200" b="1" dirty="0"/>
              <a:t>Dadansoddiad o incwm a thaliadau cyllid</a:t>
            </a:r>
          </a:p>
        </p:txBody>
      </p:sp>
      <p:graphicFrame>
        <p:nvGraphicFramePr>
          <p:cNvPr id="11" name="Table 10">
            <a:extLst>
              <a:ext uri="{FF2B5EF4-FFF2-40B4-BE49-F238E27FC236}">
                <a16:creationId xmlns:a16="http://schemas.microsoft.com/office/drawing/2014/main" id="{87AC70C0-1242-F261-B0EB-32887561EC3A}"/>
              </a:ext>
            </a:extLst>
          </p:cNvPr>
          <p:cNvGraphicFramePr>
            <a:graphicFrameLocks noGrp="1"/>
          </p:cNvGraphicFramePr>
          <p:nvPr>
            <p:extLst>
              <p:ext uri="{D42A27DB-BD31-4B8C-83A1-F6EECF244321}">
                <p14:modId xmlns:p14="http://schemas.microsoft.com/office/powerpoint/2010/main" val="1118702543"/>
              </p:ext>
            </p:extLst>
          </p:nvPr>
        </p:nvGraphicFramePr>
        <p:xfrm>
          <a:off x="719201" y="7552369"/>
          <a:ext cx="5507153" cy="1126076"/>
        </p:xfrm>
        <a:graphic>
          <a:graphicData uri="http://schemas.openxmlformats.org/drawingml/2006/table">
            <a:tbl>
              <a:tblPr>
                <a:tableStyleId>{2D5ABB26-0587-4C30-8999-92F81FD0307C}</a:tableStyleId>
              </a:tblPr>
              <a:tblGrid>
                <a:gridCol w="3541775">
                  <a:extLst>
                    <a:ext uri="{9D8B030D-6E8A-4147-A177-3AD203B41FA5}">
                      <a16:colId xmlns:a16="http://schemas.microsoft.com/office/drawing/2014/main" val="2084967443"/>
                    </a:ext>
                  </a:extLst>
                </a:gridCol>
                <a:gridCol w="982689">
                  <a:extLst>
                    <a:ext uri="{9D8B030D-6E8A-4147-A177-3AD203B41FA5}">
                      <a16:colId xmlns:a16="http://schemas.microsoft.com/office/drawing/2014/main" val="4087714902"/>
                    </a:ext>
                  </a:extLst>
                </a:gridCol>
                <a:gridCol w="982689">
                  <a:extLst>
                    <a:ext uri="{9D8B030D-6E8A-4147-A177-3AD203B41FA5}">
                      <a16:colId xmlns:a16="http://schemas.microsoft.com/office/drawing/2014/main" val="4018122808"/>
                    </a:ext>
                  </a:extLst>
                </a:gridCol>
              </a:tblGrid>
              <a:tr h="66896">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solidFill>
                            <a:srgbClr val="000000"/>
                          </a:solidFill>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solidFill>
                            <a:srgbClr val="000000"/>
                          </a:solidFill>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a:solidFill>
                            <a:srgbClr val="000000"/>
                          </a:solidFill>
                          <a:effectLst/>
                        </a:rPr>
                        <a:t>£’000</a:t>
                      </a:r>
                      <a:endParaRPr lang="en-GB" sz="1000" b="1" i="0" u="none" strike="noStrike">
                        <a:solidFill>
                          <a:srgbClr val="000000"/>
                        </a:solidFill>
                        <a:effectLst/>
                        <a:latin typeface="Calibri" panose="020F0502020204030204" pitchFamily="34" charset="0"/>
                      </a:endParaRP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solidFill>
                            <a:srgbClr val="000000"/>
                          </a:solidFill>
                          <a:effectLst/>
                        </a:rPr>
                        <a:t>£’000</a:t>
                      </a:r>
                      <a:endParaRPr lang="en-GB" sz="10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pPr algn="l" fontAlgn="ctr"/>
                      <a:r>
                        <a:rPr lang="cy-GB" sz="1000" b="0" i="0" u="none" strike="noStrike" noProof="0" dirty="0" err="1">
                          <a:solidFill>
                            <a:srgbClr val="000000"/>
                          </a:solidFill>
                          <a:effectLst/>
                          <a:latin typeface="+mn-lt"/>
                        </a:rPr>
                        <a:t>Ailfesur</a:t>
                      </a:r>
                      <a:r>
                        <a:rPr lang="cy-GB" sz="1000" b="0" i="0" u="none" strike="noStrike" noProof="0" dirty="0">
                          <a:solidFill>
                            <a:srgbClr val="000000"/>
                          </a:solidFill>
                          <a:effectLst/>
                          <a:latin typeface="+mn-lt"/>
                        </a:rPr>
                        <a:t> asedau</a:t>
                      </a:r>
                      <a:endParaRPr lang="cy-GB" sz="1000" b="0" i="0" u="none" strike="noStrike" noProof="0" dirty="0">
                        <a:solidFill>
                          <a:srgbClr val="000000"/>
                        </a:solidFill>
                        <a:effectLst/>
                        <a:latin typeface="Calibri"/>
                      </a:endParaRPr>
                    </a:p>
                  </a:txBody>
                  <a:tcPr marL="6350" marR="6350" marT="6350" marB="0" anchor="ctr"/>
                </a:tc>
                <a:tc>
                  <a:txBody>
                    <a:bodyPr/>
                    <a:lstStyle/>
                    <a:p>
                      <a:pPr algn="ctr" fontAlgn="ctr"/>
                      <a:r>
                        <a:rPr lang="en-GB" sz="1000" b="1" i="0" u="none" strike="noStrike">
                          <a:solidFill>
                            <a:srgbClr val="000000"/>
                          </a:solidFill>
                          <a:effectLst/>
                          <a:latin typeface="Calibri"/>
                        </a:rPr>
                        <a:t>1,167</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pPr algn="ctr" fontAlgn="ctr"/>
                      <a:r>
                        <a:rPr lang="en-GB" sz="1000" b="0" i="0" u="none" strike="noStrike">
                          <a:solidFill>
                            <a:srgbClr val="000000"/>
                          </a:solidFill>
                          <a:effectLst/>
                          <a:latin typeface="Calibri"/>
                        </a:rPr>
                        <a:t>(1,073)</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848753276"/>
                  </a:ext>
                </a:extLst>
              </a:tr>
              <a:tr h="179926">
                <a:tc>
                  <a:txBody>
                    <a:bodyPr/>
                    <a:lstStyle/>
                    <a:p>
                      <a:pPr algn="l" fontAlgn="ctr"/>
                      <a:r>
                        <a:rPr lang="cy-GB" sz="1000" b="0" i="0" u="none" strike="noStrike" noProof="0" dirty="0">
                          <a:solidFill>
                            <a:srgbClr val="000000"/>
                          </a:solidFill>
                          <a:effectLst/>
                          <a:latin typeface="+mn-lt"/>
                        </a:rPr>
                        <a:t>Effeithiau newidiadau mewn tybiaethau sy'n sail i werth presennol rhwymedigaethau cynllun</a:t>
                      </a:r>
                      <a:endParaRPr lang="cy-GB" sz="1000" b="0" i="0" u="none" strike="noStrike" noProof="0" dirty="0">
                        <a:solidFill>
                          <a:srgbClr val="000000"/>
                        </a:solidFill>
                        <a:effectLst/>
                        <a:latin typeface="Calibri"/>
                      </a:endParaRPr>
                    </a:p>
                  </a:txBody>
                  <a:tcPr marL="6350" marR="6350" marT="6350" marB="0" anchor="ctr"/>
                </a:tc>
                <a:tc>
                  <a:txBody>
                    <a:bodyPr/>
                    <a:lstStyle/>
                    <a:p>
                      <a:pPr algn="ctr" fontAlgn="ctr"/>
                      <a:r>
                        <a:rPr lang="en-GB" sz="1000" b="1" i="0" u="none" strike="noStrike">
                          <a:solidFill>
                            <a:srgbClr val="000000"/>
                          </a:solidFill>
                          <a:effectLst/>
                          <a:latin typeface="Calibri"/>
                        </a:rPr>
                        <a:t>(252)</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1000" b="0" i="0" u="none" strike="noStrike">
                          <a:solidFill>
                            <a:srgbClr val="000000"/>
                          </a:solidFill>
                          <a:effectLst/>
                          <a:latin typeface="Calibri"/>
                        </a:rPr>
                        <a:t>8,723</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444380742"/>
                  </a:ext>
                </a:extLst>
              </a:tr>
              <a:tr h="122257">
                <a:tc>
                  <a:txBody>
                    <a:bodyPr/>
                    <a:lstStyle/>
                    <a:p>
                      <a:pPr algn="l" fontAlgn="ctr"/>
                      <a:r>
                        <a:rPr lang="cy-GB" sz="1000" b="0" i="0" u="none" strike="noStrike" noProof="0" dirty="0">
                          <a:solidFill>
                            <a:srgbClr val="000000"/>
                          </a:solidFill>
                          <a:effectLst/>
                          <a:latin typeface="+mn-lt"/>
                        </a:rPr>
                        <a:t>Effaith </a:t>
                      </a:r>
                      <a:r>
                        <a:rPr lang="cy-GB" sz="1000" b="0" i="0" u="none" strike="noStrike" noProof="0" dirty="0" err="1">
                          <a:solidFill>
                            <a:srgbClr val="000000"/>
                          </a:solidFill>
                          <a:effectLst/>
                          <a:latin typeface="+mn-lt"/>
                        </a:rPr>
                        <a:t>uchafbris</a:t>
                      </a:r>
                      <a:r>
                        <a:rPr lang="cy-GB" sz="1000" b="0" i="0" u="none" strike="noStrike" noProof="0" dirty="0">
                          <a:solidFill>
                            <a:srgbClr val="000000"/>
                          </a:solidFill>
                          <a:effectLst/>
                          <a:latin typeface="+mn-lt"/>
                        </a:rPr>
                        <a:t> asedau</a:t>
                      </a:r>
                      <a:endParaRPr lang="cy-GB" sz="1000" b="0" i="0" u="none" strike="noStrike" noProof="0" dirty="0">
                        <a:solidFill>
                          <a:srgbClr val="000000"/>
                        </a:solidFill>
                        <a:effectLst/>
                        <a:latin typeface="Calibri"/>
                      </a:endParaRPr>
                    </a:p>
                  </a:txBody>
                  <a:tcPr marL="6350" marR="6350" marT="6350" marB="0" anchor="ctr"/>
                </a:tc>
                <a:tc>
                  <a:txBody>
                    <a:bodyPr/>
                    <a:lstStyle/>
                    <a:p>
                      <a:pPr algn="ctr" fontAlgn="ctr"/>
                      <a:r>
                        <a:rPr lang="en-GB" sz="1000" b="1" i="0" u="none" strike="noStrike">
                          <a:solidFill>
                            <a:srgbClr val="000000"/>
                          </a:solidFill>
                          <a:effectLst/>
                          <a:latin typeface="Calibri"/>
                        </a:rPr>
                        <a:t>(1,264)</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Calibri"/>
                        </a:rPr>
                        <a:t>(5,221)</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483667"/>
                  </a:ext>
                </a:extLst>
              </a:tr>
              <a:tr h="122257">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i="0" u="none" strike="noStrike">
                          <a:solidFill>
                            <a:srgbClr val="000000"/>
                          </a:solidFill>
                          <a:effectLst/>
                          <a:latin typeface="Calibri"/>
                        </a:rPr>
                        <a:t>(349)</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Calibri"/>
                        </a:rPr>
                        <a:t>2,429</a:t>
                      </a: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8671206"/>
                  </a:ext>
                </a:extLst>
              </a:tr>
            </a:tbl>
          </a:graphicData>
        </a:graphic>
      </p:graphicFrame>
      <p:sp>
        <p:nvSpPr>
          <p:cNvPr id="12" name="TextBox 11">
            <a:extLst>
              <a:ext uri="{FF2B5EF4-FFF2-40B4-BE49-F238E27FC236}">
                <a16:creationId xmlns:a16="http://schemas.microsoft.com/office/drawing/2014/main" id="{A5664AF8-55FE-682A-BDE7-EF368FC671EB}"/>
              </a:ext>
            </a:extLst>
          </p:cNvPr>
          <p:cNvSpPr txBox="1"/>
          <p:nvPr/>
        </p:nvSpPr>
        <p:spPr>
          <a:xfrm>
            <a:off x="356894" y="7225267"/>
            <a:ext cx="3443775" cy="461665"/>
          </a:xfrm>
          <a:prstGeom prst="rect">
            <a:avLst/>
          </a:prstGeom>
          <a:noFill/>
        </p:spPr>
        <p:txBody>
          <a:bodyPr wrap="square" rtlCol="0">
            <a:spAutoFit/>
          </a:bodyPr>
          <a:lstStyle/>
          <a:p>
            <a:r>
              <a:rPr lang="cy-GB" sz="1200" b="1" dirty="0"/>
              <a:t>Swm a gydnabyddir mewn incwm cynhwysfawr arall</a:t>
            </a:r>
          </a:p>
        </p:txBody>
      </p:sp>
      <p:cxnSp>
        <p:nvCxnSpPr>
          <p:cNvPr id="15" name="Straight Connector 14">
            <a:extLst>
              <a:ext uri="{FF2B5EF4-FFF2-40B4-BE49-F238E27FC236}">
                <a16:creationId xmlns:a16="http://schemas.microsoft.com/office/drawing/2014/main" id="{69B9A6F3-43FC-898E-CA6F-380183756E0D}"/>
              </a:ext>
            </a:extLst>
          </p:cNvPr>
          <p:cNvCxnSpPr>
            <a:cxnSpLocks/>
          </p:cNvCxnSpPr>
          <p:nvPr/>
        </p:nvCxnSpPr>
        <p:spPr>
          <a:xfrm>
            <a:off x="471568" y="5396226"/>
            <a:ext cx="54653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4ECD573-377F-0E3C-590F-F228B66B62EB}"/>
              </a:ext>
            </a:extLst>
          </p:cNvPr>
          <p:cNvCxnSpPr>
            <a:cxnSpLocks/>
          </p:cNvCxnSpPr>
          <p:nvPr/>
        </p:nvCxnSpPr>
        <p:spPr>
          <a:xfrm>
            <a:off x="471568" y="7004242"/>
            <a:ext cx="5465393"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7" name="Table 26">
            <a:extLst>
              <a:ext uri="{FF2B5EF4-FFF2-40B4-BE49-F238E27FC236}">
                <a16:creationId xmlns:a16="http://schemas.microsoft.com/office/drawing/2014/main" id="{A58F9455-BEB2-E351-D5A2-3452E37907FD}"/>
              </a:ext>
            </a:extLst>
          </p:cNvPr>
          <p:cNvGraphicFramePr>
            <a:graphicFrameLocks noGrp="1"/>
          </p:cNvGraphicFramePr>
          <p:nvPr>
            <p:extLst>
              <p:ext uri="{D42A27DB-BD31-4B8C-83A1-F6EECF244321}">
                <p14:modId xmlns:p14="http://schemas.microsoft.com/office/powerpoint/2010/main" val="2462433596"/>
              </p:ext>
            </p:extLst>
          </p:nvPr>
        </p:nvGraphicFramePr>
        <p:xfrm>
          <a:off x="6894540" y="1551742"/>
          <a:ext cx="5635563" cy="1859186"/>
        </p:xfrm>
        <a:graphic>
          <a:graphicData uri="http://schemas.openxmlformats.org/drawingml/2006/table">
            <a:tbl>
              <a:tblPr>
                <a:tableStyleId>{2D5ABB26-0587-4C30-8999-92F81FD0307C}</a:tableStyleId>
              </a:tblPr>
              <a:tblGrid>
                <a:gridCol w="3624359">
                  <a:extLst>
                    <a:ext uri="{9D8B030D-6E8A-4147-A177-3AD203B41FA5}">
                      <a16:colId xmlns:a16="http://schemas.microsoft.com/office/drawing/2014/main" val="2084967443"/>
                    </a:ext>
                  </a:extLst>
                </a:gridCol>
                <a:gridCol w="1005602">
                  <a:extLst>
                    <a:ext uri="{9D8B030D-6E8A-4147-A177-3AD203B41FA5}">
                      <a16:colId xmlns:a16="http://schemas.microsoft.com/office/drawing/2014/main" val="4087714902"/>
                    </a:ext>
                  </a:extLst>
                </a:gridCol>
                <a:gridCol w="1005602">
                  <a:extLst>
                    <a:ext uri="{9D8B030D-6E8A-4147-A177-3AD203B41FA5}">
                      <a16:colId xmlns:a16="http://schemas.microsoft.com/office/drawing/2014/main" val="4018122808"/>
                    </a:ext>
                  </a:extLst>
                </a:gridCol>
              </a:tblGrid>
              <a:tr h="143731">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dirty="0">
                          <a:solidFill>
                            <a:srgbClr val="000000"/>
                          </a:solidFill>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dirty="0">
                          <a:solidFill>
                            <a:srgbClr val="000000"/>
                          </a:solidFill>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7164481"/>
                  </a:ext>
                </a:extLst>
              </a:tr>
              <a:tr h="143731">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solidFill>
                            <a:srgbClr val="000000"/>
                          </a:solidFill>
                          <a:effectLst/>
                        </a:rPr>
                        <a:t>£’000</a:t>
                      </a:r>
                      <a:endParaRPr lang="en-GB" sz="1000" b="1" i="0" u="none" strike="noStrike">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solidFill>
                            <a:srgbClr val="000000"/>
                          </a:solidFill>
                          <a:effectLst/>
                        </a:rPr>
                        <a:t>£’000</a:t>
                      </a:r>
                      <a:endParaRPr lang="en-GB" sz="10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62903">
                <a:tc>
                  <a:txBody>
                    <a:bodyPr/>
                    <a:lstStyle/>
                    <a:p>
                      <a:pPr algn="l" fontAlgn="ctr"/>
                      <a:r>
                        <a:rPr lang="cy-GB" sz="1000" b="0" i="0" u="none" strike="noStrike" noProof="0" dirty="0">
                          <a:solidFill>
                            <a:srgbClr val="000000"/>
                          </a:solidFill>
                          <a:effectLst/>
                          <a:latin typeface="+mn-lt"/>
                        </a:rPr>
                        <a:t>Gwarged/(Diffyg) yn y cynllun ar ddechrau'r flwyddyn</a:t>
                      </a:r>
                      <a:endParaRPr lang="cy-GB" sz="1000" b="0" i="0" u="none" strike="noStrike" noProof="0" dirty="0">
                        <a:solidFill>
                          <a:srgbClr val="000000"/>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5,221</a:t>
                      </a:r>
                      <a:endParaRPr lang="en-GB" sz="1000" b="1" i="0" u="none" strike="noStrike" dirty="0">
                        <a:solidFill>
                          <a:srgbClr val="000000"/>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(2,224)</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753276"/>
                  </a:ext>
                </a:extLst>
              </a:tr>
              <a:tr h="162903">
                <a:tc>
                  <a:txBody>
                    <a:bodyPr/>
                    <a:lstStyle/>
                    <a:p>
                      <a:pPr algn="l" fontAlgn="ctr"/>
                      <a:r>
                        <a:rPr lang="cy-GB" sz="1000" b="0" i="0" u="none" strike="noStrike" noProof="0" dirty="0">
                          <a:solidFill>
                            <a:srgbClr val="000000"/>
                          </a:solidFill>
                          <a:effectLst/>
                          <a:latin typeface="+mn-lt"/>
                        </a:rPr>
                        <a:t>Costau gweinyddol</a:t>
                      </a:r>
                      <a:endParaRPr lang="cy-GB" sz="1000" b="0" i="0" u="none" strike="noStrike" noProof="0" dirty="0">
                        <a:solidFill>
                          <a:srgbClr val="000000"/>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(8)</a:t>
                      </a:r>
                      <a:endParaRPr lang="en-GB" sz="1000" b="1" i="0" u="none" strike="noStrike" dirty="0">
                        <a:solidFill>
                          <a:srgbClr val="000000"/>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(8)</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4380742"/>
                  </a:ext>
                </a:extLst>
              </a:tr>
              <a:tr h="162903">
                <a:tc>
                  <a:txBody>
                    <a:bodyPr/>
                    <a:lstStyle/>
                    <a:p>
                      <a:pPr algn="l" fontAlgn="ctr"/>
                      <a:r>
                        <a:rPr lang="cy-GB" sz="1000" b="0" i="0" u="none" strike="noStrike" noProof="0" dirty="0">
                          <a:solidFill>
                            <a:srgbClr val="000000"/>
                          </a:solidFill>
                          <a:effectLst/>
                          <a:latin typeface="+mn-lt"/>
                        </a:rPr>
                        <a:t>Cost bresennol y gwasanaeth</a:t>
                      </a:r>
                      <a:endParaRPr lang="cy-GB" sz="1000" b="0" i="0" u="none" strike="noStrike" noProof="0" dirty="0">
                        <a:solidFill>
                          <a:srgbClr val="000000"/>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(376)</a:t>
                      </a:r>
                      <a:endParaRPr lang="en-GB" sz="1000" b="1" i="0" u="none" strike="noStrike" dirty="0">
                        <a:solidFill>
                          <a:srgbClr val="000000"/>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(573)</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2333200"/>
                  </a:ext>
                </a:extLst>
              </a:tr>
              <a:tr h="162903">
                <a:tc>
                  <a:txBody>
                    <a:bodyPr/>
                    <a:lstStyle/>
                    <a:p>
                      <a:pPr algn="l" fontAlgn="ctr"/>
                      <a:r>
                        <a:rPr lang="cy-GB" sz="1000" b="0" i="0" u="none" strike="noStrike" noProof="0" dirty="0">
                          <a:solidFill>
                            <a:srgbClr val="000000"/>
                          </a:solidFill>
                          <a:effectLst/>
                          <a:latin typeface="+mn-lt"/>
                        </a:rPr>
                        <a:t>Cyfraniadau a delir gan y cyflogwr</a:t>
                      </a:r>
                      <a:endParaRPr lang="cy-GB" sz="1000" b="0" i="0" u="none" strike="noStrike" noProof="0" dirty="0">
                        <a:solidFill>
                          <a:srgbClr val="000000"/>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455</a:t>
                      </a:r>
                      <a:endParaRPr lang="en-GB" sz="1000" b="1" i="0" u="none" strike="noStrike" dirty="0">
                        <a:solidFill>
                          <a:srgbClr val="000000"/>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445</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5881655"/>
                  </a:ext>
                </a:extLst>
              </a:tr>
              <a:tr h="162903">
                <a:tc>
                  <a:txBody>
                    <a:bodyPr/>
                    <a:lstStyle/>
                    <a:p>
                      <a:pPr algn="l" fontAlgn="ctr"/>
                      <a:r>
                        <a:rPr lang="cy-GB" sz="1000" b="0" i="0" u="none" strike="noStrike" noProof="0" dirty="0">
                          <a:solidFill>
                            <a:srgbClr val="000000"/>
                          </a:solidFill>
                          <a:effectLst/>
                          <a:latin typeface="+mn-lt"/>
                        </a:rPr>
                        <a:t>Cost cyllid net</a:t>
                      </a:r>
                      <a:endParaRPr lang="cy-GB" sz="1000" b="0" i="0" u="none" strike="noStrike" noProof="0" dirty="0">
                        <a:solidFill>
                          <a:srgbClr val="000000"/>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278</a:t>
                      </a:r>
                      <a:endParaRPr lang="en-GB" sz="1000" b="1" i="0" u="none" strike="noStrike" dirty="0">
                        <a:solidFill>
                          <a:srgbClr val="000000"/>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(69)</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3046279"/>
                  </a:ext>
                </a:extLst>
              </a:tr>
              <a:tr h="162903">
                <a:tc>
                  <a:txBody>
                    <a:bodyPr/>
                    <a:lstStyle/>
                    <a:p>
                      <a:pPr algn="l" fontAlgn="ctr"/>
                      <a:r>
                        <a:rPr lang="cy-GB" sz="1000" b="0" i="0" u="none" strike="noStrike" noProof="0" dirty="0">
                          <a:solidFill>
                            <a:srgbClr val="000000"/>
                          </a:solidFill>
                          <a:effectLst/>
                          <a:latin typeface="+mn-lt"/>
                        </a:rPr>
                        <a:t>Enillion </a:t>
                      </a:r>
                      <a:r>
                        <a:rPr lang="cy-GB" sz="1000" b="0" i="0" u="none" strike="noStrike" noProof="0" dirty="0" err="1">
                          <a:solidFill>
                            <a:srgbClr val="000000"/>
                          </a:solidFill>
                          <a:effectLst/>
                          <a:latin typeface="+mn-lt"/>
                        </a:rPr>
                        <a:t>actwraidd</a:t>
                      </a:r>
                      <a:endParaRPr lang="cy-GB" sz="1000" b="0" i="0" u="none" strike="noStrike" noProof="0" dirty="0">
                        <a:solidFill>
                          <a:srgbClr val="000000"/>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915</a:t>
                      </a:r>
                      <a:endParaRPr lang="en-GB" sz="1000" b="1" i="0" u="none" strike="noStrike" dirty="0">
                        <a:solidFill>
                          <a:srgbClr val="000000"/>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7,650</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4134985"/>
                  </a:ext>
                </a:extLst>
              </a:tr>
              <a:tr h="162903">
                <a:tc>
                  <a:txBody>
                    <a:bodyPr/>
                    <a:lstStyle/>
                    <a:p>
                      <a:pPr algn="l" fontAlgn="ctr"/>
                      <a:r>
                        <a:rPr lang="cy-GB" sz="1000" b="0" i="0" u="none" strike="noStrike" noProof="0" dirty="0">
                          <a:solidFill>
                            <a:srgbClr val="000000"/>
                          </a:solidFill>
                          <a:effectLst/>
                          <a:latin typeface="+mn-lt"/>
                        </a:rPr>
                        <a:t>Gwarged yn y cynllun ar ddiwedd y flwyddyn</a:t>
                      </a:r>
                      <a:endParaRPr lang="cy-GB" sz="1000" b="0" i="0" u="none" strike="noStrike" noProof="0" dirty="0">
                        <a:solidFill>
                          <a:srgbClr val="000000"/>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6,485</a:t>
                      </a:r>
                      <a:endParaRPr lang="en-GB" sz="1000" b="1" i="0" u="none" strike="noStrike" dirty="0">
                        <a:solidFill>
                          <a:srgbClr val="000000"/>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5,221</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0631165"/>
                  </a:ext>
                </a:extLst>
              </a:tr>
              <a:tr h="238462">
                <a:tc>
                  <a:txBody>
                    <a:bodyPr/>
                    <a:lstStyle/>
                    <a:p>
                      <a:pPr algn="l" fontAlgn="ctr"/>
                      <a:r>
                        <a:rPr lang="cy-GB" sz="1000" b="0" i="0" u="none" strike="noStrike" noProof="0" dirty="0">
                          <a:solidFill>
                            <a:srgbClr val="000000"/>
                          </a:solidFill>
                          <a:effectLst/>
                          <a:latin typeface="+mn-lt"/>
                        </a:rPr>
                        <a:t>Effaith </a:t>
                      </a:r>
                      <a:r>
                        <a:rPr lang="cy-GB" sz="1000" b="0" i="0" u="none" strike="noStrike" noProof="0" dirty="0" err="1">
                          <a:solidFill>
                            <a:srgbClr val="000000"/>
                          </a:solidFill>
                          <a:effectLst/>
                          <a:latin typeface="+mn-lt"/>
                        </a:rPr>
                        <a:t>uchafbris</a:t>
                      </a:r>
                      <a:r>
                        <a:rPr lang="cy-GB" sz="1000" b="0" i="0" u="none" strike="noStrike" noProof="0" dirty="0">
                          <a:solidFill>
                            <a:srgbClr val="000000"/>
                          </a:solidFill>
                          <a:effectLst/>
                          <a:latin typeface="+mn-lt"/>
                        </a:rPr>
                        <a:t> asedau</a:t>
                      </a:r>
                      <a:endParaRPr lang="cy-GB" sz="1000" b="0" i="0" u="none" strike="noStrike" noProof="0" dirty="0">
                        <a:solidFill>
                          <a:srgbClr val="000000"/>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(6,485)</a:t>
                      </a:r>
                      <a:endParaRPr lang="en-GB" sz="1000" b="1" i="0" u="none" strike="noStrike" dirty="0">
                        <a:solidFill>
                          <a:srgbClr val="000000"/>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(5,221)</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5299788"/>
                  </a:ext>
                </a:extLst>
              </a:tr>
              <a:tr h="162903">
                <a:tc>
                  <a:txBody>
                    <a:bodyPr/>
                    <a:lstStyle/>
                    <a:p>
                      <a:pPr algn="l" fontAlgn="ctr"/>
                      <a:r>
                        <a:rPr lang="cy-GB" sz="1000" b="0" i="0" u="none" strike="noStrike" noProof="0" dirty="0">
                          <a:solidFill>
                            <a:srgbClr val="000000"/>
                          </a:solidFill>
                          <a:effectLst/>
                          <a:latin typeface="Calibri"/>
                        </a:rPr>
                        <a:t>Ased Pensiwn cydnabyddedig</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a:t>
                      </a:r>
                      <a:endParaRPr lang="en-GB" sz="1000" b="1" i="0" u="none" strike="noStrike" dirty="0">
                        <a:solidFill>
                          <a:srgbClr val="000000"/>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dirty="0">
                          <a:solidFill>
                            <a:srgbClr val="000000"/>
                          </a:solidFill>
                          <a:effectLst/>
                          <a:latin typeface="Calibri"/>
                        </a:rPr>
                        <a:t>-</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6263928"/>
                  </a:ext>
                </a:extLst>
              </a:tr>
            </a:tbl>
          </a:graphicData>
        </a:graphic>
      </p:graphicFrame>
      <p:sp>
        <p:nvSpPr>
          <p:cNvPr id="28" name="TextBox 27">
            <a:extLst>
              <a:ext uri="{FF2B5EF4-FFF2-40B4-BE49-F238E27FC236}">
                <a16:creationId xmlns:a16="http://schemas.microsoft.com/office/drawing/2014/main" id="{404656A0-F24B-F881-1A4E-BC87D08F51E3}"/>
              </a:ext>
            </a:extLst>
          </p:cNvPr>
          <p:cNvSpPr txBox="1"/>
          <p:nvPr/>
        </p:nvSpPr>
        <p:spPr>
          <a:xfrm>
            <a:off x="6781984" y="1213188"/>
            <a:ext cx="3873497" cy="276999"/>
          </a:xfrm>
          <a:prstGeom prst="rect">
            <a:avLst/>
          </a:prstGeom>
          <a:noFill/>
        </p:spPr>
        <p:txBody>
          <a:bodyPr wrap="square" rtlCol="0">
            <a:spAutoFit/>
          </a:bodyPr>
          <a:lstStyle/>
          <a:p>
            <a:r>
              <a:rPr lang="cy-GB" sz="1200" b="1" dirty="0"/>
              <a:t>Symudiad yn y cynllun ar ddechrau'r flwyddyn</a:t>
            </a:r>
          </a:p>
        </p:txBody>
      </p:sp>
      <p:cxnSp>
        <p:nvCxnSpPr>
          <p:cNvPr id="29" name="Straight Connector 28">
            <a:extLst>
              <a:ext uri="{FF2B5EF4-FFF2-40B4-BE49-F238E27FC236}">
                <a16:creationId xmlns:a16="http://schemas.microsoft.com/office/drawing/2014/main" id="{3BCD1C35-13D4-9416-2DE9-B13E0B181675}"/>
              </a:ext>
            </a:extLst>
          </p:cNvPr>
          <p:cNvCxnSpPr>
            <a:cxnSpLocks/>
          </p:cNvCxnSpPr>
          <p:nvPr/>
        </p:nvCxnSpPr>
        <p:spPr>
          <a:xfrm>
            <a:off x="471568" y="3484750"/>
            <a:ext cx="5465393"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0" name="Table 29">
            <a:extLst>
              <a:ext uri="{FF2B5EF4-FFF2-40B4-BE49-F238E27FC236}">
                <a16:creationId xmlns:a16="http://schemas.microsoft.com/office/drawing/2014/main" id="{4869978C-3117-4127-31BD-52FC554324A4}"/>
              </a:ext>
            </a:extLst>
          </p:cNvPr>
          <p:cNvGraphicFramePr>
            <a:graphicFrameLocks noGrp="1"/>
          </p:cNvGraphicFramePr>
          <p:nvPr>
            <p:extLst>
              <p:ext uri="{D42A27DB-BD31-4B8C-83A1-F6EECF244321}">
                <p14:modId xmlns:p14="http://schemas.microsoft.com/office/powerpoint/2010/main" val="3610276651"/>
              </p:ext>
            </p:extLst>
          </p:nvPr>
        </p:nvGraphicFramePr>
        <p:xfrm>
          <a:off x="6852606" y="4014050"/>
          <a:ext cx="5635563" cy="2063750"/>
        </p:xfrm>
        <a:graphic>
          <a:graphicData uri="http://schemas.openxmlformats.org/drawingml/2006/table">
            <a:tbl>
              <a:tblPr>
                <a:tableStyleId>{2D5ABB26-0587-4C30-8999-92F81FD0307C}</a:tableStyleId>
              </a:tblPr>
              <a:tblGrid>
                <a:gridCol w="3624359">
                  <a:extLst>
                    <a:ext uri="{9D8B030D-6E8A-4147-A177-3AD203B41FA5}">
                      <a16:colId xmlns:a16="http://schemas.microsoft.com/office/drawing/2014/main" val="3916748791"/>
                    </a:ext>
                  </a:extLst>
                </a:gridCol>
                <a:gridCol w="1005602">
                  <a:extLst>
                    <a:ext uri="{9D8B030D-6E8A-4147-A177-3AD203B41FA5}">
                      <a16:colId xmlns:a16="http://schemas.microsoft.com/office/drawing/2014/main" val="848603187"/>
                    </a:ext>
                  </a:extLst>
                </a:gridCol>
                <a:gridCol w="1005602">
                  <a:extLst>
                    <a:ext uri="{9D8B030D-6E8A-4147-A177-3AD203B41FA5}">
                      <a16:colId xmlns:a16="http://schemas.microsoft.com/office/drawing/2014/main" val="1094735667"/>
                    </a:ext>
                  </a:extLst>
                </a:gridCol>
              </a:tblGrid>
              <a:tr h="0">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a:effectLst/>
                        </a:rPr>
                        <a:t>31-Jul-24</a:t>
                      </a:r>
                      <a:endParaRPr lang="en-GB" sz="1000" b="1"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1000" b="1" u="none" strike="noStrike">
                          <a:effectLst/>
                        </a:rPr>
                        <a:t>31-Jul-23</a:t>
                      </a:r>
                      <a:endParaRPr lang="en-GB" sz="10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482006887"/>
                  </a:ext>
                </a:extLst>
              </a:tr>
              <a:tr h="73206">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a:effectLst/>
                        </a:rPr>
                        <a:t>£’000</a:t>
                      </a:r>
                      <a:endParaRPr lang="en-GB" sz="1000" b="1"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1000" b="1" u="none" strike="noStrike">
                          <a:effectLst/>
                        </a:rPr>
                        <a:t>£’000</a:t>
                      </a:r>
                      <a:endParaRPr lang="en-GB" sz="10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033247119"/>
                  </a:ext>
                </a:extLst>
              </a:tr>
              <a:tr h="73206">
                <a:tc>
                  <a:txBody>
                    <a:bodyPr/>
                    <a:lstStyle/>
                    <a:p>
                      <a:pPr algn="l" fontAlgn="ctr"/>
                      <a:r>
                        <a:rPr lang="cy-GB" sz="1000" u="none" strike="noStrike" noProof="0" dirty="0">
                          <a:effectLst/>
                        </a:rPr>
                        <a:t>Ar 1 Awst</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a:effectLst/>
                        </a:rPr>
                        <a:t>(21,847)</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1000" u="none" strike="noStrike">
                          <a:effectLst/>
                        </a:rPr>
                        <a:t>(29,595)</a:t>
                      </a:r>
                      <a:endParaRPr lang="en-GB" sz="10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227896398"/>
                  </a:ext>
                </a:extLst>
              </a:tr>
              <a:tr h="80458">
                <a:tc>
                  <a:txBody>
                    <a:bodyPr/>
                    <a:lstStyle/>
                    <a:p>
                      <a:pPr algn="l" fontAlgn="ctr"/>
                      <a:r>
                        <a:rPr lang="cy-GB" sz="1000" u="none" strike="noStrike" noProof="0" dirty="0">
                          <a:effectLst/>
                        </a:rPr>
                        <a:t>Cost bresennol y gwasanaeth</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a:effectLst/>
                        </a:rPr>
                        <a:t>(376)</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1000" u="none" strike="noStrike">
                          <a:effectLst/>
                        </a:rPr>
                        <a:t>(573)</a:t>
                      </a:r>
                      <a:endParaRPr lang="en-GB" sz="10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356523179"/>
                  </a:ext>
                </a:extLst>
              </a:tr>
              <a:tr h="80458">
                <a:tc>
                  <a:txBody>
                    <a:bodyPr/>
                    <a:lstStyle/>
                    <a:p>
                      <a:pPr algn="l" fontAlgn="ctr"/>
                      <a:r>
                        <a:rPr lang="cy-GB" sz="1000" u="none" strike="noStrike" noProof="0" dirty="0">
                          <a:effectLst/>
                        </a:rPr>
                        <a:t>Cost y gwasanaeth yn y gorffennol</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a:effectLst/>
                        </a:rPr>
                        <a:t>-</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1000" u="none" strike="noStrike">
                          <a:effectLst/>
                        </a:rPr>
                        <a:t>-</a:t>
                      </a:r>
                      <a:endParaRPr lang="en-GB" sz="10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817737024"/>
                  </a:ext>
                </a:extLst>
              </a:tr>
              <a:tr h="73206">
                <a:tc>
                  <a:txBody>
                    <a:bodyPr/>
                    <a:lstStyle/>
                    <a:p>
                      <a:pPr algn="l" fontAlgn="ctr"/>
                      <a:r>
                        <a:rPr lang="cy-GB" sz="1000" u="none" strike="noStrike" noProof="0" dirty="0">
                          <a:effectLst/>
                        </a:rPr>
                        <a:t>Cost llog</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a:effectLst/>
                        </a:rPr>
                        <a:t>(1,099)</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1000" u="none" strike="noStrike">
                          <a:effectLst/>
                        </a:rPr>
                        <a:t>(1,024)</a:t>
                      </a:r>
                      <a:endParaRPr lang="en-GB" sz="10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650050836"/>
                  </a:ext>
                </a:extLst>
              </a:tr>
              <a:tr h="80458">
                <a:tc>
                  <a:txBody>
                    <a:bodyPr/>
                    <a:lstStyle/>
                    <a:p>
                      <a:pPr algn="l" fontAlgn="ctr"/>
                      <a:r>
                        <a:rPr lang="cy-GB" sz="1000" u="none" strike="noStrike" noProof="0" dirty="0">
                          <a:effectLst/>
                        </a:rPr>
                        <a:t>Cyfraniadau aelodau</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a:effectLst/>
                        </a:rPr>
                        <a:t>(137)</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1000" u="none" strike="noStrike">
                          <a:effectLst/>
                        </a:rPr>
                        <a:t>(140)</a:t>
                      </a:r>
                      <a:endParaRPr lang="en-GB" sz="10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852795839"/>
                  </a:ext>
                </a:extLst>
              </a:tr>
              <a:tr h="107277">
                <a:tc>
                  <a:txBody>
                    <a:bodyPr/>
                    <a:lstStyle/>
                    <a:p>
                      <a:pPr algn="l" fontAlgn="ctr"/>
                      <a:r>
                        <a:rPr lang="cy-GB" sz="1000" u="none" strike="noStrike" noProof="0" dirty="0">
                          <a:effectLst/>
                        </a:rPr>
                        <a:t>Newid mewn rhagdybiaethau ariannol</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a:effectLst/>
                        </a:rPr>
                        <a:t>(382)</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1000" u="none" strike="noStrike">
                          <a:effectLst/>
                        </a:rPr>
                        <a:t>7,216</a:t>
                      </a:r>
                      <a:endParaRPr lang="en-GB" sz="10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623650792"/>
                  </a:ext>
                </a:extLst>
              </a:tr>
              <a:tr h="134097">
                <a:tc>
                  <a:txBody>
                    <a:bodyPr/>
                    <a:lstStyle/>
                    <a:p>
                      <a:pPr algn="l" fontAlgn="ctr"/>
                      <a:r>
                        <a:rPr lang="cy-GB" sz="1000" u="none" strike="noStrike" noProof="0" dirty="0">
                          <a:effectLst/>
                        </a:rPr>
                        <a:t>Newid mewn rhagdybiaethau demograffig</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a:effectLst/>
                        </a:rPr>
                        <a:t>53</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1000" u="none" strike="noStrike">
                          <a:effectLst/>
                        </a:rPr>
                        <a:t>944</a:t>
                      </a:r>
                      <a:endParaRPr lang="en-GB" sz="10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818326226"/>
                  </a:ext>
                </a:extLst>
              </a:tr>
              <a:tr h="80458">
                <a:tc>
                  <a:txBody>
                    <a:bodyPr/>
                    <a:lstStyle/>
                    <a:p>
                      <a:pPr algn="l" fontAlgn="ctr"/>
                      <a:r>
                        <a:rPr lang="cy-GB" sz="1000" b="0" i="0" u="none" strike="noStrike" noProof="0" dirty="0">
                          <a:solidFill>
                            <a:srgbClr val="000000"/>
                          </a:solidFill>
                          <a:effectLst/>
                          <a:latin typeface="Calibri" panose="020F0502020204030204" pitchFamily="34" charset="0"/>
                        </a:rPr>
                        <a:t>Enillion/(Colledion) Profiad</a:t>
                      </a:r>
                    </a:p>
                  </a:txBody>
                  <a:tcPr marL="6350" marR="6350" marT="6350" marB="0" anchor="ctr"/>
                </a:tc>
                <a:tc>
                  <a:txBody>
                    <a:bodyPr/>
                    <a:lstStyle/>
                    <a:p>
                      <a:pPr algn="ctr" fontAlgn="ctr"/>
                      <a:r>
                        <a:rPr lang="en-GB" sz="1000" b="1" u="none" strike="noStrike">
                          <a:effectLst/>
                        </a:rPr>
                        <a:t>77</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1000" u="none" strike="noStrike">
                          <a:effectLst/>
                        </a:rPr>
                        <a:t>563</a:t>
                      </a:r>
                      <a:endParaRPr lang="en-GB" sz="10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651921470"/>
                  </a:ext>
                </a:extLst>
              </a:tr>
              <a:tr h="73206">
                <a:tc>
                  <a:txBody>
                    <a:bodyPr/>
                    <a:lstStyle/>
                    <a:p>
                      <a:pPr algn="l" fontAlgn="ctr"/>
                      <a:r>
                        <a:rPr lang="cy-GB" sz="1000" u="none" strike="noStrike" noProof="0" dirty="0">
                          <a:effectLst/>
                        </a:rPr>
                        <a:t>Cwtogi</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i="0" u="none" strike="noStrike">
                          <a:solidFill>
                            <a:srgbClr val="000000"/>
                          </a:solidFill>
                          <a:effectLst/>
                          <a:latin typeface="Calibri"/>
                        </a:rPr>
                        <a:t>-</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1000" u="none" strike="noStrike">
                          <a:effectLst/>
                        </a:rPr>
                        <a:t>-</a:t>
                      </a:r>
                      <a:endParaRPr lang="en-GB" sz="10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60455551"/>
                  </a:ext>
                </a:extLst>
              </a:tr>
              <a:tr h="73206">
                <a:tc>
                  <a:txBody>
                    <a:bodyPr/>
                    <a:lstStyle/>
                    <a:p>
                      <a:pPr algn="l" fontAlgn="ctr"/>
                      <a:r>
                        <a:rPr lang="cy-GB" sz="1000" u="none" strike="noStrike" noProof="0" dirty="0">
                          <a:effectLst/>
                        </a:rPr>
                        <a:t>Buddion a dalwyd</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a:effectLst/>
                        </a:rPr>
                        <a:t>716</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GB" sz="1000" u="none" strike="noStrike">
                          <a:effectLst/>
                        </a:rPr>
                        <a:t>762</a:t>
                      </a:r>
                      <a:endParaRPr lang="en-GB" sz="10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7721409"/>
                  </a:ext>
                </a:extLst>
              </a:tr>
              <a:tr h="73206">
                <a:tc>
                  <a:txBody>
                    <a:bodyPr/>
                    <a:lstStyle/>
                    <a:p>
                      <a:pPr algn="l" fontAlgn="ctr"/>
                      <a:r>
                        <a:rPr lang="cy-GB" sz="1000" u="none" strike="noStrike" noProof="0" dirty="0">
                          <a:effectLst/>
                        </a:rPr>
                        <a:t>Ar 31 Gorffennaf</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a:effectLst/>
                        </a:rPr>
                        <a:t>(22,995)</a:t>
                      </a:r>
                      <a:endParaRPr lang="en-GB" sz="1000" b="1"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en-GB" sz="1000" u="none" strike="noStrike" dirty="0">
                          <a:effectLst/>
                        </a:rPr>
                        <a:t>(21,847)</a:t>
                      </a:r>
                      <a:endParaRPr lang="en-GB" sz="10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8711078"/>
                  </a:ext>
                </a:extLst>
              </a:tr>
            </a:tbl>
          </a:graphicData>
        </a:graphic>
      </p:graphicFrame>
      <p:sp>
        <p:nvSpPr>
          <p:cNvPr id="31" name="TextBox 30">
            <a:extLst>
              <a:ext uri="{FF2B5EF4-FFF2-40B4-BE49-F238E27FC236}">
                <a16:creationId xmlns:a16="http://schemas.microsoft.com/office/drawing/2014/main" id="{DFA002A9-087B-77B6-C05B-DC63EA68878B}"/>
              </a:ext>
            </a:extLst>
          </p:cNvPr>
          <p:cNvSpPr txBox="1"/>
          <p:nvPr/>
        </p:nvSpPr>
        <p:spPr>
          <a:xfrm>
            <a:off x="6781984" y="3637500"/>
            <a:ext cx="5007362" cy="461665"/>
          </a:xfrm>
          <a:prstGeom prst="rect">
            <a:avLst/>
          </a:prstGeom>
          <a:noFill/>
        </p:spPr>
        <p:txBody>
          <a:bodyPr wrap="square" rtlCol="0">
            <a:spAutoFit/>
          </a:bodyPr>
          <a:lstStyle/>
          <a:p>
            <a:r>
              <a:rPr lang="cy-GB" sz="1200" b="1" dirty="0"/>
              <a:t>Dadansoddiad o'r symudiad yng ngwerth presennol rhwymedigaethau'r cynllun</a:t>
            </a:r>
          </a:p>
        </p:txBody>
      </p:sp>
      <p:cxnSp>
        <p:nvCxnSpPr>
          <p:cNvPr id="32" name="Straight Connector 31">
            <a:extLst>
              <a:ext uri="{FF2B5EF4-FFF2-40B4-BE49-F238E27FC236}">
                <a16:creationId xmlns:a16="http://schemas.microsoft.com/office/drawing/2014/main" id="{DB0C2D1B-A311-0C15-C518-84C8DF5E2036}"/>
              </a:ext>
            </a:extLst>
          </p:cNvPr>
          <p:cNvCxnSpPr>
            <a:cxnSpLocks/>
          </p:cNvCxnSpPr>
          <p:nvPr/>
        </p:nvCxnSpPr>
        <p:spPr>
          <a:xfrm>
            <a:off x="6781984" y="6338704"/>
            <a:ext cx="559283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B8E9EBF3-DC67-4A88-36E1-29209065D2DF}"/>
              </a:ext>
            </a:extLst>
          </p:cNvPr>
          <p:cNvGraphicFramePr>
            <a:graphicFrameLocks noGrp="1"/>
          </p:cNvGraphicFramePr>
          <p:nvPr>
            <p:extLst>
              <p:ext uri="{D42A27DB-BD31-4B8C-83A1-F6EECF244321}">
                <p14:modId xmlns:p14="http://schemas.microsoft.com/office/powerpoint/2010/main" val="3623368596"/>
              </p:ext>
            </p:extLst>
          </p:nvPr>
        </p:nvGraphicFramePr>
        <p:xfrm>
          <a:off x="6852607" y="6995837"/>
          <a:ext cx="5635563" cy="1841500"/>
        </p:xfrm>
        <a:graphic>
          <a:graphicData uri="http://schemas.openxmlformats.org/drawingml/2006/table">
            <a:tbl>
              <a:tblPr>
                <a:tableStyleId>{2D5ABB26-0587-4C30-8999-92F81FD0307C}</a:tableStyleId>
              </a:tblPr>
              <a:tblGrid>
                <a:gridCol w="3624359">
                  <a:extLst>
                    <a:ext uri="{9D8B030D-6E8A-4147-A177-3AD203B41FA5}">
                      <a16:colId xmlns:a16="http://schemas.microsoft.com/office/drawing/2014/main" val="3916748791"/>
                    </a:ext>
                  </a:extLst>
                </a:gridCol>
                <a:gridCol w="1005602">
                  <a:extLst>
                    <a:ext uri="{9D8B030D-6E8A-4147-A177-3AD203B41FA5}">
                      <a16:colId xmlns:a16="http://schemas.microsoft.com/office/drawing/2014/main" val="848603187"/>
                    </a:ext>
                  </a:extLst>
                </a:gridCol>
                <a:gridCol w="1005602">
                  <a:extLst>
                    <a:ext uri="{9D8B030D-6E8A-4147-A177-3AD203B41FA5}">
                      <a16:colId xmlns:a16="http://schemas.microsoft.com/office/drawing/2014/main" val="1094735667"/>
                    </a:ext>
                  </a:extLst>
                </a:gridCol>
              </a:tblGrid>
              <a:tr h="110264">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482006887"/>
                  </a:ext>
                </a:extLst>
              </a:tr>
              <a:tr h="110264">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a:effectLst/>
                        </a:rPr>
                        <a:t>£’000</a:t>
                      </a:r>
                      <a:endParaRPr lang="en-GB" sz="1000" b="1"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1000" b="1" u="none" strike="noStrike">
                          <a:effectLst/>
                        </a:rPr>
                        <a:t>£’000</a:t>
                      </a:r>
                      <a:endParaRPr lang="en-GB" sz="10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033247119"/>
                  </a:ext>
                </a:extLst>
              </a:tr>
              <a:tr h="105853">
                <a:tc>
                  <a:txBody>
                    <a:bodyPr/>
                    <a:lstStyle/>
                    <a:p>
                      <a:r>
                        <a:rPr lang="cy-GB" sz="1000" noProof="0" dirty="0">
                          <a:effectLst/>
                          <a:latin typeface="Calibri"/>
                          <a:ea typeface="Times New Roman" panose="02020603050405020304" pitchFamily="18" charset="0"/>
                        </a:rPr>
                        <a:t>Ar 1 Awst</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27,068</a:t>
                      </a:r>
                      <a:endParaRPr lang="en-GB" sz="1200" b="1">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effectLst/>
                          <a:latin typeface="Calibri"/>
                          <a:ea typeface="Times New Roman" panose="02020603050405020304" pitchFamily="18" charset="0"/>
                        </a:rPr>
                        <a:t>27,371</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227896398"/>
                  </a:ext>
                </a:extLst>
              </a:tr>
              <a:tr h="105853">
                <a:tc>
                  <a:txBody>
                    <a:bodyPr/>
                    <a:lstStyle/>
                    <a:p>
                      <a:r>
                        <a:rPr lang="cy-GB" sz="1000" noProof="0" dirty="0">
                          <a:effectLst/>
                          <a:latin typeface="Calibri"/>
                          <a:ea typeface="Times New Roman" panose="02020603050405020304" pitchFamily="18" charset="0"/>
                        </a:rPr>
                        <a:t>Cyfradd yr enillion disgwyliedig ar y cynllun</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1,377</a:t>
                      </a:r>
                      <a:endParaRPr lang="en-GB" sz="1200" b="1">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effectLst/>
                          <a:latin typeface="Calibri"/>
                          <a:ea typeface="Times New Roman" panose="02020603050405020304" pitchFamily="18" charset="0"/>
                        </a:rPr>
                        <a:t>955</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356523179"/>
                  </a:ext>
                </a:extLst>
              </a:tr>
              <a:tr h="105853">
                <a:tc>
                  <a:txBody>
                    <a:bodyPr/>
                    <a:lstStyle/>
                    <a:p>
                      <a:r>
                        <a:rPr lang="cy-GB" sz="1000" noProof="0" dirty="0">
                          <a:effectLst/>
                          <a:latin typeface="Calibri"/>
                          <a:ea typeface="Times New Roman" panose="02020603050405020304" pitchFamily="18" charset="0"/>
                        </a:rPr>
                        <a:t>Ail fesur enillion ar asedau</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1,167</a:t>
                      </a:r>
                      <a:endParaRPr lang="en-GB" sz="1200" b="1">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effectLst/>
                          <a:latin typeface="Calibri"/>
                          <a:ea typeface="Times New Roman" panose="02020603050405020304" pitchFamily="18" charset="0"/>
                        </a:rPr>
                        <a:t>(1,073)</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817737024"/>
                  </a:ext>
                </a:extLst>
              </a:tr>
              <a:tr h="105853">
                <a:tc>
                  <a:txBody>
                    <a:bodyPr/>
                    <a:lstStyle/>
                    <a:p>
                      <a:r>
                        <a:rPr lang="cy-GB" sz="1000" noProof="0" dirty="0">
                          <a:effectLst/>
                          <a:latin typeface="Calibri"/>
                          <a:ea typeface="Times New Roman" panose="02020603050405020304" pitchFamily="18" charset="0"/>
                        </a:rPr>
                        <a:t>Costau gweinyddu</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(8)</a:t>
                      </a:r>
                      <a:endParaRPr lang="en-GB" sz="1200" b="1">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effectLst/>
                          <a:latin typeface="Calibri"/>
                          <a:ea typeface="Times New Roman" panose="02020603050405020304" pitchFamily="18" charset="0"/>
                        </a:rPr>
                        <a:t>(8)</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650050836"/>
                  </a:ext>
                </a:extLst>
              </a:tr>
              <a:tr h="105853">
                <a:tc>
                  <a:txBody>
                    <a:bodyPr/>
                    <a:lstStyle/>
                    <a:p>
                      <a:r>
                        <a:rPr lang="cy-GB" sz="1000" noProof="0" dirty="0">
                          <a:effectLst/>
                          <a:latin typeface="Calibri"/>
                          <a:ea typeface="Times New Roman" panose="02020603050405020304" pitchFamily="18" charset="0"/>
                        </a:rPr>
                        <a:t>Cyfraniadau’r cyflogwr</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455</a:t>
                      </a:r>
                      <a:endParaRPr lang="en-GB" sz="1200" b="1">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effectLst/>
                          <a:latin typeface="Calibri"/>
                          <a:ea typeface="Times New Roman" panose="02020603050405020304" pitchFamily="18" charset="0"/>
                        </a:rPr>
                        <a:t>445</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852795839"/>
                  </a:ext>
                </a:extLst>
              </a:tr>
              <a:tr h="105853">
                <a:tc>
                  <a:txBody>
                    <a:bodyPr/>
                    <a:lstStyle/>
                    <a:p>
                      <a:r>
                        <a:rPr lang="cy-GB" sz="1000" noProof="0" dirty="0">
                          <a:effectLst/>
                          <a:latin typeface="Calibri"/>
                          <a:ea typeface="Times New Roman" panose="02020603050405020304" pitchFamily="18" charset="0"/>
                        </a:rPr>
                        <a:t>Cyfraniadau’r aelodau</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137</a:t>
                      </a:r>
                      <a:endParaRPr lang="en-GB" sz="1200" b="1">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effectLst/>
                          <a:latin typeface="Calibri"/>
                          <a:ea typeface="Times New Roman" panose="02020603050405020304" pitchFamily="18" charset="0"/>
                        </a:rPr>
                        <a:t>140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623650792"/>
                  </a:ext>
                </a:extLst>
              </a:tr>
              <a:tr h="121159">
                <a:tc>
                  <a:txBody>
                    <a:bodyPr/>
                    <a:lstStyle/>
                    <a:p>
                      <a:r>
                        <a:rPr lang="cy-GB" sz="1000" noProof="0" dirty="0">
                          <a:effectLst/>
                          <a:latin typeface="Calibri"/>
                          <a:ea typeface="Times New Roman" panose="02020603050405020304" pitchFamily="18" charset="0"/>
                        </a:rPr>
                        <a:t>Buddion a dalwyd</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(716)</a:t>
                      </a:r>
                      <a:endParaRPr lang="en-GB" sz="1200" b="1">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effectLst/>
                          <a:latin typeface="Calibri"/>
                          <a:ea typeface="Times New Roman" panose="02020603050405020304" pitchFamily="18" charset="0"/>
                        </a:rPr>
                        <a:t>(762)</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818326226"/>
                  </a:ext>
                </a:extLst>
              </a:tr>
              <a:tr h="105853">
                <a:tc>
                  <a:txBody>
                    <a:bodyPr/>
                    <a:lstStyle/>
                    <a:p>
                      <a:r>
                        <a:rPr lang="cy-GB" sz="1000" noProof="0" dirty="0">
                          <a:effectLst/>
                          <a:latin typeface="Calibri"/>
                          <a:ea typeface="Times New Roman" panose="02020603050405020304" pitchFamily="18" charset="0"/>
                        </a:rPr>
                        <a:t>Ar 31 Gorffennaf </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29,480</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effectLst/>
                          <a:latin typeface="Calibri"/>
                          <a:ea typeface="Times New Roman" panose="02020603050405020304" pitchFamily="18" charset="0"/>
                        </a:rPr>
                        <a:t>27,068</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651921470"/>
                  </a:ext>
                </a:extLst>
              </a:tr>
              <a:tr h="105853">
                <a:tc>
                  <a:txBody>
                    <a:bodyPr/>
                    <a:lstStyle/>
                    <a:p>
                      <a:r>
                        <a:rPr lang="cy-GB" sz="1000" noProof="0" dirty="0">
                          <a:effectLst/>
                          <a:latin typeface="Calibri"/>
                          <a:ea typeface="Times New Roman" panose="02020603050405020304" pitchFamily="18" charset="0"/>
                        </a:rPr>
                        <a:t>Effaith </a:t>
                      </a:r>
                      <a:r>
                        <a:rPr lang="cy-GB" sz="1000" noProof="0" dirty="0" err="1">
                          <a:effectLst/>
                          <a:latin typeface="Calibri"/>
                          <a:ea typeface="Times New Roman" panose="02020603050405020304" pitchFamily="18" charset="0"/>
                        </a:rPr>
                        <a:t>uchafbris</a:t>
                      </a:r>
                      <a:r>
                        <a:rPr lang="cy-GB" sz="1000" noProof="0" dirty="0">
                          <a:effectLst/>
                          <a:latin typeface="Calibri"/>
                          <a:ea typeface="Times New Roman" panose="02020603050405020304" pitchFamily="18" charset="0"/>
                        </a:rPr>
                        <a:t> asedau</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(6,485)</a:t>
                      </a:r>
                      <a:endParaRPr lang="en-GB" sz="1200" b="1">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a:effectLst/>
                          <a:latin typeface="Calibri"/>
                          <a:ea typeface="Times New Roman" panose="02020603050405020304" pitchFamily="18" charset="0"/>
                        </a:rPr>
                        <a:t>(5,221)</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455551"/>
                  </a:ext>
                </a:extLst>
              </a:tr>
              <a:tr h="105853">
                <a:tc>
                  <a:txBody>
                    <a:bodyPr/>
                    <a:lstStyle/>
                    <a:p>
                      <a:r>
                        <a:rPr lang="cy-GB" sz="1000" noProof="0" dirty="0">
                          <a:effectLst/>
                          <a:latin typeface="Calibri"/>
                          <a:ea typeface="Times New Roman" panose="02020603050405020304" pitchFamily="18" charset="0"/>
                        </a:rPr>
                        <a:t>Gwerth cydnabyddedig asedau’r cynllun ar 31 Gorffennaf </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22,995</a:t>
                      </a:r>
                      <a:endParaRPr lang="en-GB" sz="1200"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000" dirty="0">
                          <a:effectLst/>
                          <a:latin typeface="Calibri"/>
                          <a:ea typeface="Times New Roman" panose="02020603050405020304" pitchFamily="18" charset="0"/>
                        </a:rPr>
                        <a:t>21,847</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7721409"/>
                  </a:ext>
                </a:extLst>
              </a:tr>
            </a:tbl>
          </a:graphicData>
        </a:graphic>
      </p:graphicFrame>
      <p:sp>
        <p:nvSpPr>
          <p:cNvPr id="34" name="TextBox 33">
            <a:extLst>
              <a:ext uri="{FF2B5EF4-FFF2-40B4-BE49-F238E27FC236}">
                <a16:creationId xmlns:a16="http://schemas.microsoft.com/office/drawing/2014/main" id="{F12B13EC-99F6-C966-3540-F8A227DFD4B3}"/>
              </a:ext>
            </a:extLst>
          </p:cNvPr>
          <p:cNvSpPr txBox="1"/>
          <p:nvPr/>
        </p:nvSpPr>
        <p:spPr>
          <a:xfrm>
            <a:off x="6781984" y="6524080"/>
            <a:ext cx="5007362" cy="276999"/>
          </a:xfrm>
          <a:prstGeom prst="rect">
            <a:avLst/>
          </a:prstGeom>
          <a:noFill/>
        </p:spPr>
        <p:txBody>
          <a:bodyPr wrap="square" rtlCol="0">
            <a:spAutoFit/>
          </a:bodyPr>
          <a:lstStyle/>
          <a:p>
            <a:r>
              <a:rPr lang="cy-GB" sz="1200" b="1" dirty="0"/>
              <a:t>Dadansoddiad o'r symudiad yng ngwerth presennol asedau'r cynllun</a:t>
            </a:r>
          </a:p>
        </p:txBody>
      </p:sp>
      <p:cxnSp>
        <p:nvCxnSpPr>
          <p:cNvPr id="35" name="Straight Connector 34">
            <a:extLst>
              <a:ext uri="{FF2B5EF4-FFF2-40B4-BE49-F238E27FC236}">
                <a16:creationId xmlns:a16="http://schemas.microsoft.com/office/drawing/2014/main" id="{CC4752E5-C13A-CEAA-B372-3E154D1A2FB6}"/>
              </a:ext>
            </a:extLst>
          </p:cNvPr>
          <p:cNvCxnSpPr>
            <a:cxnSpLocks/>
          </p:cNvCxnSpPr>
          <p:nvPr/>
        </p:nvCxnSpPr>
        <p:spPr>
          <a:xfrm>
            <a:off x="6781984" y="3498240"/>
            <a:ext cx="559283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9" name="Table 38">
            <a:extLst>
              <a:ext uri="{FF2B5EF4-FFF2-40B4-BE49-F238E27FC236}">
                <a16:creationId xmlns:a16="http://schemas.microsoft.com/office/drawing/2014/main" id="{D46DD503-9653-C17E-BE1B-516FFCF2A696}"/>
              </a:ext>
            </a:extLst>
          </p:cNvPr>
          <p:cNvGraphicFramePr>
            <a:graphicFrameLocks noGrp="1"/>
          </p:cNvGraphicFramePr>
          <p:nvPr>
            <p:extLst>
              <p:ext uri="{D42A27DB-BD31-4B8C-83A1-F6EECF244321}">
                <p14:modId xmlns:p14="http://schemas.microsoft.com/office/powerpoint/2010/main" val="3863534272"/>
              </p:ext>
            </p:extLst>
          </p:nvPr>
        </p:nvGraphicFramePr>
        <p:xfrm>
          <a:off x="719007" y="2024432"/>
          <a:ext cx="5460027" cy="1263650"/>
        </p:xfrm>
        <a:graphic>
          <a:graphicData uri="http://schemas.openxmlformats.org/drawingml/2006/table">
            <a:tbl>
              <a:tblPr>
                <a:tableStyleId>{5C22544A-7EE6-4342-B048-85BDC9FD1C3A}</a:tableStyleId>
              </a:tblPr>
              <a:tblGrid>
                <a:gridCol w="3505571">
                  <a:extLst>
                    <a:ext uri="{9D8B030D-6E8A-4147-A177-3AD203B41FA5}">
                      <a16:colId xmlns:a16="http://schemas.microsoft.com/office/drawing/2014/main" val="220523953"/>
                    </a:ext>
                  </a:extLst>
                </a:gridCol>
                <a:gridCol w="893565">
                  <a:extLst>
                    <a:ext uri="{9D8B030D-6E8A-4147-A177-3AD203B41FA5}">
                      <a16:colId xmlns:a16="http://schemas.microsoft.com/office/drawing/2014/main" val="3972039707"/>
                    </a:ext>
                  </a:extLst>
                </a:gridCol>
                <a:gridCol w="1060891">
                  <a:extLst>
                    <a:ext uri="{9D8B030D-6E8A-4147-A177-3AD203B41FA5}">
                      <a16:colId xmlns:a16="http://schemas.microsoft.com/office/drawing/2014/main" val="3092535876"/>
                    </a:ext>
                  </a:extLst>
                </a:gridCol>
              </a:tblGrid>
              <a:tr h="0">
                <a:tc>
                  <a:txBody>
                    <a:bodyPr/>
                    <a:lstStyle/>
                    <a:p>
                      <a:pPr algn="l" fontAlgn="ctr"/>
                      <a:endParaRPr lang="cy-GB" sz="1000" b="0" i="0" u="none" strike="noStrike" noProof="0" dirty="0">
                        <a:solidFill>
                          <a:srgbClr val="000000"/>
                        </a:solidFill>
                        <a:effectLst/>
                        <a:latin typeface="+mn-lt"/>
                        <a:cs typeface="Arial" panose="020B0604020202020204" pitchFamily="34" charset="0"/>
                      </a:endParaRPr>
                    </a:p>
                  </a:txBody>
                  <a:tcPr marL="6350" marR="6350" marT="6350" marB="0" anchor="ctr">
                    <a:noFill/>
                  </a:tcPr>
                </a:tc>
                <a:tc>
                  <a:txBody>
                    <a:bodyPr/>
                    <a:lstStyle/>
                    <a:p>
                      <a:pPr algn="ctr" fontAlgn="ctr"/>
                      <a:r>
                        <a:rPr lang="en-GB" sz="1000" b="1" u="none" strike="noStrike" dirty="0">
                          <a:effectLst/>
                          <a:latin typeface="+mn-lt"/>
                          <a:cs typeface="Arial"/>
                        </a:rPr>
                        <a:t>31-Gorffennaf-24</a:t>
                      </a:r>
                      <a:endParaRPr lang="en-GB" sz="1000" b="1" i="0" u="none" strike="noStrike" dirty="0">
                        <a:solidFill>
                          <a:srgbClr val="000000"/>
                        </a:solidFill>
                        <a:effectLst/>
                        <a:latin typeface="+mn-lt"/>
                        <a:cs typeface="Arial"/>
                      </a:endParaRPr>
                    </a:p>
                  </a:txBody>
                  <a:tcPr marL="6350" marR="6350" marT="6350" marB="0" anchor="ctr">
                    <a:lnR w="12700" cap="flat" cmpd="sng" algn="ctr">
                      <a:solidFill>
                        <a:schemeClr val="tx1"/>
                      </a:solidFill>
                      <a:prstDash val="sysDot"/>
                      <a:round/>
                      <a:headEnd type="none" w="med" len="med"/>
                      <a:tailEnd type="none" w="med" len="med"/>
                    </a:lnR>
                    <a:lnB w="12700" cmpd="sng">
                      <a:noFill/>
                    </a:lnB>
                    <a:noFill/>
                  </a:tcPr>
                </a:tc>
                <a:tc>
                  <a:txBody>
                    <a:bodyPr/>
                    <a:lstStyle/>
                    <a:p>
                      <a:pPr algn="ctr" fontAlgn="ctr"/>
                      <a:r>
                        <a:rPr lang="en-GB" sz="1000" b="1" u="none" strike="noStrike" dirty="0">
                          <a:effectLst/>
                          <a:latin typeface="+mn-lt"/>
                          <a:cs typeface="Arial"/>
                        </a:rPr>
                        <a:t>31-Gorffennaf -23</a:t>
                      </a:r>
                      <a:endParaRPr lang="en-GB" sz="1000" b="1" i="0" u="none" strike="noStrike" dirty="0">
                        <a:solidFill>
                          <a:srgbClr val="000000"/>
                        </a:solidFill>
                        <a:effectLst/>
                        <a:latin typeface="+mn-lt"/>
                        <a:cs typeface="Arial"/>
                      </a:endParaRPr>
                    </a:p>
                  </a:txBody>
                  <a:tcPr marL="6350" marR="6350" marT="6350" marB="0" anchor="ctr">
                    <a:lnL w="12700" cap="flat" cmpd="sng" algn="ctr">
                      <a:solidFill>
                        <a:schemeClr val="tx1"/>
                      </a:solidFill>
                      <a:prstDash val="sysDot"/>
                      <a:round/>
                      <a:headEnd type="none" w="med" len="med"/>
                      <a:tailEnd type="none" w="med" len="med"/>
                    </a:lnL>
                    <a:lnB w="12700" cmpd="sng">
                      <a:noFill/>
                    </a:lnB>
                    <a:noFill/>
                  </a:tcPr>
                </a:tc>
                <a:extLst>
                  <a:ext uri="{0D108BD9-81ED-4DB2-BD59-A6C34878D82A}">
                    <a16:rowId xmlns:a16="http://schemas.microsoft.com/office/drawing/2014/main" val="365504224"/>
                  </a:ext>
                </a:extLst>
              </a:tr>
              <a:tr h="109419">
                <a:tc>
                  <a:txBody>
                    <a:bodyPr/>
                    <a:lstStyle/>
                    <a:p>
                      <a:pPr algn="l" fontAlgn="ctr"/>
                      <a:endParaRPr lang="cy-GB" sz="1000" b="0" i="0" u="none" strike="noStrike" noProof="0" dirty="0">
                        <a:solidFill>
                          <a:srgbClr val="000000"/>
                        </a:solidFill>
                        <a:effectLst/>
                        <a:latin typeface="+mn-lt"/>
                        <a:cs typeface="Arial" panose="020B0604020202020204" pitchFamily="34" charset="0"/>
                      </a:endParaRPr>
                    </a:p>
                  </a:txBody>
                  <a:tcPr marL="6350" marR="6350" marT="6350" marB="0" anchor="ctr">
                    <a:lnR w="12700" cmpd="sng">
                      <a:noFill/>
                    </a:lnR>
                    <a:noFill/>
                  </a:tcPr>
                </a:tc>
                <a:tc>
                  <a:txBody>
                    <a:bodyPr/>
                    <a:lstStyle/>
                    <a:p>
                      <a:pPr algn="ctr" fontAlgn="ctr"/>
                      <a:r>
                        <a:rPr lang="en-GB" sz="1000" b="1" u="none" strike="noStrike">
                          <a:effectLst/>
                          <a:latin typeface="+mn-lt"/>
                          <a:cs typeface="Arial"/>
                        </a:rPr>
                        <a:t>£’000</a:t>
                      </a:r>
                      <a:endParaRPr lang="en-GB" sz="1000" b="1" i="0" u="none" strike="noStrike" dirty="0">
                        <a:solidFill>
                          <a:srgbClr val="000000"/>
                        </a:solidFill>
                        <a:effectLst/>
                        <a:latin typeface="+mn-lt"/>
                        <a:cs typeface="Arial"/>
                      </a:endParaRPr>
                    </a:p>
                  </a:txBody>
                  <a:tcPr marL="6350" marR="6350" marT="6350" marB="0" anchor="ctr">
                    <a:lnL w="12700" cmpd="sng">
                      <a:noFill/>
                    </a:lnL>
                    <a:lnR w="12700" cap="flat" cmpd="sng" algn="ctr">
                      <a:solidFill>
                        <a:schemeClr val="tx1"/>
                      </a:solidFill>
                      <a:prstDash val="sysDot"/>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000" b="1" u="none" strike="noStrike">
                          <a:effectLst/>
                          <a:latin typeface="+mn-lt"/>
                          <a:cs typeface="Arial"/>
                        </a:rPr>
                        <a:t>£’000</a:t>
                      </a:r>
                      <a:endParaRPr lang="en-GB" sz="1000" b="1" i="0" u="none" strike="noStrike" dirty="0">
                        <a:solidFill>
                          <a:srgbClr val="000000"/>
                        </a:solidFill>
                        <a:effectLst/>
                        <a:latin typeface="+mn-lt"/>
                        <a:cs typeface="Arial"/>
                      </a:endParaRPr>
                    </a:p>
                  </a:txBody>
                  <a:tcPr marL="6350" marR="6350" marT="6350" marB="0" anchor="ctr">
                    <a:lnL w="12700" cap="flat" cmpd="sng" algn="ctr">
                      <a:solidFill>
                        <a:schemeClr val="tx1"/>
                      </a:solidFill>
                      <a:prstDash val="sysDot"/>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9990193"/>
                  </a:ext>
                </a:extLst>
              </a:tr>
              <a:tr h="109419">
                <a:tc>
                  <a:txBody>
                    <a:bodyPr/>
                    <a:lstStyle/>
                    <a:p>
                      <a:pPr algn="l" fontAlgn="ctr"/>
                      <a:r>
                        <a:rPr lang="cy-GB" sz="1000" u="none" strike="noStrike" noProof="0" dirty="0">
                          <a:effectLst/>
                          <a:latin typeface="+mn-lt"/>
                          <a:cs typeface="Arial"/>
                        </a:rPr>
                        <a:t>Gwerth teg asedau</a:t>
                      </a:r>
                      <a:endParaRPr lang="cy-GB" sz="1000" b="0" i="0" u="none" strike="noStrike" noProof="0" dirty="0">
                        <a:solidFill>
                          <a:srgbClr val="000000"/>
                        </a:solidFill>
                        <a:effectLst/>
                        <a:latin typeface="+mn-lt"/>
                        <a:cs typeface="Arial"/>
                      </a:endParaRPr>
                    </a:p>
                  </a:txBody>
                  <a:tcPr marL="6350" marR="6350" marT="6350" marB="0" anchor="ctr">
                    <a:noFill/>
                  </a:tcPr>
                </a:tc>
                <a:tc>
                  <a:txBody>
                    <a:bodyPr/>
                    <a:lstStyle/>
                    <a:p>
                      <a:pPr algn="ctr" fontAlgn="ctr"/>
                      <a:r>
                        <a:rPr lang="en-GB" sz="1000" b="1" u="none" strike="noStrike">
                          <a:effectLst/>
                          <a:latin typeface="+mn-lt"/>
                          <a:cs typeface="Arial"/>
                        </a:rPr>
                        <a:t>29,480</a:t>
                      </a:r>
                      <a:endParaRPr lang="en-GB" sz="1000" b="1" i="0" u="none" strike="noStrike" dirty="0">
                        <a:solidFill>
                          <a:srgbClr val="000000"/>
                        </a:solidFill>
                        <a:effectLst/>
                        <a:latin typeface="+mn-lt"/>
                        <a:cs typeface="Arial"/>
                      </a:endParaRPr>
                    </a:p>
                  </a:txBody>
                  <a:tcPr marL="6350" marR="6350" marT="6350" marB="0" anchor="ctr">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noFill/>
                  </a:tcPr>
                </a:tc>
                <a:tc>
                  <a:txBody>
                    <a:bodyPr/>
                    <a:lstStyle/>
                    <a:p>
                      <a:pPr algn="ctr" fontAlgn="ctr"/>
                      <a:r>
                        <a:rPr lang="en-GB" sz="1000" u="none" strike="noStrike">
                          <a:effectLst/>
                          <a:latin typeface="+mn-lt"/>
                          <a:cs typeface="Arial"/>
                        </a:rPr>
                        <a:t>27,068</a:t>
                      </a:r>
                      <a:endParaRPr lang="en-GB" sz="1000" b="0" i="0" u="none" strike="noStrike" dirty="0">
                        <a:solidFill>
                          <a:srgbClr val="000000"/>
                        </a:solidFill>
                        <a:effectLst/>
                        <a:latin typeface="+mn-lt"/>
                        <a:cs typeface="Arial"/>
                      </a:endParaRPr>
                    </a:p>
                  </a:txBody>
                  <a:tcPr marL="6350" marR="6350" marT="6350" marB="0" anchor="ctr">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noFill/>
                  </a:tcPr>
                </a:tc>
                <a:extLst>
                  <a:ext uri="{0D108BD9-81ED-4DB2-BD59-A6C34878D82A}">
                    <a16:rowId xmlns:a16="http://schemas.microsoft.com/office/drawing/2014/main" val="2421886739"/>
                  </a:ext>
                </a:extLst>
              </a:tr>
              <a:tr h="155489">
                <a:tc>
                  <a:txBody>
                    <a:bodyPr/>
                    <a:lstStyle/>
                    <a:p>
                      <a:pPr algn="l" fontAlgn="ctr"/>
                      <a:r>
                        <a:rPr lang="cy-GB" sz="1000" u="none" strike="noStrike" noProof="0" dirty="0">
                          <a:effectLst/>
                          <a:latin typeface="+mn-lt"/>
                          <a:cs typeface="Arial"/>
                        </a:rPr>
                        <a:t>Gwerth presennol rhwymedigaethau’r cynllun</a:t>
                      </a:r>
                      <a:endParaRPr lang="cy-GB" sz="1000" b="0" i="0" u="none" strike="noStrike" noProof="0" dirty="0">
                        <a:solidFill>
                          <a:srgbClr val="000000"/>
                        </a:solidFill>
                        <a:effectLst/>
                        <a:latin typeface="+mn-lt"/>
                        <a:cs typeface="Arial"/>
                      </a:endParaRPr>
                    </a:p>
                  </a:txBody>
                  <a:tcPr marL="6350" marR="6350" marT="6350" marB="0" anchor="ctr">
                    <a:noFill/>
                  </a:tcPr>
                </a:tc>
                <a:tc>
                  <a:txBody>
                    <a:bodyPr/>
                    <a:lstStyle/>
                    <a:p>
                      <a:pPr algn="ctr" fontAlgn="ctr"/>
                      <a:r>
                        <a:rPr lang="en-GB" sz="1000" b="1" u="none" strike="noStrike">
                          <a:effectLst/>
                          <a:latin typeface="+mn-lt"/>
                          <a:cs typeface="Arial"/>
                        </a:rPr>
                        <a:t>(22,995)</a:t>
                      </a:r>
                      <a:endParaRPr lang="en-GB" sz="1000" b="1" i="0" u="none" strike="noStrike" dirty="0">
                        <a:solidFill>
                          <a:srgbClr val="000000"/>
                        </a:solidFill>
                        <a:effectLst/>
                        <a:latin typeface="+mn-lt"/>
                        <a:cs typeface="Arial"/>
                      </a:endParaRPr>
                    </a:p>
                  </a:txBody>
                  <a:tcPr marL="6350" marR="6350" marT="6350" marB="0" anchor="ctr">
                    <a:lnR w="12700" cap="flat" cmpd="sng" algn="ctr">
                      <a:solidFill>
                        <a:schemeClr val="tx1"/>
                      </a:solidFill>
                      <a:prstDash val="sysDot"/>
                      <a:round/>
                      <a:headEnd type="none" w="med" len="med"/>
                      <a:tailEnd type="none" w="med" len="med"/>
                    </a:lnR>
                    <a:noFill/>
                  </a:tcPr>
                </a:tc>
                <a:tc>
                  <a:txBody>
                    <a:bodyPr/>
                    <a:lstStyle/>
                    <a:p>
                      <a:pPr algn="ctr" fontAlgn="ctr"/>
                      <a:r>
                        <a:rPr lang="en-GB" sz="1000" u="none" strike="noStrike">
                          <a:effectLst/>
                          <a:latin typeface="+mn-lt"/>
                          <a:cs typeface="Arial"/>
                        </a:rPr>
                        <a:t>(21,847)</a:t>
                      </a:r>
                      <a:endParaRPr lang="en-GB" sz="1000" b="0" i="0" u="none" strike="noStrike" dirty="0">
                        <a:solidFill>
                          <a:srgbClr val="000000"/>
                        </a:solidFill>
                        <a:effectLst/>
                        <a:latin typeface="+mn-lt"/>
                        <a:cs typeface="Arial"/>
                      </a:endParaRPr>
                    </a:p>
                  </a:txBody>
                  <a:tcPr marL="6350" marR="6350" marT="6350" marB="0" anchor="ctr">
                    <a:lnL w="12700" cap="flat" cmpd="sng" algn="ctr">
                      <a:solidFill>
                        <a:schemeClr val="tx1"/>
                      </a:solidFill>
                      <a:prstDash val="sysDot"/>
                      <a:round/>
                      <a:headEnd type="none" w="med" len="med"/>
                      <a:tailEnd type="none" w="med" len="med"/>
                    </a:lnL>
                    <a:noFill/>
                  </a:tcPr>
                </a:tc>
                <a:extLst>
                  <a:ext uri="{0D108BD9-81ED-4DB2-BD59-A6C34878D82A}">
                    <a16:rowId xmlns:a16="http://schemas.microsoft.com/office/drawing/2014/main" val="1747565401"/>
                  </a:ext>
                </a:extLst>
              </a:tr>
              <a:tr h="155489">
                <a:tc>
                  <a:txBody>
                    <a:bodyPr/>
                    <a:lstStyle/>
                    <a:p>
                      <a:pPr algn="l" fontAlgn="ctr"/>
                      <a:r>
                        <a:rPr lang="cy-GB" sz="1000" u="none" strike="noStrike" noProof="0" dirty="0">
                          <a:effectLst/>
                          <a:latin typeface="+mn-lt"/>
                          <a:cs typeface="Arial"/>
                        </a:rPr>
                        <a:t>Gwarged yn y cynllun</a:t>
                      </a:r>
                      <a:endParaRPr lang="cy-GB" sz="1000" b="0" i="0" u="none" strike="noStrike" noProof="0" dirty="0">
                        <a:solidFill>
                          <a:srgbClr val="000000"/>
                        </a:solidFill>
                        <a:effectLst/>
                        <a:latin typeface="+mn-lt"/>
                        <a:cs typeface="Arial"/>
                      </a:endParaRPr>
                    </a:p>
                  </a:txBody>
                  <a:tcPr marL="6350" marR="6350" marT="6350" marB="0" anchor="ctr">
                    <a:noFill/>
                  </a:tcPr>
                </a:tc>
                <a:tc>
                  <a:txBody>
                    <a:bodyPr/>
                    <a:lstStyle/>
                    <a:p>
                      <a:pPr algn="ctr" fontAlgn="ctr"/>
                      <a:r>
                        <a:rPr lang="en-GB" sz="1000" b="1" u="none" strike="noStrike">
                          <a:effectLst/>
                          <a:latin typeface="+mn-lt"/>
                          <a:cs typeface="Arial"/>
                        </a:rPr>
                        <a:t>6,485</a:t>
                      </a:r>
                      <a:endParaRPr lang="en-GB" sz="1000" b="1" i="0" u="none" strike="noStrike" dirty="0">
                        <a:solidFill>
                          <a:srgbClr val="000000"/>
                        </a:solidFill>
                        <a:effectLst/>
                        <a:latin typeface="+mn-lt"/>
                        <a:cs typeface="Arial"/>
                      </a:endParaRPr>
                    </a:p>
                  </a:txBody>
                  <a:tcPr marL="6350" marR="6350" marT="6350" marB="0" anchor="ctr">
                    <a:lnR w="12700" cap="flat" cmpd="sng" algn="ctr">
                      <a:solidFill>
                        <a:schemeClr val="tx1"/>
                      </a:solidFill>
                      <a:prstDash val="sysDot"/>
                      <a:round/>
                      <a:headEnd type="none" w="med" len="med"/>
                      <a:tailEnd type="none" w="med" len="med"/>
                    </a:lnR>
                    <a:noFill/>
                  </a:tcPr>
                </a:tc>
                <a:tc>
                  <a:txBody>
                    <a:bodyPr/>
                    <a:lstStyle/>
                    <a:p>
                      <a:pPr algn="ctr" fontAlgn="ctr"/>
                      <a:r>
                        <a:rPr lang="en-GB" sz="1000" u="none" strike="noStrike">
                          <a:effectLst/>
                          <a:latin typeface="+mn-lt"/>
                          <a:cs typeface="Arial"/>
                        </a:rPr>
                        <a:t>5,221</a:t>
                      </a:r>
                      <a:endParaRPr lang="en-GB" sz="1000" b="0" i="0" u="none" strike="noStrike" dirty="0">
                        <a:solidFill>
                          <a:srgbClr val="000000"/>
                        </a:solidFill>
                        <a:effectLst/>
                        <a:latin typeface="+mn-lt"/>
                        <a:cs typeface="Arial"/>
                      </a:endParaRPr>
                    </a:p>
                  </a:txBody>
                  <a:tcPr marL="6350" marR="6350" marT="6350" marB="0" anchor="ctr">
                    <a:lnL w="12700" cap="flat" cmpd="sng" algn="ctr">
                      <a:solidFill>
                        <a:schemeClr val="tx1"/>
                      </a:solidFill>
                      <a:prstDash val="sysDot"/>
                      <a:round/>
                      <a:headEnd type="none" w="med" len="med"/>
                      <a:tailEnd type="none" w="med" len="med"/>
                    </a:lnL>
                    <a:noFill/>
                  </a:tcPr>
                </a:tc>
                <a:extLst>
                  <a:ext uri="{0D108BD9-81ED-4DB2-BD59-A6C34878D82A}">
                    <a16:rowId xmlns:a16="http://schemas.microsoft.com/office/drawing/2014/main" val="1175037539"/>
                  </a:ext>
                </a:extLst>
              </a:tr>
              <a:tr h="109419">
                <a:tc>
                  <a:txBody>
                    <a:bodyPr/>
                    <a:lstStyle/>
                    <a:p>
                      <a:pPr algn="l" fontAlgn="ctr"/>
                      <a:r>
                        <a:rPr lang="cy-GB" sz="1000" u="none" strike="noStrike" noProof="0" dirty="0">
                          <a:effectLst/>
                          <a:latin typeface="+mn-lt"/>
                          <a:cs typeface="Arial"/>
                        </a:rPr>
                        <a:t>Effaith </a:t>
                      </a:r>
                      <a:r>
                        <a:rPr lang="cy-GB" sz="1000" u="none" strike="noStrike" noProof="0" dirty="0" err="1">
                          <a:effectLst/>
                          <a:latin typeface="+mn-lt"/>
                          <a:cs typeface="Arial"/>
                        </a:rPr>
                        <a:t>uchafbris</a:t>
                      </a:r>
                      <a:r>
                        <a:rPr lang="cy-GB" sz="1000" u="none" strike="noStrike" noProof="0" dirty="0">
                          <a:effectLst/>
                          <a:latin typeface="+mn-lt"/>
                          <a:cs typeface="Arial"/>
                        </a:rPr>
                        <a:t> asedau</a:t>
                      </a:r>
                      <a:endParaRPr lang="cy-GB" sz="1000" b="0" i="0" u="none" strike="noStrike" noProof="0" dirty="0">
                        <a:solidFill>
                          <a:srgbClr val="000000"/>
                        </a:solidFill>
                        <a:effectLst/>
                        <a:latin typeface="+mn-lt"/>
                        <a:cs typeface="Arial"/>
                      </a:endParaRPr>
                    </a:p>
                  </a:txBody>
                  <a:tcPr marL="6350" marR="6350" marT="6350" marB="0" anchor="ctr">
                    <a:noFill/>
                  </a:tcPr>
                </a:tc>
                <a:tc>
                  <a:txBody>
                    <a:bodyPr/>
                    <a:lstStyle/>
                    <a:p>
                      <a:pPr algn="ctr" fontAlgn="ctr"/>
                      <a:r>
                        <a:rPr lang="en-GB" sz="1000" b="1" u="none" strike="noStrike">
                          <a:effectLst/>
                          <a:latin typeface="+mn-lt"/>
                          <a:cs typeface="Arial"/>
                        </a:rPr>
                        <a:t>(6,485)</a:t>
                      </a:r>
                      <a:endParaRPr lang="en-GB" sz="1000" b="1" i="0" u="none" strike="noStrike" dirty="0">
                        <a:solidFill>
                          <a:srgbClr val="000000"/>
                        </a:solidFill>
                        <a:effectLst/>
                        <a:latin typeface="+mn-lt"/>
                        <a:cs typeface="Arial"/>
                      </a:endParaRPr>
                    </a:p>
                  </a:txBody>
                  <a:tcPr marL="6350" marR="6350" marT="635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1000" u="none" strike="noStrike">
                          <a:effectLst/>
                          <a:latin typeface="+mn-lt"/>
                          <a:cs typeface="Arial"/>
                        </a:rPr>
                        <a:t>(5,221)</a:t>
                      </a:r>
                      <a:endParaRPr lang="en-GB" sz="1000" b="0" i="0" u="none" strike="noStrike" dirty="0">
                        <a:solidFill>
                          <a:srgbClr val="000000"/>
                        </a:solidFill>
                        <a:effectLst/>
                        <a:latin typeface="+mn-lt"/>
                        <a:cs typeface="Arial"/>
                      </a:endParaRPr>
                    </a:p>
                  </a:txBody>
                  <a:tcPr marL="6350" marR="6350" marT="635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3779262"/>
                  </a:ext>
                </a:extLst>
              </a:tr>
              <a:tr h="158479">
                <a:tc>
                  <a:txBody>
                    <a:bodyPr/>
                    <a:lstStyle/>
                    <a:p>
                      <a:pPr algn="l" fontAlgn="ctr"/>
                      <a:r>
                        <a:rPr lang="cy-GB" sz="1000" u="none" strike="noStrike" noProof="0" dirty="0">
                          <a:effectLst/>
                          <a:latin typeface="+mn-lt"/>
                          <a:cs typeface="Arial"/>
                        </a:rPr>
                        <a:t>Ased pensiwn cydnabyddedig</a:t>
                      </a:r>
                      <a:endParaRPr lang="cy-GB" sz="1000" b="0" i="0" u="none" strike="noStrike" noProof="0" dirty="0">
                        <a:solidFill>
                          <a:srgbClr val="000000"/>
                        </a:solidFill>
                        <a:effectLst/>
                        <a:latin typeface="+mn-lt"/>
                        <a:cs typeface="Arial"/>
                      </a:endParaRPr>
                    </a:p>
                  </a:txBody>
                  <a:tcPr marL="6350" marR="6350" marT="6350" marB="0" anchor="ctr">
                    <a:noFill/>
                  </a:tcPr>
                </a:tc>
                <a:tc>
                  <a:txBody>
                    <a:bodyPr/>
                    <a:lstStyle/>
                    <a:p>
                      <a:pPr algn="ctr" fontAlgn="ctr"/>
                      <a:r>
                        <a:rPr lang="en-GB" sz="1000" u="none" strike="noStrike">
                          <a:effectLst/>
                          <a:latin typeface="+mn-lt"/>
                          <a:cs typeface="Arial" panose="020B0604020202020204" pitchFamily="34" charset="0"/>
                        </a:rPr>
                        <a:t>-</a:t>
                      </a:r>
                      <a:endParaRPr lang="en-GB" sz="1000" b="1" i="0" u="none" strike="noStrike">
                        <a:solidFill>
                          <a:srgbClr val="000000"/>
                        </a:solidFill>
                        <a:effectLst/>
                        <a:latin typeface="+mn-lt"/>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ctr"/>
                      <a:r>
                        <a:rPr lang="en-GB" sz="1000" u="none" strike="noStrike" dirty="0">
                          <a:effectLst/>
                          <a:latin typeface="+mn-lt"/>
                          <a:cs typeface="Arial"/>
                        </a:rPr>
                        <a:t>-</a:t>
                      </a:r>
                      <a:endParaRPr lang="en-GB" sz="1000" b="0" i="0" u="none" strike="noStrike" dirty="0">
                        <a:solidFill>
                          <a:srgbClr val="000000"/>
                        </a:solidFill>
                        <a:effectLst/>
                        <a:latin typeface="+mn-lt"/>
                        <a:cs typeface="Arial"/>
                      </a:endParaRP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551245"/>
                  </a:ext>
                </a:extLst>
              </a:tr>
            </a:tbl>
          </a:graphicData>
        </a:graphic>
      </p:graphicFrame>
      <p:sp>
        <p:nvSpPr>
          <p:cNvPr id="40" name="TextBox 39">
            <a:extLst>
              <a:ext uri="{FF2B5EF4-FFF2-40B4-BE49-F238E27FC236}">
                <a16:creationId xmlns:a16="http://schemas.microsoft.com/office/drawing/2014/main" id="{1DE40A20-ADDE-7241-4A37-EAEC77ADF908}"/>
              </a:ext>
            </a:extLst>
          </p:cNvPr>
          <p:cNvSpPr txBox="1"/>
          <p:nvPr/>
        </p:nvSpPr>
        <p:spPr>
          <a:xfrm>
            <a:off x="454711" y="1303422"/>
            <a:ext cx="5194797" cy="415498"/>
          </a:xfrm>
          <a:prstGeom prst="rect">
            <a:avLst/>
          </a:prstGeom>
          <a:noFill/>
        </p:spPr>
        <p:txBody>
          <a:bodyPr wrap="square" lIns="91440" tIns="45720" rIns="91440" bIns="45720" rtlCol="0" anchor="t">
            <a:spAutoFit/>
          </a:bodyPr>
          <a:lstStyle/>
          <a:p>
            <a:pPr algn="just"/>
            <a:r>
              <a:rPr lang="cy-GB" sz="1050" dirty="0">
                <a:latin typeface="Arial" panose="020B0604020202020204" pitchFamily="34" charset="0"/>
                <a:cs typeface="Arial" panose="020B0604020202020204" pitchFamily="34" charset="0"/>
              </a:rPr>
              <a:t>Mesurwyd y symiau canlynol ar 31 Gorffennaf 2024 a 31 Gorffennaf 2023 yn unol â gofynion FRS102.</a:t>
            </a:r>
          </a:p>
        </p:txBody>
      </p:sp>
      <p:sp>
        <p:nvSpPr>
          <p:cNvPr id="16" name="Rectangle 15">
            <a:extLst>
              <a:ext uri="{FF2B5EF4-FFF2-40B4-BE49-F238E27FC236}">
                <a16:creationId xmlns:a16="http://schemas.microsoft.com/office/drawing/2014/main" id="{DF4E1D74-1F56-5621-AEF8-18A981A12015}"/>
              </a:ext>
            </a:extLst>
          </p:cNvPr>
          <p:cNvSpPr/>
          <p:nvPr/>
        </p:nvSpPr>
        <p:spPr>
          <a:xfrm>
            <a:off x="0" y="868100"/>
            <a:ext cx="12801600" cy="35534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6C394A22-5A15-0D60-AE55-182BC9DD167D}"/>
              </a:ext>
            </a:extLst>
          </p:cNvPr>
          <p:cNvSpPr txBox="1"/>
          <p:nvPr/>
        </p:nvSpPr>
        <p:spPr>
          <a:xfrm>
            <a:off x="472943" y="880586"/>
            <a:ext cx="6891351" cy="338554"/>
          </a:xfrm>
          <a:prstGeom prst="rect">
            <a:avLst/>
          </a:prstGeom>
          <a:noFill/>
        </p:spPr>
        <p:txBody>
          <a:bodyPr wrap="square" rtlCol="0">
            <a:spAutoFit/>
          </a:bodyPr>
          <a:lstStyle/>
          <a:p>
            <a:r>
              <a:rPr lang="cy-GB" sz="1600" b="1" dirty="0"/>
              <a:t>Cynllun LGPS Dyfed – Prifysgol Cymru Y Drindod Dewi Sant</a:t>
            </a:r>
          </a:p>
        </p:txBody>
      </p:sp>
    </p:spTree>
    <p:extLst>
      <p:ext uri="{BB962C8B-B14F-4D97-AF65-F5344CB8AC3E}">
        <p14:creationId xmlns:p14="http://schemas.microsoft.com/office/powerpoint/2010/main" val="1429382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3CC3971-51F0-88C7-AB01-1E92AEC56FA4}"/>
              </a:ext>
            </a:extLst>
          </p:cNvPr>
          <p:cNvSpPr/>
          <p:nvPr/>
        </p:nvSpPr>
        <p:spPr>
          <a:xfrm>
            <a:off x="6148136" y="0"/>
            <a:ext cx="493296" cy="96181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386863" y="61555"/>
            <a:ext cx="12180873" cy="584775"/>
          </a:xfrm>
          <a:prstGeom prst="rect">
            <a:avLst/>
          </a:prstGeom>
          <a:noFill/>
        </p:spPr>
        <p:txBody>
          <a:bodyPr wrap="square" rtlCol="0">
            <a:spAutoFit/>
          </a:bodyPr>
          <a:lstStyle/>
          <a:p>
            <a:r>
              <a:rPr lang="en-GB" sz="3200" dirty="0">
                <a:solidFill>
                  <a:schemeClr val="bg1"/>
                </a:solidFill>
              </a:rPr>
              <a:t>NODIADAU I’R CYFRIFON</a:t>
            </a:r>
            <a:endParaRPr lang="en-GB" sz="3200" b="1" dirty="0">
              <a:solidFill>
                <a:schemeClr val="bg1"/>
              </a:solidFill>
            </a:endParaRPr>
          </a:p>
        </p:txBody>
      </p:sp>
      <p:graphicFrame>
        <p:nvGraphicFramePr>
          <p:cNvPr id="3" name="Table 2">
            <a:extLst>
              <a:ext uri="{FF2B5EF4-FFF2-40B4-BE49-F238E27FC236}">
                <a16:creationId xmlns:a16="http://schemas.microsoft.com/office/drawing/2014/main" id="{21997EFB-702B-872E-49B8-D0AFEE89FAAD}"/>
              </a:ext>
            </a:extLst>
          </p:cNvPr>
          <p:cNvGraphicFramePr>
            <a:graphicFrameLocks noGrp="1"/>
          </p:cNvGraphicFramePr>
          <p:nvPr>
            <p:extLst>
              <p:ext uri="{D42A27DB-BD31-4B8C-83A1-F6EECF244321}">
                <p14:modId xmlns:p14="http://schemas.microsoft.com/office/powerpoint/2010/main" val="747519517"/>
              </p:ext>
            </p:extLst>
          </p:nvPr>
        </p:nvGraphicFramePr>
        <p:xfrm>
          <a:off x="533910" y="3817202"/>
          <a:ext cx="5445784" cy="1198261"/>
        </p:xfrm>
        <a:graphic>
          <a:graphicData uri="http://schemas.openxmlformats.org/drawingml/2006/table">
            <a:tbl>
              <a:tblPr>
                <a:tableStyleId>{2D5ABB26-0587-4C30-8999-92F81FD0307C}</a:tableStyleId>
              </a:tblPr>
              <a:tblGrid>
                <a:gridCol w="3502308">
                  <a:extLst>
                    <a:ext uri="{9D8B030D-6E8A-4147-A177-3AD203B41FA5}">
                      <a16:colId xmlns:a16="http://schemas.microsoft.com/office/drawing/2014/main" val="2084967443"/>
                    </a:ext>
                  </a:extLst>
                </a:gridCol>
                <a:gridCol w="971738">
                  <a:extLst>
                    <a:ext uri="{9D8B030D-6E8A-4147-A177-3AD203B41FA5}">
                      <a16:colId xmlns:a16="http://schemas.microsoft.com/office/drawing/2014/main" val="4087714902"/>
                    </a:ext>
                  </a:extLst>
                </a:gridCol>
                <a:gridCol w="971738">
                  <a:extLst>
                    <a:ext uri="{9D8B030D-6E8A-4147-A177-3AD203B41FA5}">
                      <a16:colId xmlns:a16="http://schemas.microsoft.com/office/drawing/2014/main" val="4018122808"/>
                    </a:ext>
                  </a:extLst>
                </a:gridCol>
              </a:tblGrid>
              <a:tr h="66896">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pPr algn="l" fontAlgn="ctr"/>
                      <a:r>
                        <a:rPr lang="cy-GB" sz="1000" u="none" strike="noStrike" noProof="0" dirty="0">
                          <a:effectLst/>
                        </a:rPr>
                        <a:t>Cost bresennol y gwasanaeth</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i="0" u="none" strike="noStrike">
                          <a:solidFill>
                            <a:srgbClr val="000000"/>
                          </a:solidFill>
                          <a:effectLst/>
                          <a:latin typeface="Calibri"/>
                        </a:rPr>
                        <a:t>(1,417)</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pPr algn="ctr" fontAlgn="ctr"/>
                      <a:r>
                        <a:rPr lang="en-GB" sz="1000" b="0" i="0" u="none" strike="noStrike">
                          <a:solidFill>
                            <a:srgbClr val="000000"/>
                          </a:solidFill>
                          <a:effectLst/>
                          <a:latin typeface="Calibri"/>
                        </a:rPr>
                        <a:t>(2,192)</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077089736"/>
                  </a:ext>
                </a:extLst>
              </a:tr>
              <a:tr h="179926">
                <a:tc>
                  <a:txBody>
                    <a:bodyPr/>
                    <a:lstStyle/>
                    <a:p>
                      <a:pPr algn="l" fontAlgn="ctr"/>
                      <a:r>
                        <a:rPr lang="cy-GB" sz="1000" u="none" strike="noStrike" noProof="0" dirty="0">
                          <a:effectLst/>
                        </a:rPr>
                        <a:t>Cost y gwasanaeth yn y gorffennol</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i="0" u="none" strike="noStrike">
                          <a:solidFill>
                            <a:srgbClr val="000000"/>
                          </a:solidFill>
                          <a:effectLst/>
                          <a:latin typeface="Calibri"/>
                        </a:rPr>
                        <a:t>-</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1000" b="0" i="0" u="none" strike="noStrike">
                          <a:solidFill>
                            <a:srgbClr val="000000"/>
                          </a:solidFill>
                          <a:effectLst/>
                          <a:latin typeface="Calibri"/>
                        </a:rPr>
                        <a:t>-</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848753276"/>
                  </a:ext>
                </a:extLst>
              </a:tr>
              <a:tr h="179926">
                <a:tc>
                  <a:txBody>
                    <a:bodyPr/>
                    <a:lstStyle/>
                    <a:p>
                      <a:pPr algn="l" fontAlgn="ctr"/>
                      <a:r>
                        <a:rPr lang="cy-GB" sz="1000" u="none" strike="noStrike" noProof="0" dirty="0">
                          <a:effectLst/>
                        </a:rPr>
                        <a:t>Costau gweinyddol</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i="0" u="none" strike="noStrike">
                          <a:solidFill>
                            <a:srgbClr val="000000"/>
                          </a:solidFill>
                          <a:effectLst/>
                          <a:latin typeface="Calibri"/>
                        </a:rPr>
                        <a:t>(33)</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1000" b="0" i="0" u="none" strike="noStrike">
                          <a:solidFill>
                            <a:srgbClr val="000000"/>
                          </a:solidFill>
                          <a:effectLst/>
                          <a:latin typeface="Calibri"/>
                        </a:rPr>
                        <a:t>(32)</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444380742"/>
                  </a:ext>
                </a:extLst>
              </a:tr>
              <a:tr h="122257">
                <a:tc>
                  <a:txBody>
                    <a:bodyPr/>
                    <a:lstStyle/>
                    <a:p>
                      <a:pPr algn="l" fontAlgn="ctr"/>
                      <a:r>
                        <a:rPr lang="cy-GB" sz="1000" u="none" strike="noStrike" noProof="0" dirty="0">
                          <a:effectLst/>
                        </a:rPr>
                        <a:t>Cwtogi</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i="0" u="none" strike="noStrike">
                          <a:solidFill>
                            <a:srgbClr val="000000"/>
                          </a:solidFill>
                          <a:effectLst/>
                          <a:latin typeface="Calibri"/>
                        </a:rPr>
                        <a:t>-</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Calibri"/>
                        </a:rPr>
                        <a:t>(25)</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483667"/>
                  </a:ext>
                </a:extLst>
              </a:tr>
              <a:tr h="182233">
                <a:tc>
                  <a:txBody>
                    <a:bodyPr/>
                    <a:lstStyle/>
                    <a:p>
                      <a:pPr algn="l" fontAlgn="ctr"/>
                      <a:r>
                        <a:rPr lang="cy-GB" sz="1000" b="0" i="0" u="none" strike="noStrike" noProof="0" dirty="0">
                          <a:solidFill>
                            <a:srgbClr val="000000"/>
                          </a:solidFill>
                          <a:effectLst/>
                          <a:latin typeface="Calibri" panose="020F0502020204030204" pitchFamily="34" charset="0"/>
                        </a:rPr>
                        <a:t>Cyfanswm cost gweithredu</a:t>
                      </a:r>
                    </a:p>
                  </a:txBody>
                  <a:tcPr marL="6350" marR="6350" marT="6350" marB="0" anchor="ctr"/>
                </a:tc>
                <a:tc>
                  <a:txBody>
                    <a:bodyPr/>
                    <a:lstStyle/>
                    <a:p>
                      <a:pPr algn="ctr" fontAlgn="ctr"/>
                      <a:r>
                        <a:rPr lang="en-GB" sz="1000" b="1" i="0" u="none" strike="noStrike">
                          <a:solidFill>
                            <a:srgbClr val="000000"/>
                          </a:solidFill>
                          <a:effectLst/>
                          <a:latin typeface="Calibri"/>
                        </a:rPr>
                        <a:t>(1,450)</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1" i="0" u="none" strike="noStrike" dirty="0">
                          <a:solidFill>
                            <a:srgbClr val="000000"/>
                          </a:solidFill>
                          <a:effectLst/>
                          <a:latin typeface="Calibri"/>
                        </a:rPr>
                        <a:t>(2,249)</a:t>
                      </a: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251009"/>
                  </a:ext>
                </a:extLst>
              </a:tr>
            </a:tbl>
          </a:graphicData>
        </a:graphic>
      </p:graphicFrame>
      <p:sp>
        <p:nvSpPr>
          <p:cNvPr id="6" name="TextBox 5">
            <a:extLst>
              <a:ext uri="{FF2B5EF4-FFF2-40B4-BE49-F238E27FC236}">
                <a16:creationId xmlns:a16="http://schemas.microsoft.com/office/drawing/2014/main" id="{1E71578C-8D7E-2E42-4F6C-0F846EA4733C}"/>
              </a:ext>
            </a:extLst>
          </p:cNvPr>
          <p:cNvSpPr txBox="1"/>
          <p:nvPr/>
        </p:nvSpPr>
        <p:spPr>
          <a:xfrm>
            <a:off x="429755" y="3413342"/>
            <a:ext cx="4755936" cy="276999"/>
          </a:xfrm>
          <a:prstGeom prst="rect">
            <a:avLst/>
          </a:prstGeom>
          <a:noFill/>
        </p:spPr>
        <p:txBody>
          <a:bodyPr wrap="square" rtlCol="0">
            <a:spAutoFit/>
          </a:bodyPr>
          <a:lstStyle/>
          <a:p>
            <a:r>
              <a:rPr lang="cy-GB" sz="1200" b="1" dirty="0"/>
              <a:t>Dadansoddiad o'r swm a godir mewn Datganiad o Incwm Cynhwysfawr</a:t>
            </a:r>
          </a:p>
        </p:txBody>
      </p:sp>
      <p:graphicFrame>
        <p:nvGraphicFramePr>
          <p:cNvPr id="5" name="Table 4">
            <a:extLst>
              <a:ext uri="{FF2B5EF4-FFF2-40B4-BE49-F238E27FC236}">
                <a16:creationId xmlns:a16="http://schemas.microsoft.com/office/drawing/2014/main" id="{BCE686F3-9808-F244-B7F9-9B80F3DA2974}"/>
              </a:ext>
            </a:extLst>
          </p:cNvPr>
          <p:cNvGraphicFramePr>
            <a:graphicFrameLocks noGrp="1"/>
          </p:cNvGraphicFramePr>
          <p:nvPr>
            <p:extLst>
              <p:ext uri="{D42A27DB-BD31-4B8C-83A1-F6EECF244321}">
                <p14:modId xmlns:p14="http://schemas.microsoft.com/office/powerpoint/2010/main" val="3705985213"/>
              </p:ext>
            </p:extLst>
          </p:nvPr>
        </p:nvGraphicFramePr>
        <p:xfrm>
          <a:off x="533910" y="5852743"/>
          <a:ext cx="5445784" cy="857278"/>
        </p:xfrm>
        <a:graphic>
          <a:graphicData uri="http://schemas.openxmlformats.org/drawingml/2006/table">
            <a:tbl>
              <a:tblPr>
                <a:tableStyleId>{2D5ABB26-0587-4C30-8999-92F81FD0307C}</a:tableStyleId>
              </a:tblPr>
              <a:tblGrid>
                <a:gridCol w="3502308">
                  <a:extLst>
                    <a:ext uri="{9D8B030D-6E8A-4147-A177-3AD203B41FA5}">
                      <a16:colId xmlns:a16="http://schemas.microsoft.com/office/drawing/2014/main" val="2084967443"/>
                    </a:ext>
                  </a:extLst>
                </a:gridCol>
                <a:gridCol w="971738">
                  <a:extLst>
                    <a:ext uri="{9D8B030D-6E8A-4147-A177-3AD203B41FA5}">
                      <a16:colId xmlns:a16="http://schemas.microsoft.com/office/drawing/2014/main" val="4087714902"/>
                    </a:ext>
                  </a:extLst>
                </a:gridCol>
                <a:gridCol w="971738">
                  <a:extLst>
                    <a:ext uri="{9D8B030D-6E8A-4147-A177-3AD203B41FA5}">
                      <a16:colId xmlns:a16="http://schemas.microsoft.com/office/drawing/2014/main" val="4018122808"/>
                    </a:ext>
                  </a:extLst>
                </a:gridCol>
              </a:tblGrid>
              <a:tr h="66896">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pPr algn="l" fontAlgn="ctr"/>
                      <a:r>
                        <a:rPr lang="cy-GB" sz="1000" b="0" i="0" u="none" strike="noStrike" noProof="0" dirty="0">
                          <a:solidFill>
                            <a:srgbClr val="000000"/>
                          </a:solidFill>
                          <a:effectLst/>
                          <a:latin typeface="Calibri"/>
                        </a:rPr>
                        <a:t>Enillion disgwyliedig ar asedau</a:t>
                      </a:r>
                    </a:p>
                  </a:txBody>
                  <a:tcPr marL="6350" marR="6350" marT="6350" marB="0" anchor="ctr"/>
                </a:tc>
                <a:tc>
                  <a:txBody>
                    <a:bodyPr/>
                    <a:lstStyle/>
                    <a:p>
                      <a:pPr algn="ctr" fontAlgn="ctr"/>
                      <a:r>
                        <a:rPr lang="en-GB" sz="1000" b="1" i="0" u="none" strike="noStrike">
                          <a:solidFill>
                            <a:srgbClr val="000000"/>
                          </a:solidFill>
                          <a:effectLst/>
                          <a:latin typeface="Calibri"/>
                        </a:rPr>
                        <a:t>2,933</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pPr algn="ctr" fontAlgn="ctr"/>
                      <a:r>
                        <a:rPr lang="en-GB" sz="1000" b="0" i="0" u="none" strike="noStrike">
                          <a:solidFill>
                            <a:srgbClr val="000000"/>
                          </a:solidFill>
                          <a:effectLst/>
                          <a:latin typeface="Calibri"/>
                        </a:rPr>
                        <a:t>1,936</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077089736"/>
                  </a:ext>
                </a:extLst>
              </a:tr>
              <a:tr h="179926">
                <a:tc>
                  <a:txBody>
                    <a:bodyPr/>
                    <a:lstStyle/>
                    <a:p>
                      <a:pPr algn="l" fontAlgn="ctr"/>
                      <a:r>
                        <a:rPr lang="cy-GB" sz="1000" b="0" i="0" u="none" strike="noStrike" noProof="0" dirty="0">
                          <a:solidFill>
                            <a:srgbClr val="000000"/>
                          </a:solidFill>
                          <a:effectLst/>
                          <a:latin typeface="Calibri"/>
                        </a:rPr>
                        <a:t>Llog ar rwymedigaethau pensiynau</a:t>
                      </a:r>
                    </a:p>
                  </a:txBody>
                  <a:tcPr marL="6350" marR="6350" marT="6350" marB="0" anchor="ctr"/>
                </a:tc>
                <a:tc>
                  <a:txBody>
                    <a:bodyPr/>
                    <a:lstStyle/>
                    <a:p>
                      <a:pPr algn="ctr" fontAlgn="ctr"/>
                      <a:r>
                        <a:rPr lang="en-GB" sz="1000" b="1" i="0" u="none" strike="noStrike">
                          <a:solidFill>
                            <a:srgbClr val="000000"/>
                          </a:solidFill>
                          <a:effectLst/>
                          <a:latin typeface="Calibri"/>
                        </a:rPr>
                        <a:t>(2,562)</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Calibri"/>
                        </a:rPr>
                        <a:t>(2,195)</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8753276"/>
                  </a:ext>
                </a:extLst>
              </a:tr>
              <a:tr h="179926">
                <a:tc>
                  <a:txBody>
                    <a:bodyPr/>
                    <a:lstStyle/>
                    <a:p>
                      <a:pPr algn="l" fontAlgn="ctr"/>
                      <a:r>
                        <a:rPr lang="cy-GB" sz="1000" b="0" i="0" u="none" strike="noStrike" noProof="0" dirty="0">
                          <a:solidFill>
                            <a:srgbClr val="000000"/>
                          </a:solidFill>
                          <a:effectLst/>
                          <a:latin typeface="Calibri"/>
                        </a:rPr>
                        <a:t>Cost cyllidebol net</a:t>
                      </a:r>
                    </a:p>
                  </a:txBody>
                  <a:tcPr marL="6350" marR="6350" marT="6350" marB="0" anchor="ctr"/>
                </a:tc>
                <a:tc>
                  <a:txBody>
                    <a:bodyPr/>
                    <a:lstStyle/>
                    <a:p>
                      <a:pPr algn="ctr" fontAlgn="ctr"/>
                      <a:r>
                        <a:rPr lang="en-GB" sz="1000" b="1" i="0" u="none" strike="noStrike">
                          <a:solidFill>
                            <a:srgbClr val="000000"/>
                          </a:solidFill>
                          <a:effectLst/>
                          <a:latin typeface="Calibri"/>
                        </a:rPr>
                        <a:t>371</a:t>
                      </a:r>
                      <a:endParaRPr lang="en-GB" sz="1000" b="1" i="0" u="none" strike="noStrike" dirty="0">
                        <a:solidFill>
                          <a:srgbClr val="000000"/>
                        </a:solidFill>
                        <a:effectLst/>
                        <a:latin typeface="Calibri"/>
                      </a:endParaRPr>
                    </a:p>
                  </a:txBody>
                  <a:tcPr marL="6350" marR="635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1" i="0" u="none" strike="noStrike" dirty="0">
                          <a:solidFill>
                            <a:srgbClr val="000000"/>
                          </a:solidFill>
                          <a:effectLst/>
                          <a:latin typeface="Calibri"/>
                        </a:rPr>
                        <a:t>(259)</a:t>
                      </a: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4380742"/>
                  </a:ext>
                </a:extLst>
              </a:tr>
            </a:tbl>
          </a:graphicData>
        </a:graphic>
      </p:graphicFrame>
      <p:sp>
        <p:nvSpPr>
          <p:cNvPr id="9" name="TextBox 8">
            <a:extLst>
              <a:ext uri="{FF2B5EF4-FFF2-40B4-BE49-F238E27FC236}">
                <a16:creationId xmlns:a16="http://schemas.microsoft.com/office/drawing/2014/main" id="{7C8D7F49-579D-09C5-BF86-5FD5B8E13B93}"/>
              </a:ext>
            </a:extLst>
          </p:cNvPr>
          <p:cNvSpPr txBox="1"/>
          <p:nvPr/>
        </p:nvSpPr>
        <p:spPr>
          <a:xfrm>
            <a:off x="429755" y="5448883"/>
            <a:ext cx="4394908" cy="276999"/>
          </a:xfrm>
          <a:prstGeom prst="rect">
            <a:avLst/>
          </a:prstGeom>
          <a:noFill/>
        </p:spPr>
        <p:txBody>
          <a:bodyPr wrap="square" rtlCol="0">
            <a:spAutoFit/>
          </a:bodyPr>
          <a:lstStyle/>
          <a:p>
            <a:r>
              <a:rPr lang="cy-GB" sz="1200" b="1" dirty="0"/>
              <a:t>Dadansoddiad o incwm a thaliadau cyllid</a:t>
            </a:r>
          </a:p>
        </p:txBody>
      </p:sp>
      <p:sp>
        <p:nvSpPr>
          <p:cNvPr id="14" name="TextBox 13">
            <a:extLst>
              <a:ext uri="{FF2B5EF4-FFF2-40B4-BE49-F238E27FC236}">
                <a16:creationId xmlns:a16="http://schemas.microsoft.com/office/drawing/2014/main" id="{0FBF39AC-1864-CC8F-66AB-C2CEA033A85E}"/>
              </a:ext>
            </a:extLst>
          </p:cNvPr>
          <p:cNvSpPr txBox="1"/>
          <p:nvPr/>
        </p:nvSpPr>
        <p:spPr>
          <a:xfrm>
            <a:off x="429755" y="7276440"/>
            <a:ext cx="4394908" cy="276999"/>
          </a:xfrm>
          <a:prstGeom prst="rect">
            <a:avLst/>
          </a:prstGeom>
          <a:noFill/>
        </p:spPr>
        <p:txBody>
          <a:bodyPr wrap="square" rtlCol="0">
            <a:spAutoFit/>
          </a:bodyPr>
          <a:lstStyle/>
          <a:p>
            <a:r>
              <a:rPr lang="cy-GB" sz="1200" b="1" dirty="0"/>
              <a:t>Swm a gydnabyddir mewn incwm cynhwysfawr arall</a:t>
            </a:r>
          </a:p>
        </p:txBody>
      </p:sp>
      <p:graphicFrame>
        <p:nvGraphicFramePr>
          <p:cNvPr id="17" name="Table 16">
            <a:extLst>
              <a:ext uri="{FF2B5EF4-FFF2-40B4-BE49-F238E27FC236}">
                <a16:creationId xmlns:a16="http://schemas.microsoft.com/office/drawing/2014/main" id="{2CF3E7F6-9F1D-A7C2-7C9A-91B36A679BA9}"/>
              </a:ext>
            </a:extLst>
          </p:cNvPr>
          <p:cNvGraphicFramePr>
            <a:graphicFrameLocks noGrp="1"/>
          </p:cNvGraphicFramePr>
          <p:nvPr>
            <p:extLst>
              <p:ext uri="{D42A27DB-BD31-4B8C-83A1-F6EECF244321}">
                <p14:modId xmlns:p14="http://schemas.microsoft.com/office/powerpoint/2010/main" val="3417741989"/>
              </p:ext>
            </p:extLst>
          </p:nvPr>
        </p:nvGraphicFramePr>
        <p:xfrm>
          <a:off x="533910" y="7594069"/>
          <a:ext cx="5445784" cy="1168428"/>
        </p:xfrm>
        <a:graphic>
          <a:graphicData uri="http://schemas.openxmlformats.org/drawingml/2006/table">
            <a:tbl>
              <a:tblPr>
                <a:tableStyleId>{2D5ABB26-0587-4C30-8999-92F81FD0307C}</a:tableStyleId>
              </a:tblPr>
              <a:tblGrid>
                <a:gridCol w="3502308">
                  <a:extLst>
                    <a:ext uri="{9D8B030D-6E8A-4147-A177-3AD203B41FA5}">
                      <a16:colId xmlns:a16="http://schemas.microsoft.com/office/drawing/2014/main" val="2084967443"/>
                    </a:ext>
                  </a:extLst>
                </a:gridCol>
                <a:gridCol w="971738">
                  <a:extLst>
                    <a:ext uri="{9D8B030D-6E8A-4147-A177-3AD203B41FA5}">
                      <a16:colId xmlns:a16="http://schemas.microsoft.com/office/drawing/2014/main" val="4087714902"/>
                    </a:ext>
                  </a:extLst>
                </a:gridCol>
                <a:gridCol w="971738">
                  <a:extLst>
                    <a:ext uri="{9D8B030D-6E8A-4147-A177-3AD203B41FA5}">
                      <a16:colId xmlns:a16="http://schemas.microsoft.com/office/drawing/2014/main" val="4018122808"/>
                    </a:ext>
                  </a:extLst>
                </a:gridCol>
              </a:tblGrid>
              <a:tr h="66896">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pPr marL="0" marR="0" lvl="0" indent="0" algn="l" defTabSz="1280128" rtl="0" eaLnBrk="1" fontAlgn="ctr" latinLnBrk="0" hangingPunct="1">
                        <a:lnSpc>
                          <a:spcPct val="100000"/>
                        </a:lnSpc>
                        <a:spcBef>
                          <a:spcPts val="0"/>
                        </a:spcBef>
                        <a:spcAft>
                          <a:spcPts val="0"/>
                        </a:spcAft>
                        <a:buClrTx/>
                        <a:buSzTx/>
                        <a:buFontTx/>
                        <a:buNone/>
                        <a:tabLst/>
                        <a:defRPr/>
                      </a:pPr>
                      <a:r>
                        <a:rPr lang="cy-GB" sz="1000" b="0" i="0" u="none" strike="noStrike" noProof="0" dirty="0" err="1">
                          <a:solidFill>
                            <a:srgbClr val="000000"/>
                          </a:solidFill>
                          <a:effectLst/>
                          <a:latin typeface="Calibri"/>
                        </a:rPr>
                        <a:t>Ailfesur</a:t>
                      </a:r>
                      <a:r>
                        <a:rPr lang="cy-GB" sz="1000" b="0" i="0" u="none" strike="noStrike" noProof="0" dirty="0">
                          <a:solidFill>
                            <a:srgbClr val="000000"/>
                          </a:solidFill>
                          <a:effectLst/>
                          <a:latin typeface="Calibri"/>
                        </a:rPr>
                        <a:t> asedau</a:t>
                      </a:r>
                    </a:p>
                  </a:txBody>
                  <a:tcPr marL="6350" marR="6350" marT="6350" marB="0" anchor="ctr">
                    <a:lnR>
                      <a:noFill/>
                    </a:lnR>
                  </a:tcPr>
                </a:tc>
                <a:tc>
                  <a:txBody>
                    <a:bodyPr/>
                    <a:lstStyle/>
                    <a:p>
                      <a:pPr algn="ctr" fontAlgn="ctr"/>
                      <a:r>
                        <a:rPr lang="en-GB" sz="1000" b="1" i="0" u="none" strike="noStrike">
                          <a:solidFill>
                            <a:srgbClr val="000000"/>
                          </a:solidFill>
                          <a:effectLst/>
                          <a:latin typeface="Calibri"/>
                        </a:rPr>
                        <a:t>2,483</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(435)</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77089736"/>
                  </a:ext>
                </a:extLst>
              </a:tr>
              <a:tr h="179926">
                <a:tc>
                  <a:txBody>
                    <a:bodyPr/>
                    <a:lstStyle/>
                    <a:p>
                      <a:pPr algn="l" fontAlgn="ctr"/>
                      <a:r>
                        <a:rPr lang="cy-GB" sz="1000" b="0" i="0" u="none" strike="noStrike" noProof="0" dirty="0">
                          <a:solidFill>
                            <a:srgbClr val="000000"/>
                          </a:solidFill>
                          <a:effectLst/>
                          <a:latin typeface="+mn-lt"/>
                        </a:rPr>
                        <a:t>Effeithiau newidiadau mewn tybiaethau sy'n sail i werth presennol rhwymedigaethau cynllun</a:t>
                      </a:r>
                      <a:endParaRPr lang="cy-GB" sz="1000" b="0" i="0" u="none" strike="noStrike" noProof="0" dirty="0">
                        <a:solidFill>
                          <a:srgbClr val="000000"/>
                        </a:solidFill>
                        <a:effectLst/>
                        <a:latin typeface="Calibri"/>
                      </a:endParaRPr>
                    </a:p>
                  </a:txBody>
                  <a:tcPr marL="6350" marR="6350" marT="6350" marB="0" anchor="ctr">
                    <a:lnR>
                      <a:noFill/>
                    </a:lnR>
                  </a:tcPr>
                </a:tc>
                <a:tc>
                  <a:txBody>
                    <a:bodyPr/>
                    <a:lstStyle/>
                    <a:p>
                      <a:pPr algn="ctr" fontAlgn="ctr"/>
                      <a:r>
                        <a:rPr lang="en-GB" sz="1000" b="1" i="0" u="none" strike="noStrike">
                          <a:solidFill>
                            <a:srgbClr val="000000"/>
                          </a:solidFill>
                          <a:effectLst/>
                          <a:latin typeface="Calibri"/>
                        </a:rPr>
                        <a:t>(624)</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15,910</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753276"/>
                  </a:ext>
                </a:extLst>
              </a:tr>
              <a:tr h="179926">
                <a:tc>
                  <a:txBody>
                    <a:bodyPr/>
                    <a:lstStyle/>
                    <a:p>
                      <a:pPr algn="l" fontAlgn="ctr"/>
                      <a:r>
                        <a:rPr lang="cy-GB" sz="1000" b="0" i="0" u="none" strike="noStrike" noProof="0" dirty="0">
                          <a:solidFill>
                            <a:srgbClr val="000000"/>
                          </a:solidFill>
                          <a:effectLst/>
                          <a:latin typeface="Calibri"/>
                        </a:rPr>
                        <a:t>Effaith </a:t>
                      </a:r>
                      <a:r>
                        <a:rPr lang="cy-GB" sz="1000" b="0" i="0" u="none" strike="noStrike" noProof="0" dirty="0" err="1">
                          <a:solidFill>
                            <a:srgbClr val="000000"/>
                          </a:solidFill>
                          <a:effectLst/>
                          <a:latin typeface="Calibri"/>
                        </a:rPr>
                        <a:t>uchafbris</a:t>
                      </a:r>
                      <a:r>
                        <a:rPr lang="cy-GB" sz="1000" b="0" i="0" u="none" strike="noStrike" noProof="0" dirty="0">
                          <a:solidFill>
                            <a:srgbClr val="000000"/>
                          </a:solidFill>
                          <a:effectLst/>
                          <a:latin typeface="Calibri"/>
                        </a:rPr>
                        <a:t> asedau</a:t>
                      </a:r>
                    </a:p>
                  </a:txBody>
                  <a:tcPr marL="6350" marR="6350" marT="6350" marB="0" anchor="ctr">
                    <a:lnR>
                      <a:noFill/>
                    </a:lnR>
                  </a:tcPr>
                </a:tc>
                <a:tc>
                  <a:txBody>
                    <a:bodyPr/>
                    <a:lstStyle/>
                    <a:p>
                      <a:pPr algn="ctr" fontAlgn="ctr"/>
                      <a:r>
                        <a:rPr lang="en-GB" sz="1000" b="1" i="0" u="none" strike="noStrike">
                          <a:solidFill>
                            <a:srgbClr val="000000"/>
                          </a:solidFill>
                          <a:effectLst/>
                          <a:latin typeface="Calibri"/>
                        </a:rPr>
                        <a:t>(2,477)</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(6,410)</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4380742"/>
                  </a:ext>
                </a:extLst>
              </a:tr>
              <a:tr h="179926">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i="0" u="none" strike="noStrike">
                          <a:solidFill>
                            <a:srgbClr val="000000"/>
                          </a:solidFill>
                          <a:effectLst/>
                          <a:latin typeface="Calibri"/>
                        </a:rPr>
                        <a:t>(618)</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i="0" u="none" strike="noStrike" dirty="0">
                          <a:solidFill>
                            <a:srgbClr val="000000"/>
                          </a:solidFill>
                          <a:effectLst/>
                          <a:latin typeface="Calibri"/>
                        </a:rPr>
                        <a:t>9,065</a:t>
                      </a: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8382275"/>
                  </a:ext>
                </a:extLst>
              </a:tr>
            </a:tbl>
          </a:graphicData>
        </a:graphic>
      </p:graphicFrame>
      <p:sp>
        <p:nvSpPr>
          <p:cNvPr id="18" name="TextBox 17">
            <a:extLst>
              <a:ext uri="{FF2B5EF4-FFF2-40B4-BE49-F238E27FC236}">
                <a16:creationId xmlns:a16="http://schemas.microsoft.com/office/drawing/2014/main" id="{1741A5BB-6A80-E13E-6344-F92B188C8D92}"/>
              </a:ext>
            </a:extLst>
          </p:cNvPr>
          <p:cNvSpPr txBox="1"/>
          <p:nvPr/>
        </p:nvSpPr>
        <p:spPr>
          <a:xfrm>
            <a:off x="6864639" y="1187127"/>
            <a:ext cx="4548066" cy="276999"/>
          </a:xfrm>
          <a:prstGeom prst="rect">
            <a:avLst/>
          </a:prstGeom>
          <a:noFill/>
        </p:spPr>
        <p:txBody>
          <a:bodyPr wrap="square" rtlCol="0">
            <a:spAutoFit/>
          </a:bodyPr>
          <a:lstStyle/>
          <a:p>
            <a:r>
              <a:rPr lang="cy-GB" sz="1200" b="1" dirty="0"/>
              <a:t>Symudiad yn y cynllun ar ddechrau'r flwyddyn</a:t>
            </a:r>
          </a:p>
        </p:txBody>
      </p:sp>
      <p:graphicFrame>
        <p:nvGraphicFramePr>
          <p:cNvPr id="19" name="Table 18">
            <a:extLst>
              <a:ext uri="{FF2B5EF4-FFF2-40B4-BE49-F238E27FC236}">
                <a16:creationId xmlns:a16="http://schemas.microsoft.com/office/drawing/2014/main" id="{FF73EA44-5724-52BD-48F1-E9177C617140}"/>
              </a:ext>
            </a:extLst>
          </p:cNvPr>
          <p:cNvGraphicFramePr>
            <a:graphicFrameLocks noGrp="1"/>
          </p:cNvGraphicFramePr>
          <p:nvPr>
            <p:extLst>
              <p:ext uri="{D42A27DB-BD31-4B8C-83A1-F6EECF244321}">
                <p14:modId xmlns:p14="http://schemas.microsoft.com/office/powerpoint/2010/main" val="2169780842"/>
              </p:ext>
            </p:extLst>
          </p:nvPr>
        </p:nvGraphicFramePr>
        <p:xfrm>
          <a:off x="6942139" y="1536982"/>
          <a:ext cx="5635563" cy="1756908"/>
        </p:xfrm>
        <a:graphic>
          <a:graphicData uri="http://schemas.openxmlformats.org/drawingml/2006/table">
            <a:tbl>
              <a:tblPr>
                <a:tableStyleId>{2D5ABB26-0587-4C30-8999-92F81FD0307C}</a:tableStyleId>
              </a:tblPr>
              <a:tblGrid>
                <a:gridCol w="3624359">
                  <a:extLst>
                    <a:ext uri="{9D8B030D-6E8A-4147-A177-3AD203B41FA5}">
                      <a16:colId xmlns:a16="http://schemas.microsoft.com/office/drawing/2014/main" val="2084967443"/>
                    </a:ext>
                  </a:extLst>
                </a:gridCol>
                <a:gridCol w="1005602">
                  <a:extLst>
                    <a:ext uri="{9D8B030D-6E8A-4147-A177-3AD203B41FA5}">
                      <a16:colId xmlns:a16="http://schemas.microsoft.com/office/drawing/2014/main" val="4087714902"/>
                    </a:ext>
                  </a:extLst>
                </a:gridCol>
                <a:gridCol w="1005602">
                  <a:extLst>
                    <a:ext uri="{9D8B030D-6E8A-4147-A177-3AD203B41FA5}">
                      <a16:colId xmlns:a16="http://schemas.microsoft.com/office/drawing/2014/main" val="4018122808"/>
                    </a:ext>
                  </a:extLst>
                </a:gridCol>
              </a:tblGrid>
              <a:tr h="66896">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pPr algn="l" fontAlgn="ctr"/>
                      <a:r>
                        <a:rPr lang="cy-GB" sz="1000" b="0" i="0" u="none" strike="noStrike" noProof="0" dirty="0">
                          <a:solidFill>
                            <a:srgbClr val="000000"/>
                          </a:solidFill>
                          <a:effectLst/>
                          <a:latin typeface="+mn-lt"/>
                        </a:rPr>
                        <a:t>Gwarged/(Diffyg) yn y cynllun ar ddechrau'r flwyddyn</a:t>
                      </a:r>
                      <a:endParaRPr lang="cy-GB" sz="1000" b="0" i="0" u="none" strike="noStrike" noProof="0" dirty="0">
                        <a:solidFill>
                          <a:srgbClr val="000000"/>
                        </a:solidFill>
                        <a:effectLst/>
                        <a:latin typeface="Calibri"/>
                      </a:endParaRPr>
                    </a:p>
                  </a:txBody>
                  <a:tcPr marL="6350" marR="6350" marT="6350" marB="0" anchor="ctr">
                    <a:lnR>
                      <a:noFill/>
                    </a:lnR>
                    <a:lnB>
                      <a:noFill/>
                    </a:lnB>
                  </a:tcPr>
                </a:tc>
                <a:tc>
                  <a:txBody>
                    <a:bodyPr/>
                    <a:lstStyle/>
                    <a:p>
                      <a:pPr algn="ctr" fontAlgn="ctr"/>
                      <a:r>
                        <a:rPr lang="en-GB" sz="1000" b="1" i="0" u="none" strike="noStrike">
                          <a:solidFill>
                            <a:srgbClr val="000000"/>
                          </a:solidFill>
                          <a:effectLst/>
                          <a:latin typeface="Calibri"/>
                        </a:rPr>
                        <a:t>6,410</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(8,214)</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77089736"/>
                  </a:ext>
                </a:extLst>
              </a:tr>
              <a:tr h="179926">
                <a:tc>
                  <a:txBody>
                    <a:bodyPr/>
                    <a:lstStyle/>
                    <a:p>
                      <a:pPr algn="l" fontAlgn="ctr"/>
                      <a:r>
                        <a:rPr lang="cy-GB" sz="1000" b="0" i="0" u="none" strike="noStrike" noProof="0" dirty="0">
                          <a:solidFill>
                            <a:srgbClr val="000000"/>
                          </a:solidFill>
                          <a:effectLst/>
                          <a:latin typeface="+mn-lt"/>
                        </a:rPr>
                        <a:t>Cost gweithredu</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(1,450)</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(2,249)</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753276"/>
                  </a:ext>
                </a:extLst>
              </a:tr>
              <a:tr h="179926">
                <a:tc>
                  <a:txBody>
                    <a:bodyPr/>
                    <a:lstStyle/>
                    <a:p>
                      <a:pPr algn="l" fontAlgn="ctr"/>
                      <a:r>
                        <a:rPr lang="cy-GB" sz="1000" b="0" i="0" u="none" strike="noStrike" noProof="0" dirty="0">
                          <a:solidFill>
                            <a:srgbClr val="000000"/>
                          </a:solidFill>
                          <a:effectLst/>
                          <a:latin typeface="+mn-lt"/>
                        </a:rPr>
                        <a:t>Cyfraniadau a delir gan y cyflogwr</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371</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1,657</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4380742"/>
                  </a:ext>
                </a:extLst>
              </a:tr>
              <a:tr h="179926">
                <a:tc>
                  <a:txBody>
                    <a:bodyPr/>
                    <a:lstStyle/>
                    <a:p>
                      <a:pPr algn="l" fontAlgn="ctr"/>
                      <a:r>
                        <a:rPr lang="cy-GB" sz="1000" b="0" i="0" u="none" strike="noStrike" noProof="0" dirty="0">
                          <a:solidFill>
                            <a:srgbClr val="000000"/>
                          </a:solidFill>
                          <a:effectLst/>
                          <a:latin typeface="+mn-lt"/>
                        </a:rPr>
                        <a:t>Cost cyllidebol net</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1,859</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(259)</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2023850"/>
                  </a:ext>
                </a:extLst>
              </a:tr>
              <a:tr h="179926">
                <a:tc>
                  <a:txBody>
                    <a:bodyPr/>
                    <a:lstStyle/>
                    <a:p>
                      <a:pPr algn="l" fontAlgn="ctr"/>
                      <a:r>
                        <a:rPr lang="cy-GB" sz="1000" b="0" i="0" u="none" strike="noStrike" noProof="0" dirty="0">
                          <a:solidFill>
                            <a:srgbClr val="000000"/>
                          </a:solidFill>
                          <a:effectLst/>
                          <a:latin typeface="+mn-lt"/>
                        </a:rPr>
                        <a:t>Enillion </a:t>
                      </a:r>
                      <a:r>
                        <a:rPr lang="cy-GB" sz="1000" b="0" i="0" u="none" strike="noStrike" noProof="0" dirty="0" err="1">
                          <a:solidFill>
                            <a:srgbClr val="000000"/>
                          </a:solidFill>
                          <a:effectLst/>
                          <a:latin typeface="+mn-lt"/>
                        </a:rPr>
                        <a:t>actiwraidd</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1,697</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15,475</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8710876"/>
                  </a:ext>
                </a:extLst>
              </a:tr>
              <a:tr h="179926">
                <a:tc>
                  <a:txBody>
                    <a:bodyPr/>
                    <a:lstStyle/>
                    <a:p>
                      <a:pPr algn="l" fontAlgn="ctr"/>
                      <a:r>
                        <a:rPr lang="cy-GB" sz="1000" b="0" i="0" u="none" strike="noStrike" noProof="0" dirty="0">
                          <a:solidFill>
                            <a:srgbClr val="000000"/>
                          </a:solidFill>
                          <a:effectLst/>
                          <a:latin typeface="+mn-lt"/>
                        </a:rPr>
                        <a:t>Gwarged yn y cynllun ar ddiwedd y flwyddyn</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8,887</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6,410</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1224032"/>
                  </a:ext>
                </a:extLst>
              </a:tr>
              <a:tr h="179926">
                <a:tc>
                  <a:txBody>
                    <a:bodyPr/>
                    <a:lstStyle/>
                    <a:p>
                      <a:pPr algn="l" fontAlgn="ctr"/>
                      <a:r>
                        <a:rPr lang="cy-GB" sz="1000" b="0" i="0" u="none" strike="noStrike" noProof="0" dirty="0">
                          <a:solidFill>
                            <a:srgbClr val="000000"/>
                          </a:solidFill>
                          <a:effectLst/>
                          <a:latin typeface="+mn-lt"/>
                        </a:rPr>
                        <a:t>Effaith </a:t>
                      </a:r>
                      <a:r>
                        <a:rPr lang="cy-GB" sz="1000" b="0" i="0" u="none" strike="noStrike" noProof="0" dirty="0" err="1">
                          <a:solidFill>
                            <a:srgbClr val="000000"/>
                          </a:solidFill>
                          <a:effectLst/>
                          <a:latin typeface="+mn-lt"/>
                        </a:rPr>
                        <a:t>uchafbris</a:t>
                      </a:r>
                      <a:r>
                        <a:rPr lang="cy-GB" sz="1000" b="0" i="0" u="none" strike="noStrike" noProof="0" dirty="0">
                          <a:solidFill>
                            <a:srgbClr val="000000"/>
                          </a:solidFill>
                          <a:effectLst/>
                          <a:latin typeface="+mn-lt"/>
                        </a:rPr>
                        <a:t> asedau</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(8,887)</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(6,410)</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0273786"/>
                  </a:ext>
                </a:extLst>
              </a:tr>
              <a:tr h="179926">
                <a:tc>
                  <a:txBody>
                    <a:bodyPr/>
                    <a:lstStyle/>
                    <a:p>
                      <a:pPr algn="l" fontAlgn="ctr"/>
                      <a:r>
                        <a:rPr lang="cy-GB" sz="1000" b="0" i="0" u="none" strike="noStrike" noProof="0" dirty="0">
                          <a:solidFill>
                            <a:srgbClr val="000000"/>
                          </a:solidFill>
                          <a:effectLst/>
                          <a:latin typeface="Calibri"/>
                        </a:rPr>
                        <a:t>Ased pensiwn cydnabyddedig</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dirty="0">
                          <a:solidFill>
                            <a:srgbClr val="000000"/>
                          </a:solidFill>
                          <a:effectLst/>
                          <a:latin typeface="Calibri"/>
                        </a:rPr>
                        <a:t>-</a:t>
                      </a: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8382275"/>
                  </a:ext>
                </a:extLst>
              </a:tr>
            </a:tbl>
          </a:graphicData>
        </a:graphic>
      </p:graphicFrame>
      <p:cxnSp>
        <p:nvCxnSpPr>
          <p:cNvPr id="21" name="Straight Connector 20">
            <a:extLst>
              <a:ext uri="{FF2B5EF4-FFF2-40B4-BE49-F238E27FC236}">
                <a16:creationId xmlns:a16="http://schemas.microsoft.com/office/drawing/2014/main" id="{F10D36B8-2354-D9FF-E22C-E81951417653}"/>
              </a:ext>
            </a:extLst>
          </p:cNvPr>
          <p:cNvCxnSpPr>
            <a:cxnSpLocks/>
          </p:cNvCxnSpPr>
          <p:nvPr/>
        </p:nvCxnSpPr>
        <p:spPr>
          <a:xfrm>
            <a:off x="6932173" y="3373302"/>
            <a:ext cx="559283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DA72E78-BFB0-2B41-3244-BDFE0FB271E6}"/>
              </a:ext>
            </a:extLst>
          </p:cNvPr>
          <p:cNvSpPr txBox="1"/>
          <p:nvPr/>
        </p:nvSpPr>
        <p:spPr>
          <a:xfrm>
            <a:off x="6754371" y="3499573"/>
            <a:ext cx="5599381" cy="276999"/>
          </a:xfrm>
          <a:prstGeom prst="rect">
            <a:avLst/>
          </a:prstGeom>
          <a:noFill/>
        </p:spPr>
        <p:txBody>
          <a:bodyPr wrap="square" rtlCol="0">
            <a:spAutoFit/>
          </a:bodyPr>
          <a:lstStyle/>
          <a:p>
            <a:r>
              <a:rPr lang="cy-GB" sz="1200" b="1" dirty="0"/>
              <a:t>Dadansoddiad o'r symudiad yng ngwerth presennol rhwymedigaethau'r cynllun</a:t>
            </a:r>
          </a:p>
        </p:txBody>
      </p:sp>
      <p:graphicFrame>
        <p:nvGraphicFramePr>
          <p:cNvPr id="23" name="Table 22">
            <a:extLst>
              <a:ext uri="{FF2B5EF4-FFF2-40B4-BE49-F238E27FC236}">
                <a16:creationId xmlns:a16="http://schemas.microsoft.com/office/drawing/2014/main" id="{2EF7AD6F-9A88-4500-B582-2A93AA64C23D}"/>
              </a:ext>
            </a:extLst>
          </p:cNvPr>
          <p:cNvGraphicFramePr>
            <a:graphicFrameLocks noGrp="1"/>
          </p:cNvGraphicFramePr>
          <p:nvPr>
            <p:extLst>
              <p:ext uri="{D42A27DB-BD31-4B8C-83A1-F6EECF244321}">
                <p14:modId xmlns:p14="http://schemas.microsoft.com/office/powerpoint/2010/main" val="2847500954"/>
              </p:ext>
            </p:extLst>
          </p:nvPr>
        </p:nvGraphicFramePr>
        <p:xfrm>
          <a:off x="6821906" y="3944202"/>
          <a:ext cx="5635563" cy="2275510"/>
        </p:xfrm>
        <a:graphic>
          <a:graphicData uri="http://schemas.openxmlformats.org/drawingml/2006/table">
            <a:tbl>
              <a:tblPr>
                <a:tableStyleId>{2D5ABB26-0587-4C30-8999-92F81FD0307C}</a:tableStyleId>
              </a:tblPr>
              <a:tblGrid>
                <a:gridCol w="3624359">
                  <a:extLst>
                    <a:ext uri="{9D8B030D-6E8A-4147-A177-3AD203B41FA5}">
                      <a16:colId xmlns:a16="http://schemas.microsoft.com/office/drawing/2014/main" val="2084967443"/>
                    </a:ext>
                  </a:extLst>
                </a:gridCol>
                <a:gridCol w="1005602">
                  <a:extLst>
                    <a:ext uri="{9D8B030D-6E8A-4147-A177-3AD203B41FA5}">
                      <a16:colId xmlns:a16="http://schemas.microsoft.com/office/drawing/2014/main" val="4087714902"/>
                    </a:ext>
                  </a:extLst>
                </a:gridCol>
                <a:gridCol w="1005602">
                  <a:extLst>
                    <a:ext uri="{9D8B030D-6E8A-4147-A177-3AD203B41FA5}">
                      <a16:colId xmlns:a16="http://schemas.microsoft.com/office/drawing/2014/main" val="4018122808"/>
                    </a:ext>
                  </a:extLst>
                </a:gridCol>
              </a:tblGrid>
              <a:tr h="0">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pPr algn="l" fontAlgn="ctr"/>
                      <a:r>
                        <a:rPr lang="cy-GB" sz="1000" b="0" i="0" u="none" strike="noStrike" noProof="0" dirty="0">
                          <a:solidFill>
                            <a:srgbClr val="000000"/>
                          </a:solidFill>
                          <a:effectLst/>
                          <a:latin typeface="+mn-lt"/>
                        </a:rPr>
                        <a:t>Ar 1 Awst</a:t>
                      </a:r>
                      <a:endParaRPr lang="cy-GB" sz="1000" b="0" i="0" u="none" strike="noStrike" noProof="0" dirty="0">
                        <a:solidFill>
                          <a:srgbClr val="000000"/>
                        </a:solidFill>
                        <a:effectLst/>
                        <a:latin typeface="Calibri"/>
                      </a:endParaRPr>
                    </a:p>
                  </a:txBody>
                  <a:tcPr marL="6350" marR="6350" marT="6350" marB="0" anchor="ctr">
                    <a:lnR>
                      <a:noFill/>
                    </a:lnR>
                    <a:lnB>
                      <a:noFill/>
                    </a:lnB>
                  </a:tcPr>
                </a:tc>
                <a:tc>
                  <a:txBody>
                    <a:bodyPr/>
                    <a:lstStyle/>
                    <a:p>
                      <a:pPr algn="ctr" fontAlgn="ctr"/>
                      <a:r>
                        <a:rPr lang="en-GB" sz="1000" b="1" i="0" u="none" strike="noStrike">
                          <a:solidFill>
                            <a:srgbClr val="000000"/>
                          </a:solidFill>
                          <a:effectLst/>
                          <a:latin typeface="Calibri"/>
                        </a:rPr>
                        <a:t>(50,842)</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(63,051)</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77089736"/>
                  </a:ext>
                </a:extLst>
              </a:tr>
              <a:tr h="179926">
                <a:tc>
                  <a:txBody>
                    <a:bodyPr/>
                    <a:lstStyle/>
                    <a:p>
                      <a:pPr algn="l" fontAlgn="ctr"/>
                      <a:r>
                        <a:rPr lang="cy-GB" sz="1000" b="0" i="0" u="none" strike="noStrike" noProof="0" dirty="0">
                          <a:solidFill>
                            <a:srgbClr val="000000"/>
                          </a:solidFill>
                          <a:effectLst/>
                          <a:latin typeface="+mn-lt"/>
                        </a:rPr>
                        <a:t>Cost bresennol y gwasanaeth</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(1,417)</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(2,192)</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753276"/>
                  </a:ext>
                </a:extLst>
              </a:tr>
              <a:tr h="179926">
                <a:tc>
                  <a:txBody>
                    <a:bodyPr/>
                    <a:lstStyle/>
                    <a:p>
                      <a:pPr algn="l" fontAlgn="ctr"/>
                      <a:r>
                        <a:rPr lang="cy-GB" sz="1000" b="0" i="0" u="none" strike="noStrike" noProof="0" dirty="0">
                          <a:solidFill>
                            <a:srgbClr val="000000"/>
                          </a:solidFill>
                          <a:effectLst/>
                          <a:latin typeface="+mn-lt"/>
                        </a:rPr>
                        <a:t>Cost y gwasanaeth yn y gorffennol</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4380742"/>
                  </a:ext>
                </a:extLst>
              </a:tr>
              <a:tr h="179926">
                <a:tc>
                  <a:txBody>
                    <a:bodyPr/>
                    <a:lstStyle/>
                    <a:p>
                      <a:pPr algn="l" fontAlgn="ctr"/>
                      <a:r>
                        <a:rPr lang="cy-GB" sz="1000" b="0" i="0" u="none" strike="noStrike" noProof="0" dirty="0">
                          <a:solidFill>
                            <a:srgbClr val="000000"/>
                          </a:solidFill>
                          <a:effectLst/>
                          <a:latin typeface="+mn-lt"/>
                        </a:rPr>
                        <a:t>Cost llog</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(2,562)</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(2,195)</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2023850"/>
                  </a:ext>
                </a:extLst>
              </a:tr>
              <a:tr h="179926">
                <a:tc>
                  <a:txBody>
                    <a:bodyPr/>
                    <a:lstStyle/>
                    <a:p>
                      <a:pPr algn="l" fontAlgn="ctr"/>
                      <a:r>
                        <a:rPr lang="cy-GB" sz="1000" b="0" i="0" u="none" strike="noStrike" noProof="0" dirty="0">
                          <a:solidFill>
                            <a:srgbClr val="000000"/>
                          </a:solidFill>
                          <a:effectLst/>
                          <a:latin typeface="+mn-lt"/>
                        </a:rPr>
                        <a:t>Cyfraniadau aelodau</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(511)</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(497)</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8710876"/>
                  </a:ext>
                </a:extLst>
              </a:tr>
              <a:tr h="179926">
                <a:tc>
                  <a:txBody>
                    <a:bodyPr/>
                    <a:lstStyle/>
                    <a:p>
                      <a:pPr algn="l" fontAlgn="ctr"/>
                      <a:r>
                        <a:rPr lang="cy-GB" sz="1000" b="0" i="0" u="none" strike="noStrike" noProof="0" dirty="0">
                          <a:solidFill>
                            <a:srgbClr val="000000"/>
                          </a:solidFill>
                          <a:effectLst/>
                          <a:latin typeface="+mn-lt"/>
                        </a:rPr>
                        <a:t>Newid mewn rhagdybiaethau ariannol</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(937)</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17,618</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1224032"/>
                  </a:ext>
                </a:extLst>
              </a:tr>
              <a:tr h="145142">
                <a:tc>
                  <a:txBody>
                    <a:bodyPr/>
                    <a:lstStyle/>
                    <a:p>
                      <a:pPr algn="l" fontAlgn="ctr"/>
                      <a:r>
                        <a:rPr lang="cy-GB" sz="1000" b="0" i="0" u="none" strike="noStrike" noProof="0" dirty="0">
                          <a:solidFill>
                            <a:srgbClr val="000000"/>
                          </a:solidFill>
                          <a:effectLst/>
                          <a:latin typeface="+mn-lt"/>
                        </a:rPr>
                        <a:t>Newid mewn rhagdybiaethau demograffig</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122</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2,189</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0273786"/>
                  </a:ext>
                </a:extLst>
              </a:tr>
              <a:tr h="179926">
                <a:tc>
                  <a:txBody>
                    <a:bodyPr/>
                    <a:lstStyle/>
                    <a:p>
                      <a:pPr algn="l" fontAlgn="ctr"/>
                      <a:r>
                        <a:rPr lang="cy-GB" sz="1000" b="0" i="0" u="none" strike="noStrike" noProof="0" dirty="0">
                          <a:solidFill>
                            <a:srgbClr val="000000"/>
                          </a:solidFill>
                          <a:effectLst/>
                          <a:latin typeface="Calibri"/>
                        </a:rPr>
                        <a:t>Enillion/(colledion) profiad</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192</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(3,897)</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3218199"/>
                  </a:ext>
                </a:extLst>
              </a:tr>
              <a:tr h="179926">
                <a:tc>
                  <a:txBody>
                    <a:bodyPr/>
                    <a:lstStyle/>
                    <a:p>
                      <a:pPr algn="l" fontAlgn="ctr"/>
                      <a:r>
                        <a:rPr lang="cy-GB" sz="1000" b="0" i="0" u="none" strike="noStrike" noProof="0" dirty="0">
                          <a:solidFill>
                            <a:srgbClr val="000000"/>
                          </a:solidFill>
                          <a:effectLst/>
                          <a:latin typeface="Calibri"/>
                        </a:rPr>
                        <a:t>Cwtogi</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(25)</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206785"/>
                  </a:ext>
                </a:extLst>
              </a:tr>
              <a:tr h="179926">
                <a:tc>
                  <a:txBody>
                    <a:bodyPr/>
                    <a:lstStyle/>
                    <a:p>
                      <a:pPr algn="l" fontAlgn="ctr"/>
                      <a:r>
                        <a:rPr lang="cy-GB" sz="1000" b="0" i="0" u="none" strike="noStrike" noProof="0" dirty="0">
                          <a:solidFill>
                            <a:srgbClr val="000000"/>
                          </a:solidFill>
                          <a:effectLst/>
                          <a:latin typeface="Calibri"/>
                        </a:rPr>
                        <a:t>Buddion a dalwyd</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1,700</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1,208</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936583"/>
                  </a:ext>
                </a:extLst>
              </a:tr>
              <a:tr h="179926">
                <a:tc>
                  <a:txBody>
                    <a:bodyPr/>
                    <a:lstStyle/>
                    <a:p>
                      <a:pPr algn="l" fontAlgn="ctr"/>
                      <a:r>
                        <a:rPr lang="cy-GB" sz="1000" b="0" i="0" u="none" strike="noStrike" noProof="0" dirty="0">
                          <a:solidFill>
                            <a:srgbClr val="000000"/>
                          </a:solidFill>
                          <a:effectLst/>
                          <a:latin typeface="Calibri"/>
                        </a:rPr>
                        <a:t>Ar 31 Gorffennaf</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(54,255)</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i="0" u="none" strike="noStrike" dirty="0">
                          <a:solidFill>
                            <a:srgbClr val="000000"/>
                          </a:solidFill>
                          <a:effectLst/>
                          <a:latin typeface="Calibri"/>
                        </a:rPr>
                        <a:t>(50,842)</a:t>
                      </a: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8382275"/>
                  </a:ext>
                </a:extLst>
              </a:tr>
            </a:tbl>
          </a:graphicData>
        </a:graphic>
      </p:graphicFrame>
      <p:cxnSp>
        <p:nvCxnSpPr>
          <p:cNvPr id="24" name="Straight Connector 23">
            <a:extLst>
              <a:ext uri="{FF2B5EF4-FFF2-40B4-BE49-F238E27FC236}">
                <a16:creationId xmlns:a16="http://schemas.microsoft.com/office/drawing/2014/main" id="{CAFFD869-AAB0-DD70-B14B-9D9B6651C810}"/>
              </a:ext>
            </a:extLst>
          </p:cNvPr>
          <p:cNvCxnSpPr>
            <a:cxnSpLocks/>
          </p:cNvCxnSpPr>
          <p:nvPr/>
        </p:nvCxnSpPr>
        <p:spPr>
          <a:xfrm>
            <a:off x="6864639" y="6302705"/>
            <a:ext cx="559283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C7BEFC0-A021-D8FF-E055-E50127E6066D}"/>
              </a:ext>
            </a:extLst>
          </p:cNvPr>
          <p:cNvSpPr txBox="1"/>
          <p:nvPr/>
        </p:nvSpPr>
        <p:spPr>
          <a:xfrm>
            <a:off x="442133" y="1268440"/>
            <a:ext cx="4838736" cy="461665"/>
          </a:xfrm>
          <a:prstGeom prst="rect">
            <a:avLst/>
          </a:prstGeom>
          <a:noFill/>
        </p:spPr>
        <p:txBody>
          <a:bodyPr wrap="square" rtlCol="0">
            <a:spAutoFit/>
          </a:bodyPr>
          <a:lstStyle/>
          <a:p>
            <a:r>
              <a:rPr lang="cy-GB" sz="1200" dirty="0"/>
              <a:t>Mesurwyd y symiau canlynol ar 31 Gorffennaf 2024 a 31 Gorffennaf 2023 yn unol â gofynion FRS102.</a:t>
            </a:r>
          </a:p>
        </p:txBody>
      </p:sp>
      <p:graphicFrame>
        <p:nvGraphicFramePr>
          <p:cNvPr id="40" name="Table 39">
            <a:extLst>
              <a:ext uri="{FF2B5EF4-FFF2-40B4-BE49-F238E27FC236}">
                <a16:creationId xmlns:a16="http://schemas.microsoft.com/office/drawing/2014/main" id="{579EDDCD-9976-A44C-C3B6-D31B22201D04}"/>
              </a:ext>
            </a:extLst>
          </p:cNvPr>
          <p:cNvGraphicFramePr>
            <a:graphicFrameLocks noGrp="1"/>
          </p:cNvGraphicFramePr>
          <p:nvPr>
            <p:extLst>
              <p:ext uri="{D42A27DB-BD31-4B8C-83A1-F6EECF244321}">
                <p14:modId xmlns:p14="http://schemas.microsoft.com/office/powerpoint/2010/main" val="3642642584"/>
              </p:ext>
            </p:extLst>
          </p:nvPr>
        </p:nvGraphicFramePr>
        <p:xfrm>
          <a:off x="533910" y="1718025"/>
          <a:ext cx="5445784" cy="1191911"/>
        </p:xfrm>
        <a:graphic>
          <a:graphicData uri="http://schemas.openxmlformats.org/drawingml/2006/table">
            <a:tbl>
              <a:tblPr>
                <a:tableStyleId>{2D5ABB26-0587-4C30-8999-92F81FD0307C}</a:tableStyleId>
              </a:tblPr>
              <a:tblGrid>
                <a:gridCol w="3502308">
                  <a:extLst>
                    <a:ext uri="{9D8B030D-6E8A-4147-A177-3AD203B41FA5}">
                      <a16:colId xmlns:a16="http://schemas.microsoft.com/office/drawing/2014/main" val="2084967443"/>
                    </a:ext>
                  </a:extLst>
                </a:gridCol>
                <a:gridCol w="971738">
                  <a:extLst>
                    <a:ext uri="{9D8B030D-6E8A-4147-A177-3AD203B41FA5}">
                      <a16:colId xmlns:a16="http://schemas.microsoft.com/office/drawing/2014/main" val="4087714902"/>
                    </a:ext>
                  </a:extLst>
                </a:gridCol>
                <a:gridCol w="971738">
                  <a:extLst>
                    <a:ext uri="{9D8B030D-6E8A-4147-A177-3AD203B41FA5}">
                      <a16:colId xmlns:a16="http://schemas.microsoft.com/office/drawing/2014/main" val="4018122808"/>
                    </a:ext>
                  </a:extLst>
                </a:gridCol>
              </a:tblGrid>
              <a:tr h="66896">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r>
                        <a:rPr lang="cy-GB" sz="1000" noProof="0" dirty="0">
                          <a:effectLst/>
                          <a:latin typeface="+mn-lt"/>
                          <a:ea typeface="Times New Roman" panose="02020603050405020304" pitchFamily="18" charset="0"/>
                        </a:rPr>
                        <a:t>Gwerth teg asedau</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dirty="0">
                          <a:effectLst/>
                          <a:latin typeface="Calibri"/>
                          <a:ea typeface="Times New Roman" panose="02020603050405020304" pitchFamily="18" charset="0"/>
                        </a:rPr>
                        <a:t>63,142</a:t>
                      </a:r>
                      <a:endParaRPr lang="en-GB" sz="1200" b="1" dirty="0">
                        <a:effectLst/>
                        <a:latin typeface="Calibri"/>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pPr algn="ctr"/>
                      <a:r>
                        <a:rPr lang="en-GB" sz="1000" dirty="0">
                          <a:effectLst/>
                          <a:latin typeface="Calibri"/>
                          <a:ea typeface="Times New Roman" panose="02020603050405020304" pitchFamily="18" charset="0"/>
                        </a:rPr>
                        <a:t>57,252</a:t>
                      </a:r>
                      <a:endParaRPr lang="en-GB" sz="1200" dirty="0">
                        <a:effectLst/>
                        <a:latin typeface="Calibri"/>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077089736"/>
                  </a:ext>
                </a:extLst>
              </a:tr>
              <a:tr h="179926">
                <a:tc>
                  <a:txBody>
                    <a:bodyPr/>
                    <a:lstStyle/>
                    <a:p>
                      <a:r>
                        <a:rPr lang="cy-GB" sz="1000" noProof="0" dirty="0">
                          <a:effectLst/>
                          <a:latin typeface="+mn-lt"/>
                          <a:ea typeface="Times New Roman" panose="02020603050405020304" pitchFamily="18" charset="0"/>
                        </a:rPr>
                        <a:t>Gwerth presennol rhwymedigaethau’r cynllun</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(54,255)</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dirty="0">
                          <a:effectLst/>
                          <a:latin typeface="Calibri"/>
                          <a:ea typeface="Times New Roman" panose="02020603050405020304" pitchFamily="18" charset="0"/>
                        </a:rPr>
                        <a:t>(50,842)</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848753276"/>
                  </a:ext>
                </a:extLst>
              </a:tr>
              <a:tr h="179926">
                <a:tc>
                  <a:txBody>
                    <a:bodyPr/>
                    <a:lstStyle/>
                    <a:p>
                      <a:r>
                        <a:rPr lang="cy-GB" sz="1000" noProof="0" dirty="0">
                          <a:effectLst/>
                          <a:latin typeface="+mn-lt"/>
                          <a:ea typeface="Times New Roman" panose="02020603050405020304" pitchFamily="18" charset="0"/>
                        </a:rPr>
                        <a:t>Gwarged yn y cynllun</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8,887</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dirty="0">
                          <a:effectLst/>
                          <a:latin typeface="Calibri"/>
                          <a:ea typeface="Times New Roman" panose="02020603050405020304" pitchFamily="18" charset="0"/>
                        </a:rPr>
                        <a:t>6,410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444380742"/>
                  </a:ext>
                </a:extLst>
              </a:tr>
              <a:tr h="122257">
                <a:tc>
                  <a:txBody>
                    <a:bodyPr/>
                    <a:lstStyle/>
                    <a:p>
                      <a:r>
                        <a:rPr lang="cy-GB" sz="1000" noProof="0" dirty="0">
                          <a:effectLst/>
                          <a:latin typeface="+mn-lt"/>
                          <a:ea typeface="Times New Roman" panose="02020603050405020304" pitchFamily="18" charset="0"/>
                        </a:rPr>
                        <a:t>Effaith </a:t>
                      </a:r>
                      <a:r>
                        <a:rPr lang="cy-GB" sz="1000" noProof="0" dirty="0" err="1">
                          <a:effectLst/>
                          <a:latin typeface="+mn-lt"/>
                          <a:ea typeface="Times New Roman" panose="02020603050405020304" pitchFamily="18" charset="0"/>
                        </a:rPr>
                        <a:t>uchafbris</a:t>
                      </a:r>
                      <a:r>
                        <a:rPr lang="cy-GB" sz="1000" noProof="0" dirty="0">
                          <a:effectLst/>
                          <a:latin typeface="+mn-lt"/>
                          <a:ea typeface="Times New Roman" panose="02020603050405020304" pitchFamily="18" charset="0"/>
                        </a:rPr>
                        <a:t> asedau</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(8,887)</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dirty="0">
                          <a:effectLst/>
                          <a:latin typeface="Calibri"/>
                          <a:ea typeface="Times New Roman" panose="02020603050405020304" pitchFamily="18" charset="0"/>
                        </a:rPr>
                        <a:t>(6,410)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483667"/>
                  </a:ext>
                </a:extLst>
              </a:tr>
              <a:tr h="182233">
                <a:tc>
                  <a:txBody>
                    <a:bodyPr/>
                    <a:lstStyle/>
                    <a:p>
                      <a:r>
                        <a:rPr lang="cy-GB" sz="1000" noProof="0" dirty="0">
                          <a:effectLst/>
                          <a:latin typeface="+mn-lt"/>
                          <a:ea typeface="Times New Roman" panose="02020603050405020304" pitchFamily="18" charset="0"/>
                        </a:rPr>
                        <a:t>Ased pensiwn cydnabyddedig</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dirty="0">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251009"/>
                  </a:ext>
                </a:extLst>
              </a:tr>
            </a:tbl>
          </a:graphicData>
        </a:graphic>
      </p:graphicFrame>
      <p:sp>
        <p:nvSpPr>
          <p:cNvPr id="42" name="TextBox 41">
            <a:extLst>
              <a:ext uri="{FF2B5EF4-FFF2-40B4-BE49-F238E27FC236}">
                <a16:creationId xmlns:a16="http://schemas.microsoft.com/office/drawing/2014/main" id="{270D99DA-26F1-0C76-66DD-DF15A7BFF7CA}"/>
              </a:ext>
            </a:extLst>
          </p:cNvPr>
          <p:cNvSpPr txBox="1"/>
          <p:nvPr/>
        </p:nvSpPr>
        <p:spPr>
          <a:xfrm>
            <a:off x="6754371" y="6431730"/>
            <a:ext cx="5599381" cy="276999"/>
          </a:xfrm>
          <a:prstGeom prst="rect">
            <a:avLst/>
          </a:prstGeom>
          <a:noFill/>
        </p:spPr>
        <p:txBody>
          <a:bodyPr wrap="square" rtlCol="0">
            <a:spAutoFit/>
          </a:bodyPr>
          <a:lstStyle/>
          <a:p>
            <a:r>
              <a:rPr lang="cy-GB" sz="1200" b="1" dirty="0"/>
              <a:t>Dadansoddiad o'r symudiad yng ngwerth presennol asedau'r cynllun</a:t>
            </a:r>
          </a:p>
        </p:txBody>
      </p:sp>
      <p:graphicFrame>
        <p:nvGraphicFramePr>
          <p:cNvPr id="43" name="Table 42">
            <a:extLst>
              <a:ext uri="{FF2B5EF4-FFF2-40B4-BE49-F238E27FC236}">
                <a16:creationId xmlns:a16="http://schemas.microsoft.com/office/drawing/2014/main" id="{C7ECEF64-02D6-0091-6DC9-289FD42B4CC1}"/>
              </a:ext>
            </a:extLst>
          </p:cNvPr>
          <p:cNvGraphicFramePr>
            <a:graphicFrameLocks noGrp="1"/>
          </p:cNvGraphicFramePr>
          <p:nvPr>
            <p:extLst>
              <p:ext uri="{D42A27DB-BD31-4B8C-83A1-F6EECF244321}">
                <p14:modId xmlns:p14="http://schemas.microsoft.com/office/powerpoint/2010/main" val="13950256"/>
              </p:ext>
            </p:extLst>
          </p:nvPr>
        </p:nvGraphicFramePr>
        <p:xfrm>
          <a:off x="6821906" y="6720576"/>
          <a:ext cx="5635563" cy="2328170"/>
        </p:xfrm>
        <a:graphic>
          <a:graphicData uri="http://schemas.openxmlformats.org/drawingml/2006/table">
            <a:tbl>
              <a:tblPr>
                <a:tableStyleId>{2D5ABB26-0587-4C30-8999-92F81FD0307C}</a:tableStyleId>
              </a:tblPr>
              <a:tblGrid>
                <a:gridCol w="3624359">
                  <a:extLst>
                    <a:ext uri="{9D8B030D-6E8A-4147-A177-3AD203B41FA5}">
                      <a16:colId xmlns:a16="http://schemas.microsoft.com/office/drawing/2014/main" val="2084967443"/>
                    </a:ext>
                  </a:extLst>
                </a:gridCol>
                <a:gridCol w="1005602">
                  <a:extLst>
                    <a:ext uri="{9D8B030D-6E8A-4147-A177-3AD203B41FA5}">
                      <a16:colId xmlns:a16="http://schemas.microsoft.com/office/drawing/2014/main" val="4087714902"/>
                    </a:ext>
                  </a:extLst>
                </a:gridCol>
                <a:gridCol w="1005602">
                  <a:extLst>
                    <a:ext uri="{9D8B030D-6E8A-4147-A177-3AD203B41FA5}">
                      <a16:colId xmlns:a16="http://schemas.microsoft.com/office/drawing/2014/main" val="4018122808"/>
                    </a:ext>
                  </a:extLst>
                </a:gridCol>
              </a:tblGrid>
              <a:tr h="174605">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174605">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97896">
                <a:tc>
                  <a:txBody>
                    <a:bodyPr/>
                    <a:lstStyle/>
                    <a:p>
                      <a:pPr algn="l" fontAlgn="ctr"/>
                      <a:r>
                        <a:rPr lang="cy-GB" sz="1000" b="0" i="0" u="none" strike="noStrike" noProof="0" dirty="0">
                          <a:solidFill>
                            <a:srgbClr val="000000"/>
                          </a:solidFill>
                          <a:effectLst/>
                          <a:latin typeface="+mn-lt"/>
                        </a:rPr>
                        <a:t>Ar 1 Awst</a:t>
                      </a:r>
                      <a:endParaRPr lang="cy-GB" sz="1000" b="0" i="0" u="none" strike="noStrike" noProof="0" dirty="0">
                        <a:solidFill>
                          <a:srgbClr val="000000"/>
                        </a:solidFill>
                        <a:effectLst/>
                        <a:latin typeface="Calibri"/>
                      </a:endParaRPr>
                    </a:p>
                  </a:txBody>
                  <a:tcPr marL="6350" marR="6350" marT="6350" marB="0" anchor="ctr">
                    <a:lnR>
                      <a:noFill/>
                    </a:lnR>
                    <a:lnB>
                      <a:noFill/>
                    </a:lnB>
                  </a:tcPr>
                </a:tc>
                <a:tc>
                  <a:txBody>
                    <a:bodyPr/>
                    <a:lstStyle/>
                    <a:p>
                      <a:pPr algn="ctr" fontAlgn="ctr"/>
                      <a:r>
                        <a:rPr lang="en-GB" sz="1000" b="1" i="0" u="none" strike="noStrike">
                          <a:solidFill>
                            <a:srgbClr val="000000"/>
                          </a:solidFill>
                          <a:effectLst/>
                          <a:latin typeface="Calibri"/>
                        </a:rPr>
                        <a:t>57,252</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54,837</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77089736"/>
                  </a:ext>
                </a:extLst>
              </a:tr>
              <a:tr h="197896">
                <a:tc>
                  <a:txBody>
                    <a:bodyPr/>
                    <a:lstStyle/>
                    <a:p>
                      <a:pPr marL="0" marR="0" lvl="0" indent="0" algn="l" defTabSz="1280128" rtl="0" eaLnBrk="1" fontAlgn="ctr" latinLnBrk="0" hangingPunct="1">
                        <a:lnSpc>
                          <a:spcPct val="100000"/>
                        </a:lnSpc>
                        <a:spcBef>
                          <a:spcPts val="0"/>
                        </a:spcBef>
                        <a:spcAft>
                          <a:spcPts val="0"/>
                        </a:spcAft>
                        <a:buClrTx/>
                        <a:buSzTx/>
                        <a:buFontTx/>
                        <a:buNone/>
                        <a:tabLst/>
                        <a:defRPr/>
                      </a:pPr>
                      <a:r>
                        <a:rPr lang="cy-GB" sz="1000" noProof="0" dirty="0">
                          <a:effectLst/>
                          <a:latin typeface="+mn-lt"/>
                          <a:ea typeface="Times New Roman" panose="02020603050405020304" pitchFamily="18" charset="0"/>
                        </a:rPr>
                        <a:t>Cyfradd yr enillion disgwyliedig ar y cynllun</a:t>
                      </a:r>
                      <a:endParaRPr lang="cy-GB" sz="1200" noProof="0" dirty="0">
                        <a:effectLst/>
                        <a:latin typeface="+mn-lt"/>
                        <a:ea typeface="Times New Roman" panose="02020603050405020304" pitchFamily="18"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dirty="0">
                          <a:solidFill>
                            <a:srgbClr val="000000"/>
                          </a:solidFill>
                          <a:effectLst/>
                          <a:latin typeface="Calibri"/>
                        </a:rPr>
                        <a:t>2,973</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1,936</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753276"/>
                  </a:ext>
                </a:extLst>
              </a:tr>
              <a:tr h="197896">
                <a:tc>
                  <a:txBody>
                    <a:bodyPr/>
                    <a:lstStyle/>
                    <a:p>
                      <a:pPr algn="l" fontAlgn="ctr"/>
                      <a:r>
                        <a:rPr lang="cy-GB" sz="1000" b="0" i="0" u="none" strike="noStrike" noProof="0" dirty="0">
                          <a:solidFill>
                            <a:srgbClr val="000000"/>
                          </a:solidFill>
                          <a:effectLst/>
                          <a:latin typeface="Calibri"/>
                        </a:rPr>
                        <a:t>Ail-asesu enillion ar asedau</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2,482</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(435)</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4380742"/>
                  </a:ext>
                </a:extLst>
              </a:tr>
              <a:tr h="197896">
                <a:tc>
                  <a:txBody>
                    <a:bodyPr/>
                    <a:lstStyle/>
                    <a:p>
                      <a:pPr algn="l" fontAlgn="ctr"/>
                      <a:r>
                        <a:rPr lang="cy-GB" sz="1000" b="0" i="0" u="none" strike="noStrike" noProof="0" dirty="0">
                          <a:solidFill>
                            <a:srgbClr val="000000"/>
                          </a:solidFill>
                          <a:effectLst/>
                          <a:latin typeface="Calibri"/>
                        </a:rPr>
                        <a:t>Costau gweinyddol</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(33)</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(32)</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2023850"/>
                  </a:ext>
                </a:extLst>
              </a:tr>
              <a:tr h="197896">
                <a:tc>
                  <a:txBody>
                    <a:bodyPr/>
                    <a:lstStyle/>
                    <a:p>
                      <a:pPr algn="l" fontAlgn="ctr"/>
                      <a:r>
                        <a:rPr lang="cy-GB" sz="1000" b="0" i="0" u="none" strike="noStrike" noProof="0" dirty="0">
                          <a:solidFill>
                            <a:srgbClr val="000000"/>
                          </a:solidFill>
                          <a:effectLst/>
                          <a:latin typeface="Calibri"/>
                        </a:rPr>
                        <a:t>Cyfraniadau’r cyflogwr</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1,657</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1,657</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8710876"/>
                  </a:ext>
                </a:extLst>
              </a:tr>
              <a:tr h="197896">
                <a:tc>
                  <a:txBody>
                    <a:bodyPr/>
                    <a:lstStyle/>
                    <a:p>
                      <a:pPr algn="l" fontAlgn="ctr"/>
                      <a:r>
                        <a:rPr lang="cy-GB" sz="1000" b="0" i="0" u="none" strike="noStrike" noProof="0" dirty="0">
                          <a:solidFill>
                            <a:srgbClr val="000000"/>
                          </a:solidFill>
                          <a:effectLst/>
                          <a:latin typeface="Calibri"/>
                        </a:rPr>
                        <a:t>Cyfraniadau aelodau</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511</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497</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1224032"/>
                  </a:ext>
                </a:extLst>
              </a:tr>
              <a:tr h="197896">
                <a:tc>
                  <a:txBody>
                    <a:bodyPr/>
                    <a:lstStyle/>
                    <a:p>
                      <a:pPr algn="l" fontAlgn="ctr"/>
                      <a:r>
                        <a:rPr lang="cy-GB" sz="1000" b="0" i="0" u="none" strike="noStrike" noProof="0" dirty="0">
                          <a:solidFill>
                            <a:srgbClr val="000000"/>
                          </a:solidFill>
                          <a:effectLst/>
                          <a:latin typeface="Calibri"/>
                        </a:rPr>
                        <a:t>Buddion a dalwyd</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(1,700)</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(1,208)</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3218199"/>
                  </a:ext>
                </a:extLst>
              </a:tr>
              <a:tr h="197896">
                <a:tc>
                  <a:txBody>
                    <a:bodyPr/>
                    <a:lstStyle/>
                    <a:p>
                      <a:pPr algn="l" fontAlgn="ctr"/>
                      <a:r>
                        <a:rPr lang="cy-GB" sz="1000" b="0" i="0" u="none" strike="noStrike" noProof="0" dirty="0">
                          <a:solidFill>
                            <a:srgbClr val="000000"/>
                          </a:solidFill>
                          <a:effectLst/>
                          <a:latin typeface="Calibri"/>
                        </a:rPr>
                        <a:t>Ar 31 Gorffennaf</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63,142</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57,252</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206785"/>
                  </a:ext>
                </a:extLst>
              </a:tr>
              <a:tr h="197896">
                <a:tc>
                  <a:txBody>
                    <a:bodyPr/>
                    <a:lstStyle/>
                    <a:p>
                      <a:pPr algn="l" fontAlgn="ctr"/>
                      <a:r>
                        <a:rPr lang="cy-GB" sz="1000" b="0" i="0" u="none" strike="noStrike" noProof="0" dirty="0">
                          <a:solidFill>
                            <a:srgbClr val="000000"/>
                          </a:solidFill>
                          <a:effectLst/>
                          <a:latin typeface="Calibri"/>
                        </a:rPr>
                        <a:t>Effaith </a:t>
                      </a:r>
                      <a:r>
                        <a:rPr lang="cy-GB" sz="1000" b="0" i="0" u="none" strike="noStrike" noProof="0" dirty="0" err="1">
                          <a:solidFill>
                            <a:srgbClr val="000000"/>
                          </a:solidFill>
                          <a:effectLst/>
                          <a:latin typeface="Calibri"/>
                        </a:rPr>
                        <a:t>uchafbris</a:t>
                      </a:r>
                      <a:r>
                        <a:rPr lang="cy-GB" sz="1000" b="0" i="0" u="none" strike="noStrike" noProof="0" dirty="0">
                          <a:solidFill>
                            <a:srgbClr val="000000"/>
                          </a:solidFill>
                          <a:effectLst/>
                          <a:latin typeface="Calibri"/>
                        </a:rPr>
                        <a:t> asedau</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a:solidFill>
                            <a:srgbClr val="000000"/>
                          </a:solidFill>
                          <a:effectLst/>
                          <a:latin typeface="Calibri"/>
                        </a:rPr>
                        <a:t>(8,887)</a:t>
                      </a:r>
                      <a:endParaRPr lang="en-GB" sz="1000" b="1" i="0" u="none" strike="noStrike" dirty="0">
                        <a:solidFill>
                          <a:srgbClr val="000000"/>
                        </a:solidFill>
                        <a:effectLst/>
                        <a:latin typeface="Calibri"/>
                      </a:endParaRP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0" i="0" u="none" strike="noStrike">
                          <a:solidFill>
                            <a:srgbClr val="000000"/>
                          </a:solidFill>
                          <a:effectLst/>
                          <a:latin typeface="Calibri"/>
                        </a:rPr>
                        <a:t>(6,410)</a:t>
                      </a:r>
                      <a:endParaRPr lang="en-GB" sz="1000" b="0" i="0" u="none" strike="noStrike" dirty="0">
                        <a:solidFill>
                          <a:srgbClr val="000000"/>
                        </a:solidFill>
                        <a:effectLst/>
                        <a:latin typeface="Calibri"/>
                      </a:endParaRP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936583"/>
                  </a:ext>
                </a:extLst>
              </a:tr>
              <a:tr h="197896">
                <a:tc>
                  <a:txBody>
                    <a:bodyPr/>
                    <a:lstStyle/>
                    <a:p>
                      <a:pPr algn="l" fontAlgn="ctr"/>
                      <a:r>
                        <a:rPr lang="cy-GB" sz="1000" b="0" i="0" u="none" strike="noStrike" noProof="0" dirty="0">
                          <a:solidFill>
                            <a:srgbClr val="000000"/>
                          </a:solidFill>
                          <a:effectLst/>
                          <a:latin typeface="+mn-lt"/>
                        </a:rPr>
                        <a:t>Gwerth cydnabyddedig asedau'r cynllun ar 31 Gorffennaf</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GB" sz="1000" b="1" i="0" u="none" strike="noStrike" dirty="0">
                          <a:solidFill>
                            <a:srgbClr val="000000"/>
                          </a:solidFill>
                          <a:effectLst/>
                          <a:latin typeface="Calibri"/>
                        </a:rPr>
                        <a:t>54,255</a:t>
                      </a:r>
                    </a:p>
                  </a:txBody>
                  <a:tcPr marL="6350" marR="6350" marT="6350" marB="0" anchor="ctr">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i="0" u="none" strike="noStrike" dirty="0">
                          <a:solidFill>
                            <a:srgbClr val="000000"/>
                          </a:solidFill>
                          <a:effectLst/>
                          <a:latin typeface="Calibri"/>
                        </a:rPr>
                        <a:t>50,842</a:t>
                      </a:r>
                    </a:p>
                  </a:txBody>
                  <a:tcPr marL="6350" marR="6350" marT="6350" marB="0" anchor="ctr">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8382275"/>
                  </a:ext>
                </a:extLst>
              </a:tr>
            </a:tbl>
          </a:graphicData>
        </a:graphic>
      </p:graphicFrame>
      <p:cxnSp>
        <p:nvCxnSpPr>
          <p:cNvPr id="29" name="Straight Connector 28">
            <a:extLst>
              <a:ext uri="{FF2B5EF4-FFF2-40B4-BE49-F238E27FC236}">
                <a16:creationId xmlns:a16="http://schemas.microsoft.com/office/drawing/2014/main" id="{F50E87E2-1F29-E5C4-04B7-8C4529E98158}"/>
              </a:ext>
            </a:extLst>
          </p:cNvPr>
          <p:cNvCxnSpPr>
            <a:cxnSpLocks/>
          </p:cNvCxnSpPr>
          <p:nvPr/>
        </p:nvCxnSpPr>
        <p:spPr>
          <a:xfrm>
            <a:off x="471568" y="5396226"/>
            <a:ext cx="54653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2D45E89-1D83-FE27-77F0-2C98777286CF}"/>
              </a:ext>
            </a:extLst>
          </p:cNvPr>
          <p:cNvCxnSpPr>
            <a:cxnSpLocks/>
          </p:cNvCxnSpPr>
          <p:nvPr/>
        </p:nvCxnSpPr>
        <p:spPr>
          <a:xfrm>
            <a:off x="471568" y="7133117"/>
            <a:ext cx="54653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39EB6ED-749B-269B-DF2B-FED45B212360}"/>
              </a:ext>
            </a:extLst>
          </p:cNvPr>
          <p:cNvCxnSpPr>
            <a:cxnSpLocks/>
          </p:cNvCxnSpPr>
          <p:nvPr/>
        </p:nvCxnSpPr>
        <p:spPr>
          <a:xfrm>
            <a:off x="471568" y="3353875"/>
            <a:ext cx="5465393"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2B1D3203-906D-0C86-8AA9-3BC605482082}"/>
              </a:ext>
            </a:extLst>
          </p:cNvPr>
          <p:cNvSpPr/>
          <p:nvPr/>
        </p:nvSpPr>
        <p:spPr>
          <a:xfrm>
            <a:off x="0" y="868100"/>
            <a:ext cx="12801600" cy="35534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5C54CC32-3841-3DC9-F5BB-3AB2A770335C}"/>
              </a:ext>
            </a:extLst>
          </p:cNvPr>
          <p:cNvSpPr txBox="1"/>
          <p:nvPr/>
        </p:nvSpPr>
        <p:spPr>
          <a:xfrm>
            <a:off x="472943" y="880586"/>
            <a:ext cx="6891351" cy="338554"/>
          </a:xfrm>
          <a:prstGeom prst="rect">
            <a:avLst/>
          </a:prstGeom>
          <a:noFill/>
        </p:spPr>
        <p:txBody>
          <a:bodyPr wrap="square" rtlCol="0">
            <a:spAutoFit/>
          </a:bodyPr>
          <a:lstStyle/>
          <a:p>
            <a:r>
              <a:rPr lang="cy-GB" sz="1600" b="1" dirty="0"/>
              <a:t>Cynllun LGPS Dyfed – Coleg Sir Gâr</a:t>
            </a:r>
          </a:p>
        </p:txBody>
      </p:sp>
    </p:spTree>
    <p:extLst>
      <p:ext uri="{BB962C8B-B14F-4D97-AF65-F5344CB8AC3E}">
        <p14:creationId xmlns:p14="http://schemas.microsoft.com/office/powerpoint/2010/main" val="32290894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2C709-5458-2AAA-A55C-35854B84ADD9}"/>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595F741-E4BB-2773-AA75-30F0E404DBEA}"/>
              </a:ext>
            </a:extLst>
          </p:cNvPr>
          <p:cNvSpPr/>
          <p:nvPr/>
        </p:nvSpPr>
        <p:spPr>
          <a:xfrm>
            <a:off x="6148136" y="0"/>
            <a:ext cx="493296" cy="96181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75E1EE2-311D-60C2-9E45-FC4B3E94CF31}"/>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83AD3366-F3D9-5D18-051B-43B0634B1698}"/>
              </a:ext>
            </a:extLst>
          </p:cNvPr>
          <p:cNvSpPr txBox="1"/>
          <p:nvPr/>
        </p:nvSpPr>
        <p:spPr>
          <a:xfrm>
            <a:off x="386863" y="61555"/>
            <a:ext cx="12180873" cy="584775"/>
          </a:xfrm>
          <a:prstGeom prst="rect">
            <a:avLst/>
          </a:prstGeom>
          <a:noFill/>
        </p:spPr>
        <p:txBody>
          <a:bodyPr wrap="square" rtlCol="0">
            <a:spAutoFit/>
          </a:bodyPr>
          <a:lstStyle/>
          <a:p>
            <a:r>
              <a:rPr lang="en-GB" sz="3200" dirty="0">
                <a:solidFill>
                  <a:schemeClr val="bg1"/>
                </a:solidFill>
              </a:rPr>
              <a:t>NODIADAU I’R CYFRIFON</a:t>
            </a:r>
            <a:endParaRPr lang="en-GB" sz="3200" b="1" dirty="0">
              <a:solidFill>
                <a:schemeClr val="bg1"/>
              </a:solidFill>
            </a:endParaRPr>
          </a:p>
        </p:txBody>
      </p:sp>
      <p:graphicFrame>
        <p:nvGraphicFramePr>
          <p:cNvPr id="3" name="Table 2">
            <a:extLst>
              <a:ext uri="{FF2B5EF4-FFF2-40B4-BE49-F238E27FC236}">
                <a16:creationId xmlns:a16="http://schemas.microsoft.com/office/drawing/2014/main" id="{854E6904-D8E1-AE53-FB0A-BA0E9AA62AD9}"/>
              </a:ext>
            </a:extLst>
          </p:cNvPr>
          <p:cNvGraphicFramePr>
            <a:graphicFrameLocks noGrp="1"/>
          </p:cNvGraphicFramePr>
          <p:nvPr>
            <p:extLst>
              <p:ext uri="{D42A27DB-BD31-4B8C-83A1-F6EECF244321}">
                <p14:modId xmlns:p14="http://schemas.microsoft.com/office/powerpoint/2010/main" val="4011404886"/>
              </p:ext>
            </p:extLst>
          </p:nvPr>
        </p:nvGraphicFramePr>
        <p:xfrm>
          <a:off x="533910" y="3817202"/>
          <a:ext cx="5445784" cy="1198261"/>
        </p:xfrm>
        <a:graphic>
          <a:graphicData uri="http://schemas.openxmlformats.org/drawingml/2006/table">
            <a:tbl>
              <a:tblPr>
                <a:tableStyleId>{2D5ABB26-0587-4C30-8999-92F81FD0307C}</a:tableStyleId>
              </a:tblPr>
              <a:tblGrid>
                <a:gridCol w="3502308">
                  <a:extLst>
                    <a:ext uri="{9D8B030D-6E8A-4147-A177-3AD203B41FA5}">
                      <a16:colId xmlns:a16="http://schemas.microsoft.com/office/drawing/2014/main" val="2084967443"/>
                    </a:ext>
                  </a:extLst>
                </a:gridCol>
                <a:gridCol w="971738">
                  <a:extLst>
                    <a:ext uri="{9D8B030D-6E8A-4147-A177-3AD203B41FA5}">
                      <a16:colId xmlns:a16="http://schemas.microsoft.com/office/drawing/2014/main" val="4087714902"/>
                    </a:ext>
                  </a:extLst>
                </a:gridCol>
                <a:gridCol w="971738">
                  <a:extLst>
                    <a:ext uri="{9D8B030D-6E8A-4147-A177-3AD203B41FA5}">
                      <a16:colId xmlns:a16="http://schemas.microsoft.com/office/drawing/2014/main" val="4018122808"/>
                    </a:ext>
                  </a:extLst>
                </a:gridCol>
              </a:tblGrid>
              <a:tr h="66896">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dirty="0">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pPr algn="l" fontAlgn="ctr"/>
                      <a:r>
                        <a:rPr lang="cy-GB" sz="1000" u="none" strike="noStrike" noProof="0" dirty="0">
                          <a:effectLst/>
                        </a:rPr>
                        <a:t>Cost bresennol y gwasanaeth</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a:r>
                        <a:rPr lang="en-GB" sz="1000" b="1" dirty="0">
                          <a:effectLst/>
                          <a:latin typeface="Calibri"/>
                          <a:ea typeface="Times New Roman" panose="02020603050405020304" pitchFamily="18" charset="0"/>
                        </a:rPr>
                        <a:t>(204)</a:t>
                      </a:r>
                      <a:endParaRPr lang="en-GB" sz="1200" b="1" dirty="0">
                        <a:effectLst/>
                        <a:latin typeface="Calibri"/>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pPr algn="ctr"/>
                      <a:r>
                        <a:rPr lang="en-GB" sz="1000">
                          <a:effectLst/>
                          <a:latin typeface="Calibri"/>
                          <a:ea typeface="Times New Roman" panose="02020603050405020304" pitchFamily="18" charset="0"/>
                        </a:rPr>
                        <a:t>(324)</a:t>
                      </a:r>
                      <a:endParaRPr lang="en-GB" sz="1200" dirty="0">
                        <a:effectLst/>
                        <a:latin typeface="Calibri"/>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077089736"/>
                  </a:ext>
                </a:extLst>
              </a:tr>
              <a:tr h="179926">
                <a:tc>
                  <a:txBody>
                    <a:bodyPr/>
                    <a:lstStyle/>
                    <a:p>
                      <a:pPr algn="l" fontAlgn="ctr"/>
                      <a:r>
                        <a:rPr lang="cy-GB" sz="1000" u="none" strike="noStrike" noProof="0" dirty="0">
                          <a:effectLst/>
                        </a:rPr>
                        <a:t>Cost y gwasanaeth yn y gorffennol</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a:r>
                        <a:rPr lang="en-GB" sz="1000" b="1">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848753276"/>
                  </a:ext>
                </a:extLst>
              </a:tr>
              <a:tr h="179926">
                <a:tc>
                  <a:txBody>
                    <a:bodyPr/>
                    <a:lstStyle/>
                    <a:p>
                      <a:pPr algn="l" fontAlgn="ctr"/>
                      <a:r>
                        <a:rPr lang="cy-GB" sz="1000" u="none" strike="noStrike" noProof="0" dirty="0">
                          <a:effectLst/>
                        </a:rPr>
                        <a:t>Costau gweinyddol</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a:r>
                        <a:rPr lang="en-GB" sz="1000" b="1" dirty="0">
                          <a:effectLst/>
                          <a:latin typeface="Calibri"/>
                          <a:ea typeface="Times New Roman" panose="02020603050405020304" pitchFamily="18" charset="0"/>
                        </a:rPr>
                        <a:t>(5)</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effectLst/>
                          <a:latin typeface="Calibri"/>
                          <a:ea typeface="Times New Roman" panose="02020603050405020304" pitchFamily="18" charset="0"/>
                        </a:rPr>
                        <a:t>(5)</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444380742"/>
                  </a:ext>
                </a:extLst>
              </a:tr>
              <a:tr h="122257">
                <a:tc>
                  <a:txBody>
                    <a:bodyPr/>
                    <a:lstStyle/>
                    <a:p>
                      <a:pPr algn="l" fontAlgn="ctr"/>
                      <a:r>
                        <a:rPr lang="cy-GB" sz="1000" u="none" strike="noStrike" noProof="0" dirty="0">
                          <a:effectLst/>
                        </a:rPr>
                        <a:t>Cwtogi</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a:r>
                        <a:rPr lang="en-GB" sz="1000" b="1" dirty="0">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483667"/>
                  </a:ext>
                </a:extLst>
              </a:tr>
              <a:tr h="182233">
                <a:tc>
                  <a:txBody>
                    <a:bodyPr/>
                    <a:lstStyle/>
                    <a:p>
                      <a:pPr algn="l" fontAlgn="ctr"/>
                      <a:r>
                        <a:rPr lang="cy-GB" sz="1000" b="0" i="0" u="none" strike="noStrike" noProof="0" dirty="0">
                          <a:solidFill>
                            <a:srgbClr val="000000"/>
                          </a:solidFill>
                          <a:effectLst/>
                          <a:latin typeface="Calibri" panose="020F0502020204030204" pitchFamily="34" charset="0"/>
                        </a:rPr>
                        <a:t>Cyfanswm cost gweithredu</a:t>
                      </a:r>
                    </a:p>
                  </a:txBody>
                  <a:tcPr marL="6350" marR="6350" marT="6350" marB="0" anchor="ctr"/>
                </a:tc>
                <a:tc>
                  <a:txBody>
                    <a:bodyPr/>
                    <a:lstStyle/>
                    <a:p>
                      <a:pPr algn="ctr"/>
                      <a:r>
                        <a:rPr lang="en-GB" sz="1000" b="1" dirty="0">
                          <a:effectLst/>
                          <a:latin typeface="Calibri"/>
                          <a:ea typeface="Times New Roman" panose="02020603050405020304" pitchFamily="18" charset="0"/>
                        </a:rPr>
                        <a:t>(209)</a:t>
                      </a:r>
                      <a:endParaRPr lang="en-GB" sz="1200"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b="1" dirty="0">
                          <a:effectLst/>
                          <a:latin typeface="Calibri"/>
                          <a:ea typeface="Times New Roman" panose="02020603050405020304" pitchFamily="18" charset="0"/>
                        </a:rPr>
                        <a:t>(329)</a:t>
                      </a:r>
                      <a:endParaRPr lang="en-GB" sz="1200" b="1"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251009"/>
                  </a:ext>
                </a:extLst>
              </a:tr>
            </a:tbl>
          </a:graphicData>
        </a:graphic>
      </p:graphicFrame>
      <p:sp>
        <p:nvSpPr>
          <p:cNvPr id="6" name="TextBox 5">
            <a:extLst>
              <a:ext uri="{FF2B5EF4-FFF2-40B4-BE49-F238E27FC236}">
                <a16:creationId xmlns:a16="http://schemas.microsoft.com/office/drawing/2014/main" id="{AC069098-425C-0F5E-1100-E09F350B8E6D}"/>
              </a:ext>
            </a:extLst>
          </p:cNvPr>
          <p:cNvSpPr txBox="1"/>
          <p:nvPr/>
        </p:nvSpPr>
        <p:spPr>
          <a:xfrm>
            <a:off x="429755" y="3413342"/>
            <a:ext cx="4755936" cy="276999"/>
          </a:xfrm>
          <a:prstGeom prst="rect">
            <a:avLst/>
          </a:prstGeom>
          <a:noFill/>
        </p:spPr>
        <p:txBody>
          <a:bodyPr wrap="square" rtlCol="0">
            <a:spAutoFit/>
          </a:bodyPr>
          <a:lstStyle/>
          <a:p>
            <a:r>
              <a:rPr lang="cy-GB" sz="1200" b="1" dirty="0"/>
              <a:t>Dadansoddiad o'r swm a godir mewn Datganiad o Incwm Cynhwysfawr</a:t>
            </a:r>
          </a:p>
        </p:txBody>
      </p:sp>
      <p:graphicFrame>
        <p:nvGraphicFramePr>
          <p:cNvPr id="5" name="Table 4">
            <a:extLst>
              <a:ext uri="{FF2B5EF4-FFF2-40B4-BE49-F238E27FC236}">
                <a16:creationId xmlns:a16="http://schemas.microsoft.com/office/drawing/2014/main" id="{AA63F370-7EC1-58DE-AB2E-2F8667813CEE}"/>
              </a:ext>
            </a:extLst>
          </p:cNvPr>
          <p:cNvGraphicFramePr>
            <a:graphicFrameLocks noGrp="1"/>
          </p:cNvGraphicFramePr>
          <p:nvPr>
            <p:extLst>
              <p:ext uri="{D42A27DB-BD31-4B8C-83A1-F6EECF244321}">
                <p14:modId xmlns:p14="http://schemas.microsoft.com/office/powerpoint/2010/main" val="4036984970"/>
              </p:ext>
            </p:extLst>
          </p:nvPr>
        </p:nvGraphicFramePr>
        <p:xfrm>
          <a:off x="533910" y="5852743"/>
          <a:ext cx="5445784" cy="857278"/>
        </p:xfrm>
        <a:graphic>
          <a:graphicData uri="http://schemas.openxmlformats.org/drawingml/2006/table">
            <a:tbl>
              <a:tblPr>
                <a:tableStyleId>{2D5ABB26-0587-4C30-8999-92F81FD0307C}</a:tableStyleId>
              </a:tblPr>
              <a:tblGrid>
                <a:gridCol w="3502308">
                  <a:extLst>
                    <a:ext uri="{9D8B030D-6E8A-4147-A177-3AD203B41FA5}">
                      <a16:colId xmlns:a16="http://schemas.microsoft.com/office/drawing/2014/main" val="2084967443"/>
                    </a:ext>
                  </a:extLst>
                </a:gridCol>
                <a:gridCol w="971738">
                  <a:extLst>
                    <a:ext uri="{9D8B030D-6E8A-4147-A177-3AD203B41FA5}">
                      <a16:colId xmlns:a16="http://schemas.microsoft.com/office/drawing/2014/main" val="4087714902"/>
                    </a:ext>
                  </a:extLst>
                </a:gridCol>
                <a:gridCol w="971738">
                  <a:extLst>
                    <a:ext uri="{9D8B030D-6E8A-4147-A177-3AD203B41FA5}">
                      <a16:colId xmlns:a16="http://schemas.microsoft.com/office/drawing/2014/main" val="4018122808"/>
                    </a:ext>
                  </a:extLst>
                </a:gridCol>
              </a:tblGrid>
              <a:tr h="66896">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pPr algn="l" fontAlgn="ctr"/>
                      <a:r>
                        <a:rPr lang="cy-GB" sz="1000" b="0" i="0" u="none" strike="noStrike" noProof="0" dirty="0">
                          <a:solidFill>
                            <a:srgbClr val="000000"/>
                          </a:solidFill>
                          <a:effectLst/>
                          <a:latin typeface="Calibri"/>
                        </a:rPr>
                        <a:t>Enillion disgwyliedig ar asedau</a:t>
                      </a:r>
                    </a:p>
                  </a:txBody>
                  <a:tcPr marL="6350" marR="6350" marT="6350" marB="0" anchor="ctr"/>
                </a:tc>
                <a:tc>
                  <a:txBody>
                    <a:bodyPr/>
                    <a:lstStyle/>
                    <a:p>
                      <a:pPr algn="ctr"/>
                      <a:r>
                        <a:rPr lang="en-GB" sz="1000" b="1">
                          <a:effectLst/>
                          <a:latin typeface="Calibri"/>
                          <a:ea typeface="Times New Roman" panose="02020603050405020304" pitchFamily="18" charset="0"/>
                        </a:rPr>
                        <a:t> 653</a:t>
                      </a:r>
                      <a:endParaRPr lang="en-GB" sz="1200" b="1">
                        <a:effectLst/>
                        <a:latin typeface="Calibri"/>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pPr algn="ctr"/>
                      <a:r>
                        <a:rPr lang="en-GB" sz="1000" dirty="0">
                          <a:effectLst/>
                          <a:latin typeface="Calibri" panose="020F0502020204030204" pitchFamily="34" charset="0"/>
                          <a:ea typeface="Times New Roman" panose="02020603050405020304" pitchFamily="18" charset="0"/>
                        </a:rPr>
                        <a:t>429 </a:t>
                      </a:r>
                      <a:endParaRPr lang="en-GB"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077089736"/>
                  </a:ext>
                </a:extLst>
              </a:tr>
              <a:tr h="179926">
                <a:tc>
                  <a:txBody>
                    <a:bodyPr/>
                    <a:lstStyle/>
                    <a:p>
                      <a:pPr algn="l" fontAlgn="ctr"/>
                      <a:r>
                        <a:rPr lang="cy-GB" sz="1000" b="0" i="0" u="none" strike="noStrike" noProof="0" dirty="0">
                          <a:solidFill>
                            <a:srgbClr val="000000"/>
                          </a:solidFill>
                          <a:effectLst/>
                          <a:latin typeface="Calibri"/>
                        </a:rPr>
                        <a:t>Llog ar rwymedigaethau pensiynau</a:t>
                      </a:r>
                    </a:p>
                  </a:txBody>
                  <a:tcPr marL="6350" marR="6350" marT="6350" marB="0" anchor="ctr"/>
                </a:tc>
                <a:tc>
                  <a:txBody>
                    <a:bodyPr/>
                    <a:lstStyle/>
                    <a:p>
                      <a:pPr algn="ctr"/>
                      <a:r>
                        <a:rPr lang="en-GB" sz="1000" b="1">
                          <a:effectLst/>
                          <a:latin typeface="Calibri"/>
                          <a:ea typeface="Times New Roman" panose="02020603050405020304" pitchFamily="18" charset="0"/>
                        </a:rPr>
                        <a:t>(528)</a:t>
                      </a:r>
                      <a:endParaRPr lang="en-GB" sz="1200" b="1">
                        <a:effectLst/>
                        <a:latin typeface="Calibri"/>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b="0" dirty="0">
                          <a:effectLst/>
                          <a:latin typeface="Calibri" panose="020F0502020204030204" pitchFamily="34" charset="0"/>
                          <a:ea typeface="Times New Roman" panose="02020603050405020304" pitchFamily="18" charset="0"/>
                        </a:rPr>
                        <a:t>(454)</a:t>
                      </a:r>
                      <a:endParaRPr lang="en-GB" sz="1200" b="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8753276"/>
                  </a:ext>
                </a:extLst>
              </a:tr>
              <a:tr h="179926">
                <a:tc>
                  <a:txBody>
                    <a:bodyPr/>
                    <a:lstStyle/>
                    <a:p>
                      <a:pPr algn="l" fontAlgn="ctr"/>
                      <a:r>
                        <a:rPr lang="cy-GB" sz="1000" b="0" i="0" u="none" strike="noStrike" noProof="0" dirty="0">
                          <a:solidFill>
                            <a:srgbClr val="000000"/>
                          </a:solidFill>
                          <a:effectLst/>
                          <a:latin typeface="Calibri"/>
                        </a:rPr>
                        <a:t>Cost cyllidebol net</a:t>
                      </a:r>
                    </a:p>
                  </a:txBody>
                  <a:tcPr marL="6350" marR="6350" marT="6350" marB="0" anchor="ctr"/>
                </a:tc>
                <a:tc>
                  <a:txBody>
                    <a:bodyPr/>
                    <a:lstStyle/>
                    <a:p>
                      <a:pPr algn="ctr"/>
                      <a:r>
                        <a:rPr lang="en-GB" sz="1000" b="1" dirty="0">
                          <a:effectLst/>
                          <a:latin typeface="Calibri" panose="020F0502020204030204" pitchFamily="34" charset="0"/>
                          <a:ea typeface="Times New Roman" panose="02020603050405020304" pitchFamily="18" charset="0"/>
                        </a:rPr>
                        <a:t>125</a:t>
                      </a:r>
                      <a:endParaRPr lang="en-GB" sz="120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b="1" dirty="0">
                          <a:effectLst/>
                          <a:latin typeface="Calibri" panose="020F0502020204030204" pitchFamily="34" charset="0"/>
                          <a:ea typeface="Times New Roman" panose="02020603050405020304" pitchFamily="18" charset="0"/>
                        </a:rPr>
                        <a:t>(25)</a:t>
                      </a:r>
                      <a:endParaRPr lang="en-GB" sz="12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4380742"/>
                  </a:ext>
                </a:extLst>
              </a:tr>
            </a:tbl>
          </a:graphicData>
        </a:graphic>
      </p:graphicFrame>
      <p:sp>
        <p:nvSpPr>
          <p:cNvPr id="9" name="TextBox 8">
            <a:extLst>
              <a:ext uri="{FF2B5EF4-FFF2-40B4-BE49-F238E27FC236}">
                <a16:creationId xmlns:a16="http://schemas.microsoft.com/office/drawing/2014/main" id="{33C2A283-2049-3E1C-97FE-7C7064D464AE}"/>
              </a:ext>
            </a:extLst>
          </p:cNvPr>
          <p:cNvSpPr txBox="1"/>
          <p:nvPr/>
        </p:nvSpPr>
        <p:spPr>
          <a:xfrm>
            <a:off x="429755" y="5448883"/>
            <a:ext cx="4394908" cy="276999"/>
          </a:xfrm>
          <a:prstGeom prst="rect">
            <a:avLst/>
          </a:prstGeom>
          <a:noFill/>
        </p:spPr>
        <p:txBody>
          <a:bodyPr wrap="square" rtlCol="0">
            <a:spAutoFit/>
          </a:bodyPr>
          <a:lstStyle/>
          <a:p>
            <a:r>
              <a:rPr lang="cy-GB" sz="1200" b="1" dirty="0"/>
              <a:t>Dadansoddiad o incwm a thaliadau cyllid</a:t>
            </a:r>
          </a:p>
        </p:txBody>
      </p:sp>
      <p:sp>
        <p:nvSpPr>
          <p:cNvPr id="14" name="TextBox 13">
            <a:extLst>
              <a:ext uri="{FF2B5EF4-FFF2-40B4-BE49-F238E27FC236}">
                <a16:creationId xmlns:a16="http://schemas.microsoft.com/office/drawing/2014/main" id="{37E7C666-1777-0501-64B5-990F536D9493}"/>
              </a:ext>
            </a:extLst>
          </p:cNvPr>
          <p:cNvSpPr txBox="1"/>
          <p:nvPr/>
        </p:nvSpPr>
        <p:spPr>
          <a:xfrm>
            <a:off x="429755" y="7276440"/>
            <a:ext cx="4394908" cy="461665"/>
          </a:xfrm>
          <a:prstGeom prst="rect">
            <a:avLst/>
          </a:prstGeom>
          <a:noFill/>
        </p:spPr>
        <p:txBody>
          <a:bodyPr wrap="square" rtlCol="0">
            <a:spAutoFit/>
          </a:bodyPr>
          <a:lstStyle/>
          <a:p>
            <a:r>
              <a:rPr lang="cy-GB" sz="1200" b="1" dirty="0"/>
              <a:t>Swm a gydnabyddir mewn incwm cynhwysfawr arall</a:t>
            </a:r>
          </a:p>
          <a:p>
            <a:endParaRPr lang="en-GB" sz="1200" b="1" dirty="0"/>
          </a:p>
        </p:txBody>
      </p:sp>
      <p:graphicFrame>
        <p:nvGraphicFramePr>
          <p:cNvPr id="17" name="Table 16">
            <a:extLst>
              <a:ext uri="{FF2B5EF4-FFF2-40B4-BE49-F238E27FC236}">
                <a16:creationId xmlns:a16="http://schemas.microsoft.com/office/drawing/2014/main" id="{FAB80B42-6CDC-363B-C605-2A7AF8BC1EE8}"/>
              </a:ext>
            </a:extLst>
          </p:cNvPr>
          <p:cNvGraphicFramePr>
            <a:graphicFrameLocks noGrp="1"/>
          </p:cNvGraphicFramePr>
          <p:nvPr>
            <p:extLst>
              <p:ext uri="{D42A27DB-BD31-4B8C-83A1-F6EECF244321}">
                <p14:modId xmlns:p14="http://schemas.microsoft.com/office/powerpoint/2010/main" val="1391824020"/>
              </p:ext>
            </p:extLst>
          </p:nvPr>
        </p:nvGraphicFramePr>
        <p:xfrm>
          <a:off x="533910" y="7594069"/>
          <a:ext cx="5445784" cy="1168428"/>
        </p:xfrm>
        <a:graphic>
          <a:graphicData uri="http://schemas.openxmlformats.org/drawingml/2006/table">
            <a:tbl>
              <a:tblPr>
                <a:tableStyleId>{2D5ABB26-0587-4C30-8999-92F81FD0307C}</a:tableStyleId>
              </a:tblPr>
              <a:tblGrid>
                <a:gridCol w="3502308">
                  <a:extLst>
                    <a:ext uri="{9D8B030D-6E8A-4147-A177-3AD203B41FA5}">
                      <a16:colId xmlns:a16="http://schemas.microsoft.com/office/drawing/2014/main" val="2084967443"/>
                    </a:ext>
                  </a:extLst>
                </a:gridCol>
                <a:gridCol w="971738">
                  <a:extLst>
                    <a:ext uri="{9D8B030D-6E8A-4147-A177-3AD203B41FA5}">
                      <a16:colId xmlns:a16="http://schemas.microsoft.com/office/drawing/2014/main" val="4087714902"/>
                    </a:ext>
                  </a:extLst>
                </a:gridCol>
                <a:gridCol w="971738">
                  <a:extLst>
                    <a:ext uri="{9D8B030D-6E8A-4147-A177-3AD203B41FA5}">
                      <a16:colId xmlns:a16="http://schemas.microsoft.com/office/drawing/2014/main" val="4018122808"/>
                    </a:ext>
                  </a:extLst>
                </a:gridCol>
              </a:tblGrid>
              <a:tr h="66896">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dirty="0">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pPr marL="0" marR="0" lvl="0" indent="0" algn="l" defTabSz="1280128" rtl="0" eaLnBrk="1" fontAlgn="ctr" latinLnBrk="0" hangingPunct="1">
                        <a:lnSpc>
                          <a:spcPct val="100000"/>
                        </a:lnSpc>
                        <a:spcBef>
                          <a:spcPts val="0"/>
                        </a:spcBef>
                        <a:spcAft>
                          <a:spcPts val="0"/>
                        </a:spcAft>
                        <a:buClrTx/>
                        <a:buSzTx/>
                        <a:buFontTx/>
                        <a:buNone/>
                        <a:tabLst/>
                        <a:defRPr/>
                      </a:pPr>
                      <a:r>
                        <a:rPr lang="cy-GB" sz="1000" b="0" i="0" u="none" strike="noStrike" noProof="0" dirty="0" err="1">
                          <a:solidFill>
                            <a:srgbClr val="000000"/>
                          </a:solidFill>
                          <a:effectLst/>
                          <a:latin typeface="Calibri"/>
                        </a:rPr>
                        <a:t>Ailfesur</a:t>
                      </a:r>
                      <a:r>
                        <a:rPr lang="cy-GB" sz="1000" b="0" i="0" u="none" strike="noStrike" noProof="0" dirty="0">
                          <a:solidFill>
                            <a:srgbClr val="000000"/>
                          </a:solidFill>
                          <a:effectLst/>
                          <a:latin typeface="Calibri"/>
                        </a:rPr>
                        <a:t> asedau</a:t>
                      </a:r>
                    </a:p>
                  </a:txBody>
                  <a:tcPr marL="6350" marR="6350" marT="6350" marB="0" anchor="ctr">
                    <a:lnR>
                      <a:noFill/>
                    </a:lnR>
                  </a:tcPr>
                </a:tc>
                <a:tc>
                  <a:txBody>
                    <a:bodyPr/>
                    <a:lstStyle/>
                    <a:p>
                      <a:pPr algn="ctr"/>
                      <a:r>
                        <a:rPr lang="en-GB" sz="1000" b="1" dirty="0">
                          <a:effectLst/>
                          <a:latin typeface="Calibri"/>
                          <a:ea typeface="Times New Roman" panose="02020603050405020304" pitchFamily="18" charset="0"/>
                        </a:rPr>
                        <a:t>653</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429</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77089736"/>
                  </a:ext>
                </a:extLst>
              </a:tr>
              <a:tr h="179926">
                <a:tc>
                  <a:txBody>
                    <a:bodyPr/>
                    <a:lstStyle/>
                    <a:p>
                      <a:pPr algn="l" fontAlgn="ctr"/>
                      <a:r>
                        <a:rPr lang="cy-GB" sz="1000" b="0" i="0" u="none" strike="noStrike" noProof="0" dirty="0">
                          <a:solidFill>
                            <a:srgbClr val="000000"/>
                          </a:solidFill>
                          <a:effectLst/>
                          <a:latin typeface="+mn-lt"/>
                        </a:rPr>
                        <a:t>Effeithiau newidiadau mewn tybiaethau sy'n sail i werth presennol rhwymedigaethau cynllun</a:t>
                      </a:r>
                      <a:endParaRPr lang="cy-GB" sz="1000" b="0" i="0" u="none" strike="noStrike" noProof="0" dirty="0">
                        <a:solidFill>
                          <a:srgbClr val="000000"/>
                        </a:solidFill>
                        <a:effectLst/>
                        <a:latin typeface="Calibri"/>
                      </a:endParaRPr>
                    </a:p>
                  </a:txBody>
                  <a:tcPr marL="6350" marR="6350" marT="6350" marB="0" anchor="ctr">
                    <a:lnR>
                      <a:noFill/>
                    </a:lnR>
                  </a:tcPr>
                </a:tc>
                <a:tc>
                  <a:txBody>
                    <a:bodyPr/>
                    <a:lstStyle/>
                    <a:p>
                      <a:pPr algn="ctr"/>
                      <a:r>
                        <a:rPr lang="en-GB" sz="1000" b="1">
                          <a:effectLst/>
                          <a:latin typeface="Calibri"/>
                          <a:ea typeface="Times New Roman" panose="02020603050405020304" pitchFamily="18" charset="0"/>
                        </a:rPr>
                        <a:t>(199)</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2,865</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753276"/>
                  </a:ext>
                </a:extLst>
              </a:tr>
              <a:tr h="179926">
                <a:tc>
                  <a:txBody>
                    <a:bodyPr/>
                    <a:lstStyle/>
                    <a:p>
                      <a:pPr algn="l" fontAlgn="ctr"/>
                      <a:r>
                        <a:rPr lang="cy-GB" sz="1000" b="0" i="0" u="none" strike="noStrike" noProof="0" dirty="0">
                          <a:solidFill>
                            <a:srgbClr val="000000"/>
                          </a:solidFill>
                          <a:effectLst/>
                          <a:latin typeface="Calibri"/>
                        </a:rPr>
                        <a:t>Effaith </a:t>
                      </a:r>
                      <a:r>
                        <a:rPr lang="cy-GB" sz="1000" b="0" i="0" u="none" strike="noStrike" noProof="0" dirty="0" err="1">
                          <a:solidFill>
                            <a:srgbClr val="000000"/>
                          </a:solidFill>
                          <a:effectLst/>
                          <a:latin typeface="Calibri"/>
                        </a:rPr>
                        <a:t>uchafbris</a:t>
                      </a:r>
                      <a:r>
                        <a:rPr lang="cy-GB" sz="1000" b="0" i="0" u="none" strike="noStrike" noProof="0" dirty="0">
                          <a:solidFill>
                            <a:srgbClr val="000000"/>
                          </a:solidFill>
                          <a:effectLst/>
                          <a:latin typeface="Calibri"/>
                        </a:rPr>
                        <a:t> asedau</a:t>
                      </a:r>
                    </a:p>
                  </a:txBody>
                  <a:tcPr marL="6350" marR="6350" marT="6350" marB="0" anchor="ctr">
                    <a:lnR>
                      <a:noFill/>
                    </a:lnR>
                  </a:tcPr>
                </a:tc>
                <a:tc>
                  <a:txBody>
                    <a:bodyPr/>
                    <a:lstStyle/>
                    <a:p>
                      <a:pPr algn="ctr"/>
                      <a:r>
                        <a:rPr lang="en-GB" sz="1000" b="1">
                          <a:effectLst/>
                          <a:latin typeface="Calibri"/>
                          <a:ea typeface="Times New Roman" panose="02020603050405020304" pitchFamily="18" charset="0"/>
                        </a:rPr>
                        <a:t>(600)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(2,346)</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4380742"/>
                  </a:ext>
                </a:extLst>
              </a:tr>
              <a:tr h="179926">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lnR>
                      <a:noFill/>
                    </a:lnR>
                  </a:tcPr>
                </a:tc>
                <a:tc>
                  <a:txBody>
                    <a:bodyPr/>
                    <a:lstStyle/>
                    <a:p>
                      <a:pPr algn="ctr"/>
                      <a:r>
                        <a:rPr lang="en-GB" sz="1000" b="1">
                          <a:effectLst/>
                          <a:latin typeface="Calibri"/>
                          <a:ea typeface="Times New Roman" panose="02020603050405020304" pitchFamily="18" charset="0"/>
                        </a:rPr>
                        <a:t>(146)</a:t>
                      </a:r>
                      <a:endParaRPr lang="en-GB" sz="1200"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948</a:t>
                      </a:r>
                      <a:endParaRPr lang="en-GB" sz="1200" b="1"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8382275"/>
                  </a:ext>
                </a:extLst>
              </a:tr>
            </a:tbl>
          </a:graphicData>
        </a:graphic>
      </p:graphicFrame>
      <p:sp>
        <p:nvSpPr>
          <p:cNvPr id="18" name="TextBox 17">
            <a:extLst>
              <a:ext uri="{FF2B5EF4-FFF2-40B4-BE49-F238E27FC236}">
                <a16:creationId xmlns:a16="http://schemas.microsoft.com/office/drawing/2014/main" id="{00D3AF16-D58D-CE58-B5ED-6AA1849A6F74}"/>
              </a:ext>
            </a:extLst>
          </p:cNvPr>
          <p:cNvSpPr txBox="1"/>
          <p:nvPr/>
        </p:nvSpPr>
        <p:spPr>
          <a:xfrm>
            <a:off x="6864639" y="1187127"/>
            <a:ext cx="4548066" cy="276999"/>
          </a:xfrm>
          <a:prstGeom prst="rect">
            <a:avLst/>
          </a:prstGeom>
          <a:noFill/>
        </p:spPr>
        <p:txBody>
          <a:bodyPr wrap="square" rtlCol="0">
            <a:spAutoFit/>
          </a:bodyPr>
          <a:lstStyle/>
          <a:p>
            <a:r>
              <a:rPr lang="cy-GB" sz="1200" b="1" dirty="0"/>
              <a:t>Symudiad yn y cynllun ar ddechrau'r flwyddyn</a:t>
            </a:r>
          </a:p>
        </p:txBody>
      </p:sp>
      <p:graphicFrame>
        <p:nvGraphicFramePr>
          <p:cNvPr id="19" name="Table 18">
            <a:extLst>
              <a:ext uri="{FF2B5EF4-FFF2-40B4-BE49-F238E27FC236}">
                <a16:creationId xmlns:a16="http://schemas.microsoft.com/office/drawing/2014/main" id="{9265D9B4-3235-CE31-F475-81F4913FCA1D}"/>
              </a:ext>
            </a:extLst>
          </p:cNvPr>
          <p:cNvGraphicFramePr>
            <a:graphicFrameLocks noGrp="1"/>
          </p:cNvGraphicFramePr>
          <p:nvPr>
            <p:extLst>
              <p:ext uri="{D42A27DB-BD31-4B8C-83A1-F6EECF244321}">
                <p14:modId xmlns:p14="http://schemas.microsoft.com/office/powerpoint/2010/main" val="3303146187"/>
              </p:ext>
            </p:extLst>
          </p:nvPr>
        </p:nvGraphicFramePr>
        <p:xfrm>
          <a:off x="6942139" y="1536982"/>
          <a:ext cx="5635563" cy="1756908"/>
        </p:xfrm>
        <a:graphic>
          <a:graphicData uri="http://schemas.openxmlformats.org/drawingml/2006/table">
            <a:tbl>
              <a:tblPr>
                <a:tableStyleId>{2D5ABB26-0587-4C30-8999-92F81FD0307C}</a:tableStyleId>
              </a:tblPr>
              <a:tblGrid>
                <a:gridCol w="3624359">
                  <a:extLst>
                    <a:ext uri="{9D8B030D-6E8A-4147-A177-3AD203B41FA5}">
                      <a16:colId xmlns:a16="http://schemas.microsoft.com/office/drawing/2014/main" val="2084967443"/>
                    </a:ext>
                  </a:extLst>
                </a:gridCol>
                <a:gridCol w="1005602">
                  <a:extLst>
                    <a:ext uri="{9D8B030D-6E8A-4147-A177-3AD203B41FA5}">
                      <a16:colId xmlns:a16="http://schemas.microsoft.com/office/drawing/2014/main" val="4087714902"/>
                    </a:ext>
                  </a:extLst>
                </a:gridCol>
                <a:gridCol w="1005602">
                  <a:extLst>
                    <a:ext uri="{9D8B030D-6E8A-4147-A177-3AD203B41FA5}">
                      <a16:colId xmlns:a16="http://schemas.microsoft.com/office/drawing/2014/main" val="4018122808"/>
                    </a:ext>
                  </a:extLst>
                </a:gridCol>
              </a:tblGrid>
              <a:tr h="66896">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dirty="0">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dirty="0">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pPr algn="l" fontAlgn="ctr"/>
                      <a:r>
                        <a:rPr lang="cy-GB" sz="1000" b="0" i="0" u="none" strike="noStrike" noProof="0" dirty="0">
                          <a:solidFill>
                            <a:srgbClr val="000000"/>
                          </a:solidFill>
                          <a:effectLst/>
                          <a:latin typeface="+mn-lt"/>
                        </a:rPr>
                        <a:t>Gwarged/(Diffyg) yn y cynllun ar ddechrau'r flwyddyn</a:t>
                      </a:r>
                      <a:endParaRPr lang="cy-GB" sz="1000" b="0" i="0" u="none" strike="noStrike" noProof="0" dirty="0">
                        <a:solidFill>
                          <a:srgbClr val="000000"/>
                        </a:solidFill>
                        <a:effectLst/>
                        <a:latin typeface="Calibri"/>
                      </a:endParaRPr>
                    </a:p>
                  </a:txBody>
                  <a:tcPr marL="6350" marR="6350" marT="6350" marB="0" anchor="ctr">
                    <a:lnR>
                      <a:noFill/>
                    </a:lnR>
                    <a:lnB>
                      <a:noFill/>
                    </a:lnB>
                  </a:tcPr>
                </a:tc>
                <a:tc>
                  <a:txBody>
                    <a:bodyPr/>
                    <a:lstStyle/>
                    <a:p>
                      <a:pPr algn="ctr"/>
                      <a:r>
                        <a:rPr lang="en-GB" sz="1000" b="1">
                          <a:effectLst/>
                          <a:latin typeface="Calibri"/>
                          <a:ea typeface="Times New Roman" panose="02020603050405020304" pitchFamily="18" charset="0"/>
                        </a:rPr>
                        <a:t>2,346</a:t>
                      </a:r>
                      <a:endParaRPr lang="en-GB" sz="1200" b="1" dirty="0">
                        <a:effectLst/>
                        <a:latin typeface="Calibri"/>
                        <a:ea typeface="Times New Roman" panose="02020603050405020304" pitchFamily="18" charset="0"/>
                      </a:endParaRPr>
                    </a:p>
                  </a:txBody>
                  <a:tcPr marL="68580" marR="68580" marT="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(824)</a:t>
                      </a:r>
                      <a:endParaRPr lang="en-GB" sz="1200" dirty="0">
                        <a:effectLst/>
                        <a:latin typeface="Calibri"/>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77089736"/>
                  </a:ext>
                </a:extLst>
              </a:tr>
              <a:tr h="179926">
                <a:tc>
                  <a:txBody>
                    <a:bodyPr/>
                    <a:lstStyle/>
                    <a:p>
                      <a:pPr algn="l" fontAlgn="ctr"/>
                      <a:r>
                        <a:rPr lang="cy-GB" sz="1000" b="0" i="0" u="none" strike="noStrike" noProof="0" dirty="0">
                          <a:solidFill>
                            <a:srgbClr val="000000"/>
                          </a:solidFill>
                          <a:effectLst/>
                          <a:latin typeface="+mn-lt"/>
                        </a:rPr>
                        <a:t>Cost gweithredu</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(209)</a:t>
                      </a:r>
                      <a:endParaRPr lang="en-GB" sz="1200" b="1" dirty="0">
                        <a:effectLst/>
                        <a:latin typeface="Calibri"/>
                        <a:ea typeface="Times New Roman" panose="02020603050405020304" pitchFamily="18" charset="0"/>
                      </a:endParaRPr>
                    </a:p>
                  </a:txBody>
                  <a:tcPr marL="68580" marR="68580" marT="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(329)</a:t>
                      </a:r>
                      <a:endParaRPr lang="en-GB" sz="1200" dirty="0">
                        <a:effectLst/>
                        <a:latin typeface="Calibri"/>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753276"/>
                  </a:ext>
                </a:extLst>
              </a:tr>
              <a:tr h="179926">
                <a:tc>
                  <a:txBody>
                    <a:bodyPr/>
                    <a:lstStyle/>
                    <a:p>
                      <a:pPr algn="l" fontAlgn="ctr"/>
                      <a:r>
                        <a:rPr lang="cy-GB" sz="1000" b="0" i="0" u="none" strike="noStrike" noProof="0" dirty="0">
                          <a:solidFill>
                            <a:srgbClr val="000000"/>
                          </a:solidFill>
                          <a:effectLst/>
                          <a:latin typeface="+mn-lt"/>
                        </a:rPr>
                        <a:t>Cyfraniadau a delir gan y cyflogwr</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230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230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4380742"/>
                  </a:ext>
                </a:extLst>
              </a:tr>
              <a:tr h="179926">
                <a:tc>
                  <a:txBody>
                    <a:bodyPr/>
                    <a:lstStyle/>
                    <a:p>
                      <a:pPr algn="l" fontAlgn="ctr"/>
                      <a:r>
                        <a:rPr lang="cy-GB" sz="1000" b="0" i="0" u="none" strike="noStrike" noProof="0" dirty="0">
                          <a:solidFill>
                            <a:srgbClr val="000000"/>
                          </a:solidFill>
                          <a:effectLst/>
                          <a:latin typeface="+mn-lt"/>
                        </a:rPr>
                        <a:t>Cost cyllidebol net</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125</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(25)</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2023850"/>
                  </a:ext>
                </a:extLst>
              </a:tr>
              <a:tr h="179926">
                <a:tc>
                  <a:txBody>
                    <a:bodyPr/>
                    <a:lstStyle/>
                    <a:p>
                      <a:pPr algn="l" fontAlgn="ctr"/>
                      <a:r>
                        <a:rPr lang="cy-GB" sz="1000" b="0" i="0" u="none" strike="noStrike" noProof="0" dirty="0">
                          <a:solidFill>
                            <a:srgbClr val="000000"/>
                          </a:solidFill>
                          <a:effectLst/>
                          <a:latin typeface="+mn-lt"/>
                        </a:rPr>
                        <a:t>Enillion </a:t>
                      </a:r>
                      <a:r>
                        <a:rPr lang="cy-GB" sz="1000" b="0" i="0" u="none" strike="noStrike" noProof="0" dirty="0" err="1">
                          <a:solidFill>
                            <a:srgbClr val="000000"/>
                          </a:solidFill>
                          <a:effectLst/>
                          <a:latin typeface="+mn-lt"/>
                        </a:rPr>
                        <a:t>actiwraidd</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454</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3,294</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8710876"/>
                  </a:ext>
                </a:extLst>
              </a:tr>
              <a:tr h="179926">
                <a:tc>
                  <a:txBody>
                    <a:bodyPr/>
                    <a:lstStyle/>
                    <a:p>
                      <a:pPr algn="l" fontAlgn="ctr"/>
                      <a:r>
                        <a:rPr lang="cy-GB" sz="1000" b="0" i="0" u="none" strike="noStrike" noProof="0" dirty="0">
                          <a:solidFill>
                            <a:srgbClr val="000000"/>
                          </a:solidFill>
                          <a:effectLst/>
                          <a:latin typeface="+mn-lt"/>
                        </a:rPr>
                        <a:t>Gwarged yn y cynllun ar ddiwedd y flwyddyn</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2,946</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2,346</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1224032"/>
                  </a:ext>
                </a:extLst>
              </a:tr>
              <a:tr h="179926">
                <a:tc>
                  <a:txBody>
                    <a:bodyPr/>
                    <a:lstStyle/>
                    <a:p>
                      <a:pPr algn="l" fontAlgn="ctr"/>
                      <a:r>
                        <a:rPr lang="cy-GB" sz="1000" b="0" i="0" u="none" strike="noStrike" noProof="0" dirty="0">
                          <a:solidFill>
                            <a:srgbClr val="000000"/>
                          </a:solidFill>
                          <a:effectLst/>
                          <a:latin typeface="+mn-lt"/>
                        </a:rPr>
                        <a:t>Effaith </a:t>
                      </a:r>
                      <a:r>
                        <a:rPr lang="cy-GB" sz="1000" b="0" i="0" u="none" strike="noStrike" noProof="0" dirty="0" err="1">
                          <a:solidFill>
                            <a:srgbClr val="000000"/>
                          </a:solidFill>
                          <a:effectLst/>
                          <a:latin typeface="+mn-lt"/>
                        </a:rPr>
                        <a:t>uchafbris</a:t>
                      </a:r>
                      <a:r>
                        <a:rPr lang="cy-GB" sz="1000" b="0" i="0" u="none" strike="noStrike" noProof="0" dirty="0">
                          <a:solidFill>
                            <a:srgbClr val="000000"/>
                          </a:solidFill>
                          <a:effectLst/>
                          <a:latin typeface="+mn-lt"/>
                        </a:rPr>
                        <a:t> asedau</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(2,946)</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(2,346)</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0273786"/>
                  </a:ext>
                </a:extLst>
              </a:tr>
              <a:tr h="179926">
                <a:tc>
                  <a:txBody>
                    <a:bodyPr/>
                    <a:lstStyle/>
                    <a:p>
                      <a:pPr algn="l" fontAlgn="ctr"/>
                      <a:r>
                        <a:rPr lang="cy-GB" sz="1000" b="0" i="0" u="none" strike="noStrike" noProof="0" dirty="0">
                          <a:solidFill>
                            <a:srgbClr val="000000"/>
                          </a:solidFill>
                          <a:effectLst/>
                          <a:latin typeface="Calibri"/>
                        </a:rPr>
                        <a:t>Ased pensiwn cydnabyddedig</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8382275"/>
                  </a:ext>
                </a:extLst>
              </a:tr>
            </a:tbl>
          </a:graphicData>
        </a:graphic>
      </p:graphicFrame>
      <p:cxnSp>
        <p:nvCxnSpPr>
          <p:cNvPr id="21" name="Straight Connector 20">
            <a:extLst>
              <a:ext uri="{FF2B5EF4-FFF2-40B4-BE49-F238E27FC236}">
                <a16:creationId xmlns:a16="http://schemas.microsoft.com/office/drawing/2014/main" id="{66F1D631-5B73-4A9F-8E33-8000020322B8}"/>
              </a:ext>
            </a:extLst>
          </p:cNvPr>
          <p:cNvCxnSpPr>
            <a:cxnSpLocks/>
          </p:cNvCxnSpPr>
          <p:nvPr/>
        </p:nvCxnSpPr>
        <p:spPr>
          <a:xfrm>
            <a:off x="6932173" y="3373302"/>
            <a:ext cx="559283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515C45F-DC85-E0EC-EAD8-B04F0519D51C}"/>
              </a:ext>
            </a:extLst>
          </p:cNvPr>
          <p:cNvSpPr txBox="1"/>
          <p:nvPr/>
        </p:nvSpPr>
        <p:spPr>
          <a:xfrm>
            <a:off x="6754371" y="3499573"/>
            <a:ext cx="5599381" cy="276999"/>
          </a:xfrm>
          <a:prstGeom prst="rect">
            <a:avLst/>
          </a:prstGeom>
          <a:noFill/>
        </p:spPr>
        <p:txBody>
          <a:bodyPr wrap="square" rtlCol="0">
            <a:spAutoFit/>
          </a:bodyPr>
          <a:lstStyle/>
          <a:p>
            <a:r>
              <a:rPr lang="cy-GB" sz="1200" b="1" dirty="0"/>
              <a:t>Dadansoddiad o'r symudiad yng ngwerth presennol rhwymedigaethau'r cynllun</a:t>
            </a:r>
          </a:p>
        </p:txBody>
      </p:sp>
      <p:graphicFrame>
        <p:nvGraphicFramePr>
          <p:cNvPr id="23" name="Table 22">
            <a:extLst>
              <a:ext uri="{FF2B5EF4-FFF2-40B4-BE49-F238E27FC236}">
                <a16:creationId xmlns:a16="http://schemas.microsoft.com/office/drawing/2014/main" id="{82019FF7-A86A-C04E-1695-9588B96D2B44}"/>
              </a:ext>
            </a:extLst>
          </p:cNvPr>
          <p:cNvGraphicFramePr>
            <a:graphicFrameLocks noGrp="1"/>
          </p:cNvGraphicFramePr>
          <p:nvPr>
            <p:extLst>
              <p:ext uri="{D42A27DB-BD31-4B8C-83A1-F6EECF244321}">
                <p14:modId xmlns:p14="http://schemas.microsoft.com/office/powerpoint/2010/main" val="492194839"/>
              </p:ext>
            </p:extLst>
          </p:nvPr>
        </p:nvGraphicFramePr>
        <p:xfrm>
          <a:off x="6821906" y="3944202"/>
          <a:ext cx="5635563" cy="2275510"/>
        </p:xfrm>
        <a:graphic>
          <a:graphicData uri="http://schemas.openxmlformats.org/drawingml/2006/table">
            <a:tbl>
              <a:tblPr>
                <a:tableStyleId>{2D5ABB26-0587-4C30-8999-92F81FD0307C}</a:tableStyleId>
              </a:tblPr>
              <a:tblGrid>
                <a:gridCol w="3624359">
                  <a:extLst>
                    <a:ext uri="{9D8B030D-6E8A-4147-A177-3AD203B41FA5}">
                      <a16:colId xmlns:a16="http://schemas.microsoft.com/office/drawing/2014/main" val="2084967443"/>
                    </a:ext>
                  </a:extLst>
                </a:gridCol>
                <a:gridCol w="1005602">
                  <a:extLst>
                    <a:ext uri="{9D8B030D-6E8A-4147-A177-3AD203B41FA5}">
                      <a16:colId xmlns:a16="http://schemas.microsoft.com/office/drawing/2014/main" val="4087714902"/>
                    </a:ext>
                  </a:extLst>
                </a:gridCol>
                <a:gridCol w="1005602">
                  <a:extLst>
                    <a:ext uri="{9D8B030D-6E8A-4147-A177-3AD203B41FA5}">
                      <a16:colId xmlns:a16="http://schemas.microsoft.com/office/drawing/2014/main" val="4018122808"/>
                    </a:ext>
                  </a:extLst>
                </a:gridCol>
              </a:tblGrid>
              <a:tr h="0">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dirty="0">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pPr algn="l" fontAlgn="ctr"/>
                      <a:r>
                        <a:rPr lang="cy-GB" sz="1000" b="0" i="0" u="none" strike="noStrike" noProof="0" dirty="0">
                          <a:solidFill>
                            <a:srgbClr val="000000"/>
                          </a:solidFill>
                          <a:effectLst/>
                          <a:latin typeface="+mn-lt"/>
                        </a:rPr>
                        <a:t>Ar 1 Awst</a:t>
                      </a:r>
                      <a:endParaRPr lang="cy-GB" sz="1000" b="0" i="0" u="none" strike="noStrike" noProof="0" dirty="0">
                        <a:solidFill>
                          <a:srgbClr val="000000"/>
                        </a:solidFill>
                        <a:effectLst/>
                        <a:latin typeface="Calibri"/>
                      </a:endParaRPr>
                    </a:p>
                  </a:txBody>
                  <a:tcPr marL="6350" marR="6350" marT="6350" marB="0" anchor="ctr">
                    <a:lnR>
                      <a:noFill/>
                    </a:lnR>
                    <a:lnB>
                      <a:noFill/>
                    </a:lnB>
                  </a:tcPr>
                </a:tc>
                <a:tc>
                  <a:txBody>
                    <a:bodyPr/>
                    <a:lstStyle/>
                    <a:p>
                      <a:pPr algn="ctr"/>
                      <a:r>
                        <a:rPr lang="en-GB" sz="1000" b="1">
                          <a:effectLst/>
                          <a:latin typeface="Calibri"/>
                          <a:ea typeface="Times New Roman" panose="02020603050405020304" pitchFamily="18" charset="0"/>
                        </a:rPr>
                        <a:t>(10,552)</a:t>
                      </a:r>
                      <a:endParaRPr lang="en-GB" sz="1200" b="1" dirty="0">
                        <a:effectLst/>
                        <a:latin typeface="Calibri"/>
                        <a:ea typeface="Times New Roman" panose="02020603050405020304" pitchFamily="18" charset="0"/>
                      </a:endParaRPr>
                    </a:p>
                  </a:txBody>
                  <a:tcPr marL="68580" marR="68580" marT="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(13,106)</a:t>
                      </a:r>
                      <a:endParaRPr lang="en-GB" sz="1200" dirty="0">
                        <a:effectLst/>
                        <a:latin typeface="Calibri"/>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77089736"/>
                  </a:ext>
                </a:extLst>
              </a:tr>
              <a:tr h="179926">
                <a:tc>
                  <a:txBody>
                    <a:bodyPr/>
                    <a:lstStyle/>
                    <a:p>
                      <a:pPr algn="l" fontAlgn="ctr"/>
                      <a:r>
                        <a:rPr lang="cy-GB" sz="1000" b="0" i="0" u="none" strike="noStrike" noProof="0" dirty="0">
                          <a:solidFill>
                            <a:srgbClr val="000000"/>
                          </a:solidFill>
                          <a:effectLst/>
                          <a:latin typeface="+mn-lt"/>
                        </a:rPr>
                        <a:t>Cost bresennol y gwasanaeth</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(204)</a:t>
                      </a:r>
                      <a:endParaRPr lang="en-GB" sz="1200" b="1" dirty="0">
                        <a:effectLst/>
                        <a:latin typeface="Calibri"/>
                        <a:ea typeface="Times New Roman" panose="02020603050405020304" pitchFamily="18" charset="0"/>
                      </a:endParaRPr>
                    </a:p>
                  </a:txBody>
                  <a:tcPr marL="68580" marR="68580" marT="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(324)</a:t>
                      </a:r>
                      <a:endParaRPr lang="en-GB" sz="1200" dirty="0">
                        <a:effectLst/>
                        <a:latin typeface="Calibri"/>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753276"/>
                  </a:ext>
                </a:extLst>
              </a:tr>
              <a:tr h="179926">
                <a:tc>
                  <a:txBody>
                    <a:bodyPr/>
                    <a:lstStyle/>
                    <a:p>
                      <a:pPr algn="l" fontAlgn="ctr"/>
                      <a:r>
                        <a:rPr lang="cy-GB" sz="1000" b="0" i="0" u="none" strike="noStrike" noProof="0" dirty="0">
                          <a:solidFill>
                            <a:srgbClr val="000000"/>
                          </a:solidFill>
                          <a:effectLst/>
                          <a:latin typeface="+mn-lt"/>
                        </a:rPr>
                        <a:t>Cost y gwasanaeth yn y gorffennol</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4380742"/>
                  </a:ext>
                </a:extLst>
              </a:tr>
              <a:tr h="179926">
                <a:tc>
                  <a:txBody>
                    <a:bodyPr/>
                    <a:lstStyle/>
                    <a:p>
                      <a:pPr algn="l" fontAlgn="ctr"/>
                      <a:r>
                        <a:rPr lang="cy-GB" sz="1000" b="0" i="0" u="none" strike="noStrike" noProof="0" dirty="0">
                          <a:solidFill>
                            <a:srgbClr val="000000"/>
                          </a:solidFill>
                          <a:effectLst/>
                          <a:latin typeface="+mn-lt"/>
                        </a:rPr>
                        <a:t>Cost llog</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(528)</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(454)</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2023850"/>
                  </a:ext>
                </a:extLst>
              </a:tr>
              <a:tr h="179926">
                <a:tc>
                  <a:txBody>
                    <a:bodyPr/>
                    <a:lstStyle/>
                    <a:p>
                      <a:pPr algn="l" fontAlgn="ctr"/>
                      <a:r>
                        <a:rPr lang="cy-GB" sz="1000" b="0" i="0" u="none" strike="noStrike" noProof="0" dirty="0">
                          <a:solidFill>
                            <a:srgbClr val="000000"/>
                          </a:solidFill>
                          <a:effectLst/>
                          <a:latin typeface="+mn-lt"/>
                        </a:rPr>
                        <a:t>Cyfraniadau aelodau</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(68)</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(69)</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8710876"/>
                  </a:ext>
                </a:extLst>
              </a:tr>
              <a:tr h="179926">
                <a:tc>
                  <a:txBody>
                    <a:bodyPr/>
                    <a:lstStyle/>
                    <a:p>
                      <a:pPr algn="l" fontAlgn="ctr"/>
                      <a:r>
                        <a:rPr lang="cy-GB" sz="1000" b="0" i="0" u="none" strike="noStrike" noProof="0" dirty="0">
                          <a:solidFill>
                            <a:srgbClr val="000000"/>
                          </a:solidFill>
                          <a:effectLst/>
                          <a:latin typeface="+mn-lt"/>
                        </a:rPr>
                        <a:t>Newid mewn rhagdybiaethau ariannol</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(174)</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3,317</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1224032"/>
                  </a:ext>
                </a:extLst>
              </a:tr>
              <a:tr h="145142">
                <a:tc>
                  <a:txBody>
                    <a:bodyPr/>
                    <a:lstStyle/>
                    <a:p>
                      <a:pPr algn="l" fontAlgn="ctr"/>
                      <a:r>
                        <a:rPr lang="cy-GB" sz="1000" b="0" i="0" u="none" strike="noStrike" noProof="0" dirty="0">
                          <a:solidFill>
                            <a:srgbClr val="000000"/>
                          </a:solidFill>
                          <a:effectLst/>
                          <a:latin typeface="+mn-lt"/>
                        </a:rPr>
                        <a:t>Newid mewn rhagdybiaethau demograffig</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27</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461</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0273786"/>
                  </a:ext>
                </a:extLst>
              </a:tr>
              <a:tr h="179926">
                <a:tc>
                  <a:txBody>
                    <a:bodyPr/>
                    <a:lstStyle/>
                    <a:p>
                      <a:pPr algn="l" fontAlgn="ctr"/>
                      <a:r>
                        <a:rPr lang="cy-GB" sz="1000" b="0" i="0" u="none" strike="noStrike" noProof="0" dirty="0">
                          <a:solidFill>
                            <a:srgbClr val="000000"/>
                          </a:solidFill>
                          <a:effectLst/>
                          <a:latin typeface="Calibri"/>
                        </a:rPr>
                        <a:t>Enillion/(colledion) profiad</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48</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(751)</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3218199"/>
                  </a:ext>
                </a:extLst>
              </a:tr>
              <a:tr h="179926">
                <a:tc>
                  <a:txBody>
                    <a:bodyPr/>
                    <a:lstStyle/>
                    <a:p>
                      <a:pPr algn="l" fontAlgn="ctr"/>
                      <a:r>
                        <a:rPr lang="cy-GB" sz="1000" b="0" i="0" u="none" strike="noStrike" noProof="0" dirty="0">
                          <a:solidFill>
                            <a:srgbClr val="000000"/>
                          </a:solidFill>
                          <a:effectLst/>
                          <a:latin typeface="Calibri"/>
                        </a:rPr>
                        <a:t>Cwtogi</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206785"/>
                  </a:ext>
                </a:extLst>
              </a:tr>
              <a:tr h="179926">
                <a:tc>
                  <a:txBody>
                    <a:bodyPr/>
                    <a:lstStyle/>
                    <a:p>
                      <a:pPr algn="l" fontAlgn="ctr"/>
                      <a:r>
                        <a:rPr lang="cy-GB" sz="1000" b="0" i="0" u="none" strike="noStrike" noProof="0" dirty="0">
                          <a:solidFill>
                            <a:srgbClr val="000000"/>
                          </a:solidFill>
                          <a:effectLst/>
                          <a:latin typeface="Calibri"/>
                        </a:rPr>
                        <a:t>Buddion a dalwyd</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499</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374</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936583"/>
                  </a:ext>
                </a:extLst>
              </a:tr>
              <a:tr h="179926">
                <a:tc>
                  <a:txBody>
                    <a:bodyPr/>
                    <a:lstStyle/>
                    <a:p>
                      <a:pPr algn="l" fontAlgn="ctr"/>
                      <a:r>
                        <a:rPr lang="cy-GB" sz="1000" b="0" i="0" u="none" strike="noStrike" noProof="0" dirty="0">
                          <a:solidFill>
                            <a:srgbClr val="000000"/>
                          </a:solidFill>
                          <a:effectLst/>
                          <a:latin typeface="Calibri"/>
                        </a:rPr>
                        <a:t>Ar 31 Gorffennaf</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(10,952)</a:t>
                      </a:r>
                      <a:endParaRPr lang="en-GB" sz="1200"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(10,552)</a:t>
                      </a:r>
                      <a:endParaRPr lang="en-GB" sz="1200" b="1"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8382275"/>
                  </a:ext>
                </a:extLst>
              </a:tr>
            </a:tbl>
          </a:graphicData>
        </a:graphic>
      </p:graphicFrame>
      <p:cxnSp>
        <p:nvCxnSpPr>
          <p:cNvPr id="24" name="Straight Connector 23">
            <a:extLst>
              <a:ext uri="{FF2B5EF4-FFF2-40B4-BE49-F238E27FC236}">
                <a16:creationId xmlns:a16="http://schemas.microsoft.com/office/drawing/2014/main" id="{9E2790F2-A016-D925-C963-EFC3F5355EA4}"/>
              </a:ext>
            </a:extLst>
          </p:cNvPr>
          <p:cNvCxnSpPr>
            <a:cxnSpLocks/>
          </p:cNvCxnSpPr>
          <p:nvPr/>
        </p:nvCxnSpPr>
        <p:spPr>
          <a:xfrm>
            <a:off x="6864639" y="6302705"/>
            <a:ext cx="559283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3772AB6-4650-907C-190D-9709F990605D}"/>
              </a:ext>
            </a:extLst>
          </p:cNvPr>
          <p:cNvSpPr txBox="1"/>
          <p:nvPr/>
        </p:nvSpPr>
        <p:spPr>
          <a:xfrm>
            <a:off x="442133" y="1268440"/>
            <a:ext cx="4838736" cy="461665"/>
          </a:xfrm>
          <a:prstGeom prst="rect">
            <a:avLst/>
          </a:prstGeom>
          <a:noFill/>
        </p:spPr>
        <p:txBody>
          <a:bodyPr wrap="square" rtlCol="0">
            <a:spAutoFit/>
          </a:bodyPr>
          <a:lstStyle/>
          <a:p>
            <a:r>
              <a:rPr lang="cy-GB" sz="1200" dirty="0"/>
              <a:t>Mesurwyd y symiau canlynol ar 31 Gorffennaf 2024 a 31 Gorffennaf 2023 yn unol â gofynion FRS102.</a:t>
            </a:r>
          </a:p>
        </p:txBody>
      </p:sp>
      <p:graphicFrame>
        <p:nvGraphicFramePr>
          <p:cNvPr id="40" name="Table 39">
            <a:extLst>
              <a:ext uri="{FF2B5EF4-FFF2-40B4-BE49-F238E27FC236}">
                <a16:creationId xmlns:a16="http://schemas.microsoft.com/office/drawing/2014/main" id="{E144D904-1D01-6728-7D7D-C0AD221CB609}"/>
              </a:ext>
            </a:extLst>
          </p:cNvPr>
          <p:cNvGraphicFramePr>
            <a:graphicFrameLocks noGrp="1"/>
          </p:cNvGraphicFramePr>
          <p:nvPr>
            <p:extLst>
              <p:ext uri="{D42A27DB-BD31-4B8C-83A1-F6EECF244321}">
                <p14:modId xmlns:p14="http://schemas.microsoft.com/office/powerpoint/2010/main" val="1782030806"/>
              </p:ext>
            </p:extLst>
          </p:nvPr>
        </p:nvGraphicFramePr>
        <p:xfrm>
          <a:off x="533910" y="1718025"/>
          <a:ext cx="5445784" cy="1191911"/>
        </p:xfrm>
        <a:graphic>
          <a:graphicData uri="http://schemas.openxmlformats.org/drawingml/2006/table">
            <a:tbl>
              <a:tblPr>
                <a:tableStyleId>{2D5ABB26-0587-4C30-8999-92F81FD0307C}</a:tableStyleId>
              </a:tblPr>
              <a:tblGrid>
                <a:gridCol w="3502308">
                  <a:extLst>
                    <a:ext uri="{9D8B030D-6E8A-4147-A177-3AD203B41FA5}">
                      <a16:colId xmlns:a16="http://schemas.microsoft.com/office/drawing/2014/main" val="2084967443"/>
                    </a:ext>
                  </a:extLst>
                </a:gridCol>
                <a:gridCol w="971738">
                  <a:extLst>
                    <a:ext uri="{9D8B030D-6E8A-4147-A177-3AD203B41FA5}">
                      <a16:colId xmlns:a16="http://schemas.microsoft.com/office/drawing/2014/main" val="4087714902"/>
                    </a:ext>
                  </a:extLst>
                </a:gridCol>
                <a:gridCol w="971738">
                  <a:extLst>
                    <a:ext uri="{9D8B030D-6E8A-4147-A177-3AD203B41FA5}">
                      <a16:colId xmlns:a16="http://schemas.microsoft.com/office/drawing/2014/main" val="4018122808"/>
                    </a:ext>
                  </a:extLst>
                </a:gridCol>
              </a:tblGrid>
              <a:tr h="66896">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dirty="0">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r>
                        <a:rPr lang="cy-GB" sz="1000" noProof="0" dirty="0">
                          <a:effectLst/>
                          <a:latin typeface="+mn-lt"/>
                          <a:ea typeface="Times New Roman" panose="02020603050405020304" pitchFamily="18" charset="0"/>
                        </a:rPr>
                        <a:t>Gwerth teg asedau</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dirty="0">
                          <a:effectLst/>
                          <a:latin typeface="Calibri"/>
                          <a:ea typeface="Times New Roman" panose="02020603050405020304" pitchFamily="18" charset="0"/>
                        </a:rPr>
                        <a:t>13,898</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pPr algn="ctr"/>
                      <a:r>
                        <a:rPr lang="en-GB" sz="1000" b="0">
                          <a:effectLst/>
                          <a:latin typeface="Calibri"/>
                          <a:ea typeface="Times New Roman" panose="02020603050405020304" pitchFamily="18" charset="0"/>
                        </a:rPr>
                        <a:t>12,898</a:t>
                      </a:r>
                      <a:endParaRPr lang="en-GB" sz="1200" b="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077089736"/>
                  </a:ext>
                </a:extLst>
              </a:tr>
              <a:tr h="179926">
                <a:tc>
                  <a:txBody>
                    <a:bodyPr/>
                    <a:lstStyle/>
                    <a:p>
                      <a:r>
                        <a:rPr lang="cy-GB" sz="1000" noProof="0" dirty="0">
                          <a:effectLst/>
                          <a:latin typeface="+mn-lt"/>
                          <a:ea typeface="Times New Roman" panose="02020603050405020304" pitchFamily="18" charset="0"/>
                        </a:rPr>
                        <a:t>Gwerth presennol rhwymedigaethau’r cynllun</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dirty="0">
                          <a:effectLst/>
                          <a:latin typeface="Calibri"/>
                          <a:ea typeface="Times New Roman" panose="02020603050405020304" pitchFamily="18" charset="0"/>
                        </a:rPr>
                        <a:t>(10,952)</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b="0" dirty="0">
                          <a:effectLst/>
                          <a:latin typeface="Calibri"/>
                          <a:ea typeface="Times New Roman" panose="02020603050405020304" pitchFamily="18" charset="0"/>
                        </a:rPr>
                        <a:t>(10,552)</a:t>
                      </a:r>
                      <a:endParaRPr lang="en-GB" sz="1200" b="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848753276"/>
                  </a:ext>
                </a:extLst>
              </a:tr>
              <a:tr h="179926">
                <a:tc>
                  <a:txBody>
                    <a:bodyPr/>
                    <a:lstStyle/>
                    <a:p>
                      <a:r>
                        <a:rPr lang="cy-GB" sz="1000" noProof="0" dirty="0">
                          <a:effectLst/>
                          <a:latin typeface="+mn-lt"/>
                          <a:ea typeface="Times New Roman" panose="02020603050405020304" pitchFamily="18" charset="0"/>
                        </a:rPr>
                        <a:t>Gwarged yn y cynllun</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2,946</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b="0" dirty="0">
                          <a:effectLst/>
                          <a:latin typeface="Calibri"/>
                          <a:ea typeface="Times New Roman" panose="02020603050405020304" pitchFamily="18" charset="0"/>
                        </a:rPr>
                        <a:t>2,346</a:t>
                      </a:r>
                      <a:endParaRPr lang="en-GB" sz="1200" b="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444380742"/>
                  </a:ext>
                </a:extLst>
              </a:tr>
              <a:tr h="122257">
                <a:tc>
                  <a:txBody>
                    <a:bodyPr/>
                    <a:lstStyle/>
                    <a:p>
                      <a:r>
                        <a:rPr lang="cy-GB" sz="1000" noProof="0" dirty="0">
                          <a:effectLst/>
                          <a:latin typeface="+mn-lt"/>
                          <a:ea typeface="Times New Roman" panose="02020603050405020304" pitchFamily="18" charset="0"/>
                        </a:rPr>
                        <a:t>Effaith </a:t>
                      </a:r>
                      <a:r>
                        <a:rPr lang="cy-GB" sz="1000" noProof="0" dirty="0" err="1">
                          <a:effectLst/>
                          <a:latin typeface="+mn-lt"/>
                          <a:ea typeface="Times New Roman" panose="02020603050405020304" pitchFamily="18" charset="0"/>
                        </a:rPr>
                        <a:t>uchafbris</a:t>
                      </a:r>
                      <a:r>
                        <a:rPr lang="cy-GB" sz="1000" noProof="0" dirty="0">
                          <a:effectLst/>
                          <a:latin typeface="+mn-lt"/>
                          <a:ea typeface="Times New Roman" panose="02020603050405020304" pitchFamily="18" charset="0"/>
                        </a:rPr>
                        <a:t> asedau</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(2,946)</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b="0" dirty="0">
                          <a:effectLst/>
                          <a:latin typeface="Calibri"/>
                          <a:ea typeface="Times New Roman" panose="02020603050405020304" pitchFamily="18" charset="0"/>
                        </a:rPr>
                        <a:t>(2,346)</a:t>
                      </a:r>
                      <a:endParaRPr lang="en-GB" sz="1200" b="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483667"/>
                  </a:ext>
                </a:extLst>
              </a:tr>
              <a:tr h="182233">
                <a:tc>
                  <a:txBody>
                    <a:bodyPr/>
                    <a:lstStyle/>
                    <a:p>
                      <a:r>
                        <a:rPr lang="cy-GB" sz="1000" noProof="0" dirty="0">
                          <a:effectLst/>
                          <a:latin typeface="+mn-lt"/>
                          <a:ea typeface="Times New Roman" panose="02020603050405020304" pitchFamily="18" charset="0"/>
                        </a:rPr>
                        <a:t>Ased pensiwn cydnabyddedig</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dirty="0">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251009"/>
                  </a:ext>
                </a:extLst>
              </a:tr>
            </a:tbl>
          </a:graphicData>
        </a:graphic>
      </p:graphicFrame>
      <p:sp>
        <p:nvSpPr>
          <p:cNvPr id="42" name="TextBox 41">
            <a:extLst>
              <a:ext uri="{FF2B5EF4-FFF2-40B4-BE49-F238E27FC236}">
                <a16:creationId xmlns:a16="http://schemas.microsoft.com/office/drawing/2014/main" id="{57295F00-5D6C-9C3E-8F5A-24E99D644987}"/>
              </a:ext>
            </a:extLst>
          </p:cNvPr>
          <p:cNvSpPr txBox="1"/>
          <p:nvPr/>
        </p:nvSpPr>
        <p:spPr>
          <a:xfrm>
            <a:off x="6754371" y="6431730"/>
            <a:ext cx="5599381" cy="276999"/>
          </a:xfrm>
          <a:prstGeom prst="rect">
            <a:avLst/>
          </a:prstGeom>
          <a:noFill/>
        </p:spPr>
        <p:txBody>
          <a:bodyPr wrap="square" rtlCol="0">
            <a:spAutoFit/>
          </a:bodyPr>
          <a:lstStyle/>
          <a:p>
            <a:r>
              <a:rPr lang="cy-GB" sz="1200" b="1" dirty="0"/>
              <a:t>Dadansoddiad o'r symudiad yng ngwerth presennol asedau'r cynllun</a:t>
            </a:r>
          </a:p>
        </p:txBody>
      </p:sp>
      <p:graphicFrame>
        <p:nvGraphicFramePr>
          <p:cNvPr id="43" name="Table 42">
            <a:extLst>
              <a:ext uri="{FF2B5EF4-FFF2-40B4-BE49-F238E27FC236}">
                <a16:creationId xmlns:a16="http://schemas.microsoft.com/office/drawing/2014/main" id="{04DBBFDD-70DA-F289-0E34-084C2A28A1F1}"/>
              </a:ext>
            </a:extLst>
          </p:cNvPr>
          <p:cNvGraphicFramePr>
            <a:graphicFrameLocks noGrp="1"/>
          </p:cNvGraphicFramePr>
          <p:nvPr>
            <p:extLst>
              <p:ext uri="{D42A27DB-BD31-4B8C-83A1-F6EECF244321}">
                <p14:modId xmlns:p14="http://schemas.microsoft.com/office/powerpoint/2010/main" val="220291603"/>
              </p:ext>
            </p:extLst>
          </p:nvPr>
        </p:nvGraphicFramePr>
        <p:xfrm>
          <a:off x="6821906" y="6720576"/>
          <a:ext cx="5635563" cy="2328170"/>
        </p:xfrm>
        <a:graphic>
          <a:graphicData uri="http://schemas.openxmlformats.org/drawingml/2006/table">
            <a:tbl>
              <a:tblPr>
                <a:tableStyleId>{2D5ABB26-0587-4C30-8999-92F81FD0307C}</a:tableStyleId>
              </a:tblPr>
              <a:tblGrid>
                <a:gridCol w="3624359">
                  <a:extLst>
                    <a:ext uri="{9D8B030D-6E8A-4147-A177-3AD203B41FA5}">
                      <a16:colId xmlns:a16="http://schemas.microsoft.com/office/drawing/2014/main" val="2084967443"/>
                    </a:ext>
                  </a:extLst>
                </a:gridCol>
                <a:gridCol w="1005602">
                  <a:extLst>
                    <a:ext uri="{9D8B030D-6E8A-4147-A177-3AD203B41FA5}">
                      <a16:colId xmlns:a16="http://schemas.microsoft.com/office/drawing/2014/main" val="4087714902"/>
                    </a:ext>
                  </a:extLst>
                </a:gridCol>
                <a:gridCol w="1005602">
                  <a:extLst>
                    <a:ext uri="{9D8B030D-6E8A-4147-A177-3AD203B41FA5}">
                      <a16:colId xmlns:a16="http://schemas.microsoft.com/office/drawing/2014/main" val="4018122808"/>
                    </a:ext>
                  </a:extLst>
                </a:gridCol>
              </a:tblGrid>
              <a:tr h="174605">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174605">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dirty="0">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97896">
                <a:tc>
                  <a:txBody>
                    <a:bodyPr/>
                    <a:lstStyle/>
                    <a:p>
                      <a:pPr algn="l" fontAlgn="ctr"/>
                      <a:r>
                        <a:rPr lang="cy-GB" sz="1000" b="0" i="0" u="none" strike="noStrike" noProof="0" dirty="0">
                          <a:solidFill>
                            <a:srgbClr val="000000"/>
                          </a:solidFill>
                          <a:effectLst/>
                          <a:latin typeface="+mn-lt"/>
                        </a:rPr>
                        <a:t>Ar 1 Awst</a:t>
                      </a:r>
                      <a:endParaRPr lang="cy-GB" sz="1000" b="0" i="0" u="none" strike="noStrike" noProof="0" dirty="0">
                        <a:solidFill>
                          <a:srgbClr val="000000"/>
                        </a:solidFill>
                        <a:effectLst/>
                        <a:latin typeface="Calibri"/>
                      </a:endParaRPr>
                    </a:p>
                  </a:txBody>
                  <a:tcPr marL="6350" marR="6350" marT="6350" marB="0" anchor="ctr">
                    <a:lnR>
                      <a:noFill/>
                    </a:lnR>
                    <a:lnB>
                      <a:noFill/>
                    </a:lnB>
                  </a:tcPr>
                </a:tc>
                <a:tc>
                  <a:txBody>
                    <a:bodyPr/>
                    <a:lstStyle/>
                    <a:p>
                      <a:pPr algn="ctr"/>
                      <a:r>
                        <a:rPr lang="en-GB" sz="1000" b="1" dirty="0">
                          <a:effectLst/>
                          <a:latin typeface="Calibri"/>
                          <a:ea typeface="Times New Roman" panose="02020603050405020304" pitchFamily="18" charset="0"/>
                        </a:rPr>
                        <a:t>12,898</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12,282</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77089736"/>
                  </a:ext>
                </a:extLst>
              </a:tr>
              <a:tr h="197896">
                <a:tc>
                  <a:txBody>
                    <a:bodyPr/>
                    <a:lstStyle/>
                    <a:p>
                      <a:pPr marL="0" marR="0" lvl="0" indent="0" algn="l" defTabSz="1280128" rtl="0" eaLnBrk="1" fontAlgn="ctr" latinLnBrk="0" hangingPunct="1">
                        <a:lnSpc>
                          <a:spcPct val="100000"/>
                        </a:lnSpc>
                        <a:spcBef>
                          <a:spcPts val="0"/>
                        </a:spcBef>
                        <a:spcAft>
                          <a:spcPts val="0"/>
                        </a:spcAft>
                        <a:buClrTx/>
                        <a:buSzTx/>
                        <a:buFontTx/>
                        <a:buNone/>
                        <a:tabLst/>
                        <a:defRPr/>
                      </a:pPr>
                      <a:r>
                        <a:rPr lang="cy-GB" sz="1000" noProof="0" dirty="0">
                          <a:effectLst/>
                          <a:latin typeface="+mn-lt"/>
                          <a:ea typeface="Times New Roman" panose="02020603050405020304" pitchFamily="18" charset="0"/>
                        </a:rPr>
                        <a:t>Cyfradd yr enillion disgwyliedig ar y cynllun</a:t>
                      </a:r>
                      <a:endParaRPr lang="cy-GB" sz="1200" noProof="0" dirty="0">
                        <a:effectLst/>
                        <a:latin typeface="+mn-lt"/>
                        <a:ea typeface="Times New Roman" panose="02020603050405020304" pitchFamily="18"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653</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429</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753276"/>
                  </a:ext>
                </a:extLst>
              </a:tr>
              <a:tr h="197896">
                <a:tc>
                  <a:txBody>
                    <a:bodyPr/>
                    <a:lstStyle/>
                    <a:p>
                      <a:pPr algn="l" fontAlgn="ctr"/>
                      <a:r>
                        <a:rPr lang="cy-GB" sz="1000" b="0" i="0" u="none" strike="noStrike" noProof="0" dirty="0">
                          <a:solidFill>
                            <a:srgbClr val="000000"/>
                          </a:solidFill>
                          <a:effectLst/>
                          <a:latin typeface="Calibri"/>
                        </a:rPr>
                        <a:t>Ail-asesu enillion ar asedau</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553</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267</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4380742"/>
                  </a:ext>
                </a:extLst>
              </a:tr>
              <a:tr h="197896">
                <a:tc>
                  <a:txBody>
                    <a:bodyPr/>
                    <a:lstStyle/>
                    <a:p>
                      <a:pPr algn="l" fontAlgn="ctr"/>
                      <a:r>
                        <a:rPr lang="cy-GB" sz="1000" b="0" i="0" u="none" strike="noStrike" noProof="0" dirty="0">
                          <a:solidFill>
                            <a:srgbClr val="000000"/>
                          </a:solidFill>
                          <a:effectLst/>
                          <a:latin typeface="Calibri"/>
                        </a:rPr>
                        <a:t>Costau gweinyddol</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(5)</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(5)</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2023850"/>
                  </a:ext>
                </a:extLst>
              </a:tr>
              <a:tr h="197896">
                <a:tc>
                  <a:txBody>
                    <a:bodyPr/>
                    <a:lstStyle/>
                    <a:p>
                      <a:pPr algn="l" fontAlgn="ctr"/>
                      <a:r>
                        <a:rPr lang="cy-GB" sz="1000" b="0" i="0" u="none" strike="noStrike" noProof="0" dirty="0">
                          <a:solidFill>
                            <a:srgbClr val="000000"/>
                          </a:solidFill>
                          <a:effectLst/>
                          <a:latin typeface="Calibri"/>
                        </a:rPr>
                        <a:t>Cyfraniadau’r cyflogwr</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230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230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8710876"/>
                  </a:ext>
                </a:extLst>
              </a:tr>
              <a:tr h="197896">
                <a:tc>
                  <a:txBody>
                    <a:bodyPr/>
                    <a:lstStyle/>
                    <a:p>
                      <a:pPr algn="l" fontAlgn="ctr"/>
                      <a:r>
                        <a:rPr lang="cy-GB" sz="1000" b="0" i="0" u="none" strike="noStrike" noProof="0" dirty="0">
                          <a:solidFill>
                            <a:srgbClr val="000000"/>
                          </a:solidFill>
                          <a:effectLst/>
                          <a:latin typeface="Calibri"/>
                        </a:rPr>
                        <a:t>Cyfraniadau aelodau</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68</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69</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1224032"/>
                  </a:ext>
                </a:extLst>
              </a:tr>
              <a:tr h="197896">
                <a:tc>
                  <a:txBody>
                    <a:bodyPr/>
                    <a:lstStyle/>
                    <a:p>
                      <a:pPr algn="l" fontAlgn="ctr"/>
                      <a:r>
                        <a:rPr lang="cy-GB" sz="1000" b="0" i="0" u="none" strike="noStrike" noProof="0" dirty="0">
                          <a:solidFill>
                            <a:srgbClr val="000000"/>
                          </a:solidFill>
                          <a:effectLst/>
                          <a:latin typeface="Calibri"/>
                        </a:rPr>
                        <a:t>Buddion a dalwyd</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(499)</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(374)</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3218199"/>
                  </a:ext>
                </a:extLst>
              </a:tr>
              <a:tr h="197896">
                <a:tc>
                  <a:txBody>
                    <a:bodyPr/>
                    <a:lstStyle/>
                    <a:p>
                      <a:pPr algn="l" fontAlgn="ctr"/>
                      <a:r>
                        <a:rPr lang="cy-GB" sz="1000" b="0" i="0" u="none" strike="noStrike" noProof="0" dirty="0">
                          <a:solidFill>
                            <a:srgbClr val="000000"/>
                          </a:solidFill>
                          <a:effectLst/>
                          <a:latin typeface="Calibri"/>
                        </a:rPr>
                        <a:t>Ar 31 Gorffennaf</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13,898</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12,898</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206785"/>
                  </a:ext>
                </a:extLst>
              </a:tr>
              <a:tr h="197896">
                <a:tc>
                  <a:txBody>
                    <a:bodyPr/>
                    <a:lstStyle/>
                    <a:p>
                      <a:pPr algn="l" fontAlgn="ctr"/>
                      <a:r>
                        <a:rPr lang="cy-GB" sz="1000" b="0" i="0" u="none" strike="noStrike" noProof="0" dirty="0">
                          <a:solidFill>
                            <a:srgbClr val="000000"/>
                          </a:solidFill>
                          <a:effectLst/>
                          <a:latin typeface="Calibri"/>
                        </a:rPr>
                        <a:t>Effaith </a:t>
                      </a:r>
                      <a:r>
                        <a:rPr lang="cy-GB" sz="1000" b="0" i="0" u="none" strike="noStrike" noProof="0" dirty="0" err="1">
                          <a:solidFill>
                            <a:srgbClr val="000000"/>
                          </a:solidFill>
                          <a:effectLst/>
                          <a:latin typeface="Calibri"/>
                        </a:rPr>
                        <a:t>uchafbris</a:t>
                      </a:r>
                      <a:r>
                        <a:rPr lang="cy-GB" sz="1000" b="0" i="0" u="none" strike="noStrike" noProof="0" dirty="0">
                          <a:solidFill>
                            <a:srgbClr val="000000"/>
                          </a:solidFill>
                          <a:effectLst/>
                          <a:latin typeface="Calibri"/>
                        </a:rPr>
                        <a:t> asedau</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(2,946)</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(2,346)</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936583"/>
                  </a:ext>
                </a:extLst>
              </a:tr>
              <a:tr h="197896">
                <a:tc>
                  <a:txBody>
                    <a:bodyPr/>
                    <a:lstStyle/>
                    <a:p>
                      <a:pPr algn="l" fontAlgn="ctr"/>
                      <a:r>
                        <a:rPr lang="cy-GB" sz="1000" b="0" i="0" u="none" strike="noStrike" noProof="0" dirty="0">
                          <a:solidFill>
                            <a:srgbClr val="000000"/>
                          </a:solidFill>
                          <a:effectLst/>
                          <a:latin typeface="+mn-lt"/>
                        </a:rPr>
                        <a:t>Gwerth cydnabyddedig asedau'r cynllun ar 31 Gorffennaf</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10,952</a:t>
                      </a:r>
                      <a:endParaRPr lang="en-GB" sz="1200"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10,552</a:t>
                      </a:r>
                      <a:endParaRPr lang="en-GB" sz="1200" b="1"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8382275"/>
                  </a:ext>
                </a:extLst>
              </a:tr>
            </a:tbl>
          </a:graphicData>
        </a:graphic>
      </p:graphicFrame>
      <p:cxnSp>
        <p:nvCxnSpPr>
          <p:cNvPr id="29" name="Straight Connector 28">
            <a:extLst>
              <a:ext uri="{FF2B5EF4-FFF2-40B4-BE49-F238E27FC236}">
                <a16:creationId xmlns:a16="http://schemas.microsoft.com/office/drawing/2014/main" id="{3EF3FA47-CC37-72F7-8DCA-1A4B4483BEB4}"/>
              </a:ext>
            </a:extLst>
          </p:cNvPr>
          <p:cNvCxnSpPr>
            <a:cxnSpLocks/>
          </p:cNvCxnSpPr>
          <p:nvPr/>
        </p:nvCxnSpPr>
        <p:spPr>
          <a:xfrm>
            <a:off x="471568" y="5396226"/>
            <a:ext cx="54653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10B8863-785A-C5C0-7C56-C617D30399B8}"/>
              </a:ext>
            </a:extLst>
          </p:cNvPr>
          <p:cNvCxnSpPr>
            <a:cxnSpLocks/>
          </p:cNvCxnSpPr>
          <p:nvPr/>
        </p:nvCxnSpPr>
        <p:spPr>
          <a:xfrm>
            <a:off x="471568" y="7133117"/>
            <a:ext cx="54653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3613624-472C-5EF2-C839-623C47B036F2}"/>
              </a:ext>
            </a:extLst>
          </p:cNvPr>
          <p:cNvCxnSpPr>
            <a:cxnSpLocks/>
          </p:cNvCxnSpPr>
          <p:nvPr/>
        </p:nvCxnSpPr>
        <p:spPr>
          <a:xfrm>
            <a:off x="471568" y="3353875"/>
            <a:ext cx="5465393"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98FEB27C-649E-D56D-DE6F-4C3201584DF8}"/>
              </a:ext>
            </a:extLst>
          </p:cNvPr>
          <p:cNvSpPr/>
          <p:nvPr/>
        </p:nvSpPr>
        <p:spPr>
          <a:xfrm>
            <a:off x="0" y="868100"/>
            <a:ext cx="12801600" cy="35534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7A246AD7-0096-2AEB-DBB7-F568B1112553}"/>
              </a:ext>
            </a:extLst>
          </p:cNvPr>
          <p:cNvSpPr txBox="1"/>
          <p:nvPr/>
        </p:nvSpPr>
        <p:spPr>
          <a:xfrm>
            <a:off x="472943" y="880586"/>
            <a:ext cx="6891351" cy="338554"/>
          </a:xfrm>
          <a:prstGeom prst="rect">
            <a:avLst/>
          </a:prstGeom>
          <a:noFill/>
        </p:spPr>
        <p:txBody>
          <a:bodyPr wrap="square" rtlCol="0">
            <a:spAutoFit/>
          </a:bodyPr>
          <a:lstStyle/>
          <a:p>
            <a:r>
              <a:rPr lang="cy-GB" sz="1600" b="1" dirty="0"/>
              <a:t>Cynllun LGPS Dyfed – Coleg Sir Ceredigion</a:t>
            </a:r>
          </a:p>
        </p:txBody>
      </p:sp>
    </p:spTree>
    <p:extLst>
      <p:ext uri="{BB962C8B-B14F-4D97-AF65-F5344CB8AC3E}">
        <p14:creationId xmlns:p14="http://schemas.microsoft.com/office/powerpoint/2010/main" val="28176527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4F6E773-2225-DA93-E213-E4ADAEA557D1}"/>
              </a:ext>
            </a:extLst>
          </p:cNvPr>
          <p:cNvSpPr/>
          <p:nvPr/>
        </p:nvSpPr>
        <p:spPr>
          <a:xfrm>
            <a:off x="6148136" y="0"/>
            <a:ext cx="493296" cy="96181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E19-6785-473C-9ABF-4BD928C62D9F}"/>
              </a:ext>
            </a:extLst>
          </p:cNvPr>
          <p:cNvSpPr txBox="1"/>
          <p:nvPr/>
        </p:nvSpPr>
        <p:spPr>
          <a:xfrm>
            <a:off x="386863" y="61555"/>
            <a:ext cx="12180873" cy="584775"/>
          </a:xfrm>
          <a:prstGeom prst="rect">
            <a:avLst/>
          </a:prstGeom>
          <a:noFill/>
        </p:spPr>
        <p:txBody>
          <a:bodyPr wrap="square" rtlCol="0">
            <a:spAutoFit/>
          </a:bodyPr>
          <a:lstStyle/>
          <a:p>
            <a:r>
              <a:rPr lang="en-GB" sz="3200" dirty="0">
                <a:solidFill>
                  <a:schemeClr val="bg1"/>
                </a:solidFill>
              </a:rPr>
              <a:t>NODIADAU I’R CYFRIFON</a:t>
            </a:r>
            <a:endParaRPr lang="en-GB" sz="3200" b="1" dirty="0">
              <a:solidFill>
                <a:schemeClr val="bg1"/>
              </a:solidFill>
            </a:endParaRPr>
          </a:p>
        </p:txBody>
      </p:sp>
      <p:sp>
        <p:nvSpPr>
          <p:cNvPr id="3" name="TextBox 2">
            <a:extLst>
              <a:ext uri="{FF2B5EF4-FFF2-40B4-BE49-F238E27FC236}">
                <a16:creationId xmlns:a16="http://schemas.microsoft.com/office/drawing/2014/main" id="{873BA0BA-8CAA-F34C-0E9E-48B1046FA50C}"/>
              </a:ext>
            </a:extLst>
          </p:cNvPr>
          <p:cNvSpPr txBox="1"/>
          <p:nvPr/>
        </p:nvSpPr>
        <p:spPr>
          <a:xfrm>
            <a:off x="472943" y="1267866"/>
            <a:ext cx="5433220" cy="1061829"/>
          </a:xfrm>
          <a:prstGeom prst="rect">
            <a:avLst/>
          </a:prstGeom>
          <a:noFill/>
        </p:spPr>
        <p:txBody>
          <a:bodyPr wrap="square" lIns="91440" tIns="45720" rIns="91440" bIns="45720" rtlCol="0" anchor="t">
            <a:spAutoFit/>
          </a:bodyPr>
          <a:lstStyle/>
          <a:p>
            <a:pPr algn="just"/>
            <a:r>
              <a:rPr lang="cy-GB" sz="1050" dirty="0">
                <a:latin typeface="Arial" panose="020B0604020202020204" pitchFamily="34" charset="0"/>
                <a:cs typeface="Arial" panose="020B0604020202020204" pitchFamily="34" charset="0"/>
              </a:rPr>
              <a:t>Mae rhai gweithwyr yn aelodau o Gynllun Pensiwn Llywodraeth Leol (</a:t>
            </a:r>
            <a:r>
              <a:rPr lang="cy-GB" sz="1050" dirty="0" err="1">
                <a:latin typeface="Arial" panose="020B0604020202020204" pitchFamily="34" charset="0"/>
                <a:cs typeface="Arial" panose="020B0604020202020204" pitchFamily="34" charset="0"/>
              </a:rPr>
              <a:t>CPLlL</a:t>
            </a:r>
            <a:r>
              <a:rPr lang="cy-GB" sz="1050" dirty="0">
                <a:latin typeface="Arial" panose="020B0604020202020204" pitchFamily="34" charset="0"/>
                <a:cs typeface="Arial" panose="020B0604020202020204" pitchFamily="34" charset="0"/>
              </a:rPr>
              <a:t>) Dinas a Sir Abertawe.  Mae'r Brifysgol a'r gweithwyr yn cyfrannu at y </a:t>
            </a:r>
            <a:r>
              <a:rPr lang="cy-GB" sz="1050" dirty="0" err="1">
                <a:latin typeface="Arial" panose="020B0604020202020204" pitchFamily="34" charset="0"/>
                <a:cs typeface="Arial" panose="020B0604020202020204" pitchFamily="34" charset="0"/>
              </a:rPr>
              <a:t>CPLlL</a:t>
            </a:r>
            <a:r>
              <a:rPr lang="cy-GB" sz="1050" dirty="0">
                <a:latin typeface="Arial" panose="020B0604020202020204" pitchFamily="34" charset="0"/>
                <a:cs typeface="Arial" panose="020B0604020202020204" pitchFamily="34" charset="0"/>
              </a:rPr>
              <a:t>, sy'n gynllun buddion diffiniedig, ac yn seiliedig ar gyflog pensiynadwy terfynol aelodau.  Cynhaliwyd y prisiad </a:t>
            </a:r>
            <a:r>
              <a:rPr lang="cy-GB" sz="1050" dirty="0" err="1">
                <a:latin typeface="Arial" panose="020B0604020202020204" pitchFamily="34" charset="0"/>
                <a:cs typeface="Arial" panose="020B0604020202020204" pitchFamily="34" charset="0"/>
              </a:rPr>
              <a:t>actiwaraidd</a:t>
            </a:r>
            <a:r>
              <a:rPr lang="cy-GB" sz="1050" dirty="0">
                <a:latin typeface="Arial" panose="020B0604020202020204" pitchFamily="34" charset="0"/>
                <a:cs typeface="Arial" panose="020B0604020202020204" pitchFamily="34" charset="0"/>
              </a:rPr>
              <a:t> diweddaraf ar 31 Mawrth 2022 gan actiwariaid annibynnol.</a:t>
            </a:r>
          </a:p>
          <a:p>
            <a:pPr algn="just"/>
            <a:r>
              <a:rPr lang="cy-GB" sz="1050" dirty="0">
                <a:latin typeface="Arial" panose="020B0604020202020204" pitchFamily="34" charset="0"/>
                <a:cs typeface="Arial" panose="020B0604020202020204" pitchFamily="34" charset="0"/>
              </a:rPr>
              <a:t>Mae prisiad </a:t>
            </a:r>
            <a:r>
              <a:rPr lang="cy-GB" sz="1050" dirty="0" err="1">
                <a:latin typeface="Arial" panose="020B0604020202020204" pitchFamily="34" charset="0"/>
                <a:cs typeface="Arial" panose="020B0604020202020204" pitchFamily="34" charset="0"/>
              </a:rPr>
              <a:t>actiwaraidd</a:t>
            </a:r>
            <a:r>
              <a:rPr lang="cy-GB" sz="1050" dirty="0">
                <a:latin typeface="Arial" panose="020B0604020202020204" pitchFamily="34" charset="0"/>
                <a:cs typeface="Arial" panose="020B0604020202020204" pitchFamily="34" charset="0"/>
              </a:rPr>
              <a:t> y cynllun yn seiliedig ar y dull uned a ragwelir a'r prif dybiaethau a wnaed gan yr actiwariaid oedd:</a:t>
            </a:r>
          </a:p>
        </p:txBody>
      </p:sp>
      <p:graphicFrame>
        <p:nvGraphicFramePr>
          <p:cNvPr id="4" name="Table 3">
            <a:extLst>
              <a:ext uri="{FF2B5EF4-FFF2-40B4-BE49-F238E27FC236}">
                <a16:creationId xmlns:a16="http://schemas.microsoft.com/office/drawing/2014/main" id="{F44041D8-6943-46D4-294B-BC90B1C7F279}"/>
              </a:ext>
            </a:extLst>
          </p:cNvPr>
          <p:cNvGraphicFramePr>
            <a:graphicFrameLocks noGrp="1"/>
          </p:cNvGraphicFramePr>
          <p:nvPr>
            <p:extLst>
              <p:ext uri="{D42A27DB-BD31-4B8C-83A1-F6EECF244321}">
                <p14:modId xmlns:p14="http://schemas.microsoft.com/office/powerpoint/2010/main" val="1190913384"/>
              </p:ext>
            </p:extLst>
          </p:nvPr>
        </p:nvGraphicFramePr>
        <p:xfrm>
          <a:off x="534516" y="2965761"/>
          <a:ext cx="5206874" cy="1385210"/>
        </p:xfrm>
        <a:graphic>
          <a:graphicData uri="http://schemas.openxmlformats.org/drawingml/2006/table">
            <a:tbl>
              <a:tblPr firstRow="1" firstCol="1" bandRow="1">
                <a:tableStyleId>{2D5ABB26-0587-4C30-8999-92F81FD0307C}</a:tableStyleId>
              </a:tblPr>
              <a:tblGrid>
                <a:gridCol w="2524719">
                  <a:extLst>
                    <a:ext uri="{9D8B030D-6E8A-4147-A177-3AD203B41FA5}">
                      <a16:colId xmlns:a16="http://schemas.microsoft.com/office/drawing/2014/main" val="2149844019"/>
                    </a:ext>
                  </a:extLst>
                </a:gridCol>
                <a:gridCol w="1448957">
                  <a:extLst>
                    <a:ext uri="{9D8B030D-6E8A-4147-A177-3AD203B41FA5}">
                      <a16:colId xmlns:a16="http://schemas.microsoft.com/office/drawing/2014/main" val="1933521067"/>
                    </a:ext>
                  </a:extLst>
                </a:gridCol>
                <a:gridCol w="1233198">
                  <a:extLst>
                    <a:ext uri="{9D8B030D-6E8A-4147-A177-3AD203B41FA5}">
                      <a16:colId xmlns:a16="http://schemas.microsoft.com/office/drawing/2014/main" val="3086819551"/>
                    </a:ext>
                  </a:extLst>
                </a:gridCol>
              </a:tblGrid>
              <a:tr h="318410">
                <a:tc>
                  <a:txBody>
                    <a:bodyPr/>
                    <a:lstStyle/>
                    <a:p>
                      <a:pPr marL="0" algn="l" defTabSz="1280128" rtl="0" eaLnBrk="1" fontAlgn="ctr" latinLnBrk="0" hangingPunct="1"/>
                      <a:endParaRPr lang="cy-GB" sz="1000" b="0" i="0" u="none" strike="noStrike" kern="1200" noProof="0" dirty="0">
                        <a:solidFill>
                          <a:srgbClr val="000000"/>
                        </a:solidFill>
                        <a:effectLst/>
                        <a:latin typeface="+mn-lt"/>
                        <a:ea typeface="+mn-ea"/>
                        <a:cs typeface="Arial"/>
                      </a:endParaRPr>
                    </a:p>
                  </a:txBody>
                  <a:tcPr marL="68580" marR="68580" marT="0" marB="0"/>
                </a:tc>
                <a:tc>
                  <a:txBody>
                    <a:bodyPr/>
                    <a:lstStyle/>
                    <a:p>
                      <a:pPr marL="0" algn="ctr" defTabSz="1280128" rtl="0" eaLnBrk="1" fontAlgn="ctr" latinLnBrk="0" hangingPunct="1"/>
                      <a:r>
                        <a:rPr lang="cy-GB" sz="1000" b="1" u="none" strike="noStrike" kern="1200" noProof="0" dirty="0">
                          <a:solidFill>
                            <a:srgbClr val="000000"/>
                          </a:solidFill>
                          <a:effectLst/>
                          <a:latin typeface="+mn-lt"/>
                          <a:cs typeface="Arial"/>
                        </a:rPr>
                        <a:t>Prisiad 2022 </a:t>
                      </a:r>
                    </a:p>
                    <a:p>
                      <a:pPr marL="0" algn="ctr" defTabSz="1280128" rtl="0" eaLnBrk="1" fontAlgn="ctr" latinLnBrk="0" hangingPunct="1"/>
                      <a:r>
                        <a:rPr lang="cy-GB" sz="1000" b="1" u="none" strike="noStrike" kern="1200" noProof="0" dirty="0">
                          <a:solidFill>
                            <a:srgbClr val="000000"/>
                          </a:solidFill>
                          <a:effectLst/>
                          <a:latin typeface="+mn-lt"/>
                          <a:cs typeface="Arial"/>
                        </a:rPr>
                        <a:t>%</a:t>
                      </a:r>
                      <a:endParaRPr lang="cy-GB" sz="1000" b="1" i="0" u="none" strike="noStrike" kern="1200" noProof="0" dirty="0">
                        <a:solidFill>
                          <a:srgbClr val="000000"/>
                        </a:solidFill>
                        <a:effectLst/>
                        <a:latin typeface="+mn-lt"/>
                        <a:ea typeface="+mn-ea"/>
                        <a:cs typeface="Arial"/>
                      </a:endParaRPr>
                    </a:p>
                  </a:txBody>
                  <a:tcPr marL="68580" marR="68580" marT="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ctr" defTabSz="1280128" rtl="0" eaLnBrk="1" fontAlgn="ctr" latinLnBrk="0" hangingPunct="1"/>
                      <a:r>
                        <a:rPr lang="cy-GB" sz="1000" b="1" u="none" strike="noStrike" kern="1200" noProof="0" dirty="0">
                          <a:solidFill>
                            <a:srgbClr val="000000"/>
                          </a:solidFill>
                          <a:effectLst/>
                          <a:latin typeface="+mn-lt"/>
                          <a:cs typeface="Arial"/>
                        </a:rPr>
                        <a:t>Prisiad 2019 </a:t>
                      </a:r>
                    </a:p>
                    <a:p>
                      <a:pPr marL="0" algn="ctr" defTabSz="1280128" rtl="0" eaLnBrk="1" fontAlgn="ctr" latinLnBrk="0" hangingPunct="1"/>
                      <a:r>
                        <a:rPr lang="cy-GB" sz="1000" b="1" u="none" strike="noStrike" kern="1200" noProof="0" dirty="0">
                          <a:solidFill>
                            <a:srgbClr val="000000"/>
                          </a:solidFill>
                          <a:effectLst/>
                          <a:latin typeface="+mn-lt"/>
                          <a:cs typeface="Arial"/>
                        </a:rPr>
                        <a:t>%</a:t>
                      </a:r>
                      <a:endParaRPr lang="cy-GB" sz="1000" b="1" i="0" u="none" strike="noStrike" kern="1200" noProof="0" dirty="0">
                        <a:solidFill>
                          <a:srgbClr val="000000"/>
                        </a:solidFill>
                        <a:effectLst/>
                        <a:latin typeface="+mn-lt"/>
                        <a:ea typeface="+mn-ea"/>
                        <a:cs typeface="Arial"/>
                      </a:endParaRPr>
                    </a:p>
                  </a:txBody>
                  <a:tcPr marL="68580" marR="68580" marT="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4949750"/>
                  </a:ext>
                </a:extLst>
              </a:tr>
              <a:tr h="151254">
                <a:tc>
                  <a:txBody>
                    <a:bodyPr/>
                    <a:lstStyle/>
                    <a:p>
                      <a:pPr marL="0" algn="l" defTabSz="1280128" rtl="0" eaLnBrk="1" fontAlgn="ctr" latinLnBrk="0" hangingPunct="1"/>
                      <a:r>
                        <a:rPr lang="cy-GB" sz="1000" b="0" u="none" strike="noStrike" kern="1200" noProof="0" dirty="0">
                          <a:solidFill>
                            <a:srgbClr val="000000"/>
                          </a:solidFill>
                          <a:effectLst/>
                          <a:latin typeface="+mn-lt"/>
                          <a:cs typeface="Arial"/>
                        </a:rPr>
                        <a:t>Cyfradd y cynnydd mewn cyflog pensiynadwy</a:t>
                      </a:r>
                      <a:endParaRPr lang="cy-GB" sz="1000" b="0" i="0" u="none" strike="noStrike" kern="1200" noProof="0" dirty="0">
                        <a:solidFill>
                          <a:srgbClr val="000000"/>
                        </a:solidFill>
                        <a:effectLst/>
                        <a:latin typeface="+mn-lt"/>
                        <a:ea typeface="+mn-ea"/>
                        <a:cs typeface="Arial"/>
                      </a:endParaRPr>
                    </a:p>
                  </a:txBody>
                  <a:tcPr marL="68580" marR="68580" marT="0" marB="0"/>
                </a:tc>
                <a:tc>
                  <a:txBody>
                    <a:bodyPr/>
                    <a:lstStyle/>
                    <a:p>
                      <a:pPr algn="ctr"/>
                      <a:r>
                        <a:rPr lang="cy-GB" sz="1000" b="1" noProof="0" dirty="0">
                          <a:effectLst/>
                          <a:latin typeface="+mn-lt"/>
                          <a:ea typeface="Times New Roman" panose="02020603050405020304" pitchFamily="18" charset="0"/>
                        </a:rPr>
                        <a:t>3.8</a:t>
                      </a: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cy-GB" sz="1000" noProof="0" dirty="0">
                          <a:effectLst/>
                          <a:latin typeface="+mn-lt"/>
                          <a:ea typeface="Times New Roman" panose="02020603050405020304" pitchFamily="18" charset="0"/>
                        </a:rPr>
                        <a:t>3.6</a:t>
                      </a: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32542862"/>
                  </a:ext>
                </a:extLst>
              </a:tr>
              <a:tr h="151254">
                <a:tc>
                  <a:txBody>
                    <a:bodyPr/>
                    <a:lstStyle/>
                    <a:p>
                      <a:pPr marL="0" algn="l" defTabSz="1280128" rtl="0" eaLnBrk="1" fontAlgn="ctr" latinLnBrk="0" hangingPunct="1"/>
                      <a:r>
                        <a:rPr lang="cy-GB" sz="1000" b="0" u="none" strike="noStrike" kern="1200" noProof="0" dirty="0">
                          <a:solidFill>
                            <a:srgbClr val="000000"/>
                          </a:solidFill>
                          <a:effectLst/>
                          <a:latin typeface="+mn-lt"/>
                          <a:cs typeface="Arial"/>
                        </a:rPr>
                        <a:t>Cyfradd y cynnydd mewn pensiynau mewn taliadau</a:t>
                      </a:r>
                      <a:endParaRPr lang="cy-GB" sz="1000" b="0" i="0" u="none" strike="noStrike" kern="1200" noProof="0" dirty="0">
                        <a:solidFill>
                          <a:srgbClr val="000000"/>
                        </a:solidFill>
                        <a:effectLst/>
                        <a:latin typeface="+mn-lt"/>
                        <a:ea typeface="+mn-ea"/>
                        <a:cs typeface="Arial"/>
                      </a:endParaRPr>
                    </a:p>
                  </a:txBody>
                  <a:tcPr marL="68580" marR="68580" marT="0" marB="0"/>
                </a:tc>
                <a:tc>
                  <a:txBody>
                    <a:bodyPr/>
                    <a:lstStyle/>
                    <a:p>
                      <a:pPr algn="ctr"/>
                      <a:r>
                        <a:rPr lang="cy-GB" sz="1000" b="1" noProof="0" dirty="0">
                          <a:effectLst/>
                          <a:latin typeface="+mn-lt"/>
                          <a:ea typeface="Times New Roman" panose="02020603050405020304" pitchFamily="18" charset="0"/>
                        </a:rPr>
                        <a:t>2.3</a:t>
                      </a: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effectLst/>
                          <a:latin typeface="+mn-lt"/>
                          <a:ea typeface="Times New Roman" panose="02020603050405020304" pitchFamily="18" charset="0"/>
                        </a:rPr>
                        <a:t>2.1</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109915200"/>
                  </a:ext>
                </a:extLst>
              </a:tr>
              <a:tr h="151254">
                <a:tc>
                  <a:txBody>
                    <a:bodyPr/>
                    <a:lstStyle/>
                    <a:p>
                      <a:pPr marL="0" algn="l" defTabSz="1280128" rtl="0" eaLnBrk="1" fontAlgn="ctr" latinLnBrk="0" hangingPunct="1"/>
                      <a:r>
                        <a:rPr lang="cy-GB" sz="1000" b="0" u="none" strike="noStrike" kern="1200" noProof="0" dirty="0">
                          <a:solidFill>
                            <a:srgbClr val="000000"/>
                          </a:solidFill>
                          <a:effectLst/>
                          <a:latin typeface="+mn-lt"/>
                          <a:cs typeface="Arial"/>
                        </a:rPr>
                        <a:t>Cyfradd ddisgownt</a:t>
                      </a:r>
                      <a:endParaRPr lang="cy-GB" sz="1000" b="0" i="0" u="none" strike="noStrike" kern="1200" noProof="0" dirty="0">
                        <a:solidFill>
                          <a:srgbClr val="000000"/>
                        </a:solidFill>
                        <a:effectLst/>
                        <a:latin typeface="+mn-lt"/>
                        <a:ea typeface="+mn-ea"/>
                        <a:cs typeface="Arial"/>
                      </a:endParaRPr>
                    </a:p>
                  </a:txBody>
                  <a:tcPr marL="68580" marR="68580" marT="0" marB="0"/>
                </a:tc>
                <a:tc>
                  <a:txBody>
                    <a:bodyPr/>
                    <a:lstStyle/>
                    <a:p>
                      <a:pPr algn="ctr"/>
                      <a:endParaRPr lang="cy-GB" sz="1000" b="1" noProof="0"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endParaRPr lang="cy-GB" sz="1000" noProof="0" dirty="0">
                        <a:effectLst/>
                        <a:latin typeface="+mn-lt"/>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003698725"/>
                  </a:ext>
                </a:extLst>
              </a:tr>
              <a:tr h="151254">
                <a:tc>
                  <a:txBody>
                    <a:bodyPr/>
                    <a:lstStyle/>
                    <a:p>
                      <a:pPr marL="0" lvl="0" indent="-342900" algn="l" defTabSz="1280128" rtl="0" eaLnBrk="1" fontAlgn="ctr" latinLnBrk="0" hangingPunct="1">
                        <a:buFont typeface="Calibri" panose="020F0502020204030204" pitchFamily="34" charset="0"/>
                        <a:buChar char="-"/>
                      </a:pPr>
                      <a:r>
                        <a:rPr lang="cy-GB" sz="1000" b="0" i="0" u="none" strike="noStrike" kern="1200" noProof="0" dirty="0">
                          <a:solidFill>
                            <a:srgbClr val="000000"/>
                          </a:solidFill>
                          <a:effectLst/>
                          <a:latin typeface="+mn-lt"/>
                          <a:ea typeface="+mn-ea"/>
                          <a:cs typeface="Arial"/>
                        </a:rPr>
                        <a:t>Mewnol</a:t>
                      </a:r>
                    </a:p>
                  </a:txBody>
                  <a:tcPr marL="68580" marR="68580" marT="0" marB="0"/>
                </a:tc>
                <a:tc>
                  <a:txBody>
                    <a:bodyPr/>
                    <a:lstStyle/>
                    <a:p>
                      <a:pPr algn="ctr"/>
                      <a:r>
                        <a:rPr lang="cy-GB" sz="1000" b="1" noProof="0" dirty="0">
                          <a:effectLst/>
                          <a:latin typeface="+mn-lt"/>
                          <a:ea typeface="Times New Roman" panose="02020603050405020304" pitchFamily="18" charset="0"/>
                        </a:rPr>
                        <a:t>4.1</a:t>
                      </a: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effectLst/>
                          <a:latin typeface="+mn-lt"/>
                          <a:ea typeface="Times New Roman" panose="02020603050405020304" pitchFamily="18" charset="0"/>
                        </a:rPr>
                        <a:t>4.25</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4155455284"/>
                  </a:ext>
                </a:extLst>
              </a:tr>
              <a:tr h="151254">
                <a:tc>
                  <a:txBody>
                    <a:bodyPr/>
                    <a:lstStyle/>
                    <a:p>
                      <a:pPr marL="0" lvl="0" indent="-342900" algn="l" defTabSz="1280128" rtl="0" eaLnBrk="1" fontAlgn="ctr" latinLnBrk="0" hangingPunct="1">
                        <a:buFont typeface="Calibri" panose="020F0502020204030204" pitchFamily="34" charset="0"/>
                        <a:buChar char="-"/>
                      </a:pPr>
                      <a:r>
                        <a:rPr lang="cy-GB" sz="1000" b="0" i="0" u="none" strike="noStrike" kern="1200" noProof="0" dirty="0">
                          <a:solidFill>
                            <a:srgbClr val="000000"/>
                          </a:solidFill>
                          <a:effectLst/>
                          <a:latin typeface="+mn-lt"/>
                          <a:ea typeface="+mn-ea"/>
                          <a:cs typeface="Arial"/>
                        </a:rPr>
                        <a:t>Wedi gadael y gwasanaeth</a:t>
                      </a:r>
                    </a:p>
                  </a:txBody>
                  <a:tcPr marL="68580" marR="68580" marT="0" marB="0"/>
                </a:tc>
                <a:tc>
                  <a:txBody>
                    <a:bodyPr/>
                    <a:lstStyle/>
                    <a:p>
                      <a:pPr algn="ctr"/>
                      <a:r>
                        <a:rPr lang="cy-GB" sz="1000" b="1" noProof="0" dirty="0">
                          <a:effectLst/>
                          <a:latin typeface="+mn-lt"/>
                          <a:ea typeface="Times New Roman" panose="02020603050405020304" pitchFamily="18" charset="0"/>
                        </a:rPr>
                        <a:t>0.8</a:t>
                      </a: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effectLst/>
                          <a:latin typeface="+mn-lt"/>
                          <a:ea typeface="Times New Roman" panose="02020603050405020304" pitchFamily="18" charset="0"/>
                        </a:rPr>
                        <a:t>1.6</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841734389"/>
                  </a:ext>
                </a:extLst>
              </a:tr>
              <a:tr h="151254">
                <a:tc>
                  <a:txBody>
                    <a:bodyPr/>
                    <a:lstStyle/>
                    <a:p>
                      <a:pPr marL="0" algn="l" defTabSz="1280128" rtl="0" eaLnBrk="1" fontAlgn="ctr" latinLnBrk="0" hangingPunct="1"/>
                      <a:r>
                        <a:rPr lang="cy-GB" sz="1000" b="0" i="0" u="none" strike="noStrike" kern="1200" noProof="0" dirty="0">
                          <a:solidFill>
                            <a:srgbClr val="000000"/>
                          </a:solidFill>
                          <a:effectLst/>
                          <a:latin typeface="+mn-lt"/>
                          <a:ea typeface="+mn-ea"/>
                          <a:cs typeface="Arial"/>
                        </a:rPr>
                        <a:t>Rhagdybiaethau chwyddiant</a:t>
                      </a:r>
                    </a:p>
                  </a:txBody>
                  <a:tcPr marL="68580" marR="68580" marT="0" marB="0"/>
                </a:tc>
                <a:tc>
                  <a:txBody>
                    <a:bodyPr/>
                    <a:lstStyle/>
                    <a:p>
                      <a:pPr algn="ctr"/>
                      <a:r>
                        <a:rPr lang="cy-GB" sz="1000" b="1" noProof="0" dirty="0">
                          <a:effectLst/>
                          <a:latin typeface="+mn-lt"/>
                          <a:ea typeface="Times New Roman" panose="02020603050405020304" pitchFamily="18" charset="0"/>
                        </a:rPr>
                        <a:t>2.3</a:t>
                      </a: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effectLst/>
                          <a:latin typeface="+mn-lt"/>
                          <a:ea typeface="Times New Roman" panose="02020603050405020304" pitchFamily="18" charset="0"/>
                        </a:rPr>
                        <a:t>2.1</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446367164"/>
                  </a:ext>
                </a:extLst>
              </a:tr>
            </a:tbl>
          </a:graphicData>
        </a:graphic>
      </p:graphicFrame>
      <p:sp>
        <p:nvSpPr>
          <p:cNvPr id="5" name="TextBox 4">
            <a:extLst>
              <a:ext uri="{FF2B5EF4-FFF2-40B4-BE49-F238E27FC236}">
                <a16:creationId xmlns:a16="http://schemas.microsoft.com/office/drawing/2014/main" id="{70070A04-6AC8-38CF-F559-EB56AC63D240}"/>
              </a:ext>
            </a:extLst>
          </p:cNvPr>
          <p:cNvSpPr txBox="1"/>
          <p:nvPr/>
        </p:nvSpPr>
        <p:spPr>
          <a:xfrm>
            <a:off x="472943" y="4498703"/>
            <a:ext cx="5183759" cy="1061829"/>
          </a:xfrm>
          <a:prstGeom prst="rect">
            <a:avLst/>
          </a:prstGeom>
          <a:noFill/>
        </p:spPr>
        <p:txBody>
          <a:bodyPr wrap="square" lIns="91440" tIns="45720" rIns="91440" bIns="45720" rtlCol="0" anchor="t">
            <a:spAutoFit/>
          </a:bodyPr>
          <a:lstStyle/>
          <a:p>
            <a:pPr algn="just"/>
            <a:r>
              <a:rPr lang="cy-GB" sz="1050" dirty="0">
                <a:latin typeface="Arial" panose="020B0604020202020204" pitchFamily="34" charset="0"/>
                <a:cs typeface="Arial" panose="020B0604020202020204" pitchFamily="34" charset="0"/>
              </a:rPr>
              <a:t>Mae'r prisiad yn nodi bod gwerth marchnadol yr asedau a ddelir ar y dyddiad prisio yn £2.924 miliwn a gwerth presennol rhwymedigaethau'r cynllun oedd £2.921 miliwn. Mae’n cynrychioli lefel ariannu o 100% a gwarged o £2.8 miliwn.</a:t>
            </a:r>
          </a:p>
          <a:p>
            <a:pPr algn="just"/>
            <a:r>
              <a:rPr lang="cy-GB" sz="1050" dirty="0">
                <a:latin typeface="Arial" panose="020B0604020202020204" pitchFamily="34" charset="0"/>
                <a:cs typeface="Arial" panose="020B0604020202020204" pitchFamily="34" charset="0"/>
              </a:rPr>
              <a:t>Cyfradd cyfraniad cyflogwyr yw 40.8% ynghyd â chyfraniad diffyg blynyddol o £631,000 sy'n daladwy rhwng Ebrill 2023 a Mawrth 2024 gan godi i 40.8% ynghyd â diffyg blynyddol a £721,000 i mewn ar gyfer y cyfnod Ebrill 2024 i Fawrth 2025.</a:t>
            </a:r>
          </a:p>
        </p:txBody>
      </p:sp>
      <p:sp>
        <p:nvSpPr>
          <p:cNvPr id="6" name="TextBox 5">
            <a:extLst>
              <a:ext uri="{FF2B5EF4-FFF2-40B4-BE49-F238E27FC236}">
                <a16:creationId xmlns:a16="http://schemas.microsoft.com/office/drawing/2014/main" id="{38654AB6-A434-1104-8FC6-75DB87D1749D}"/>
              </a:ext>
            </a:extLst>
          </p:cNvPr>
          <p:cNvSpPr txBox="1"/>
          <p:nvPr/>
        </p:nvSpPr>
        <p:spPr>
          <a:xfrm>
            <a:off x="472943" y="6252032"/>
            <a:ext cx="5183759" cy="900246"/>
          </a:xfrm>
          <a:prstGeom prst="rect">
            <a:avLst/>
          </a:prstGeom>
          <a:noFill/>
        </p:spPr>
        <p:txBody>
          <a:bodyPr wrap="square" lIns="91440" tIns="45720" rIns="91440" bIns="45720" rtlCol="0" anchor="t">
            <a:spAutoFit/>
          </a:bodyPr>
          <a:lstStyle/>
          <a:p>
            <a:pPr algn="just"/>
            <a:r>
              <a:rPr lang="cy-GB" sz="1050" b="1" dirty="0">
                <a:latin typeface="Arial" panose="020B0604020202020204" pitchFamily="34" charset="0"/>
                <a:cs typeface="Arial" panose="020B0604020202020204" pitchFamily="34" charset="0"/>
              </a:rPr>
              <a:t>Datgeliad FRS102
</a:t>
            </a:r>
            <a:r>
              <a:rPr lang="cy-GB" sz="1050" dirty="0">
                <a:cs typeface="Arial" panose="020B0604020202020204" pitchFamily="34" charset="0"/>
              </a:rPr>
              <a:t>Yn unol â gofynion Safon Adrodd Ariannol 102, mae </a:t>
            </a:r>
            <a:r>
              <a:rPr lang="cy-GB" sz="1050" dirty="0" err="1">
                <a:cs typeface="Arial" panose="020B0604020202020204" pitchFamily="34" charset="0"/>
              </a:rPr>
              <a:t>actiwaraidd</a:t>
            </a:r>
            <a:r>
              <a:rPr lang="cy-GB" sz="1050" dirty="0">
                <a:cs typeface="Arial" panose="020B0604020202020204" pitchFamily="34" charset="0"/>
              </a:rPr>
              <a:t> cymwys annibynnol wedi diweddaru canlyniadau prisiad mis Mawrth 2022 er mwyn canfod asedau a rhwymedigaethau'r gronfa sy'n ymwneud â'r Brifysgol ar 31 Gorffennaf 2024. Defnyddiwyd y dull uned a ragwelir.</a:t>
            </a:r>
          </a:p>
        </p:txBody>
      </p:sp>
      <p:graphicFrame>
        <p:nvGraphicFramePr>
          <p:cNvPr id="9" name="Table 8">
            <a:extLst>
              <a:ext uri="{FF2B5EF4-FFF2-40B4-BE49-F238E27FC236}">
                <a16:creationId xmlns:a16="http://schemas.microsoft.com/office/drawing/2014/main" id="{F2FA4B89-DA5A-F67B-D59C-2D4B286DAA65}"/>
              </a:ext>
            </a:extLst>
          </p:cNvPr>
          <p:cNvGraphicFramePr>
            <a:graphicFrameLocks noGrp="1"/>
          </p:cNvGraphicFramePr>
          <p:nvPr>
            <p:extLst>
              <p:ext uri="{D42A27DB-BD31-4B8C-83A1-F6EECF244321}">
                <p14:modId xmlns:p14="http://schemas.microsoft.com/office/powerpoint/2010/main" val="2050266351"/>
              </p:ext>
            </p:extLst>
          </p:nvPr>
        </p:nvGraphicFramePr>
        <p:xfrm>
          <a:off x="534516" y="7858601"/>
          <a:ext cx="5206874" cy="914400"/>
        </p:xfrm>
        <a:graphic>
          <a:graphicData uri="http://schemas.openxmlformats.org/drawingml/2006/table">
            <a:tbl>
              <a:tblPr firstRow="1" firstCol="1" bandRow="1">
                <a:tableStyleId>{2D5ABB26-0587-4C30-8999-92F81FD0307C}</a:tableStyleId>
              </a:tblPr>
              <a:tblGrid>
                <a:gridCol w="2459701">
                  <a:extLst>
                    <a:ext uri="{9D8B030D-6E8A-4147-A177-3AD203B41FA5}">
                      <a16:colId xmlns:a16="http://schemas.microsoft.com/office/drawing/2014/main" val="2149844019"/>
                    </a:ext>
                  </a:extLst>
                </a:gridCol>
                <a:gridCol w="1216753">
                  <a:extLst>
                    <a:ext uri="{9D8B030D-6E8A-4147-A177-3AD203B41FA5}">
                      <a16:colId xmlns:a16="http://schemas.microsoft.com/office/drawing/2014/main" val="1933521067"/>
                    </a:ext>
                  </a:extLst>
                </a:gridCol>
                <a:gridCol w="1530420">
                  <a:extLst>
                    <a:ext uri="{9D8B030D-6E8A-4147-A177-3AD203B41FA5}">
                      <a16:colId xmlns:a16="http://schemas.microsoft.com/office/drawing/2014/main" val="3086819551"/>
                    </a:ext>
                  </a:extLst>
                </a:gridCol>
              </a:tblGrid>
              <a:tr h="288741">
                <a:tc>
                  <a:txBody>
                    <a:bodyPr/>
                    <a:lstStyle/>
                    <a:p>
                      <a:pPr marL="0" algn="l" defTabSz="1280128" rtl="0" eaLnBrk="1" fontAlgn="ctr" latinLnBrk="0" hangingPunct="1"/>
                      <a:endParaRPr lang="cy-GB" sz="1000" b="0" i="0" u="none" strike="noStrike" kern="1200" noProof="0" dirty="0">
                        <a:solidFill>
                          <a:srgbClr val="000000"/>
                        </a:solidFill>
                        <a:effectLst/>
                        <a:latin typeface="+mn-lt"/>
                        <a:ea typeface="+mn-ea"/>
                        <a:cs typeface="Arial"/>
                      </a:endParaRPr>
                    </a:p>
                  </a:txBody>
                  <a:tcPr marL="68580" marR="68580" marT="0" marB="0"/>
                </a:tc>
                <a:tc>
                  <a:txBody>
                    <a:bodyPr/>
                    <a:lstStyle/>
                    <a:p>
                      <a:pPr marL="0" algn="ctr" defTabSz="1280128" rtl="0" eaLnBrk="1" fontAlgn="ctr" latinLnBrk="0" hangingPunct="1"/>
                      <a:r>
                        <a:rPr lang="en-GB" sz="1000" b="1" u="none" strike="noStrike" kern="1200" dirty="0" err="1">
                          <a:solidFill>
                            <a:srgbClr val="000000"/>
                          </a:solidFill>
                          <a:effectLst/>
                          <a:latin typeface="+mn-lt"/>
                          <a:cs typeface="Arial"/>
                        </a:rPr>
                        <a:t>Prisiad</a:t>
                      </a:r>
                      <a:r>
                        <a:rPr lang="en-GB" sz="1000" b="1" u="none" strike="noStrike" kern="1200" dirty="0">
                          <a:solidFill>
                            <a:srgbClr val="000000"/>
                          </a:solidFill>
                          <a:effectLst/>
                          <a:latin typeface="+mn-lt"/>
                          <a:cs typeface="Arial"/>
                        </a:rPr>
                        <a:t> 2024 </a:t>
                      </a:r>
                    </a:p>
                    <a:p>
                      <a:pPr marL="0" algn="ctr" defTabSz="1280128" rtl="0" eaLnBrk="1" fontAlgn="ctr" latinLnBrk="0" hangingPunct="1"/>
                      <a:r>
                        <a:rPr lang="en-GB" sz="1000" b="1" u="none" strike="noStrike" kern="1200" dirty="0">
                          <a:solidFill>
                            <a:srgbClr val="000000"/>
                          </a:solidFill>
                          <a:effectLst/>
                          <a:latin typeface="+mn-lt"/>
                          <a:cs typeface="Arial"/>
                        </a:rPr>
                        <a:t>%</a:t>
                      </a:r>
                      <a:endParaRPr lang="en-GB" sz="1000" b="1" i="0" u="none" strike="noStrike" kern="1200" dirty="0">
                        <a:solidFill>
                          <a:srgbClr val="000000"/>
                        </a:solidFill>
                        <a:effectLst/>
                        <a:latin typeface="+mn-lt"/>
                        <a:ea typeface="+mn-ea"/>
                        <a:cs typeface="Arial"/>
                      </a:endParaRPr>
                    </a:p>
                  </a:txBody>
                  <a:tcPr marL="68580" marR="68580" marT="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ctr" defTabSz="1280128" rtl="0" eaLnBrk="1" fontAlgn="ctr" latinLnBrk="0" hangingPunct="1"/>
                      <a:r>
                        <a:rPr lang="en-GB" sz="1000" b="1" u="none" strike="noStrike" kern="1200" dirty="0" err="1">
                          <a:solidFill>
                            <a:srgbClr val="000000"/>
                          </a:solidFill>
                          <a:effectLst/>
                          <a:latin typeface="+mn-lt"/>
                          <a:cs typeface="Arial"/>
                        </a:rPr>
                        <a:t>Prisiad</a:t>
                      </a:r>
                      <a:r>
                        <a:rPr lang="en-GB" sz="1000" b="1" u="none" strike="noStrike" kern="1200" dirty="0">
                          <a:solidFill>
                            <a:srgbClr val="000000"/>
                          </a:solidFill>
                          <a:effectLst/>
                          <a:latin typeface="+mn-lt"/>
                          <a:cs typeface="Arial"/>
                        </a:rPr>
                        <a:t> 2023 </a:t>
                      </a:r>
                    </a:p>
                    <a:p>
                      <a:pPr marL="0" algn="ctr" defTabSz="1280128" rtl="0" eaLnBrk="1" fontAlgn="ctr" latinLnBrk="0" hangingPunct="1"/>
                      <a:r>
                        <a:rPr lang="en-GB" sz="1000" b="1" u="none" strike="noStrike" kern="1200" dirty="0">
                          <a:solidFill>
                            <a:srgbClr val="000000"/>
                          </a:solidFill>
                          <a:effectLst/>
                          <a:latin typeface="+mn-lt"/>
                          <a:cs typeface="Arial"/>
                        </a:rPr>
                        <a:t>%</a:t>
                      </a:r>
                      <a:endParaRPr lang="en-GB" sz="1000" b="1" i="0" u="none" strike="noStrike" kern="1200" dirty="0">
                        <a:solidFill>
                          <a:srgbClr val="000000"/>
                        </a:solidFill>
                        <a:effectLst/>
                        <a:latin typeface="+mn-lt"/>
                        <a:ea typeface="+mn-ea"/>
                        <a:cs typeface="Arial"/>
                      </a:endParaRPr>
                    </a:p>
                  </a:txBody>
                  <a:tcPr marL="68580" marR="68580" marT="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4949750"/>
                  </a:ext>
                </a:extLst>
              </a:tr>
              <a:tr h="0">
                <a:tc>
                  <a:txBody>
                    <a:bodyPr/>
                    <a:lstStyle/>
                    <a:p>
                      <a:r>
                        <a:rPr lang="cy-GB" sz="1000" noProof="0" dirty="0">
                          <a:effectLst/>
                          <a:latin typeface="+mn-lt"/>
                          <a:ea typeface="Times New Roman" panose="02020603050405020304" pitchFamily="18" charset="0"/>
                          <a:cs typeface="Arial"/>
                        </a:rPr>
                        <a:t>Cyfradd y cynnydd mewn cyflogau</a:t>
                      </a:r>
                    </a:p>
                  </a:txBody>
                  <a:tcPr marL="68580" marR="68580" marT="0" marB="0"/>
                </a:tc>
                <a:tc>
                  <a:txBody>
                    <a:bodyPr/>
                    <a:lstStyle/>
                    <a:p>
                      <a:pPr algn="ctr"/>
                      <a:r>
                        <a:rPr lang="en-GB" sz="1000" b="1">
                          <a:effectLst/>
                          <a:latin typeface="+mn-lt"/>
                          <a:ea typeface="Times New Roman" panose="02020603050405020304" pitchFamily="18" charset="0"/>
                        </a:rPr>
                        <a:t>4.1</a:t>
                      </a:r>
                      <a:endParaRPr lang="en-GB" sz="1000" b="1"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GB" sz="1000">
                          <a:effectLst/>
                          <a:latin typeface="+mn-lt"/>
                          <a:ea typeface="Times New Roman" panose="02020603050405020304" pitchFamily="18" charset="0"/>
                        </a:rPr>
                        <a:t>4.1</a:t>
                      </a: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32542862"/>
                  </a:ext>
                </a:extLst>
              </a:tr>
              <a:tr h="0">
                <a:tc>
                  <a:txBody>
                    <a:bodyPr/>
                    <a:lstStyle/>
                    <a:p>
                      <a:r>
                        <a:rPr lang="cy-GB" sz="1000" noProof="0" dirty="0">
                          <a:effectLst/>
                          <a:latin typeface="+mn-lt"/>
                          <a:ea typeface="Times New Roman" panose="02020603050405020304" pitchFamily="18" charset="0"/>
                          <a:cs typeface="Arial"/>
                        </a:rPr>
                        <a:t>Cyfradd y cynnydd mewn pensiynau</a:t>
                      </a:r>
                    </a:p>
                  </a:txBody>
                  <a:tcPr marL="68580" marR="68580" marT="0" marB="0"/>
                </a:tc>
                <a:tc>
                  <a:txBody>
                    <a:bodyPr/>
                    <a:lstStyle/>
                    <a:p>
                      <a:pPr algn="ctr"/>
                      <a:r>
                        <a:rPr lang="en-GB" sz="1000" b="1">
                          <a:effectLst/>
                          <a:latin typeface="+mn-lt"/>
                          <a:ea typeface="Times New Roman" panose="02020603050405020304" pitchFamily="18" charset="0"/>
                        </a:rPr>
                        <a:t>2.6</a:t>
                      </a:r>
                      <a:endParaRPr lang="en-GB" sz="1000" b="1"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effectLst/>
                          <a:latin typeface="+mn-lt"/>
                          <a:ea typeface="Times New Roman" panose="02020603050405020304" pitchFamily="18" charset="0"/>
                        </a:rPr>
                        <a:t>2.6</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109915200"/>
                  </a:ext>
                </a:extLst>
              </a:tr>
              <a:tr h="0">
                <a:tc>
                  <a:txBody>
                    <a:bodyPr/>
                    <a:lstStyle/>
                    <a:p>
                      <a:r>
                        <a:rPr lang="cy-GB" sz="1000" noProof="0" dirty="0">
                          <a:effectLst/>
                          <a:latin typeface="+mn-lt"/>
                          <a:ea typeface="Times New Roman" panose="02020603050405020304" pitchFamily="18" charset="0"/>
                          <a:cs typeface="Arial"/>
                        </a:rPr>
                        <a:t>Cyfradd ddisgownt</a:t>
                      </a:r>
                    </a:p>
                  </a:txBody>
                  <a:tcPr marL="68580" marR="68580" marT="0" marB="0"/>
                </a:tc>
                <a:tc>
                  <a:txBody>
                    <a:bodyPr/>
                    <a:lstStyle/>
                    <a:p>
                      <a:pPr algn="ctr"/>
                      <a:r>
                        <a:rPr lang="en-GB" sz="1000" b="1">
                          <a:effectLst/>
                          <a:latin typeface="+mn-lt"/>
                          <a:ea typeface="Times New Roman" panose="02020603050405020304" pitchFamily="18" charset="0"/>
                        </a:rPr>
                        <a:t>5.0</a:t>
                      </a:r>
                      <a:endParaRPr lang="en-GB" sz="1000" b="1"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effectLst/>
                          <a:latin typeface="+mn-lt"/>
                          <a:ea typeface="Times New Roman" panose="02020603050405020304" pitchFamily="18" charset="0"/>
                        </a:rPr>
                        <a:t>5.0</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003698725"/>
                  </a:ext>
                </a:extLst>
              </a:tr>
              <a:tr h="0">
                <a:tc>
                  <a:txBody>
                    <a:bodyPr/>
                    <a:lstStyle/>
                    <a:p>
                      <a:r>
                        <a:rPr lang="cy-GB" sz="1000" noProof="0" dirty="0">
                          <a:effectLst/>
                          <a:latin typeface="+mn-lt"/>
                          <a:ea typeface="Times New Roman" panose="02020603050405020304" pitchFamily="18" charset="0"/>
                          <a:cs typeface="Arial"/>
                        </a:rPr>
                        <a:t>Cyfradd chwyddiant</a:t>
                      </a:r>
                    </a:p>
                  </a:txBody>
                  <a:tcPr marL="68580" marR="68580" marT="0" marB="0"/>
                </a:tc>
                <a:tc>
                  <a:txBody>
                    <a:bodyPr/>
                    <a:lstStyle/>
                    <a:p>
                      <a:pPr algn="ctr"/>
                      <a:r>
                        <a:rPr lang="en-GB" sz="1000" b="1">
                          <a:effectLst/>
                          <a:latin typeface="+mn-lt"/>
                          <a:ea typeface="Times New Roman" panose="02020603050405020304" pitchFamily="18" charset="0"/>
                        </a:rPr>
                        <a:t>2.6</a:t>
                      </a:r>
                      <a:endParaRPr lang="en-GB" sz="1000" b="1"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dirty="0">
                          <a:effectLst/>
                          <a:latin typeface="+mn-lt"/>
                          <a:ea typeface="Times New Roman" panose="02020603050405020304" pitchFamily="18" charset="0"/>
                        </a:rPr>
                        <a:t>2.6</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4155455284"/>
                  </a:ext>
                </a:extLst>
              </a:tr>
            </a:tbl>
          </a:graphicData>
        </a:graphic>
      </p:graphicFrame>
      <p:cxnSp>
        <p:nvCxnSpPr>
          <p:cNvPr id="13" name="Straight Connector 12">
            <a:extLst>
              <a:ext uri="{FF2B5EF4-FFF2-40B4-BE49-F238E27FC236}">
                <a16:creationId xmlns:a16="http://schemas.microsoft.com/office/drawing/2014/main" id="{F6E3D8BD-3321-29CE-B5DD-433680157594}"/>
              </a:ext>
            </a:extLst>
          </p:cNvPr>
          <p:cNvCxnSpPr>
            <a:cxnSpLocks/>
          </p:cNvCxnSpPr>
          <p:nvPr/>
        </p:nvCxnSpPr>
        <p:spPr>
          <a:xfrm>
            <a:off x="515743" y="2727697"/>
            <a:ext cx="50548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215BE5D-CAC6-CFCF-719B-EF3BBF89648E}"/>
              </a:ext>
            </a:extLst>
          </p:cNvPr>
          <p:cNvCxnSpPr>
            <a:cxnSpLocks/>
          </p:cNvCxnSpPr>
          <p:nvPr/>
        </p:nvCxnSpPr>
        <p:spPr>
          <a:xfrm>
            <a:off x="515743" y="6034471"/>
            <a:ext cx="5054878"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B0F6D99-F215-57E7-A934-011672FEB0AB}"/>
              </a:ext>
            </a:extLst>
          </p:cNvPr>
          <p:cNvSpPr txBox="1"/>
          <p:nvPr/>
        </p:nvSpPr>
        <p:spPr>
          <a:xfrm>
            <a:off x="6883405" y="1388919"/>
            <a:ext cx="5339055" cy="738664"/>
          </a:xfrm>
          <a:prstGeom prst="rect">
            <a:avLst/>
          </a:prstGeom>
          <a:noFill/>
        </p:spPr>
        <p:txBody>
          <a:bodyPr wrap="square" lIns="91440" tIns="45720" rIns="91440" bIns="45720" rtlCol="0" anchor="t">
            <a:spAutoFit/>
          </a:bodyPr>
          <a:lstStyle/>
          <a:p>
            <a:pPr algn="just"/>
            <a:r>
              <a:rPr lang="cy-GB" sz="1050" dirty="0">
                <a:latin typeface="Arial" panose="020B0604020202020204" pitchFamily="34" charset="0"/>
                <a:cs typeface="Arial" panose="020B0604020202020204" pitchFamily="34" charset="0"/>
              </a:rPr>
              <a:t>Mae'r rhagdybiaethau marwolaeth yn seiliedig ar brofiad marwolaeth gwirioneddol diweddar aelodau yn y Gronfa ac yn caniatáu gwelliannau disgwyliedig i farwolaethau yn y dyfodol. Dangosir disgwyliad oes enghreifftiol sy'n deillio o'r rhagdybiaethau marwolaeth hyn isod:</a:t>
            </a:r>
          </a:p>
        </p:txBody>
      </p:sp>
      <p:graphicFrame>
        <p:nvGraphicFramePr>
          <p:cNvPr id="18" name="Table 17">
            <a:extLst>
              <a:ext uri="{FF2B5EF4-FFF2-40B4-BE49-F238E27FC236}">
                <a16:creationId xmlns:a16="http://schemas.microsoft.com/office/drawing/2014/main" id="{3652DB2F-8477-0402-CA98-B0F4836AD98D}"/>
              </a:ext>
            </a:extLst>
          </p:cNvPr>
          <p:cNvGraphicFramePr>
            <a:graphicFrameLocks noGrp="1"/>
          </p:cNvGraphicFramePr>
          <p:nvPr>
            <p:extLst>
              <p:ext uri="{D42A27DB-BD31-4B8C-83A1-F6EECF244321}">
                <p14:modId xmlns:p14="http://schemas.microsoft.com/office/powerpoint/2010/main" val="3422460712"/>
              </p:ext>
            </p:extLst>
          </p:nvPr>
        </p:nvGraphicFramePr>
        <p:xfrm>
          <a:off x="6947112" y="2055701"/>
          <a:ext cx="5712931" cy="1343526"/>
        </p:xfrm>
        <a:graphic>
          <a:graphicData uri="http://schemas.openxmlformats.org/drawingml/2006/table">
            <a:tbl>
              <a:tblPr>
                <a:tableStyleId>{2D5ABB26-0587-4C30-8999-92F81FD0307C}</a:tableStyleId>
              </a:tblPr>
              <a:tblGrid>
                <a:gridCol w="2915929">
                  <a:extLst>
                    <a:ext uri="{9D8B030D-6E8A-4147-A177-3AD203B41FA5}">
                      <a16:colId xmlns:a16="http://schemas.microsoft.com/office/drawing/2014/main" val="3614032131"/>
                    </a:ext>
                  </a:extLst>
                </a:gridCol>
                <a:gridCol w="1320774">
                  <a:extLst>
                    <a:ext uri="{9D8B030D-6E8A-4147-A177-3AD203B41FA5}">
                      <a16:colId xmlns:a16="http://schemas.microsoft.com/office/drawing/2014/main" val="3501822641"/>
                    </a:ext>
                  </a:extLst>
                </a:gridCol>
                <a:gridCol w="1476228">
                  <a:extLst>
                    <a:ext uri="{9D8B030D-6E8A-4147-A177-3AD203B41FA5}">
                      <a16:colId xmlns:a16="http://schemas.microsoft.com/office/drawing/2014/main" val="1274977316"/>
                    </a:ext>
                  </a:extLst>
                </a:gridCol>
              </a:tblGrid>
              <a:tr h="143677">
                <a:tc>
                  <a:txBody>
                    <a:bodyPr/>
                    <a:lstStyle/>
                    <a:p>
                      <a:pPr algn="l" fontAlgn="ctr"/>
                      <a:endParaRPr lang="en-GB" sz="9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1000" b="1" u="none" strike="noStrike" noProof="0" dirty="0">
                          <a:effectLst/>
                          <a:latin typeface="+mn-lt"/>
                          <a:cs typeface="Arial"/>
                        </a:rPr>
                        <a:t>2024</a:t>
                      </a:r>
                    </a:p>
                    <a:p>
                      <a:pPr algn="ctr" fontAlgn="ctr"/>
                      <a:r>
                        <a:rPr lang="cy-GB" sz="1000" b="1" i="0" u="none" strike="noStrike" noProof="0" dirty="0">
                          <a:solidFill>
                            <a:srgbClr val="000000"/>
                          </a:solidFill>
                          <a:effectLst/>
                          <a:latin typeface="+mn-lt"/>
                          <a:cs typeface="Arial"/>
                        </a:rPr>
                        <a:t>Blynyddoedd</a:t>
                      </a:r>
                    </a:p>
                  </a:txBody>
                  <a:tcPr marL="6350" marR="6350" marT="635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cy-GB" sz="1000" b="1" u="none" strike="noStrike" noProof="0" dirty="0">
                          <a:effectLst/>
                          <a:latin typeface="+mn-lt"/>
                          <a:cs typeface="Arial"/>
                        </a:rPr>
                        <a:t>2023</a:t>
                      </a:r>
                    </a:p>
                    <a:p>
                      <a:pPr algn="ctr" fontAlgn="ctr"/>
                      <a:r>
                        <a:rPr lang="cy-GB" sz="1000" b="1" i="0" u="none" strike="noStrike" noProof="0" dirty="0">
                          <a:solidFill>
                            <a:srgbClr val="000000"/>
                          </a:solidFill>
                          <a:effectLst/>
                          <a:latin typeface="+mn-lt"/>
                          <a:cs typeface="Arial"/>
                        </a:rPr>
                        <a:t>Blynyddoedd</a:t>
                      </a:r>
                    </a:p>
                  </a:txBody>
                  <a:tcPr marL="6350" marR="6350" marT="635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285870"/>
                  </a:ext>
                </a:extLst>
              </a:tr>
              <a:tr h="143677">
                <a:tc>
                  <a:txBody>
                    <a:bodyPr/>
                    <a:lstStyle/>
                    <a:p>
                      <a:pPr algn="l" fontAlgn="ctr"/>
                      <a:r>
                        <a:rPr lang="cy-GB" sz="900" b="1" i="0" u="none" strike="noStrike" noProof="0" dirty="0">
                          <a:solidFill>
                            <a:srgbClr val="000000"/>
                          </a:solidFill>
                          <a:effectLst/>
                          <a:latin typeface="Arial" panose="020B0604020202020204" pitchFamily="34" charset="0"/>
                          <a:cs typeface="Arial" panose="020B0604020202020204" pitchFamily="34" charset="0"/>
                        </a:rPr>
                        <a:t>Dynion</a:t>
                      </a:r>
                    </a:p>
                  </a:txBody>
                  <a:tcPr marL="6350" marR="6350" marT="6350" marB="0" anchor="ctr"/>
                </a:tc>
                <a:tc>
                  <a:txBody>
                    <a:bodyPr/>
                    <a:lstStyle/>
                    <a:p>
                      <a:pPr algn="ctr" fontAlgn="ctr"/>
                      <a:endParaRPr lang="en-GB" sz="1000" b="0" i="0" u="none" strike="noStrike">
                        <a:solidFill>
                          <a:srgbClr val="000000"/>
                        </a:solidFill>
                        <a:effectLst/>
                        <a:latin typeface="+mn-lt"/>
                        <a:cs typeface="Arial" panose="020B0604020202020204" pitchFamily="34" charset="0"/>
                      </a:endParaRPr>
                    </a:p>
                  </a:txBody>
                  <a:tcPr marL="6350" marR="6350" marT="6350" marB="0" anchor="ct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endParaRPr lang="en-GB" sz="1000" b="0" i="0" u="none" strike="noStrike">
                        <a:solidFill>
                          <a:srgbClr val="000000"/>
                        </a:solidFill>
                        <a:effectLst/>
                        <a:latin typeface="+mn-lt"/>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13564466"/>
                  </a:ext>
                </a:extLst>
              </a:tr>
              <a:tr h="178719">
                <a:tc>
                  <a:txBody>
                    <a:bodyPr/>
                    <a:lstStyle/>
                    <a:p>
                      <a:pPr algn="l" fontAlgn="ctr"/>
                      <a:r>
                        <a:rPr lang="cy-GB" sz="900" u="none" strike="noStrike" noProof="0" dirty="0">
                          <a:effectLst/>
                          <a:latin typeface="Arial" panose="020B0604020202020204" pitchFamily="34" charset="0"/>
                          <a:cs typeface="Arial" panose="020B0604020202020204" pitchFamily="34" charset="0"/>
                        </a:rPr>
                        <a:t>Hyd oes yn y dyfodol o  65 oed (65 ar hyn o bryd)</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a:r>
                        <a:rPr lang="en-GB" sz="1000" b="1">
                          <a:effectLst/>
                          <a:latin typeface="+mn-lt"/>
                          <a:ea typeface="Times New Roman" panose="02020603050405020304" pitchFamily="18" charset="0"/>
                        </a:rPr>
                        <a:t>21.5</a:t>
                      </a:r>
                      <a:endParaRPr lang="en-GB" sz="1000" b="1"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effectLst/>
                          <a:latin typeface="+mn-lt"/>
                          <a:ea typeface="Times New Roman" panose="02020603050405020304" pitchFamily="18" charset="0"/>
                        </a:rPr>
                        <a:t>21.7</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860360597"/>
                  </a:ext>
                </a:extLst>
              </a:tr>
              <a:tr h="178719">
                <a:tc>
                  <a:txBody>
                    <a:bodyPr/>
                    <a:lstStyle/>
                    <a:p>
                      <a:pPr algn="l" fontAlgn="ctr"/>
                      <a:r>
                        <a:rPr lang="cy-GB" sz="900" u="none" strike="noStrike" noProof="0" dirty="0">
                          <a:effectLst/>
                          <a:latin typeface="Arial" panose="020B0604020202020204" pitchFamily="34" charset="0"/>
                          <a:cs typeface="Arial" panose="020B0604020202020204" pitchFamily="34" charset="0"/>
                        </a:rPr>
                        <a:t>Hyd oes yn y dyfodol o 65 oed (45 oed ar hyn o bryd)</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a:r>
                        <a:rPr lang="en-GB" sz="1000" b="1">
                          <a:effectLst/>
                          <a:latin typeface="+mn-lt"/>
                          <a:ea typeface="Times New Roman" panose="02020603050405020304" pitchFamily="18" charset="0"/>
                        </a:rPr>
                        <a:t>21.8</a:t>
                      </a:r>
                      <a:endParaRPr lang="en-GB" sz="1000" b="1"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effectLst/>
                          <a:latin typeface="+mn-lt"/>
                          <a:ea typeface="Times New Roman" panose="02020603050405020304" pitchFamily="18" charset="0"/>
                        </a:rPr>
                        <a:t>22.3</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663749459"/>
                  </a:ext>
                </a:extLst>
              </a:tr>
              <a:tr h="143677">
                <a:tc>
                  <a:txBody>
                    <a:bodyPr/>
                    <a:lstStyle/>
                    <a:p>
                      <a:pPr algn="l" fontAlgn="ctr"/>
                      <a:r>
                        <a:rPr lang="cy-GB" sz="900" b="1" i="0" u="none" strike="noStrike" noProof="0" dirty="0">
                          <a:solidFill>
                            <a:srgbClr val="000000"/>
                          </a:solidFill>
                          <a:effectLst/>
                          <a:latin typeface="Arial" panose="020B0604020202020204" pitchFamily="34" charset="0"/>
                          <a:cs typeface="Arial" panose="020B0604020202020204" pitchFamily="34" charset="0"/>
                        </a:rPr>
                        <a:t>Menywod</a:t>
                      </a:r>
                    </a:p>
                  </a:txBody>
                  <a:tcPr marL="6350" marR="6350" marT="6350" marB="0" anchor="ctr"/>
                </a:tc>
                <a:tc>
                  <a:txBody>
                    <a:bodyPr/>
                    <a:lstStyle/>
                    <a:p>
                      <a:pPr algn="ctr" fontAlgn="ctr"/>
                      <a:endParaRPr lang="en-GB" sz="1000" b="1" i="0" u="none" strike="noStrike" dirty="0">
                        <a:solidFill>
                          <a:srgbClr val="000000"/>
                        </a:solidFill>
                        <a:effectLst/>
                        <a:latin typeface="+mn-lt"/>
                        <a:cs typeface="Arial"/>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endParaRPr lang="en-GB" sz="1000" b="0" i="0" u="none" strike="noStrike">
                        <a:solidFill>
                          <a:srgbClr val="000000"/>
                        </a:solidFill>
                        <a:effectLst/>
                        <a:latin typeface="+mn-lt"/>
                        <a:cs typeface="Arial" panose="020B0604020202020204" pitchFamily="34" charset="0"/>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128356645"/>
                  </a:ext>
                </a:extLst>
              </a:tr>
              <a:tr h="178719">
                <a:tc>
                  <a:txBody>
                    <a:bodyPr/>
                    <a:lstStyle/>
                    <a:p>
                      <a:pPr algn="l" fontAlgn="ctr"/>
                      <a:r>
                        <a:rPr lang="cy-GB" sz="900" u="none" strike="noStrike" noProof="0" dirty="0">
                          <a:effectLst/>
                          <a:latin typeface="Arial" panose="020B0604020202020204" pitchFamily="34" charset="0"/>
                          <a:cs typeface="Arial" panose="020B0604020202020204" pitchFamily="34" charset="0"/>
                        </a:rPr>
                        <a:t>Hyd oes yn y dyfodol o 65 oed (65 ar hyn o bryd) </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a:r>
                        <a:rPr lang="en-GB" sz="1000" b="1">
                          <a:effectLst/>
                          <a:latin typeface="+mn-lt"/>
                          <a:ea typeface="Times New Roman" panose="02020603050405020304" pitchFamily="18" charset="0"/>
                        </a:rPr>
                        <a:t>24.1</a:t>
                      </a:r>
                      <a:endParaRPr lang="en-GB" sz="1000" b="1"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effectLst/>
                          <a:latin typeface="+mn-lt"/>
                          <a:ea typeface="Times New Roman" panose="02020603050405020304" pitchFamily="18" charset="0"/>
                        </a:rPr>
                        <a:t>24.2</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906627351"/>
                  </a:ext>
                </a:extLst>
              </a:tr>
              <a:tr h="178719">
                <a:tc>
                  <a:txBody>
                    <a:bodyPr/>
                    <a:lstStyle/>
                    <a:p>
                      <a:pPr algn="l" fontAlgn="ctr"/>
                      <a:r>
                        <a:rPr lang="cy-GB" sz="900" u="none" strike="noStrike" noProof="0" dirty="0">
                          <a:effectLst/>
                          <a:latin typeface="Arial" panose="020B0604020202020204" pitchFamily="34" charset="0"/>
                          <a:cs typeface="Arial" panose="020B0604020202020204" pitchFamily="34" charset="0"/>
                        </a:rPr>
                        <a:t>Hyd oes yn y dyfodol o 65  (45 oed ar hyn o bryd)</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a:r>
                        <a:rPr lang="en-GB" sz="1000" b="1">
                          <a:effectLst/>
                          <a:latin typeface="+mn-lt"/>
                          <a:ea typeface="Times New Roman" panose="02020603050405020304" pitchFamily="18" charset="0"/>
                        </a:rPr>
                        <a:t>24.9</a:t>
                      </a:r>
                      <a:endParaRPr lang="en-GB" sz="1000" b="1"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dirty="0">
                          <a:effectLst/>
                          <a:latin typeface="+mn-lt"/>
                          <a:ea typeface="Times New Roman" panose="02020603050405020304" pitchFamily="18" charset="0"/>
                        </a:rPr>
                        <a:t>25.3</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243057383"/>
                  </a:ext>
                </a:extLst>
              </a:tr>
            </a:tbl>
          </a:graphicData>
        </a:graphic>
      </p:graphicFrame>
      <p:graphicFrame>
        <p:nvGraphicFramePr>
          <p:cNvPr id="19" name="Table 18">
            <a:extLst>
              <a:ext uri="{FF2B5EF4-FFF2-40B4-BE49-F238E27FC236}">
                <a16:creationId xmlns:a16="http://schemas.microsoft.com/office/drawing/2014/main" id="{0818FCEE-3629-877F-12B5-D3254F31DEF6}"/>
              </a:ext>
            </a:extLst>
          </p:cNvPr>
          <p:cNvGraphicFramePr>
            <a:graphicFrameLocks noGrp="1"/>
          </p:cNvGraphicFramePr>
          <p:nvPr>
            <p:extLst>
              <p:ext uri="{D42A27DB-BD31-4B8C-83A1-F6EECF244321}">
                <p14:modId xmlns:p14="http://schemas.microsoft.com/office/powerpoint/2010/main" val="1893146255"/>
              </p:ext>
            </p:extLst>
          </p:nvPr>
        </p:nvGraphicFramePr>
        <p:xfrm>
          <a:off x="6975462" y="3704953"/>
          <a:ext cx="5587339" cy="1549400"/>
        </p:xfrm>
        <a:graphic>
          <a:graphicData uri="http://schemas.openxmlformats.org/drawingml/2006/table">
            <a:tbl>
              <a:tblPr>
                <a:tableStyleId>{2D5ABB26-0587-4C30-8999-92F81FD0307C}</a:tableStyleId>
              </a:tblPr>
              <a:tblGrid>
                <a:gridCol w="2559838">
                  <a:extLst>
                    <a:ext uri="{9D8B030D-6E8A-4147-A177-3AD203B41FA5}">
                      <a16:colId xmlns:a16="http://schemas.microsoft.com/office/drawing/2014/main" val="2184706500"/>
                    </a:ext>
                  </a:extLst>
                </a:gridCol>
                <a:gridCol w="1846037">
                  <a:extLst>
                    <a:ext uri="{9D8B030D-6E8A-4147-A177-3AD203B41FA5}">
                      <a16:colId xmlns:a16="http://schemas.microsoft.com/office/drawing/2014/main" val="3556155912"/>
                    </a:ext>
                  </a:extLst>
                </a:gridCol>
                <a:gridCol w="1181464">
                  <a:extLst>
                    <a:ext uri="{9D8B030D-6E8A-4147-A177-3AD203B41FA5}">
                      <a16:colId xmlns:a16="http://schemas.microsoft.com/office/drawing/2014/main" val="2876254488"/>
                    </a:ext>
                  </a:extLst>
                </a:gridCol>
              </a:tblGrid>
              <a:tr h="108855">
                <a:tc>
                  <a:txBody>
                    <a:bodyPr/>
                    <a:lstStyle/>
                    <a:p>
                      <a:pPr algn="l" fontAlgn="ctr"/>
                      <a:endParaRPr lang="en-GB" sz="1000" b="0" i="0" u="none" strike="noStrike">
                        <a:solidFill>
                          <a:srgbClr val="000000"/>
                        </a:solidFill>
                        <a:effectLst/>
                        <a:latin typeface="+mn-lt"/>
                        <a:cs typeface="Arial" panose="020B0604020202020204" pitchFamily="34" charset="0"/>
                      </a:endParaRPr>
                    </a:p>
                  </a:txBody>
                  <a:tcPr marL="6350" marR="6350" marT="6350" marB="0" anchor="ctr"/>
                </a:tc>
                <a:tc>
                  <a:txBody>
                    <a:bodyPr/>
                    <a:lstStyle/>
                    <a:p>
                      <a:pPr algn="ctr" fontAlgn="ctr"/>
                      <a:r>
                        <a:rPr lang="cy-GB" sz="1000" b="1" u="none" strike="noStrike" noProof="0" dirty="0">
                          <a:effectLst/>
                          <a:latin typeface="+mn-lt"/>
                          <a:cs typeface="Arial"/>
                        </a:rPr>
                        <a:t>Rhaniad ar</a:t>
                      </a:r>
                      <a:endParaRPr lang="cy-GB" sz="1000" b="1" i="0" u="none" strike="noStrike" noProof="0" dirty="0">
                        <a:solidFill>
                          <a:srgbClr val="000000"/>
                        </a:solidFill>
                        <a:effectLst/>
                        <a:latin typeface="+mn-lt"/>
                        <a:cs typeface="Arial"/>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cy-GB" sz="1000" b="1" i="0" u="none" strike="noStrike" noProof="0" dirty="0">
                          <a:solidFill>
                            <a:srgbClr val="000000"/>
                          </a:solidFill>
                          <a:effectLst/>
                          <a:latin typeface="+mn-lt"/>
                          <a:cs typeface="Arial"/>
                        </a:rPr>
                        <a:t>Rhaniad ar</a:t>
                      </a: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375591978"/>
                  </a:ext>
                </a:extLst>
              </a:tr>
              <a:tr h="108855">
                <a:tc>
                  <a:txBody>
                    <a:bodyPr/>
                    <a:lstStyle/>
                    <a:p>
                      <a:pPr algn="l" fontAlgn="ctr"/>
                      <a:endParaRPr lang="en-GB" sz="1000" b="0" i="0" u="none" strike="noStrike">
                        <a:solidFill>
                          <a:srgbClr val="000000"/>
                        </a:solidFill>
                        <a:effectLst/>
                        <a:latin typeface="+mn-lt"/>
                        <a:cs typeface="Arial" panose="020B0604020202020204" pitchFamily="34" charset="0"/>
                      </a:endParaRPr>
                    </a:p>
                  </a:txBody>
                  <a:tcPr marL="6350" marR="6350" marT="6350" marB="0" anchor="ctr"/>
                </a:tc>
                <a:tc>
                  <a:txBody>
                    <a:bodyPr/>
                    <a:lstStyle/>
                    <a:p>
                      <a:pPr algn="ctr" fontAlgn="ctr"/>
                      <a:r>
                        <a:rPr lang="en-GB" sz="1000" b="1" u="none" strike="noStrike" dirty="0">
                          <a:effectLst/>
                          <a:latin typeface="+mn-lt"/>
                          <a:cs typeface="Arial"/>
                        </a:rPr>
                        <a:t>31-Gorffennaf-24</a:t>
                      </a:r>
                      <a:endParaRPr lang="en-GB" sz="1000" b="1" i="0" u="none" strike="noStrike" dirty="0">
                        <a:solidFill>
                          <a:srgbClr val="000000"/>
                        </a:solidFill>
                        <a:effectLst/>
                        <a:latin typeface="+mn-lt"/>
                        <a:cs typeface="Arial"/>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1000" b="1" u="none" strike="noStrike" dirty="0">
                          <a:effectLst/>
                          <a:latin typeface="+mn-lt"/>
                          <a:cs typeface="Arial"/>
                        </a:rPr>
                        <a:t>31-Gorffennaf-23</a:t>
                      </a:r>
                      <a:endParaRPr lang="en-GB" sz="1000" b="1" i="0" u="none" strike="noStrike" dirty="0">
                        <a:solidFill>
                          <a:srgbClr val="000000"/>
                        </a:solidFill>
                        <a:effectLst/>
                        <a:latin typeface="+mn-lt"/>
                        <a:cs typeface="Arial"/>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937247304"/>
                  </a:ext>
                </a:extLst>
              </a:tr>
              <a:tr h="108855">
                <a:tc>
                  <a:txBody>
                    <a:bodyPr/>
                    <a:lstStyle/>
                    <a:p>
                      <a:pPr algn="l"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GB" sz="1000" b="1" u="none" strike="noStrike">
                          <a:effectLst/>
                          <a:latin typeface="+mn-lt"/>
                          <a:cs typeface="Arial"/>
                        </a:rPr>
                        <a:t>%</a:t>
                      </a:r>
                      <a:endParaRPr lang="en-GB" sz="1000" b="1" i="0" u="none" strike="noStrike" dirty="0">
                        <a:solidFill>
                          <a:srgbClr val="000000"/>
                        </a:solidFill>
                        <a:effectLst/>
                        <a:latin typeface="+mn-lt"/>
                        <a:cs typeface="Arial"/>
                      </a:endParaRPr>
                    </a:p>
                  </a:txBody>
                  <a:tcPr marL="6350" marR="6350" marT="635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GB" sz="1000" b="1" u="none" strike="noStrike">
                          <a:effectLst/>
                          <a:latin typeface="+mn-lt"/>
                          <a:cs typeface="Arial"/>
                        </a:rPr>
                        <a:t>%</a:t>
                      </a:r>
                      <a:endParaRPr lang="en-GB" sz="1000" b="1" i="0" u="none" strike="noStrike" dirty="0">
                        <a:solidFill>
                          <a:srgbClr val="000000"/>
                        </a:solidFill>
                        <a:effectLst/>
                        <a:latin typeface="+mn-lt"/>
                        <a:cs typeface="Arial"/>
                      </a:endParaRPr>
                    </a:p>
                  </a:txBody>
                  <a:tcPr marL="6350" marR="6350" marT="635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3225978"/>
                  </a:ext>
                </a:extLst>
              </a:tr>
              <a:tr h="108855">
                <a:tc>
                  <a:txBody>
                    <a:bodyPr/>
                    <a:lstStyle/>
                    <a:p>
                      <a:pPr algn="l" fontAlgn="ctr"/>
                      <a:r>
                        <a:rPr lang="cy-GB" sz="900" u="none" strike="noStrike" noProof="0" dirty="0">
                          <a:effectLst/>
                          <a:latin typeface="Arial" panose="020B0604020202020204" pitchFamily="34" charset="0"/>
                          <a:cs typeface="Arial" panose="020B0604020202020204" pitchFamily="34" charset="0"/>
                        </a:rPr>
                        <a:t>Ecwitïau</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a:r>
                        <a:rPr lang="en-GB" sz="1000" b="1">
                          <a:effectLst/>
                          <a:latin typeface="+mn-lt"/>
                          <a:ea typeface="Times New Roman" panose="02020603050405020304" pitchFamily="18" charset="0"/>
                        </a:rPr>
                        <a:t>71.3</a:t>
                      </a:r>
                      <a:endParaRPr lang="en-GB" sz="1000" b="1"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GB" sz="1000">
                          <a:effectLst/>
                          <a:latin typeface="+mn-lt"/>
                          <a:ea typeface="Times New Roman" panose="02020603050405020304" pitchFamily="18" charset="0"/>
                        </a:rPr>
                        <a:t>73.6</a:t>
                      </a: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27426521"/>
                  </a:ext>
                </a:extLst>
              </a:tr>
              <a:tr h="108855">
                <a:tc>
                  <a:txBody>
                    <a:bodyPr/>
                    <a:lstStyle/>
                    <a:p>
                      <a:pPr algn="l" fontAlgn="ctr"/>
                      <a:r>
                        <a:rPr lang="cy-GB" sz="900" u="none" strike="noStrike" noProof="0" dirty="0">
                          <a:effectLst/>
                          <a:latin typeface="Arial" panose="020B0604020202020204" pitchFamily="34" charset="0"/>
                          <a:cs typeface="Arial" panose="020B0604020202020204" pitchFamily="34" charset="0"/>
                        </a:rPr>
                        <a:t>Bondiau'r Llywodraeth</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a:r>
                        <a:rPr lang="en-GB" sz="1000" b="1">
                          <a:effectLst/>
                          <a:latin typeface="+mn-lt"/>
                          <a:ea typeface="Times New Roman" panose="02020603050405020304" pitchFamily="18" charset="0"/>
                        </a:rPr>
                        <a:t>5.1</a:t>
                      </a:r>
                      <a:endParaRPr lang="en-GB" sz="1000" b="1"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effectLst/>
                          <a:latin typeface="+mn-lt"/>
                          <a:ea typeface="Times New Roman" panose="02020603050405020304" pitchFamily="18" charset="0"/>
                        </a:rPr>
                        <a:t>4.5</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684349768"/>
                  </a:ext>
                </a:extLst>
              </a:tr>
              <a:tr h="108855">
                <a:tc>
                  <a:txBody>
                    <a:bodyPr/>
                    <a:lstStyle/>
                    <a:p>
                      <a:pPr algn="l" fontAlgn="ctr"/>
                      <a:r>
                        <a:rPr lang="cy-GB" sz="900" u="none" strike="noStrike" noProof="0" dirty="0">
                          <a:effectLst/>
                          <a:latin typeface="Arial" panose="020B0604020202020204" pitchFamily="34" charset="0"/>
                          <a:cs typeface="Arial" panose="020B0604020202020204" pitchFamily="34" charset="0"/>
                        </a:rPr>
                        <a:t>Bondiau eraill</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a:r>
                        <a:rPr lang="en-GB" sz="1000" b="1">
                          <a:effectLst/>
                          <a:latin typeface="+mn-lt"/>
                          <a:ea typeface="Times New Roman" panose="02020603050405020304" pitchFamily="18" charset="0"/>
                        </a:rPr>
                        <a:t>4.4</a:t>
                      </a:r>
                      <a:endParaRPr lang="en-GB" sz="1000" b="1"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effectLst/>
                          <a:latin typeface="+mn-lt"/>
                          <a:ea typeface="Times New Roman" panose="02020603050405020304" pitchFamily="18" charset="0"/>
                        </a:rPr>
                        <a:t>7.0</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557816871"/>
                  </a:ext>
                </a:extLst>
              </a:tr>
              <a:tr h="108855">
                <a:tc>
                  <a:txBody>
                    <a:bodyPr/>
                    <a:lstStyle/>
                    <a:p>
                      <a:pPr algn="l" fontAlgn="ctr"/>
                      <a:r>
                        <a:rPr lang="cy-GB" sz="900" u="none" strike="noStrike" noProof="0" dirty="0">
                          <a:effectLst/>
                          <a:latin typeface="Arial" panose="020B0604020202020204" pitchFamily="34" charset="0"/>
                          <a:cs typeface="Arial" panose="020B0604020202020204" pitchFamily="34" charset="0"/>
                        </a:rPr>
                        <a:t>Eiddo</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a:r>
                        <a:rPr lang="en-GB" sz="1000" b="1">
                          <a:effectLst/>
                          <a:latin typeface="+mn-lt"/>
                          <a:ea typeface="Times New Roman" panose="02020603050405020304" pitchFamily="18" charset="0"/>
                        </a:rPr>
                        <a:t>3.0</a:t>
                      </a:r>
                      <a:endParaRPr lang="en-GB" sz="1000" b="1"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a:noFill/>
                    </a:lnB>
                  </a:tcPr>
                </a:tc>
                <a:tc>
                  <a:txBody>
                    <a:bodyPr/>
                    <a:lstStyle/>
                    <a:p>
                      <a:pPr algn="ctr"/>
                      <a:r>
                        <a:rPr lang="en-GB" sz="1000">
                          <a:effectLst/>
                          <a:latin typeface="+mn-lt"/>
                          <a:ea typeface="Times New Roman" panose="02020603050405020304" pitchFamily="18" charset="0"/>
                        </a:rPr>
                        <a:t>4.6</a:t>
                      </a:r>
                    </a:p>
                  </a:txBody>
                  <a:tcPr marL="68580" marR="68580" marT="0" marB="0">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3115935135"/>
                  </a:ext>
                </a:extLst>
              </a:tr>
              <a:tr h="108955">
                <a:tc>
                  <a:txBody>
                    <a:bodyPr/>
                    <a:lstStyle/>
                    <a:p>
                      <a:pPr algn="l" fontAlgn="ctr"/>
                      <a:r>
                        <a:rPr lang="cy-GB" sz="900" u="none" strike="noStrike" noProof="0" dirty="0">
                          <a:effectLst/>
                          <a:latin typeface="Arial" panose="020B0604020202020204" pitchFamily="34" charset="0"/>
                          <a:cs typeface="Arial" panose="020B0604020202020204" pitchFamily="34" charset="0"/>
                        </a:rPr>
                        <a:t>Arian parod / hylifedd ac eraill</a:t>
                      </a: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lnR>
                      <a:noFill/>
                    </a:lnR>
                  </a:tcPr>
                </a:tc>
                <a:tc>
                  <a:txBody>
                    <a:bodyPr/>
                    <a:lstStyle/>
                    <a:p>
                      <a:pPr algn="ctr"/>
                      <a:r>
                        <a:rPr lang="en-GB" sz="1000" b="1">
                          <a:effectLst/>
                          <a:latin typeface="+mn-lt"/>
                          <a:ea typeface="Times New Roman" panose="02020603050405020304" pitchFamily="18" charset="0"/>
                        </a:rPr>
                        <a:t>0.4</a:t>
                      </a:r>
                      <a:endParaRPr lang="en-GB" sz="1000" b="1" dirty="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mn-lt"/>
                          <a:ea typeface="Times New Roman" panose="02020603050405020304" pitchFamily="18" charset="0"/>
                        </a:rPr>
                        <a:t>0.6</a:t>
                      </a:r>
                    </a:p>
                  </a:txBody>
                  <a:tcPr marL="68580" marR="68580" marT="0" marB="0">
                    <a:lnL w="12700" cap="flat" cmpd="sng" algn="ctr">
                      <a:solidFill>
                        <a:schemeClr val="tx1"/>
                      </a:solidFill>
                      <a:prstDash val="sysDot"/>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4439881"/>
                  </a:ext>
                </a:extLst>
              </a:tr>
              <a:tr h="108955">
                <a:tc>
                  <a:txBody>
                    <a:bodyPr/>
                    <a:lstStyle/>
                    <a:p>
                      <a:pPr algn="l"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a:r>
                        <a:rPr lang="en-GB" sz="1000" b="1">
                          <a:effectLst/>
                          <a:latin typeface="+mn-lt"/>
                          <a:ea typeface="Times New Roman" panose="02020603050405020304" pitchFamily="18" charset="0"/>
                        </a:rPr>
                        <a:t>15.8</a:t>
                      </a:r>
                      <a:endParaRPr lang="en-GB" sz="1000" b="1"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a:effectLst/>
                          <a:latin typeface="+mn-lt"/>
                          <a:ea typeface="Times New Roman" panose="02020603050405020304" pitchFamily="18" charset="0"/>
                        </a:rPr>
                        <a:t>9.7</a:t>
                      </a:r>
                    </a:p>
                  </a:txBody>
                  <a:tcPr marL="68580" marR="68580" marT="0" marB="0">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9586447"/>
                  </a:ext>
                </a:extLst>
              </a:tr>
              <a:tr h="108855">
                <a:tc>
                  <a:txBody>
                    <a:bodyPr/>
                    <a:lstStyle/>
                    <a:p>
                      <a:pPr algn="l" fontAlgn="ctr"/>
                      <a:endParaRPr lang="en-GB" sz="1000" b="0" i="0" u="none" strike="noStrike" dirty="0">
                        <a:solidFill>
                          <a:srgbClr val="000000"/>
                        </a:solidFill>
                        <a:effectLst/>
                        <a:latin typeface="+mn-lt"/>
                        <a:cs typeface="Arial" panose="020B0604020202020204" pitchFamily="34" charset="0"/>
                      </a:endParaRPr>
                    </a:p>
                  </a:txBody>
                  <a:tcPr marL="6350" marR="6350" marT="6350" marB="0" anchor="ctr"/>
                </a:tc>
                <a:tc>
                  <a:txBody>
                    <a:bodyPr/>
                    <a:lstStyle/>
                    <a:p>
                      <a:pPr algn="ctr"/>
                      <a:r>
                        <a:rPr lang="en-GB" sz="1000" b="1">
                          <a:effectLst/>
                          <a:latin typeface="+mn-lt"/>
                          <a:ea typeface="Times New Roman" panose="02020603050405020304" pitchFamily="18" charset="0"/>
                        </a:rPr>
                        <a:t>100</a:t>
                      </a: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000" b="1" dirty="0">
                          <a:effectLst/>
                          <a:latin typeface="+mn-lt"/>
                          <a:ea typeface="Times New Roman" panose="02020603050405020304" pitchFamily="18" charset="0"/>
                        </a:rPr>
                        <a:t>100</a:t>
                      </a: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477463"/>
                  </a:ext>
                </a:extLst>
              </a:tr>
            </a:tbl>
          </a:graphicData>
        </a:graphic>
      </p:graphicFrame>
      <p:cxnSp>
        <p:nvCxnSpPr>
          <p:cNvPr id="21" name="Straight Connector 20">
            <a:extLst>
              <a:ext uri="{FF2B5EF4-FFF2-40B4-BE49-F238E27FC236}">
                <a16:creationId xmlns:a16="http://schemas.microsoft.com/office/drawing/2014/main" id="{30D289B6-5716-0FA1-0945-F23FE3437617}"/>
              </a:ext>
            </a:extLst>
          </p:cNvPr>
          <p:cNvCxnSpPr/>
          <p:nvPr/>
        </p:nvCxnSpPr>
        <p:spPr>
          <a:xfrm>
            <a:off x="7134000" y="3455915"/>
            <a:ext cx="5183758"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DFA2E99-7D08-C1E5-378E-79CE356249F8}"/>
              </a:ext>
            </a:extLst>
          </p:cNvPr>
          <p:cNvSpPr txBox="1"/>
          <p:nvPr/>
        </p:nvSpPr>
        <p:spPr>
          <a:xfrm>
            <a:off x="6883405" y="3739024"/>
            <a:ext cx="2681092" cy="276999"/>
          </a:xfrm>
          <a:prstGeom prst="rect">
            <a:avLst/>
          </a:prstGeom>
          <a:noFill/>
        </p:spPr>
        <p:txBody>
          <a:bodyPr wrap="square" rtlCol="0">
            <a:spAutoFit/>
          </a:bodyPr>
          <a:lstStyle/>
          <a:p>
            <a:r>
              <a:rPr lang="cy-GB" sz="1200" b="1" dirty="0"/>
              <a:t>Rhannu asedau’r cynllun</a:t>
            </a:r>
          </a:p>
        </p:txBody>
      </p:sp>
      <p:sp>
        <p:nvSpPr>
          <p:cNvPr id="2" name="Rectangle 1">
            <a:extLst>
              <a:ext uri="{FF2B5EF4-FFF2-40B4-BE49-F238E27FC236}">
                <a16:creationId xmlns:a16="http://schemas.microsoft.com/office/drawing/2014/main" id="{32BD180A-136C-B60B-3072-0A81CF530464}"/>
              </a:ext>
            </a:extLst>
          </p:cNvPr>
          <p:cNvSpPr/>
          <p:nvPr/>
        </p:nvSpPr>
        <p:spPr>
          <a:xfrm>
            <a:off x="0" y="868100"/>
            <a:ext cx="12801600" cy="35534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6A88F727-0CC0-1CA7-97DE-D3308D44DD12}"/>
              </a:ext>
            </a:extLst>
          </p:cNvPr>
          <p:cNvSpPr txBox="1"/>
          <p:nvPr/>
        </p:nvSpPr>
        <p:spPr>
          <a:xfrm>
            <a:off x="472943" y="880586"/>
            <a:ext cx="6891351" cy="338554"/>
          </a:xfrm>
          <a:prstGeom prst="rect">
            <a:avLst/>
          </a:prstGeom>
          <a:noFill/>
        </p:spPr>
        <p:txBody>
          <a:bodyPr wrap="square" rtlCol="0">
            <a:spAutoFit/>
          </a:bodyPr>
          <a:lstStyle/>
          <a:p>
            <a:r>
              <a:rPr lang="cy-GB" sz="1600" b="1" dirty="0"/>
              <a:t>Cynllun LGPS Abertawe </a:t>
            </a:r>
          </a:p>
        </p:txBody>
      </p:sp>
    </p:spTree>
    <p:extLst>
      <p:ext uri="{BB962C8B-B14F-4D97-AF65-F5344CB8AC3E}">
        <p14:creationId xmlns:p14="http://schemas.microsoft.com/office/powerpoint/2010/main" val="516126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5BFFA-0B27-07DA-28B1-1D08D9FD1AD8}"/>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C53254C-0409-42D5-894A-713115530917}"/>
              </a:ext>
            </a:extLst>
          </p:cNvPr>
          <p:cNvSpPr/>
          <p:nvPr/>
        </p:nvSpPr>
        <p:spPr>
          <a:xfrm>
            <a:off x="6148136" y="0"/>
            <a:ext cx="493296" cy="96181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EE7D877-B6D4-936A-FD87-2ABEBFD98FF5}"/>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A9C6CDFF-85ED-BB8A-7B91-F0C7689F7C57}"/>
              </a:ext>
            </a:extLst>
          </p:cNvPr>
          <p:cNvSpPr txBox="1"/>
          <p:nvPr/>
        </p:nvSpPr>
        <p:spPr>
          <a:xfrm>
            <a:off x="386863" y="61555"/>
            <a:ext cx="12180873" cy="584775"/>
          </a:xfrm>
          <a:prstGeom prst="rect">
            <a:avLst/>
          </a:prstGeom>
          <a:noFill/>
        </p:spPr>
        <p:txBody>
          <a:bodyPr wrap="square" rtlCol="0">
            <a:spAutoFit/>
          </a:bodyPr>
          <a:lstStyle/>
          <a:p>
            <a:r>
              <a:rPr lang="en-GB" sz="3200" dirty="0">
                <a:solidFill>
                  <a:schemeClr val="bg1"/>
                </a:solidFill>
              </a:rPr>
              <a:t>NODIADAU I’R CYFRIFON</a:t>
            </a:r>
            <a:endParaRPr lang="en-GB" sz="3200" b="1" dirty="0">
              <a:solidFill>
                <a:schemeClr val="bg1"/>
              </a:solidFill>
            </a:endParaRPr>
          </a:p>
        </p:txBody>
      </p:sp>
      <p:graphicFrame>
        <p:nvGraphicFramePr>
          <p:cNvPr id="3" name="Table 2">
            <a:extLst>
              <a:ext uri="{FF2B5EF4-FFF2-40B4-BE49-F238E27FC236}">
                <a16:creationId xmlns:a16="http://schemas.microsoft.com/office/drawing/2014/main" id="{D9732EDB-E7A7-0DBB-7EC0-3C3B1CE6353E}"/>
              </a:ext>
            </a:extLst>
          </p:cNvPr>
          <p:cNvGraphicFramePr>
            <a:graphicFrameLocks noGrp="1"/>
          </p:cNvGraphicFramePr>
          <p:nvPr>
            <p:extLst>
              <p:ext uri="{D42A27DB-BD31-4B8C-83A1-F6EECF244321}">
                <p14:modId xmlns:p14="http://schemas.microsoft.com/office/powerpoint/2010/main" val="1315448054"/>
              </p:ext>
            </p:extLst>
          </p:nvPr>
        </p:nvGraphicFramePr>
        <p:xfrm>
          <a:off x="533910" y="3817202"/>
          <a:ext cx="5445784" cy="1198261"/>
        </p:xfrm>
        <a:graphic>
          <a:graphicData uri="http://schemas.openxmlformats.org/drawingml/2006/table">
            <a:tbl>
              <a:tblPr>
                <a:tableStyleId>{2D5ABB26-0587-4C30-8999-92F81FD0307C}</a:tableStyleId>
              </a:tblPr>
              <a:tblGrid>
                <a:gridCol w="3502308">
                  <a:extLst>
                    <a:ext uri="{9D8B030D-6E8A-4147-A177-3AD203B41FA5}">
                      <a16:colId xmlns:a16="http://schemas.microsoft.com/office/drawing/2014/main" val="2084967443"/>
                    </a:ext>
                  </a:extLst>
                </a:gridCol>
                <a:gridCol w="971738">
                  <a:extLst>
                    <a:ext uri="{9D8B030D-6E8A-4147-A177-3AD203B41FA5}">
                      <a16:colId xmlns:a16="http://schemas.microsoft.com/office/drawing/2014/main" val="4087714902"/>
                    </a:ext>
                  </a:extLst>
                </a:gridCol>
                <a:gridCol w="971738">
                  <a:extLst>
                    <a:ext uri="{9D8B030D-6E8A-4147-A177-3AD203B41FA5}">
                      <a16:colId xmlns:a16="http://schemas.microsoft.com/office/drawing/2014/main" val="4018122808"/>
                    </a:ext>
                  </a:extLst>
                </a:gridCol>
              </a:tblGrid>
              <a:tr h="66896">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dirty="0">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pPr algn="l" fontAlgn="ctr"/>
                      <a:r>
                        <a:rPr lang="cy-GB" sz="1000" u="none" strike="noStrike" noProof="0" dirty="0">
                          <a:effectLst/>
                        </a:rPr>
                        <a:t>Cost bresennol y gwasanaeth</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a:r>
                        <a:rPr lang="en-GB" sz="1000" b="1">
                          <a:effectLst/>
                          <a:latin typeface="Calibri"/>
                          <a:ea typeface="Times New Roman" panose="02020603050405020304" pitchFamily="18" charset="0"/>
                        </a:rPr>
                        <a:t>(460)</a:t>
                      </a:r>
                      <a:endParaRPr lang="en-GB" sz="1200" b="1" dirty="0">
                        <a:effectLst/>
                        <a:latin typeface="Calibri"/>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pPr algn="ctr"/>
                      <a:r>
                        <a:rPr lang="en-GB" sz="1000" b="0">
                          <a:effectLst/>
                          <a:latin typeface="Calibri"/>
                          <a:ea typeface="Times New Roman" panose="02020603050405020304" pitchFamily="18" charset="0"/>
                        </a:rPr>
                        <a:t>(750)</a:t>
                      </a:r>
                      <a:endParaRPr lang="en-GB" sz="1200" b="0" dirty="0">
                        <a:effectLst/>
                        <a:latin typeface="Calibri"/>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077089736"/>
                  </a:ext>
                </a:extLst>
              </a:tr>
              <a:tr h="179926">
                <a:tc>
                  <a:txBody>
                    <a:bodyPr/>
                    <a:lstStyle/>
                    <a:p>
                      <a:pPr algn="l" fontAlgn="ctr"/>
                      <a:r>
                        <a:rPr lang="cy-GB" sz="1000" u="none" strike="noStrike" noProof="0" dirty="0">
                          <a:effectLst/>
                        </a:rPr>
                        <a:t>Cost y gwasanaeth yn y gorffennol</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a:r>
                        <a:rPr lang="en-GB" sz="1000" b="1">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b="0" dirty="0">
                          <a:effectLst/>
                          <a:latin typeface="Calibri" panose="020F0502020204030204" pitchFamily="34" charset="0"/>
                          <a:ea typeface="Times New Roman" panose="02020603050405020304" pitchFamily="18" charset="0"/>
                        </a:rPr>
                        <a:t>-</a:t>
                      </a:r>
                      <a:endParaRPr lang="en-GB" sz="12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848753276"/>
                  </a:ext>
                </a:extLst>
              </a:tr>
              <a:tr h="179926">
                <a:tc>
                  <a:txBody>
                    <a:bodyPr/>
                    <a:lstStyle/>
                    <a:p>
                      <a:pPr algn="l" fontAlgn="ctr"/>
                      <a:r>
                        <a:rPr lang="cy-GB" sz="1000" u="none" strike="noStrike" noProof="0" dirty="0">
                          <a:effectLst/>
                        </a:rPr>
                        <a:t>Costau gweinyddol</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a:r>
                        <a:rPr lang="en-GB" sz="1000" b="1" dirty="0">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b="0" dirty="0">
                          <a:effectLst/>
                          <a:latin typeface="Calibri"/>
                          <a:ea typeface="Times New Roman" panose="02020603050405020304" pitchFamily="18" charset="0"/>
                        </a:rPr>
                        <a:t>-</a:t>
                      </a:r>
                      <a:endParaRPr lang="en-GB" sz="1200" b="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444380742"/>
                  </a:ext>
                </a:extLst>
              </a:tr>
              <a:tr h="122257">
                <a:tc>
                  <a:txBody>
                    <a:bodyPr/>
                    <a:lstStyle/>
                    <a:p>
                      <a:pPr algn="l" fontAlgn="ctr"/>
                      <a:r>
                        <a:rPr lang="cy-GB" sz="1000" u="none" strike="noStrike" noProof="0" dirty="0">
                          <a:effectLst/>
                        </a:rPr>
                        <a:t>Cwtogi</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a:r>
                        <a:rPr lang="en-GB" sz="1000" b="1">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b="0" dirty="0">
                          <a:effectLst/>
                          <a:latin typeface="Calibri"/>
                          <a:ea typeface="Times New Roman" panose="02020603050405020304" pitchFamily="18" charset="0"/>
                        </a:rPr>
                        <a:t>-</a:t>
                      </a:r>
                      <a:endParaRPr lang="en-GB" sz="1200" b="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483667"/>
                  </a:ext>
                </a:extLst>
              </a:tr>
              <a:tr h="182233">
                <a:tc>
                  <a:txBody>
                    <a:bodyPr/>
                    <a:lstStyle/>
                    <a:p>
                      <a:pPr algn="l" fontAlgn="ctr"/>
                      <a:r>
                        <a:rPr lang="cy-GB" sz="1000" b="0" i="0" u="none" strike="noStrike" noProof="0" dirty="0">
                          <a:solidFill>
                            <a:srgbClr val="000000"/>
                          </a:solidFill>
                          <a:effectLst/>
                          <a:latin typeface="Calibri" panose="020F0502020204030204" pitchFamily="34" charset="0"/>
                        </a:rPr>
                        <a:t>Cyfanswm cost gweithredu</a:t>
                      </a:r>
                    </a:p>
                  </a:txBody>
                  <a:tcPr marL="6350" marR="6350" marT="6350" marB="0" anchor="ctr"/>
                </a:tc>
                <a:tc>
                  <a:txBody>
                    <a:bodyPr/>
                    <a:lstStyle/>
                    <a:p>
                      <a:pPr algn="ctr"/>
                      <a:r>
                        <a:rPr lang="en-GB" sz="1000" b="1">
                          <a:effectLst/>
                          <a:latin typeface="Calibri"/>
                          <a:ea typeface="Times New Roman" panose="02020603050405020304" pitchFamily="18" charset="0"/>
                        </a:rPr>
                        <a:t>(460)</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b="1" dirty="0">
                          <a:effectLst/>
                          <a:latin typeface="Calibri" panose="020F0502020204030204" pitchFamily="34" charset="0"/>
                          <a:ea typeface="Times New Roman" panose="02020603050405020304" pitchFamily="18" charset="0"/>
                        </a:rPr>
                        <a:t>(750)</a:t>
                      </a:r>
                      <a:endParaRPr lang="en-GB" sz="12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251009"/>
                  </a:ext>
                </a:extLst>
              </a:tr>
            </a:tbl>
          </a:graphicData>
        </a:graphic>
      </p:graphicFrame>
      <p:sp>
        <p:nvSpPr>
          <p:cNvPr id="6" name="TextBox 5">
            <a:extLst>
              <a:ext uri="{FF2B5EF4-FFF2-40B4-BE49-F238E27FC236}">
                <a16:creationId xmlns:a16="http://schemas.microsoft.com/office/drawing/2014/main" id="{B89EEF94-EB4D-33E9-48A1-40C4033B05E7}"/>
              </a:ext>
            </a:extLst>
          </p:cNvPr>
          <p:cNvSpPr txBox="1"/>
          <p:nvPr/>
        </p:nvSpPr>
        <p:spPr>
          <a:xfrm>
            <a:off x="429755" y="3413342"/>
            <a:ext cx="4755936" cy="276999"/>
          </a:xfrm>
          <a:prstGeom prst="rect">
            <a:avLst/>
          </a:prstGeom>
          <a:noFill/>
        </p:spPr>
        <p:txBody>
          <a:bodyPr wrap="square" rtlCol="0">
            <a:spAutoFit/>
          </a:bodyPr>
          <a:lstStyle/>
          <a:p>
            <a:r>
              <a:rPr lang="cy-GB" sz="1200" b="1" dirty="0"/>
              <a:t>Dadansoddiad o'r swm a godir mewn Datganiad o Incwm Cynhwysfawr</a:t>
            </a:r>
          </a:p>
        </p:txBody>
      </p:sp>
      <p:graphicFrame>
        <p:nvGraphicFramePr>
          <p:cNvPr id="5" name="Table 4">
            <a:extLst>
              <a:ext uri="{FF2B5EF4-FFF2-40B4-BE49-F238E27FC236}">
                <a16:creationId xmlns:a16="http://schemas.microsoft.com/office/drawing/2014/main" id="{C89293CA-BF70-F574-7ADA-5AEB11C082B7}"/>
              </a:ext>
            </a:extLst>
          </p:cNvPr>
          <p:cNvGraphicFramePr>
            <a:graphicFrameLocks noGrp="1"/>
          </p:cNvGraphicFramePr>
          <p:nvPr>
            <p:extLst>
              <p:ext uri="{D42A27DB-BD31-4B8C-83A1-F6EECF244321}">
                <p14:modId xmlns:p14="http://schemas.microsoft.com/office/powerpoint/2010/main" val="1561393658"/>
              </p:ext>
            </p:extLst>
          </p:nvPr>
        </p:nvGraphicFramePr>
        <p:xfrm>
          <a:off x="411611" y="5587382"/>
          <a:ext cx="5445784" cy="1558164"/>
        </p:xfrm>
        <a:graphic>
          <a:graphicData uri="http://schemas.openxmlformats.org/drawingml/2006/table">
            <a:tbl>
              <a:tblPr>
                <a:tableStyleId>{2D5ABB26-0587-4C30-8999-92F81FD0307C}</a:tableStyleId>
              </a:tblPr>
              <a:tblGrid>
                <a:gridCol w="3502308">
                  <a:extLst>
                    <a:ext uri="{9D8B030D-6E8A-4147-A177-3AD203B41FA5}">
                      <a16:colId xmlns:a16="http://schemas.microsoft.com/office/drawing/2014/main" val="2084967443"/>
                    </a:ext>
                  </a:extLst>
                </a:gridCol>
                <a:gridCol w="971738">
                  <a:extLst>
                    <a:ext uri="{9D8B030D-6E8A-4147-A177-3AD203B41FA5}">
                      <a16:colId xmlns:a16="http://schemas.microsoft.com/office/drawing/2014/main" val="4087714902"/>
                    </a:ext>
                  </a:extLst>
                </a:gridCol>
                <a:gridCol w="971738">
                  <a:extLst>
                    <a:ext uri="{9D8B030D-6E8A-4147-A177-3AD203B41FA5}">
                      <a16:colId xmlns:a16="http://schemas.microsoft.com/office/drawing/2014/main" val="4018122808"/>
                    </a:ext>
                  </a:extLst>
                </a:gridCol>
              </a:tblGrid>
              <a:tr h="210558">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210558">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a:effectLst/>
                        </a:rPr>
                        <a:t>31-Jul-24</a:t>
                      </a:r>
                      <a:endParaRPr lang="en-GB" sz="1000" b="1" i="0" u="none" strike="noStrike">
                        <a:solidFill>
                          <a:srgbClr val="000000"/>
                        </a:solidFill>
                        <a:effectLst/>
                        <a:latin typeface="Calibri" panose="020F0502020204030204" pitchFamily="34" charset="0"/>
                      </a:endParaRP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31-Jul-23</a:t>
                      </a:r>
                      <a:endParaRPr lang="en-GB" sz="10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210558">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dirty="0">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2311106"/>
                  </a:ext>
                </a:extLst>
              </a:tr>
              <a:tr h="210558">
                <a:tc>
                  <a:txBody>
                    <a:bodyPr/>
                    <a:lstStyle/>
                    <a:p>
                      <a:pPr algn="l" fontAlgn="ctr"/>
                      <a:r>
                        <a:rPr lang="cy-GB" sz="1000" b="0" i="0" u="none" strike="noStrike" noProof="0" dirty="0">
                          <a:solidFill>
                            <a:srgbClr val="000000"/>
                          </a:solidFill>
                          <a:effectLst/>
                          <a:latin typeface="Calibri"/>
                        </a:rPr>
                        <a:t>Enillion disgwyliedig ar asedau</a:t>
                      </a:r>
                    </a:p>
                  </a:txBody>
                  <a:tcPr marL="6350" marR="6350" marT="6350" marB="0" anchor="ctr">
                    <a:lnR>
                      <a:noFill/>
                    </a:lnR>
                  </a:tcPr>
                </a:tc>
                <a:tc>
                  <a:txBody>
                    <a:bodyPr/>
                    <a:lstStyle/>
                    <a:p>
                      <a:pPr algn="ctr"/>
                      <a:r>
                        <a:rPr lang="en-GB" sz="1000" b="1" dirty="0">
                          <a:effectLst/>
                          <a:latin typeface="+mn-lt"/>
                          <a:ea typeface="Times New Roman" panose="02020603050405020304" pitchFamily="18" charset="0"/>
                        </a:rPr>
                        <a:t>2,480</a:t>
                      </a:r>
                    </a:p>
                  </a:txBody>
                  <a:tcPr marL="68580" marR="68580" marT="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mn-lt"/>
                          <a:ea typeface="Times New Roman" panose="02020603050405020304" pitchFamily="18" charset="0"/>
                        </a:rPr>
                        <a:t>1,670</a:t>
                      </a:r>
                    </a:p>
                  </a:txBody>
                  <a:tcPr marL="68580" marR="68580" marT="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1474431"/>
                  </a:ext>
                </a:extLst>
              </a:tr>
              <a:tr h="238644">
                <a:tc>
                  <a:txBody>
                    <a:bodyPr/>
                    <a:lstStyle/>
                    <a:p>
                      <a:pPr algn="l" fontAlgn="ctr"/>
                      <a:r>
                        <a:rPr lang="cy-GB" sz="1000" b="0" i="0" u="none" strike="noStrike" noProof="0" dirty="0">
                          <a:solidFill>
                            <a:srgbClr val="000000"/>
                          </a:solidFill>
                          <a:effectLst/>
                          <a:latin typeface="Calibri" panose="020F0502020204030204" pitchFamily="34" charset="0"/>
                        </a:rPr>
                        <a:t>Llog ar rwymedigaethau pensiynau</a:t>
                      </a:r>
                    </a:p>
                  </a:txBody>
                  <a:tcPr marL="6350" marR="6350" marT="6350" marB="0" anchor="ctr"/>
                </a:tc>
                <a:tc>
                  <a:txBody>
                    <a:bodyPr/>
                    <a:lstStyle/>
                    <a:p>
                      <a:pPr algn="ctr"/>
                      <a:r>
                        <a:rPr lang="en-GB" sz="1000" b="1">
                          <a:effectLst/>
                          <a:latin typeface="+mn-lt"/>
                          <a:ea typeface="Times New Roman" panose="02020603050405020304" pitchFamily="18" charset="0"/>
                        </a:rPr>
                        <a:t>(1,780)</a:t>
                      </a:r>
                      <a:endParaRPr lang="en-GB" sz="1000" b="1"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pPr algn="ctr"/>
                      <a:r>
                        <a:rPr lang="en-GB" sz="1000" dirty="0">
                          <a:effectLst/>
                          <a:latin typeface="+mn-lt"/>
                          <a:ea typeface="Times New Roman" panose="02020603050405020304" pitchFamily="18" charset="0"/>
                        </a:rPr>
                        <a:t>(1,500)</a:t>
                      </a:r>
                    </a:p>
                  </a:txBody>
                  <a:tcPr marL="68580" marR="68580" marT="0" marB="0">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077089736"/>
                  </a:ext>
                </a:extLst>
              </a:tr>
              <a:tr h="238644">
                <a:tc>
                  <a:txBody>
                    <a:bodyPr/>
                    <a:lstStyle/>
                    <a:p>
                      <a:pPr algn="l" fontAlgn="ctr"/>
                      <a:r>
                        <a:rPr lang="cy-GB" sz="1000" b="0" i="0" u="none" strike="noStrike" noProof="0" dirty="0">
                          <a:solidFill>
                            <a:srgbClr val="000000"/>
                          </a:solidFill>
                          <a:effectLst/>
                          <a:latin typeface="Calibri" panose="020F0502020204030204" pitchFamily="34" charset="0"/>
                        </a:rPr>
                        <a:t>Llog ar asedau </a:t>
                      </a:r>
                      <a:r>
                        <a:rPr lang="cy-GB" sz="1000" b="0" i="0" u="none" strike="noStrike" noProof="0" dirty="0" err="1">
                          <a:solidFill>
                            <a:srgbClr val="000000"/>
                          </a:solidFill>
                          <a:effectLst/>
                          <a:latin typeface="Calibri" panose="020F0502020204030204" pitchFamily="34" charset="0"/>
                        </a:rPr>
                        <a:t>anadnabyddedig</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a:r>
                        <a:rPr lang="en-GB" sz="1000" b="1" dirty="0">
                          <a:effectLst/>
                          <a:latin typeface="Calibri"/>
                          <a:ea typeface="Times New Roman" panose="02020603050405020304" pitchFamily="18" charset="0"/>
                        </a:rPr>
                        <a:t>(660)</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b="0" dirty="0">
                          <a:effectLst/>
                          <a:latin typeface="Calibri"/>
                          <a:ea typeface="Times New Roman" panose="02020603050405020304" pitchFamily="18" charset="0"/>
                        </a:rPr>
                        <a:t>-</a:t>
                      </a:r>
                      <a:endParaRPr lang="en-GB" sz="1200" b="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8753276"/>
                  </a:ext>
                </a:extLst>
              </a:tr>
              <a:tr h="238644">
                <a:tc>
                  <a:txBody>
                    <a:bodyPr/>
                    <a:lstStyle/>
                    <a:p>
                      <a:pPr algn="l" fontAlgn="ctr"/>
                      <a:r>
                        <a:rPr lang="cy-GB" sz="1000" b="0" i="0" u="none" strike="noStrike" noProof="0" dirty="0">
                          <a:solidFill>
                            <a:srgbClr val="000000"/>
                          </a:solidFill>
                          <a:effectLst/>
                          <a:latin typeface="Calibri" panose="020F0502020204030204" pitchFamily="34" charset="0"/>
                        </a:rPr>
                        <a:t>Cost cyllidebol net</a:t>
                      </a:r>
                    </a:p>
                  </a:txBody>
                  <a:tcPr marL="6350" marR="6350" marT="6350" marB="0" anchor="ctr"/>
                </a:tc>
                <a:tc>
                  <a:txBody>
                    <a:bodyPr/>
                    <a:lstStyle/>
                    <a:p>
                      <a:pPr algn="ctr"/>
                      <a:r>
                        <a:rPr lang="en-GB" sz="1000" b="1" dirty="0">
                          <a:effectLst/>
                          <a:latin typeface="+mn-lt"/>
                          <a:ea typeface="Times New Roman" panose="02020603050405020304" pitchFamily="18" charset="0"/>
                        </a:rPr>
                        <a:t>40</a:t>
                      </a: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b="1" dirty="0">
                          <a:effectLst/>
                          <a:latin typeface="+mn-lt"/>
                          <a:ea typeface="Times New Roman" panose="02020603050405020304" pitchFamily="18" charset="0"/>
                        </a:rPr>
                        <a:t>180</a:t>
                      </a: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4380742"/>
                  </a:ext>
                </a:extLst>
              </a:tr>
            </a:tbl>
          </a:graphicData>
        </a:graphic>
      </p:graphicFrame>
      <p:sp>
        <p:nvSpPr>
          <p:cNvPr id="9" name="TextBox 8">
            <a:extLst>
              <a:ext uri="{FF2B5EF4-FFF2-40B4-BE49-F238E27FC236}">
                <a16:creationId xmlns:a16="http://schemas.microsoft.com/office/drawing/2014/main" id="{6F01B1EC-1B2A-CF1D-F652-8CDBDE8A5BEC}"/>
              </a:ext>
            </a:extLst>
          </p:cNvPr>
          <p:cNvSpPr txBox="1"/>
          <p:nvPr/>
        </p:nvSpPr>
        <p:spPr>
          <a:xfrm>
            <a:off x="429755" y="5448883"/>
            <a:ext cx="4394908" cy="276999"/>
          </a:xfrm>
          <a:prstGeom prst="rect">
            <a:avLst/>
          </a:prstGeom>
          <a:noFill/>
        </p:spPr>
        <p:txBody>
          <a:bodyPr wrap="square" rtlCol="0">
            <a:spAutoFit/>
          </a:bodyPr>
          <a:lstStyle/>
          <a:p>
            <a:r>
              <a:rPr lang="cy-GB" sz="1200" b="1" dirty="0"/>
              <a:t>Dadansoddiad o incwm a thaliadau cyllid</a:t>
            </a:r>
          </a:p>
        </p:txBody>
      </p:sp>
      <p:sp>
        <p:nvSpPr>
          <p:cNvPr id="14" name="TextBox 13">
            <a:extLst>
              <a:ext uri="{FF2B5EF4-FFF2-40B4-BE49-F238E27FC236}">
                <a16:creationId xmlns:a16="http://schemas.microsoft.com/office/drawing/2014/main" id="{ED8FF1A5-E315-92DD-D1E5-97411C08AFC3}"/>
              </a:ext>
            </a:extLst>
          </p:cNvPr>
          <p:cNvSpPr txBox="1"/>
          <p:nvPr/>
        </p:nvSpPr>
        <p:spPr>
          <a:xfrm>
            <a:off x="429755" y="7276440"/>
            <a:ext cx="4394908" cy="276999"/>
          </a:xfrm>
          <a:prstGeom prst="rect">
            <a:avLst/>
          </a:prstGeom>
          <a:noFill/>
        </p:spPr>
        <p:txBody>
          <a:bodyPr wrap="square" rtlCol="0">
            <a:spAutoFit/>
          </a:bodyPr>
          <a:lstStyle/>
          <a:p>
            <a:r>
              <a:rPr lang="cy-GB" sz="1200" b="1" dirty="0"/>
              <a:t>Swm a gydnabyddir mewn incwm cynhwysfawr arall</a:t>
            </a:r>
          </a:p>
        </p:txBody>
      </p:sp>
      <p:graphicFrame>
        <p:nvGraphicFramePr>
          <p:cNvPr id="17" name="Table 16">
            <a:extLst>
              <a:ext uri="{FF2B5EF4-FFF2-40B4-BE49-F238E27FC236}">
                <a16:creationId xmlns:a16="http://schemas.microsoft.com/office/drawing/2014/main" id="{C9FF0486-7054-6844-16F6-C3ED4AAFF2A8}"/>
              </a:ext>
            </a:extLst>
          </p:cNvPr>
          <p:cNvGraphicFramePr>
            <a:graphicFrameLocks noGrp="1"/>
          </p:cNvGraphicFramePr>
          <p:nvPr>
            <p:extLst>
              <p:ext uri="{D42A27DB-BD31-4B8C-83A1-F6EECF244321}">
                <p14:modId xmlns:p14="http://schemas.microsoft.com/office/powerpoint/2010/main" val="3845355366"/>
              </p:ext>
            </p:extLst>
          </p:nvPr>
        </p:nvGraphicFramePr>
        <p:xfrm>
          <a:off x="533910" y="7594069"/>
          <a:ext cx="5445784" cy="1168428"/>
        </p:xfrm>
        <a:graphic>
          <a:graphicData uri="http://schemas.openxmlformats.org/drawingml/2006/table">
            <a:tbl>
              <a:tblPr>
                <a:tableStyleId>{2D5ABB26-0587-4C30-8999-92F81FD0307C}</a:tableStyleId>
              </a:tblPr>
              <a:tblGrid>
                <a:gridCol w="3502308">
                  <a:extLst>
                    <a:ext uri="{9D8B030D-6E8A-4147-A177-3AD203B41FA5}">
                      <a16:colId xmlns:a16="http://schemas.microsoft.com/office/drawing/2014/main" val="2084967443"/>
                    </a:ext>
                  </a:extLst>
                </a:gridCol>
                <a:gridCol w="971738">
                  <a:extLst>
                    <a:ext uri="{9D8B030D-6E8A-4147-A177-3AD203B41FA5}">
                      <a16:colId xmlns:a16="http://schemas.microsoft.com/office/drawing/2014/main" val="4087714902"/>
                    </a:ext>
                  </a:extLst>
                </a:gridCol>
                <a:gridCol w="971738">
                  <a:extLst>
                    <a:ext uri="{9D8B030D-6E8A-4147-A177-3AD203B41FA5}">
                      <a16:colId xmlns:a16="http://schemas.microsoft.com/office/drawing/2014/main" val="4018122808"/>
                    </a:ext>
                  </a:extLst>
                </a:gridCol>
              </a:tblGrid>
              <a:tr h="66896">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a:effectLst/>
                        </a:rPr>
                        <a:t>31-Jul-24</a:t>
                      </a:r>
                      <a:endParaRPr lang="en-GB" sz="1000" b="1"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a:effectLst/>
                        </a:rPr>
                        <a:t>31-Jul-23</a:t>
                      </a:r>
                      <a:endParaRPr lang="en-GB" sz="10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dirty="0">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pPr marL="0" marR="0" lvl="0" indent="0" algn="l" defTabSz="1280128" rtl="0" eaLnBrk="1" fontAlgn="ctr" latinLnBrk="0" hangingPunct="1">
                        <a:lnSpc>
                          <a:spcPct val="100000"/>
                        </a:lnSpc>
                        <a:spcBef>
                          <a:spcPts val="0"/>
                        </a:spcBef>
                        <a:spcAft>
                          <a:spcPts val="0"/>
                        </a:spcAft>
                        <a:buClrTx/>
                        <a:buSzTx/>
                        <a:buFontTx/>
                        <a:buNone/>
                        <a:tabLst/>
                        <a:defRPr/>
                      </a:pPr>
                      <a:r>
                        <a:rPr lang="cy-GB" sz="1000" b="0" i="0" u="none" strike="noStrike" noProof="0" dirty="0" err="1">
                          <a:solidFill>
                            <a:srgbClr val="000000"/>
                          </a:solidFill>
                          <a:effectLst/>
                          <a:latin typeface="Calibri"/>
                        </a:rPr>
                        <a:t>Ailfesur</a:t>
                      </a:r>
                      <a:r>
                        <a:rPr lang="cy-GB" sz="1000" b="0" i="0" u="none" strike="noStrike" noProof="0" dirty="0">
                          <a:solidFill>
                            <a:srgbClr val="000000"/>
                          </a:solidFill>
                          <a:effectLst/>
                          <a:latin typeface="Calibri"/>
                        </a:rPr>
                        <a:t> asedau</a:t>
                      </a:r>
                    </a:p>
                  </a:txBody>
                  <a:tcPr marL="6350" marR="6350" marT="6350" marB="0" anchor="ctr">
                    <a:lnR>
                      <a:noFill/>
                    </a:lnR>
                  </a:tcPr>
                </a:tc>
                <a:tc>
                  <a:txBody>
                    <a:bodyPr/>
                    <a:lstStyle/>
                    <a:p>
                      <a:pPr algn="ctr"/>
                      <a:r>
                        <a:rPr lang="en-GB" sz="1000" b="1" dirty="0">
                          <a:effectLst/>
                          <a:latin typeface="Calibri"/>
                          <a:ea typeface="Times New Roman" panose="02020603050405020304" pitchFamily="18" charset="0"/>
                        </a:rPr>
                        <a:t>4,050</a:t>
                      </a:r>
                      <a:endParaRPr lang="en-GB" sz="1200" b="1" dirty="0">
                        <a:effectLst/>
                        <a:latin typeface="Calibri"/>
                        <a:ea typeface="Times New Roman" panose="02020603050405020304" pitchFamily="18" charset="0"/>
                      </a:endParaRPr>
                    </a:p>
                  </a:txBody>
                  <a:tcPr marL="68580" marR="68580" marT="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(190)</a:t>
                      </a:r>
                      <a:endParaRPr lang="en-GB" sz="1200">
                        <a:effectLst/>
                        <a:latin typeface="Calibri"/>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77089736"/>
                  </a:ext>
                </a:extLst>
              </a:tr>
              <a:tr h="179926">
                <a:tc>
                  <a:txBody>
                    <a:bodyPr/>
                    <a:lstStyle/>
                    <a:p>
                      <a:pPr algn="l" fontAlgn="ctr"/>
                      <a:r>
                        <a:rPr lang="cy-GB" sz="1000" b="0" i="0" u="none" strike="noStrike" noProof="0" dirty="0">
                          <a:solidFill>
                            <a:srgbClr val="000000"/>
                          </a:solidFill>
                          <a:effectLst/>
                          <a:latin typeface="+mn-lt"/>
                        </a:rPr>
                        <a:t>Effeithiau newidiadau mewn tybiaethau sy'n sail i werth presennol rhwymedigaethau cynllun</a:t>
                      </a:r>
                      <a:endParaRPr lang="cy-GB" sz="1000" b="0" i="0" u="none" strike="noStrike" noProof="0" dirty="0">
                        <a:solidFill>
                          <a:srgbClr val="000000"/>
                        </a:solidFill>
                        <a:effectLst/>
                        <a:latin typeface="Calibri"/>
                      </a:endParaRPr>
                    </a:p>
                  </a:txBody>
                  <a:tcPr marL="6350" marR="6350" marT="6350" marB="0" anchor="ctr">
                    <a:lnR>
                      <a:noFill/>
                    </a:lnR>
                  </a:tcPr>
                </a:tc>
                <a:tc>
                  <a:txBody>
                    <a:bodyPr/>
                    <a:lstStyle/>
                    <a:p>
                      <a:pPr algn="ctr"/>
                      <a:r>
                        <a:rPr lang="en-GB" sz="1000" b="1" dirty="0">
                          <a:effectLst/>
                          <a:latin typeface="Calibri"/>
                          <a:ea typeface="Times New Roman" panose="02020603050405020304" pitchFamily="18" charset="0"/>
                        </a:rPr>
                        <a:t>270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8,490</a:t>
                      </a:r>
                      <a:endParaRPr lang="en-GB" sz="120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753276"/>
                  </a:ext>
                </a:extLst>
              </a:tr>
              <a:tr h="179926">
                <a:tc>
                  <a:txBody>
                    <a:bodyPr/>
                    <a:lstStyle/>
                    <a:p>
                      <a:pPr algn="l" fontAlgn="ctr"/>
                      <a:r>
                        <a:rPr lang="cy-GB" sz="1000" b="0" i="0" u="none" strike="noStrike" noProof="0" dirty="0">
                          <a:solidFill>
                            <a:srgbClr val="000000"/>
                          </a:solidFill>
                          <a:effectLst/>
                          <a:latin typeface="Calibri"/>
                        </a:rPr>
                        <a:t>Effaith </a:t>
                      </a:r>
                      <a:r>
                        <a:rPr lang="cy-GB" sz="1000" b="0" i="0" u="none" strike="noStrike" noProof="0" dirty="0" err="1">
                          <a:solidFill>
                            <a:srgbClr val="000000"/>
                          </a:solidFill>
                          <a:effectLst/>
                          <a:latin typeface="Calibri"/>
                        </a:rPr>
                        <a:t>uchafbris</a:t>
                      </a:r>
                      <a:r>
                        <a:rPr lang="cy-GB" sz="1000" b="0" i="0" u="none" strike="noStrike" noProof="0" dirty="0">
                          <a:solidFill>
                            <a:srgbClr val="000000"/>
                          </a:solidFill>
                          <a:effectLst/>
                          <a:latin typeface="Calibri"/>
                        </a:rPr>
                        <a:t> asedau</a:t>
                      </a:r>
                    </a:p>
                  </a:txBody>
                  <a:tcPr marL="6350" marR="6350" marT="6350" marB="0" anchor="ctr">
                    <a:lnR>
                      <a:noFill/>
                    </a:lnR>
                  </a:tcPr>
                </a:tc>
                <a:tc>
                  <a:txBody>
                    <a:bodyPr/>
                    <a:lstStyle/>
                    <a:p>
                      <a:pPr algn="ctr"/>
                      <a:r>
                        <a:rPr lang="en-GB" sz="1000" b="1" dirty="0">
                          <a:effectLst/>
                          <a:latin typeface="Calibri"/>
                          <a:ea typeface="Times New Roman" panose="02020603050405020304" pitchFamily="18" charset="0"/>
                        </a:rPr>
                        <a:t>(5,590)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(9,240)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4380742"/>
                  </a:ext>
                </a:extLst>
              </a:tr>
              <a:tr h="179926">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lnR>
                      <a:noFill/>
                    </a:lnR>
                  </a:tcPr>
                </a:tc>
                <a:tc>
                  <a:txBody>
                    <a:bodyPr/>
                    <a:lstStyle/>
                    <a:p>
                      <a:pPr algn="ctr"/>
                      <a:r>
                        <a:rPr lang="en-GB" sz="1000" b="1">
                          <a:effectLst/>
                          <a:latin typeface="Calibri"/>
                          <a:ea typeface="Times New Roman" panose="02020603050405020304" pitchFamily="18" charset="0"/>
                        </a:rPr>
                        <a:t>(1,270)</a:t>
                      </a:r>
                      <a:endParaRPr lang="en-GB" sz="1200" b="1">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(940)</a:t>
                      </a:r>
                      <a:endParaRPr lang="en-GB" sz="1200" b="1"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8382275"/>
                  </a:ext>
                </a:extLst>
              </a:tr>
            </a:tbl>
          </a:graphicData>
        </a:graphic>
      </p:graphicFrame>
      <p:sp>
        <p:nvSpPr>
          <p:cNvPr id="18" name="TextBox 17">
            <a:extLst>
              <a:ext uri="{FF2B5EF4-FFF2-40B4-BE49-F238E27FC236}">
                <a16:creationId xmlns:a16="http://schemas.microsoft.com/office/drawing/2014/main" id="{611412C6-0855-3E64-4F96-999B19D8944B}"/>
              </a:ext>
            </a:extLst>
          </p:cNvPr>
          <p:cNvSpPr txBox="1"/>
          <p:nvPr/>
        </p:nvSpPr>
        <p:spPr>
          <a:xfrm>
            <a:off x="6864639" y="1187127"/>
            <a:ext cx="4548066" cy="276999"/>
          </a:xfrm>
          <a:prstGeom prst="rect">
            <a:avLst/>
          </a:prstGeom>
          <a:noFill/>
        </p:spPr>
        <p:txBody>
          <a:bodyPr wrap="square" rtlCol="0">
            <a:spAutoFit/>
          </a:bodyPr>
          <a:lstStyle/>
          <a:p>
            <a:r>
              <a:rPr lang="cy-GB" sz="1200" b="1" dirty="0"/>
              <a:t>Symudiad yn y cynllun ar ddechrau'r flwyddyn</a:t>
            </a:r>
          </a:p>
        </p:txBody>
      </p:sp>
      <p:graphicFrame>
        <p:nvGraphicFramePr>
          <p:cNvPr id="19" name="Table 18">
            <a:extLst>
              <a:ext uri="{FF2B5EF4-FFF2-40B4-BE49-F238E27FC236}">
                <a16:creationId xmlns:a16="http://schemas.microsoft.com/office/drawing/2014/main" id="{75325643-7DB0-41A5-E797-9B3A5393FFF0}"/>
              </a:ext>
            </a:extLst>
          </p:cNvPr>
          <p:cNvGraphicFramePr>
            <a:graphicFrameLocks noGrp="1"/>
          </p:cNvGraphicFramePr>
          <p:nvPr>
            <p:extLst>
              <p:ext uri="{D42A27DB-BD31-4B8C-83A1-F6EECF244321}">
                <p14:modId xmlns:p14="http://schemas.microsoft.com/office/powerpoint/2010/main" val="3639754349"/>
              </p:ext>
            </p:extLst>
          </p:nvPr>
        </p:nvGraphicFramePr>
        <p:xfrm>
          <a:off x="6942139" y="1536982"/>
          <a:ext cx="5635563" cy="1735732"/>
        </p:xfrm>
        <a:graphic>
          <a:graphicData uri="http://schemas.openxmlformats.org/drawingml/2006/table">
            <a:tbl>
              <a:tblPr>
                <a:tableStyleId>{2D5ABB26-0587-4C30-8999-92F81FD0307C}</a:tableStyleId>
              </a:tblPr>
              <a:tblGrid>
                <a:gridCol w="3624359">
                  <a:extLst>
                    <a:ext uri="{9D8B030D-6E8A-4147-A177-3AD203B41FA5}">
                      <a16:colId xmlns:a16="http://schemas.microsoft.com/office/drawing/2014/main" val="2084967443"/>
                    </a:ext>
                  </a:extLst>
                </a:gridCol>
                <a:gridCol w="1005602">
                  <a:extLst>
                    <a:ext uri="{9D8B030D-6E8A-4147-A177-3AD203B41FA5}">
                      <a16:colId xmlns:a16="http://schemas.microsoft.com/office/drawing/2014/main" val="4087714902"/>
                    </a:ext>
                  </a:extLst>
                </a:gridCol>
                <a:gridCol w="1005602">
                  <a:extLst>
                    <a:ext uri="{9D8B030D-6E8A-4147-A177-3AD203B41FA5}">
                      <a16:colId xmlns:a16="http://schemas.microsoft.com/office/drawing/2014/main" val="4018122808"/>
                    </a:ext>
                  </a:extLst>
                </a:gridCol>
              </a:tblGrid>
              <a:tr h="66614">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dirty="0">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pPr algn="l" fontAlgn="ctr"/>
                      <a:r>
                        <a:rPr lang="en-GB" sz="1000" b="0" i="0" u="none" strike="noStrike" dirty="0" err="1">
                          <a:solidFill>
                            <a:srgbClr val="000000"/>
                          </a:solidFill>
                          <a:effectLst/>
                          <a:latin typeface="+mn-lt"/>
                        </a:rPr>
                        <a:t>Gwarged</a:t>
                      </a:r>
                      <a:r>
                        <a:rPr lang="en-GB" sz="1000" b="0" i="0" u="none" strike="noStrike" dirty="0">
                          <a:solidFill>
                            <a:srgbClr val="000000"/>
                          </a:solidFill>
                          <a:effectLst/>
                          <a:latin typeface="+mn-lt"/>
                        </a:rPr>
                        <a:t>/(</a:t>
                      </a:r>
                      <a:r>
                        <a:rPr lang="en-GB" sz="1000" b="0" i="0" u="none" strike="noStrike" dirty="0" err="1">
                          <a:solidFill>
                            <a:srgbClr val="000000"/>
                          </a:solidFill>
                          <a:effectLst/>
                          <a:latin typeface="+mn-lt"/>
                        </a:rPr>
                        <a:t>Diffyg</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yn</a:t>
                      </a:r>
                      <a:r>
                        <a:rPr lang="en-GB" sz="1000" b="0" i="0" u="none" strike="noStrike" dirty="0">
                          <a:solidFill>
                            <a:srgbClr val="000000"/>
                          </a:solidFill>
                          <a:effectLst/>
                          <a:latin typeface="+mn-lt"/>
                        </a:rPr>
                        <a:t> y </a:t>
                      </a:r>
                      <a:r>
                        <a:rPr lang="en-GB" sz="1000" b="0" i="0" u="none" strike="noStrike" dirty="0" err="1">
                          <a:solidFill>
                            <a:srgbClr val="000000"/>
                          </a:solidFill>
                          <a:effectLst/>
                          <a:latin typeface="+mn-lt"/>
                        </a:rPr>
                        <a:t>cynllun</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ar</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ddechrau'r</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flwyddyn</a:t>
                      </a:r>
                      <a:endParaRPr lang="en-GB" sz="1000" b="0" i="0" u="none" strike="noStrike" dirty="0">
                        <a:solidFill>
                          <a:srgbClr val="000000"/>
                        </a:solidFill>
                        <a:effectLst/>
                        <a:latin typeface="Calibri"/>
                      </a:endParaRPr>
                    </a:p>
                  </a:txBody>
                  <a:tcPr marL="6350" marR="6350" marT="6350" marB="0" anchor="ctr">
                    <a:lnR>
                      <a:noFill/>
                    </a:lnR>
                    <a:lnB>
                      <a:noFill/>
                    </a:lnB>
                  </a:tcPr>
                </a:tc>
                <a:tc>
                  <a:txBody>
                    <a:bodyPr/>
                    <a:lstStyle/>
                    <a:p>
                      <a:pPr algn="ctr"/>
                      <a:r>
                        <a:rPr lang="en-GB" sz="1000" b="1" dirty="0">
                          <a:effectLst/>
                          <a:latin typeface="Calibri"/>
                          <a:ea typeface="Times New Roman" panose="02020603050405020304" pitchFamily="18" charset="0"/>
                        </a:rPr>
                        <a:t>13,250</a:t>
                      </a:r>
                      <a:endParaRPr lang="en-GB" sz="1200" b="1" dirty="0">
                        <a:effectLst/>
                        <a:latin typeface="Calibri"/>
                        <a:ea typeface="Times New Roman" panose="02020603050405020304" pitchFamily="18" charset="0"/>
                      </a:endParaRPr>
                    </a:p>
                  </a:txBody>
                  <a:tcPr marL="68580" marR="68580" marT="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3,870</a:t>
                      </a:r>
                      <a:endParaRPr lang="en-GB" sz="1200" dirty="0">
                        <a:effectLst/>
                        <a:latin typeface="Calibri"/>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77089736"/>
                  </a:ext>
                </a:extLst>
              </a:tr>
              <a:tr h="179926">
                <a:tc>
                  <a:txBody>
                    <a:bodyPr/>
                    <a:lstStyle/>
                    <a:p>
                      <a:pPr algn="l" fontAlgn="ctr"/>
                      <a:r>
                        <a:rPr lang="en-GB" sz="1000" b="0" i="0" u="none" strike="noStrike" dirty="0">
                          <a:solidFill>
                            <a:srgbClr val="000000"/>
                          </a:solidFill>
                          <a:effectLst/>
                          <a:latin typeface="+mn-lt"/>
                        </a:rPr>
                        <a:t>Cost </a:t>
                      </a:r>
                      <a:r>
                        <a:rPr lang="en-GB" sz="1000" b="0" i="0" u="none" strike="noStrike" dirty="0" err="1">
                          <a:solidFill>
                            <a:srgbClr val="000000"/>
                          </a:solidFill>
                          <a:effectLst/>
                          <a:latin typeface="+mn-lt"/>
                        </a:rPr>
                        <a:t>gweithredu</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(460)</a:t>
                      </a:r>
                      <a:endParaRPr lang="en-GB" sz="1200" b="1" dirty="0">
                        <a:effectLst/>
                        <a:latin typeface="Calibri"/>
                        <a:ea typeface="Times New Roman" panose="02020603050405020304" pitchFamily="18" charset="0"/>
                      </a:endParaRPr>
                    </a:p>
                  </a:txBody>
                  <a:tcPr marL="68580" marR="68580" marT="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(750)</a:t>
                      </a:r>
                      <a:endParaRPr lang="en-GB" sz="1200" dirty="0">
                        <a:effectLst/>
                        <a:latin typeface="Calibri"/>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753276"/>
                  </a:ext>
                </a:extLst>
              </a:tr>
              <a:tr h="179926">
                <a:tc>
                  <a:txBody>
                    <a:bodyPr/>
                    <a:lstStyle/>
                    <a:p>
                      <a:pPr algn="l" fontAlgn="ctr"/>
                      <a:r>
                        <a:rPr lang="es-ES" sz="1000" b="0" i="0" u="none" strike="noStrike" dirty="0" err="1">
                          <a:solidFill>
                            <a:srgbClr val="000000"/>
                          </a:solidFill>
                          <a:effectLst/>
                          <a:latin typeface="+mn-lt"/>
                        </a:rPr>
                        <a:t>Cyfraniadau</a:t>
                      </a:r>
                      <a:r>
                        <a:rPr lang="es-ES" sz="1000" b="0" i="0" u="none" strike="noStrike" dirty="0">
                          <a:solidFill>
                            <a:srgbClr val="000000"/>
                          </a:solidFill>
                          <a:effectLst/>
                          <a:latin typeface="+mn-lt"/>
                        </a:rPr>
                        <a:t> a </a:t>
                      </a:r>
                      <a:r>
                        <a:rPr lang="es-ES" sz="1000" b="0" i="0" u="none" strike="noStrike" dirty="0" err="1">
                          <a:solidFill>
                            <a:srgbClr val="000000"/>
                          </a:solidFill>
                          <a:effectLst/>
                          <a:latin typeface="+mn-lt"/>
                        </a:rPr>
                        <a:t>delir</a:t>
                      </a:r>
                      <a:r>
                        <a:rPr lang="es-ES" sz="1000" b="0" i="0" u="none" strike="noStrike" dirty="0">
                          <a:solidFill>
                            <a:srgbClr val="000000"/>
                          </a:solidFill>
                          <a:effectLst/>
                          <a:latin typeface="+mn-lt"/>
                        </a:rPr>
                        <a:t> </a:t>
                      </a:r>
                      <a:r>
                        <a:rPr lang="es-ES" sz="1000" b="0" i="0" u="none" strike="noStrike" dirty="0" err="1">
                          <a:solidFill>
                            <a:srgbClr val="000000"/>
                          </a:solidFill>
                          <a:effectLst/>
                          <a:latin typeface="+mn-lt"/>
                        </a:rPr>
                        <a:t>gan</a:t>
                      </a:r>
                      <a:r>
                        <a:rPr lang="es-ES" sz="1000" b="0" i="0" u="none" strike="noStrike" dirty="0">
                          <a:solidFill>
                            <a:srgbClr val="000000"/>
                          </a:solidFill>
                          <a:effectLst/>
                          <a:latin typeface="+mn-lt"/>
                        </a:rPr>
                        <a:t> y </a:t>
                      </a:r>
                      <a:r>
                        <a:rPr lang="es-ES" sz="1000" b="0" i="0" u="none" strike="noStrike" dirty="0" err="1">
                          <a:solidFill>
                            <a:srgbClr val="000000"/>
                          </a:solidFill>
                          <a:effectLst/>
                          <a:latin typeface="+mn-lt"/>
                        </a:rPr>
                        <a:t>cyflogwr</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1,690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1,660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4380742"/>
                  </a:ext>
                </a:extLst>
              </a:tr>
              <a:tr h="179926">
                <a:tc>
                  <a:txBody>
                    <a:bodyPr/>
                    <a:lstStyle/>
                    <a:p>
                      <a:pPr algn="l" fontAlgn="ctr"/>
                      <a:r>
                        <a:rPr lang="en-GB" sz="1000" b="0" i="0" u="none" strike="noStrike" dirty="0">
                          <a:solidFill>
                            <a:srgbClr val="000000"/>
                          </a:solidFill>
                          <a:effectLst/>
                          <a:latin typeface="+mn-lt"/>
                        </a:rPr>
                        <a:t>Cost </a:t>
                      </a:r>
                      <a:r>
                        <a:rPr lang="en-GB" sz="1000" b="0" i="0" u="none" strike="noStrike" dirty="0" err="1">
                          <a:solidFill>
                            <a:srgbClr val="000000"/>
                          </a:solidFill>
                          <a:effectLst/>
                          <a:latin typeface="+mn-lt"/>
                        </a:rPr>
                        <a:t>cyllidebol</a:t>
                      </a:r>
                      <a:r>
                        <a:rPr lang="en-GB" sz="1000" b="0" i="0" u="none" strike="noStrike" dirty="0">
                          <a:solidFill>
                            <a:srgbClr val="000000"/>
                          </a:solidFill>
                          <a:effectLst/>
                          <a:latin typeface="+mn-lt"/>
                        </a:rPr>
                        <a:t> net</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700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170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2023850"/>
                  </a:ext>
                </a:extLst>
              </a:tr>
              <a:tr h="179926">
                <a:tc>
                  <a:txBody>
                    <a:bodyPr/>
                    <a:lstStyle/>
                    <a:p>
                      <a:pPr algn="l" fontAlgn="ctr"/>
                      <a:r>
                        <a:rPr lang="en-GB" sz="1000" b="0" i="0" u="none" strike="noStrike" dirty="0" err="1">
                          <a:solidFill>
                            <a:srgbClr val="000000"/>
                          </a:solidFill>
                          <a:effectLst/>
                          <a:latin typeface="+mn-lt"/>
                        </a:rPr>
                        <a:t>Ennill</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actiwraidd</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4,320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8,300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8710876"/>
                  </a:ext>
                </a:extLst>
              </a:tr>
              <a:tr h="179926">
                <a:tc>
                  <a:txBody>
                    <a:bodyPr/>
                    <a:lstStyle/>
                    <a:p>
                      <a:pPr algn="l" fontAlgn="ctr"/>
                      <a:r>
                        <a:rPr lang="en-GB" sz="1000" b="0" i="0" u="none" strike="noStrike" dirty="0" err="1">
                          <a:solidFill>
                            <a:srgbClr val="000000"/>
                          </a:solidFill>
                          <a:effectLst/>
                          <a:latin typeface="+mn-lt"/>
                        </a:rPr>
                        <a:t>Gwarged</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yn</a:t>
                      </a:r>
                      <a:r>
                        <a:rPr lang="en-GB" sz="1000" b="0" i="0" u="none" strike="noStrike" dirty="0">
                          <a:solidFill>
                            <a:srgbClr val="000000"/>
                          </a:solidFill>
                          <a:effectLst/>
                          <a:latin typeface="+mn-lt"/>
                        </a:rPr>
                        <a:t> y </a:t>
                      </a:r>
                      <a:r>
                        <a:rPr lang="en-GB" sz="1000" b="0" i="0" u="none" strike="noStrike" dirty="0" err="1">
                          <a:solidFill>
                            <a:srgbClr val="000000"/>
                          </a:solidFill>
                          <a:effectLst/>
                          <a:latin typeface="+mn-lt"/>
                        </a:rPr>
                        <a:t>cynllun</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ar</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ddiwedd</a:t>
                      </a:r>
                      <a:r>
                        <a:rPr lang="en-GB" sz="1000" b="0" i="0" u="none" strike="noStrike" dirty="0">
                          <a:solidFill>
                            <a:srgbClr val="000000"/>
                          </a:solidFill>
                          <a:effectLst/>
                          <a:latin typeface="+mn-lt"/>
                        </a:rPr>
                        <a:t> y </a:t>
                      </a:r>
                      <a:r>
                        <a:rPr lang="en-GB" sz="1000" b="0" i="0" u="none" strike="noStrike" dirty="0" err="1">
                          <a:solidFill>
                            <a:srgbClr val="000000"/>
                          </a:solidFill>
                          <a:effectLst/>
                          <a:latin typeface="+mn-lt"/>
                        </a:rPr>
                        <a:t>flwyddyn</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19,500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13,250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1224032"/>
                  </a:ext>
                </a:extLst>
              </a:tr>
              <a:tr h="0">
                <a:tc>
                  <a:txBody>
                    <a:bodyPr/>
                    <a:lstStyle/>
                    <a:p>
                      <a:pPr algn="l" fontAlgn="ctr"/>
                      <a:r>
                        <a:rPr lang="en-GB" sz="1000" b="0" i="0" u="none" strike="noStrike" dirty="0" err="1">
                          <a:solidFill>
                            <a:srgbClr val="000000"/>
                          </a:solidFill>
                          <a:effectLst/>
                          <a:latin typeface="+mn-lt"/>
                        </a:rPr>
                        <a:t>Effaith</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uchafbris</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asedau</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(19,500)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(13,250)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0273786"/>
                  </a:ext>
                </a:extLst>
              </a:tr>
              <a:tr h="179926">
                <a:tc>
                  <a:txBody>
                    <a:bodyPr/>
                    <a:lstStyle/>
                    <a:p>
                      <a:pPr algn="l" fontAlgn="ctr"/>
                      <a:r>
                        <a:rPr lang="en-GB" sz="1000" b="0" i="0" u="none" strike="noStrike" dirty="0" err="1">
                          <a:solidFill>
                            <a:srgbClr val="000000"/>
                          </a:solidFill>
                          <a:effectLst/>
                          <a:latin typeface="Calibri"/>
                        </a:rPr>
                        <a:t>Ased</a:t>
                      </a:r>
                      <a:r>
                        <a:rPr lang="en-GB" sz="1000" b="0" i="0" u="none" strike="noStrike" dirty="0">
                          <a:solidFill>
                            <a:srgbClr val="000000"/>
                          </a:solidFill>
                          <a:effectLst/>
                          <a:latin typeface="Calibri"/>
                        </a:rPr>
                        <a:t> </a:t>
                      </a:r>
                      <a:r>
                        <a:rPr lang="en-GB" sz="1000" b="0" i="0" u="none" strike="noStrike" dirty="0" err="1">
                          <a:solidFill>
                            <a:srgbClr val="000000"/>
                          </a:solidFill>
                          <a:effectLst/>
                          <a:latin typeface="Calibri"/>
                        </a:rPr>
                        <a:t>pensiwn</a:t>
                      </a:r>
                      <a:r>
                        <a:rPr lang="en-GB" sz="1000" b="0" i="0" u="none" strike="noStrike" dirty="0">
                          <a:solidFill>
                            <a:srgbClr val="000000"/>
                          </a:solidFill>
                          <a:effectLst/>
                          <a:latin typeface="Calibri"/>
                        </a:rPr>
                        <a:t> </a:t>
                      </a:r>
                      <a:r>
                        <a:rPr lang="en-GB" sz="1000" b="0" i="0" u="none" strike="noStrike" dirty="0" err="1">
                          <a:solidFill>
                            <a:srgbClr val="000000"/>
                          </a:solidFill>
                          <a:effectLst/>
                          <a:latin typeface="Calibri"/>
                        </a:rPr>
                        <a:t>cydnabyddedig</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8382275"/>
                  </a:ext>
                </a:extLst>
              </a:tr>
            </a:tbl>
          </a:graphicData>
        </a:graphic>
      </p:graphicFrame>
      <p:cxnSp>
        <p:nvCxnSpPr>
          <p:cNvPr id="21" name="Straight Connector 20">
            <a:extLst>
              <a:ext uri="{FF2B5EF4-FFF2-40B4-BE49-F238E27FC236}">
                <a16:creationId xmlns:a16="http://schemas.microsoft.com/office/drawing/2014/main" id="{F701AC3E-E88C-B231-C708-B249A27B80D5}"/>
              </a:ext>
            </a:extLst>
          </p:cNvPr>
          <p:cNvCxnSpPr>
            <a:cxnSpLocks/>
          </p:cNvCxnSpPr>
          <p:nvPr/>
        </p:nvCxnSpPr>
        <p:spPr>
          <a:xfrm>
            <a:off x="6932173" y="3373302"/>
            <a:ext cx="559283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47A8DBA-8DD5-0EE6-E155-3C2BA9213E6E}"/>
              </a:ext>
            </a:extLst>
          </p:cNvPr>
          <p:cNvSpPr txBox="1"/>
          <p:nvPr/>
        </p:nvSpPr>
        <p:spPr>
          <a:xfrm>
            <a:off x="6754371" y="3499573"/>
            <a:ext cx="5599381" cy="276999"/>
          </a:xfrm>
          <a:prstGeom prst="rect">
            <a:avLst/>
          </a:prstGeom>
          <a:noFill/>
        </p:spPr>
        <p:txBody>
          <a:bodyPr wrap="square" rtlCol="0">
            <a:spAutoFit/>
          </a:bodyPr>
          <a:lstStyle/>
          <a:p>
            <a:r>
              <a:rPr lang="cy-GB" sz="1200" b="1" dirty="0"/>
              <a:t>Dadansoddiad o'r symudiad yng ngwerth presennol rhwymedigaethau'r cynllun</a:t>
            </a:r>
          </a:p>
        </p:txBody>
      </p:sp>
      <p:graphicFrame>
        <p:nvGraphicFramePr>
          <p:cNvPr id="23" name="Table 22">
            <a:extLst>
              <a:ext uri="{FF2B5EF4-FFF2-40B4-BE49-F238E27FC236}">
                <a16:creationId xmlns:a16="http://schemas.microsoft.com/office/drawing/2014/main" id="{D0E6C092-6E8C-9334-3ECF-EE6732D07977}"/>
              </a:ext>
            </a:extLst>
          </p:cNvPr>
          <p:cNvGraphicFramePr>
            <a:graphicFrameLocks noGrp="1"/>
          </p:cNvGraphicFramePr>
          <p:nvPr>
            <p:extLst>
              <p:ext uri="{D42A27DB-BD31-4B8C-83A1-F6EECF244321}">
                <p14:modId xmlns:p14="http://schemas.microsoft.com/office/powerpoint/2010/main" val="4262562787"/>
              </p:ext>
            </p:extLst>
          </p:nvPr>
        </p:nvGraphicFramePr>
        <p:xfrm>
          <a:off x="6821906" y="3944202"/>
          <a:ext cx="5635563" cy="2275510"/>
        </p:xfrm>
        <a:graphic>
          <a:graphicData uri="http://schemas.openxmlformats.org/drawingml/2006/table">
            <a:tbl>
              <a:tblPr>
                <a:tableStyleId>{2D5ABB26-0587-4C30-8999-92F81FD0307C}</a:tableStyleId>
              </a:tblPr>
              <a:tblGrid>
                <a:gridCol w="3624359">
                  <a:extLst>
                    <a:ext uri="{9D8B030D-6E8A-4147-A177-3AD203B41FA5}">
                      <a16:colId xmlns:a16="http://schemas.microsoft.com/office/drawing/2014/main" val="2084967443"/>
                    </a:ext>
                  </a:extLst>
                </a:gridCol>
                <a:gridCol w="1005602">
                  <a:extLst>
                    <a:ext uri="{9D8B030D-6E8A-4147-A177-3AD203B41FA5}">
                      <a16:colId xmlns:a16="http://schemas.microsoft.com/office/drawing/2014/main" val="4087714902"/>
                    </a:ext>
                  </a:extLst>
                </a:gridCol>
                <a:gridCol w="1005602">
                  <a:extLst>
                    <a:ext uri="{9D8B030D-6E8A-4147-A177-3AD203B41FA5}">
                      <a16:colId xmlns:a16="http://schemas.microsoft.com/office/drawing/2014/main" val="4018122808"/>
                    </a:ext>
                  </a:extLst>
                </a:gridCol>
              </a:tblGrid>
              <a:tr h="0">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dirty="0">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pPr algn="l" fontAlgn="ctr"/>
                      <a:r>
                        <a:rPr lang="cy-GB" sz="1000" b="0" i="0" u="none" strike="noStrike" noProof="0" dirty="0">
                          <a:solidFill>
                            <a:srgbClr val="000000"/>
                          </a:solidFill>
                          <a:effectLst/>
                          <a:latin typeface="+mn-lt"/>
                        </a:rPr>
                        <a:t>Ar 1 Awst</a:t>
                      </a:r>
                      <a:endParaRPr lang="cy-GB" sz="1000" b="0" i="0" u="none" strike="noStrike" noProof="0" dirty="0">
                        <a:solidFill>
                          <a:srgbClr val="000000"/>
                        </a:solidFill>
                        <a:effectLst/>
                        <a:latin typeface="Calibri"/>
                      </a:endParaRPr>
                    </a:p>
                  </a:txBody>
                  <a:tcPr marL="6350" marR="6350" marT="6350" marB="0" anchor="ctr">
                    <a:lnR>
                      <a:noFill/>
                    </a:lnR>
                    <a:lnB>
                      <a:noFill/>
                    </a:lnB>
                  </a:tcPr>
                </a:tc>
                <a:tc>
                  <a:txBody>
                    <a:bodyPr/>
                    <a:lstStyle/>
                    <a:p>
                      <a:pPr algn="ctr"/>
                      <a:r>
                        <a:rPr lang="en-GB" sz="1000" b="1" dirty="0">
                          <a:effectLst/>
                          <a:latin typeface="Calibri"/>
                          <a:ea typeface="Times New Roman" panose="02020603050405020304" pitchFamily="18" charset="0"/>
                        </a:rPr>
                        <a:t>(36,110)</a:t>
                      </a:r>
                      <a:endParaRPr lang="en-GB" sz="1200" b="1" dirty="0">
                        <a:effectLst/>
                        <a:latin typeface="Calibri"/>
                        <a:ea typeface="Times New Roman" panose="02020603050405020304" pitchFamily="18" charset="0"/>
                      </a:endParaRPr>
                    </a:p>
                  </a:txBody>
                  <a:tcPr marL="68580" marR="68580" marT="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(43,480)</a:t>
                      </a:r>
                      <a:endParaRPr lang="en-GB" sz="1200" dirty="0">
                        <a:effectLst/>
                        <a:latin typeface="Calibri"/>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77089736"/>
                  </a:ext>
                </a:extLst>
              </a:tr>
              <a:tr h="179926">
                <a:tc>
                  <a:txBody>
                    <a:bodyPr/>
                    <a:lstStyle/>
                    <a:p>
                      <a:pPr algn="l" fontAlgn="ctr"/>
                      <a:r>
                        <a:rPr lang="cy-GB" sz="1000" b="0" i="0" u="none" strike="noStrike" noProof="0" dirty="0">
                          <a:solidFill>
                            <a:srgbClr val="000000"/>
                          </a:solidFill>
                          <a:effectLst/>
                          <a:latin typeface="+mn-lt"/>
                        </a:rPr>
                        <a:t>Cost bresennol y gwasanaeth</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(460)</a:t>
                      </a:r>
                      <a:endParaRPr lang="en-GB" sz="1200" b="1" dirty="0">
                        <a:effectLst/>
                        <a:latin typeface="Calibri"/>
                        <a:ea typeface="Times New Roman" panose="02020603050405020304" pitchFamily="18" charset="0"/>
                      </a:endParaRPr>
                    </a:p>
                  </a:txBody>
                  <a:tcPr marL="68580" marR="68580" marT="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(750)</a:t>
                      </a:r>
                      <a:endParaRPr lang="en-GB" sz="1200" dirty="0">
                        <a:effectLst/>
                        <a:latin typeface="Calibri"/>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753276"/>
                  </a:ext>
                </a:extLst>
              </a:tr>
              <a:tr h="179926">
                <a:tc>
                  <a:txBody>
                    <a:bodyPr/>
                    <a:lstStyle/>
                    <a:p>
                      <a:pPr algn="l" fontAlgn="ctr"/>
                      <a:r>
                        <a:rPr lang="cy-GB" sz="1000" b="0" i="0" u="none" strike="noStrike" noProof="0" dirty="0">
                          <a:solidFill>
                            <a:srgbClr val="000000"/>
                          </a:solidFill>
                          <a:effectLst/>
                          <a:latin typeface="+mn-lt"/>
                        </a:rPr>
                        <a:t>Cost y gwasanaeth yn y gorffennol</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4380742"/>
                  </a:ext>
                </a:extLst>
              </a:tr>
              <a:tr h="179926">
                <a:tc>
                  <a:txBody>
                    <a:bodyPr/>
                    <a:lstStyle/>
                    <a:p>
                      <a:pPr algn="l" fontAlgn="ctr"/>
                      <a:r>
                        <a:rPr lang="cy-GB" sz="1000" b="0" i="0" u="none" strike="noStrike" noProof="0" dirty="0">
                          <a:solidFill>
                            <a:srgbClr val="000000"/>
                          </a:solidFill>
                          <a:effectLst/>
                          <a:latin typeface="+mn-lt"/>
                        </a:rPr>
                        <a:t>Cost llog</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(1,780)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(1,500)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2023850"/>
                  </a:ext>
                </a:extLst>
              </a:tr>
              <a:tr h="179926">
                <a:tc>
                  <a:txBody>
                    <a:bodyPr/>
                    <a:lstStyle/>
                    <a:p>
                      <a:pPr algn="l" fontAlgn="ctr"/>
                      <a:r>
                        <a:rPr lang="cy-GB" sz="1000" b="0" i="0" u="none" strike="noStrike" noProof="0" dirty="0">
                          <a:solidFill>
                            <a:srgbClr val="000000"/>
                          </a:solidFill>
                          <a:effectLst/>
                          <a:latin typeface="+mn-lt"/>
                        </a:rPr>
                        <a:t>Cyfraniadau aelodau</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(160)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(170)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8710876"/>
                  </a:ext>
                </a:extLst>
              </a:tr>
              <a:tr h="179926">
                <a:tc>
                  <a:txBody>
                    <a:bodyPr/>
                    <a:lstStyle/>
                    <a:p>
                      <a:pPr algn="l" fontAlgn="ctr"/>
                      <a:r>
                        <a:rPr lang="cy-GB" sz="1000" b="0" i="0" u="none" strike="noStrike" noProof="0" dirty="0">
                          <a:solidFill>
                            <a:srgbClr val="000000"/>
                          </a:solidFill>
                          <a:effectLst/>
                          <a:latin typeface="+mn-lt"/>
                        </a:rPr>
                        <a:t>Newid mewn rhagdybiaethau ariannol</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10,890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1224032"/>
                  </a:ext>
                </a:extLst>
              </a:tr>
              <a:tr h="145142">
                <a:tc>
                  <a:txBody>
                    <a:bodyPr/>
                    <a:lstStyle/>
                    <a:p>
                      <a:pPr algn="l" fontAlgn="ctr"/>
                      <a:r>
                        <a:rPr lang="cy-GB" sz="1000" b="0" i="0" u="none" strike="noStrike" noProof="0" dirty="0">
                          <a:solidFill>
                            <a:srgbClr val="000000"/>
                          </a:solidFill>
                          <a:effectLst/>
                          <a:latin typeface="+mn-lt"/>
                        </a:rPr>
                        <a:t>Newid mewn rhagdybiaethau demograffig</a:t>
                      </a:r>
                      <a:endParaRPr lang="cy-GB" sz="1000" b="0" i="0" u="none" strike="noStrike" noProof="0"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300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60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0273786"/>
                  </a:ext>
                </a:extLst>
              </a:tr>
              <a:tr h="179926">
                <a:tc>
                  <a:txBody>
                    <a:bodyPr/>
                    <a:lstStyle/>
                    <a:p>
                      <a:pPr algn="l" fontAlgn="ctr"/>
                      <a:r>
                        <a:rPr lang="cy-GB" sz="1000" b="0" i="0" u="none" strike="noStrike" noProof="0" dirty="0">
                          <a:solidFill>
                            <a:srgbClr val="000000"/>
                          </a:solidFill>
                          <a:effectLst/>
                          <a:latin typeface="Calibri"/>
                        </a:rPr>
                        <a:t>Enillion/(colledion) profiad</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(30)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(2,460)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3218199"/>
                  </a:ext>
                </a:extLst>
              </a:tr>
              <a:tr h="179926">
                <a:tc>
                  <a:txBody>
                    <a:bodyPr/>
                    <a:lstStyle/>
                    <a:p>
                      <a:pPr algn="l" fontAlgn="ctr"/>
                      <a:r>
                        <a:rPr lang="cy-GB" sz="1000" b="0" i="0" u="none" strike="noStrike" noProof="0" dirty="0">
                          <a:solidFill>
                            <a:srgbClr val="000000"/>
                          </a:solidFill>
                          <a:effectLst/>
                          <a:latin typeface="Calibri"/>
                        </a:rPr>
                        <a:t>Cwtogi</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206785"/>
                  </a:ext>
                </a:extLst>
              </a:tr>
              <a:tr h="179926">
                <a:tc>
                  <a:txBody>
                    <a:bodyPr/>
                    <a:lstStyle/>
                    <a:p>
                      <a:pPr algn="l" fontAlgn="ctr"/>
                      <a:r>
                        <a:rPr lang="cy-GB" sz="1000" b="0" i="0" u="none" strike="noStrike" noProof="0" dirty="0">
                          <a:solidFill>
                            <a:srgbClr val="000000"/>
                          </a:solidFill>
                          <a:effectLst/>
                          <a:latin typeface="Calibri"/>
                        </a:rPr>
                        <a:t>Buddion a dalwyd</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1,280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1,300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936583"/>
                  </a:ext>
                </a:extLst>
              </a:tr>
              <a:tr h="179926">
                <a:tc>
                  <a:txBody>
                    <a:bodyPr/>
                    <a:lstStyle/>
                    <a:p>
                      <a:pPr algn="l" fontAlgn="ctr"/>
                      <a:r>
                        <a:rPr lang="cy-GB" sz="1000" b="0" i="0" u="none" strike="noStrike" noProof="0" dirty="0">
                          <a:solidFill>
                            <a:srgbClr val="000000"/>
                          </a:solidFill>
                          <a:effectLst/>
                          <a:latin typeface="Calibri"/>
                        </a:rPr>
                        <a:t>Ar 31 Gorffennaf</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(36,960)</a:t>
                      </a:r>
                      <a:endParaRPr lang="en-GB" sz="1200"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(36,110)</a:t>
                      </a:r>
                      <a:endParaRPr lang="en-GB" sz="1200" b="1"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8382275"/>
                  </a:ext>
                </a:extLst>
              </a:tr>
            </a:tbl>
          </a:graphicData>
        </a:graphic>
      </p:graphicFrame>
      <p:cxnSp>
        <p:nvCxnSpPr>
          <p:cNvPr id="24" name="Straight Connector 23">
            <a:extLst>
              <a:ext uri="{FF2B5EF4-FFF2-40B4-BE49-F238E27FC236}">
                <a16:creationId xmlns:a16="http://schemas.microsoft.com/office/drawing/2014/main" id="{EA12CBB5-CE15-6BD9-986D-A37E4226838E}"/>
              </a:ext>
            </a:extLst>
          </p:cNvPr>
          <p:cNvCxnSpPr>
            <a:cxnSpLocks/>
          </p:cNvCxnSpPr>
          <p:nvPr/>
        </p:nvCxnSpPr>
        <p:spPr>
          <a:xfrm>
            <a:off x="6864639" y="6302705"/>
            <a:ext cx="559283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0220D7D-DEBF-48F2-A8B8-FAB71262A9A2}"/>
              </a:ext>
            </a:extLst>
          </p:cNvPr>
          <p:cNvSpPr txBox="1"/>
          <p:nvPr/>
        </p:nvSpPr>
        <p:spPr>
          <a:xfrm>
            <a:off x="442133" y="1268440"/>
            <a:ext cx="4838736" cy="461665"/>
          </a:xfrm>
          <a:prstGeom prst="rect">
            <a:avLst/>
          </a:prstGeom>
          <a:noFill/>
        </p:spPr>
        <p:txBody>
          <a:bodyPr wrap="square" rtlCol="0">
            <a:spAutoFit/>
          </a:bodyPr>
          <a:lstStyle/>
          <a:p>
            <a:r>
              <a:rPr lang="cy-GB" sz="1200" dirty="0"/>
              <a:t>Mesurwyd y symiau canlynol ar 31 Gorffennaf 2024 a 31 Gorffennaf 2023 yn unol â gofynion FRS102.</a:t>
            </a:r>
          </a:p>
        </p:txBody>
      </p:sp>
      <p:graphicFrame>
        <p:nvGraphicFramePr>
          <p:cNvPr id="40" name="Table 39">
            <a:extLst>
              <a:ext uri="{FF2B5EF4-FFF2-40B4-BE49-F238E27FC236}">
                <a16:creationId xmlns:a16="http://schemas.microsoft.com/office/drawing/2014/main" id="{963D39E8-38B9-9D9D-2A5C-2E2F04CBE368}"/>
              </a:ext>
            </a:extLst>
          </p:cNvPr>
          <p:cNvGraphicFramePr>
            <a:graphicFrameLocks noGrp="1"/>
          </p:cNvGraphicFramePr>
          <p:nvPr>
            <p:extLst>
              <p:ext uri="{D42A27DB-BD31-4B8C-83A1-F6EECF244321}">
                <p14:modId xmlns:p14="http://schemas.microsoft.com/office/powerpoint/2010/main" val="1070749150"/>
              </p:ext>
            </p:extLst>
          </p:nvPr>
        </p:nvGraphicFramePr>
        <p:xfrm>
          <a:off x="533910" y="1718025"/>
          <a:ext cx="5445784" cy="1191911"/>
        </p:xfrm>
        <a:graphic>
          <a:graphicData uri="http://schemas.openxmlformats.org/drawingml/2006/table">
            <a:tbl>
              <a:tblPr>
                <a:tableStyleId>{2D5ABB26-0587-4C30-8999-92F81FD0307C}</a:tableStyleId>
              </a:tblPr>
              <a:tblGrid>
                <a:gridCol w="3502308">
                  <a:extLst>
                    <a:ext uri="{9D8B030D-6E8A-4147-A177-3AD203B41FA5}">
                      <a16:colId xmlns:a16="http://schemas.microsoft.com/office/drawing/2014/main" val="2084967443"/>
                    </a:ext>
                  </a:extLst>
                </a:gridCol>
                <a:gridCol w="971738">
                  <a:extLst>
                    <a:ext uri="{9D8B030D-6E8A-4147-A177-3AD203B41FA5}">
                      <a16:colId xmlns:a16="http://schemas.microsoft.com/office/drawing/2014/main" val="4087714902"/>
                    </a:ext>
                  </a:extLst>
                </a:gridCol>
                <a:gridCol w="971738">
                  <a:extLst>
                    <a:ext uri="{9D8B030D-6E8A-4147-A177-3AD203B41FA5}">
                      <a16:colId xmlns:a16="http://schemas.microsoft.com/office/drawing/2014/main" val="4018122808"/>
                    </a:ext>
                  </a:extLst>
                </a:gridCol>
              </a:tblGrid>
              <a:tr h="66896">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dirty="0">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r>
                        <a:rPr lang="cy-GB" sz="1000" noProof="0" dirty="0">
                          <a:effectLst/>
                          <a:latin typeface="+mn-lt"/>
                          <a:ea typeface="Times New Roman" panose="02020603050405020304" pitchFamily="18" charset="0"/>
                        </a:rPr>
                        <a:t>Gwerth teg asedau</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56,460</a:t>
                      </a:r>
                      <a:endParaRPr lang="en-GB" sz="1200" b="1" dirty="0">
                        <a:effectLst/>
                        <a:latin typeface="Calibri"/>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pPr algn="ctr"/>
                      <a:r>
                        <a:rPr lang="en-GB" sz="1000">
                          <a:effectLst/>
                          <a:latin typeface="Calibri"/>
                          <a:ea typeface="Times New Roman" panose="02020603050405020304" pitchFamily="18" charset="0"/>
                        </a:rPr>
                        <a:t>49,360</a:t>
                      </a:r>
                      <a:endParaRPr lang="en-GB" sz="1200" dirty="0">
                        <a:effectLst/>
                        <a:latin typeface="Calibri"/>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077089736"/>
                  </a:ext>
                </a:extLst>
              </a:tr>
              <a:tr h="179926">
                <a:tc>
                  <a:txBody>
                    <a:bodyPr/>
                    <a:lstStyle/>
                    <a:p>
                      <a:r>
                        <a:rPr lang="cy-GB" sz="1000" noProof="0" dirty="0">
                          <a:effectLst/>
                          <a:latin typeface="+mn-lt"/>
                          <a:ea typeface="Times New Roman" panose="02020603050405020304" pitchFamily="18" charset="0"/>
                        </a:rPr>
                        <a:t>Gwerth presennol rhwymedigaethau’r cynllun</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dirty="0">
                          <a:effectLst/>
                          <a:latin typeface="Calibri"/>
                          <a:ea typeface="Times New Roman" panose="02020603050405020304" pitchFamily="18" charset="0"/>
                        </a:rPr>
                        <a:t>(36,960)</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effectLst/>
                          <a:latin typeface="Calibri"/>
                          <a:ea typeface="Times New Roman" panose="02020603050405020304" pitchFamily="18" charset="0"/>
                        </a:rPr>
                        <a:t>(36,110)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848753276"/>
                  </a:ext>
                </a:extLst>
              </a:tr>
              <a:tr h="179926">
                <a:tc>
                  <a:txBody>
                    <a:bodyPr/>
                    <a:lstStyle/>
                    <a:p>
                      <a:r>
                        <a:rPr lang="cy-GB" sz="1000" noProof="0" dirty="0">
                          <a:effectLst/>
                          <a:latin typeface="+mn-lt"/>
                          <a:ea typeface="Times New Roman" panose="02020603050405020304" pitchFamily="18" charset="0"/>
                        </a:rPr>
                        <a:t>Gwarged yn y cynllun</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dirty="0">
                          <a:effectLst/>
                          <a:latin typeface="Calibri"/>
                          <a:ea typeface="Times New Roman" panose="02020603050405020304" pitchFamily="18" charset="0"/>
                        </a:rPr>
                        <a:t>19,500</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dirty="0">
                          <a:effectLst/>
                          <a:latin typeface="Calibri"/>
                          <a:ea typeface="Times New Roman" panose="02020603050405020304" pitchFamily="18" charset="0"/>
                        </a:rPr>
                        <a:t>13,250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444380742"/>
                  </a:ext>
                </a:extLst>
              </a:tr>
              <a:tr h="122257">
                <a:tc>
                  <a:txBody>
                    <a:bodyPr/>
                    <a:lstStyle/>
                    <a:p>
                      <a:r>
                        <a:rPr lang="cy-GB" sz="1000" noProof="0" dirty="0">
                          <a:effectLst/>
                          <a:latin typeface="+mn-lt"/>
                          <a:ea typeface="Times New Roman" panose="02020603050405020304" pitchFamily="18" charset="0"/>
                        </a:rPr>
                        <a:t>Effaith </a:t>
                      </a:r>
                      <a:r>
                        <a:rPr lang="cy-GB" sz="1000" noProof="0" dirty="0" err="1">
                          <a:effectLst/>
                          <a:latin typeface="+mn-lt"/>
                          <a:ea typeface="Times New Roman" panose="02020603050405020304" pitchFamily="18" charset="0"/>
                        </a:rPr>
                        <a:t>uchafbris</a:t>
                      </a:r>
                      <a:r>
                        <a:rPr lang="cy-GB" sz="1000" noProof="0" dirty="0">
                          <a:effectLst/>
                          <a:latin typeface="+mn-lt"/>
                          <a:ea typeface="Times New Roman" panose="02020603050405020304" pitchFamily="18" charset="0"/>
                        </a:rPr>
                        <a:t> asedau</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(19,500)</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dirty="0">
                          <a:effectLst/>
                          <a:latin typeface="Calibri"/>
                          <a:ea typeface="Times New Roman" panose="02020603050405020304" pitchFamily="18" charset="0"/>
                        </a:rPr>
                        <a:t>(13,250)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483667"/>
                  </a:ext>
                </a:extLst>
              </a:tr>
              <a:tr h="182233">
                <a:tc>
                  <a:txBody>
                    <a:bodyPr/>
                    <a:lstStyle/>
                    <a:p>
                      <a:r>
                        <a:rPr lang="cy-GB" sz="1000" noProof="0" dirty="0">
                          <a:effectLst/>
                          <a:latin typeface="+mn-lt"/>
                          <a:ea typeface="Times New Roman" panose="02020603050405020304" pitchFamily="18" charset="0"/>
                        </a:rPr>
                        <a:t>Ased pensiwn cydnabyddedig</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dirty="0">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251009"/>
                  </a:ext>
                </a:extLst>
              </a:tr>
            </a:tbl>
          </a:graphicData>
        </a:graphic>
      </p:graphicFrame>
      <p:sp>
        <p:nvSpPr>
          <p:cNvPr id="42" name="TextBox 41">
            <a:extLst>
              <a:ext uri="{FF2B5EF4-FFF2-40B4-BE49-F238E27FC236}">
                <a16:creationId xmlns:a16="http://schemas.microsoft.com/office/drawing/2014/main" id="{0146A414-C90A-667B-B2FC-90A13CD522D7}"/>
              </a:ext>
            </a:extLst>
          </p:cNvPr>
          <p:cNvSpPr txBox="1"/>
          <p:nvPr/>
        </p:nvSpPr>
        <p:spPr>
          <a:xfrm>
            <a:off x="6754371" y="6431730"/>
            <a:ext cx="5599381" cy="276999"/>
          </a:xfrm>
          <a:prstGeom prst="rect">
            <a:avLst/>
          </a:prstGeom>
          <a:noFill/>
        </p:spPr>
        <p:txBody>
          <a:bodyPr wrap="square" rtlCol="0">
            <a:spAutoFit/>
          </a:bodyPr>
          <a:lstStyle/>
          <a:p>
            <a:r>
              <a:rPr lang="cy-GB" sz="1200" b="1" dirty="0"/>
              <a:t>Dadansoddiad o'r symudiad yng ngwerth presennol asedau'r cynllun</a:t>
            </a:r>
          </a:p>
        </p:txBody>
      </p:sp>
      <p:graphicFrame>
        <p:nvGraphicFramePr>
          <p:cNvPr id="43" name="Table 42">
            <a:extLst>
              <a:ext uri="{FF2B5EF4-FFF2-40B4-BE49-F238E27FC236}">
                <a16:creationId xmlns:a16="http://schemas.microsoft.com/office/drawing/2014/main" id="{4D179C9D-1B40-C406-AD6E-5473EAA9F481}"/>
              </a:ext>
            </a:extLst>
          </p:cNvPr>
          <p:cNvGraphicFramePr>
            <a:graphicFrameLocks noGrp="1"/>
          </p:cNvGraphicFramePr>
          <p:nvPr>
            <p:extLst>
              <p:ext uri="{D42A27DB-BD31-4B8C-83A1-F6EECF244321}">
                <p14:modId xmlns:p14="http://schemas.microsoft.com/office/powerpoint/2010/main" val="1705688756"/>
              </p:ext>
            </p:extLst>
          </p:nvPr>
        </p:nvGraphicFramePr>
        <p:xfrm>
          <a:off x="6821906" y="6720576"/>
          <a:ext cx="5635563" cy="2328170"/>
        </p:xfrm>
        <a:graphic>
          <a:graphicData uri="http://schemas.openxmlformats.org/drawingml/2006/table">
            <a:tbl>
              <a:tblPr>
                <a:tableStyleId>{2D5ABB26-0587-4C30-8999-92F81FD0307C}</a:tableStyleId>
              </a:tblPr>
              <a:tblGrid>
                <a:gridCol w="3624359">
                  <a:extLst>
                    <a:ext uri="{9D8B030D-6E8A-4147-A177-3AD203B41FA5}">
                      <a16:colId xmlns:a16="http://schemas.microsoft.com/office/drawing/2014/main" val="2084967443"/>
                    </a:ext>
                  </a:extLst>
                </a:gridCol>
                <a:gridCol w="1005602">
                  <a:extLst>
                    <a:ext uri="{9D8B030D-6E8A-4147-A177-3AD203B41FA5}">
                      <a16:colId xmlns:a16="http://schemas.microsoft.com/office/drawing/2014/main" val="4087714902"/>
                    </a:ext>
                  </a:extLst>
                </a:gridCol>
                <a:gridCol w="1005602">
                  <a:extLst>
                    <a:ext uri="{9D8B030D-6E8A-4147-A177-3AD203B41FA5}">
                      <a16:colId xmlns:a16="http://schemas.microsoft.com/office/drawing/2014/main" val="4018122808"/>
                    </a:ext>
                  </a:extLst>
                </a:gridCol>
              </a:tblGrid>
              <a:tr h="174605">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174605">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dirty="0">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97896">
                <a:tc>
                  <a:txBody>
                    <a:bodyPr/>
                    <a:lstStyle/>
                    <a:p>
                      <a:pPr algn="l" fontAlgn="ctr"/>
                      <a:r>
                        <a:rPr lang="en-GB" sz="1000" b="0" i="0" u="none" strike="noStrike" dirty="0" err="1">
                          <a:solidFill>
                            <a:srgbClr val="000000"/>
                          </a:solidFill>
                          <a:effectLst/>
                          <a:latin typeface="+mn-lt"/>
                        </a:rPr>
                        <a:t>Ar</a:t>
                      </a:r>
                      <a:r>
                        <a:rPr lang="en-GB" sz="1000" b="0" i="0" u="none" strike="noStrike" dirty="0">
                          <a:solidFill>
                            <a:srgbClr val="000000"/>
                          </a:solidFill>
                          <a:effectLst/>
                          <a:latin typeface="+mn-lt"/>
                        </a:rPr>
                        <a:t> 1 </a:t>
                      </a:r>
                      <a:r>
                        <a:rPr lang="en-GB" sz="1000" b="0" i="0" u="none" strike="noStrike" dirty="0" err="1">
                          <a:solidFill>
                            <a:srgbClr val="000000"/>
                          </a:solidFill>
                          <a:effectLst/>
                          <a:latin typeface="+mn-lt"/>
                        </a:rPr>
                        <a:t>Awst</a:t>
                      </a:r>
                      <a:endParaRPr lang="en-GB" sz="1000" b="0" i="0" u="none" strike="noStrike" dirty="0">
                        <a:solidFill>
                          <a:srgbClr val="000000"/>
                        </a:solidFill>
                        <a:effectLst/>
                        <a:latin typeface="Calibri"/>
                      </a:endParaRPr>
                    </a:p>
                  </a:txBody>
                  <a:tcPr marL="6350" marR="6350" marT="6350" marB="0" anchor="ctr">
                    <a:lnR>
                      <a:noFill/>
                    </a:lnR>
                    <a:lnB>
                      <a:noFill/>
                    </a:lnB>
                  </a:tcPr>
                </a:tc>
                <a:tc>
                  <a:txBody>
                    <a:bodyPr/>
                    <a:lstStyle/>
                    <a:p>
                      <a:pPr algn="ctr"/>
                      <a:r>
                        <a:rPr lang="en-GB" sz="1000" b="1" dirty="0">
                          <a:effectLst/>
                          <a:latin typeface="Calibri"/>
                          <a:ea typeface="Times New Roman" panose="02020603050405020304" pitchFamily="18" charset="0"/>
                        </a:rPr>
                        <a:t>49,360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47,350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77089736"/>
                  </a:ext>
                </a:extLst>
              </a:tr>
              <a:tr h="197896">
                <a:tc>
                  <a:txBody>
                    <a:bodyPr/>
                    <a:lstStyle/>
                    <a:p>
                      <a:pPr marL="0" marR="0" lvl="0" indent="0" algn="l" defTabSz="1280128" rtl="0" eaLnBrk="1" fontAlgn="ctr" latinLnBrk="0" hangingPunct="1">
                        <a:lnSpc>
                          <a:spcPct val="100000"/>
                        </a:lnSpc>
                        <a:spcBef>
                          <a:spcPts val="0"/>
                        </a:spcBef>
                        <a:spcAft>
                          <a:spcPts val="0"/>
                        </a:spcAft>
                        <a:buClrTx/>
                        <a:buSzTx/>
                        <a:buFontTx/>
                        <a:buNone/>
                        <a:tabLst/>
                        <a:defRPr/>
                      </a:pPr>
                      <a:r>
                        <a:rPr lang="cy-GB" sz="1000" noProof="0" dirty="0">
                          <a:effectLst/>
                          <a:latin typeface="+mn-lt"/>
                          <a:ea typeface="Times New Roman" panose="02020603050405020304" pitchFamily="18" charset="0"/>
                        </a:rPr>
                        <a:t>Cyfradd yr enillion disgwyliedig ar y cynllun</a:t>
                      </a:r>
                      <a:endParaRPr lang="cy-GB" sz="1200" noProof="0" dirty="0">
                        <a:effectLst/>
                        <a:latin typeface="+mn-lt"/>
                        <a:ea typeface="Times New Roman" panose="02020603050405020304" pitchFamily="18"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2,480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1,670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753276"/>
                  </a:ext>
                </a:extLst>
              </a:tr>
              <a:tr h="197896">
                <a:tc>
                  <a:txBody>
                    <a:bodyPr/>
                    <a:lstStyle/>
                    <a:p>
                      <a:pPr algn="l" fontAlgn="ctr"/>
                      <a:r>
                        <a:rPr lang="en-GB" sz="1000" b="0" i="0" u="none" strike="noStrike" dirty="0">
                          <a:solidFill>
                            <a:srgbClr val="000000"/>
                          </a:solidFill>
                          <a:effectLst/>
                          <a:latin typeface="Calibri"/>
                        </a:rPr>
                        <a:t>Ail-</a:t>
                      </a:r>
                      <a:r>
                        <a:rPr lang="en-GB" sz="1000" b="0" i="0" u="none" strike="noStrike" dirty="0" err="1">
                          <a:solidFill>
                            <a:srgbClr val="000000"/>
                          </a:solidFill>
                          <a:effectLst/>
                          <a:latin typeface="Calibri"/>
                        </a:rPr>
                        <a:t>asesu</a:t>
                      </a:r>
                      <a:r>
                        <a:rPr lang="en-GB" sz="1000" b="0" i="0" u="none" strike="noStrike" dirty="0">
                          <a:solidFill>
                            <a:srgbClr val="000000"/>
                          </a:solidFill>
                          <a:effectLst/>
                          <a:latin typeface="Calibri"/>
                        </a:rPr>
                        <a:t> </a:t>
                      </a:r>
                      <a:r>
                        <a:rPr lang="en-GB" sz="1000" b="0" i="0" u="none" strike="noStrike" dirty="0" err="1">
                          <a:solidFill>
                            <a:srgbClr val="000000"/>
                          </a:solidFill>
                          <a:effectLst/>
                          <a:latin typeface="Calibri"/>
                        </a:rPr>
                        <a:t>enillion</a:t>
                      </a:r>
                      <a:r>
                        <a:rPr lang="en-GB" sz="1000" b="0" i="0" u="none" strike="noStrike" dirty="0">
                          <a:solidFill>
                            <a:srgbClr val="000000"/>
                          </a:solidFill>
                          <a:effectLst/>
                          <a:latin typeface="Calibri"/>
                        </a:rPr>
                        <a:t> </a:t>
                      </a:r>
                      <a:r>
                        <a:rPr lang="en-GB" sz="1000" b="0" i="0" u="none" strike="noStrike" dirty="0" err="1">
                          <a:solidFill>
                            <a:srgbClr val="000000"/>
                          </a:solidFill>
                          <a:effectLst/>
                          <a:latin typeface="Calibri"/>
                        </a:rPr>
                        <a:t>ar</a:t>
                      </a:r>
                      <a:r>
                        <a:rPr lang="en-GB" sz="1000" b="0" i="0" u="none" strike="noStrike" dirty="0">
                          <a:solidFill>
                            <a:srgbClr val="000000"/>
                          </a:solidFill>
                          <a:effectLst/>
                          <a:latin typeface="Calibri"/>
                        </a:rPr>
                        <a:t> </a:t>
                      </a:r>
                      <a:r>
                        <a:rPr lang="en-GB" sz="1000" b="0" i="0" u="none" strike="noStrike" dirty="0" err="1">
                          <a:solidFill>
                            <a:srgbClr val="000000"/>
                          </a:solidFill>
                          <a:effectLst/>
                          <a:latin typeface="Calibri"/>
                        </a:rPr>
                        <a:t>asedau</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4,050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(190)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4380742"/>
                  </a:ext>
                </a:extLst>
              </a:tr>
              <a:tr h="197896">
                <a:tc>
                  <a:txBody>
                    <a:bodyPr/>
                    <a:lstStyle/>
                    <a:p>
                      <a:pPr algn="l" fontAlgn="ctr"/>
                      <a:r>
                        <a:rPr lang="en-GB" sz="1000" b="0" i="0" u="none" strike="noStrike" dirty="0" err="1">
                          <a:solidFill>
                            <a:srgbClr val="000000"/>
                          </a:solidFill>
                          <a:effectLst/>
                          <a:latin typeface="Calibri"/>
                        </a:rPr>
                        <a:t>Costau</a:t>
                      </a:r>
                      <a:r>
                        <a:rPr lang="en-GB" sz="1000" b="0" i="0" u="none" strike="noStrike" dirty="0">
                          <a:solidFill>
                            <a:srgbClr val="000000"/>
                          </a:solidFill>
                          <a:effectLst/>
                          <a:latin typeface="Calibri"/>
                        </a:rPr>
                        <a:t> </a:t>
                      </a:r>
                      <a:r>
                        <a:rPr lang="en-GB" sz="1000" b="0" i="0" u="none" strike="noStrike" dirty="0" err="1">
                          <a:solidFill>
                            <a:srgbClr val="000000"/>
                          </a:solidFill>
                          <a:effectLst/>
                          <a:latin typeface="Calibri"/>
                        </a:rPr>
                        <a:t>gweinyddol</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2023850"/>
                  </a:ext>
                </a:extLst>
              </a:tr>
              <a:tr h="197896">
                <a:tc>
                  <a:txBody>
                    <a:bodyPr/>
                    <a:lstStyle/>
                    <a:p>
                      <a:pPr algn="l" fontAlgn="ctr"/>
                      <a:r>
                        <a:rPr lang="en-GB" sz="1000" b="0" i="0" u="none" strike="noStrike" dirty="0" err="1">
                          <a:solidFill>
                            <a:srgbClr val="000000"/>
                          </a:solidFill>
                          <a:effectLst/>
                          <a:latin typeface="Calibri"/>
                        </a:rPr>
                        <a:t>Cyfraniadau’r</a:t>
                      </a:r>
                      <a:r>
                        <a:rPr lang="en-GB" sz="1000" b="0" i="0" u="none" strike="noStrike" dirty="0">
                          <a:solidFill>
                            <a:srgbClr val="000000"/>
                          </a:solidFill>
                          <a:effectLst/>
                          <a:latin typeface="Calibri"/>
                        </a:rPr>
                        <a:t> </a:t>
                      </a:r>
                      <a:r>
                        <a:rPr lang="en-GB" sz="1000" b="0" i="0" u="none" strike="noStrike" dirty="0" err="1">
                          <a:solidFill>
                            <a:srgbClr val="000000"/>
                          </a:solidFill>
                          <a:effectLst/>
                          <a:latin typeface="Calibri"/>
                        </a:rPr>
                        <a:t>cyflogwr</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1,690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1,660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8710876"/>
                  </a:ext>
                </a:extLst>
              </a:tr>
              <a:tr h="197896">
                <a:tc>
                  <a:txBody>
                    <a:bodyPr/>
                    <a:lstStyle/>
                    <a:p>
                      <a:pPr algn="l" fontAlgn="ctr"/>
                      <a:r>
                        <a:rPr lang="en-GB" sz="1000" b="0" i="0" u="none" strike="noStrike" dirty="0" err="1">
                          <a:solidFill>
                            <a:srgbClr val="000000"/>
                          </a:solidFill>
                          <a:effectLst/>
                          <a:latin typeface="Calibri"/>
                        </a:rPr>
                        <a:t>Cyfraniadau</a:t>
                      </a:r>
                      <a:r>
                        <a:rPr lang="en-GB" sz="1000" b="0" i="0" u="none" strike="noStrike" dirty="0">
                          <a:solidFill>
                            <a:srgbClr val="000000"/>
                          </a:solidFill>
                          <a:effectLst/>
                          <a:latin typeface="Calibri"/>
                        </a:rPr>
                        <a:t> </a:t>
                      </a:r>
                      <a:r>
                        <a:rPr lang="en-GB" sz="1000" b="0" i="0" u="none" strike="noStrike" dirty="0" err="1">
                          <a:solidFill>
                            <a:srgbClr val="000000"/>
                          </a:solidFill>
                          <a:effectLst/>
                          <a:latin typeface="Calibri"/>
                        </a:rPr>
                        <a:t>aelodau</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160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170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1224032"/>
                  </a:ext>
                </a:extLst>
              </a:tr>
              <a:tr h="197896">
                <a:tc>
                  <a:txBody>
                    <a:bodyPr/>
                    <a:lstStyle/>
                    <a:p>
                      <a:pPr algn="l" fontAlgn="ctr"/>
                      <a:r>
                        <a:rPr lang="en-GB" sz="1000" b="0" i="0" u="none" strike="noStrike" dirty="0" err="1">
                          <a:solidFill>
                            <a:srgbClr val="000000"/>
                          </a:solidFill>
                          <a:effectLst/>
                          <a:latin typeface="Calibri"/>
                        </a:rPr>
                        <a:t>Buddion</a:t>
                      </a:r>
                      <a:r>
                        <a:rPr lang="en-GB" sz="1000" b="0" i="0" u="none" strike="noStrike" dirty="0">
                          <a:solidFill>
                            <a:srgbClr val="000000"/>
                          </a:solidFill>
                          <a:effectLst/>
                          <a:latin typeface="Calibri"/>
                        </a:rPr>
                        <a:t> a </a:t>
                      </a:r>
                      <a:r>
                        <a:rPr lang="en-GB" sz="1000" b="0" i="0" u="none" strike="noStrike" dirty="0" err="1">
                          <a:solidFill>
                            <a:srgbClr val="000000"/>
                          </a:solidFill>
                          <a:effectLst/>
                          <a:latin typeface="Calibri"/>
                        </a:rPr>
                        <a:t>dalwyd</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(1,280)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(1,300)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3218199"/>
                  </a:ext>
                </a:extLst>
              </a:tr>
              <a:tr h="197896">
                <a:tc>
                  <a:txBody>
                    <a:bodyPr/>
                    <a:lstStyle/>
                    <a:p>
                      <a:pPr algn="l" fontAlgn="ctr"/>
                      <a:r>
                        <a:rPr lang="en-GB" sz="1000" b="0" i="0" u="none" strike="noStrike" dirty="0" err="1">
                          <a:solidFill>
                            <a:srgbClr val="000000"/>
                          </a:solidFill>
                          <a:effectLst/>
                          <a:latin typeface="Calibri"/>
                        </a:rPr>
                        <a:t>Ar</a:t>
                      </a:r>
                      <a:r>
                        <a:rPr lang="en-GB" sz="1000" b="0" i="0" u="none" strike="noStrike" dirty="0">
                          <a:solidFill>
                            <a:srgbClr val="000000"/>
                          </a:solidFill>
                          <a:effectLst/>
                          <a:latin typeface="Calibri"/>
                        </a:rPr>
                        <a:t> 31 </a:t>
                      </a:r>
                      <a:r>
                        <a:rPr lang="en-GB" sz="1000" b="0" i="0" u="none" strike="noStrike" dirty="0" err="1">
                          <a:solidFill>
                            <a:srgbClr val="000000"/>
                          </a:solidFill>
                          <a:effectLst/>
                          <a:latin typeface="Calibri"/>
                        </a:rPr>
                        <a:t>Gorffennaf</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56,460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49,360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206785"/>
                  </a:ext>
                </a:extLst>
              </a:tr>
              <a:tr h="197896">
                <a:tc>
                  <a:txBody>
                    <a:bodyPr/>
                    <a:lstStyle/>
                    <a:p>
                      <a:pPr algn="l" fontAlgn="ctr"/>
                      <a:r>
                        <a:rPr lang="en-GB" sz="1000" b="0" i="0" u="none" strike="noStrike" dirty="0" err="1">
                          <a:solidFill>
                            <a:srgbClr val="000000"/>
                          </a:solidFill>
                          <a:effectLst/>
                          <a:latin typeface="Calibri"/>
                        </a:rPr>
                        <a:t>Effaith</a:t>
                      </a:r>
                      <a:r>
                        <a:rPr lang="en-GB" sz="1000" b="0" i="0" u="none" strike="noStrike" dirty="0">
                          <a:solidFill>
                            <a:srgbClr val="000000"/>
                          </a:solidFill>
                          <a:effectLst/>
                          <a:latin typeface="Calibri"/>
                        </a:rPr>
                        <a:t> </a:t>
                      </a:r>
                      <a:r>
                        <a:rPr lang="en-GB" sz="1000" b="0" i="0" u="none" strike="noStrike" dirty="0" err="1">
                          <a:solidFill>
                            <a:srgbClr val="000000"/>
                          </a:solidFill>
                          <a:effectLst/>
                          <a:latin typeface="Calibri"/>
                        </a:rPr>
                        <a:t>uchafbris</a:t>
                      </a:r>
                      <a:r>
                        <a:rPr lang="en-GB" sz="1000" b="0" i="0" u="none" strike="noStrike" dirty="0">
                          <a:solidFill>
                            <a:srgbClr val="000000"/>
                          </a:solidFill>
                          <a:effectLst/>
                          <a:latin typeface="Calibri"/>
                        </a:rPr>
                        <a:t> </a:t>
                      </a:r>
                      <a:r>
                        <a:rPr lang="en-GB" sz="1000" b="0" i="0" u="none" strike="noStrike" dirty="0" err="1">
                          <a:solidFill>
                            <a:srgbClr val="000000"/>
                          </a:solidFill>
                          <a:effectLst/>
                          <a:latin typeface="Calibri"/>
                        </a:rPr>
                        <a:t>asedau</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(19,500)</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(13,250)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936583"/>
                  </a:ext>
                </a:extLst>
              </a:tr>
              <a:tr h="197896">
                <a:tc>
                  <a:txBody>
                    <a:bodyPr/>
                    <a:lstStyle/>
                    <a:p>
                      <a:pPr algn="l" fontAlgn="ctr"/>
                      <a:r>
                        <a:rPr lang="en-GB" sz="1000" b="0" i="0" u="none" strike="noStrike" dirty="0" err="1">
                          <a:solidFill>
                            <a:srgbClr val="000000"/>
                          </a:solidFill>
                          <a:effectLst/>
                          <a:latin typeface="+mn-lt"/>
                        </a:rPr>
                        <a:t>Gwerth</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cydnabyddedig</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asedau'r</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cynllun</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ar</a:t>
                      </a:r>
                      <a:r>
                        <a:rPr lang="en-GB" sz="1000" b="0" i="0" u="none" strike="noStrike" dirty="0">
                          <a:solidFill>
                            <a:srgbClr val="000000"/>
                          </a:solidFill>
                          <a:effectLst/>
                          <a:latin typeface="+mn-lt"/>
                        </a:rPr>
                        <a:t> 31 </a:t>
                      </a:r>
                      <a:r>
                        <a:rPr lang="en-GB" sz="1000" b="0" i="0" u="none" strike="noStrike" dirty="0" err="1">
                          <a:solidFill>
                            <a:srgbClr val="000000"/>
                          </a:solidFill>
                          <a:effectLst/>
                          <a:latin typeface="+mn-lt"/>
                        </a:rPr>
                        <a:t>Gorffennaf</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36,960</a:t>
                      </a:r>
                      <a:endParaRPr lang="en-GB" sz="1200"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36,110</a:t>
                      </a:r>
                      <a:endParaRPr lang="en-GB" sz="1200" b="1"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8382275"/>
                  </a:ext>
                </a:extLst>
              </a:tr>
            </a:tbl>
          </a:graphicData>
        </a:graphic>
      </p:graphicFrame>
      <p:cxnSp>
        <p:nvCxnSpPr>
          <p:cNvPr id="29" name="Straight Connector 28">
            <a:extLst>
              <a:ext uri="{FF2B5EF4-FFF2-40B4-BE49-F238E27FC236}">
                <a16:creationId xmlns:a16="http://schemas.microsoft.com/office/drawing/2014/main" id="{4D5E5D32-6BCB-BA27-A828-E14F885F7269}"/>
              </a:ext>
            </a:extLst>
          </p:cNvPr>
          <p:cNvCxnSpPr>
            <a:cxnSpLocks/>
          </p:cNvCxnSpPr>
          <p:nvPr/>
        </p:nvCxnSpPr>
        <p:spPr>
          <a:xfrm>
            <a:off x="471568" y="5396226"/>
            <a:ext cx="54653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D63E930-410F-CB93-80F9-750E073AB673}"/>
              </a:ext>
            </a:extLst>
          </p:cNvPr>
          <p:cNvCxnSpPr>
            <a:cxnSpLocks/>
          </p:cNvCxnSpPr>
          <p:nvPr/>
        </p:nvCxnSpPr>
        <p:spPr>
          <a:xfrm>
            <a:off x="471568" y="7133117"/>
            <a:ext cx="54653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9B3F5E4-BE05-C5D1-9E87-3DA655D5A9D5}"/>
              </a:ext>
            </a:extLst>
          </p:cNvPr>
          <p:cNvCxnSpPr>
            <a:cxnSpLocks/>
          </p:cNvCxnSpPr>
          <p:nvPr/>
        </p:nvCxnSpPr>
        <p:spPr>
          <a:xfrm>
            <a:off x="471568" y="3353875"/>
            <a:ext cx="5465393"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778E750-D1BB-39E4-D0C0-2E6199DF4F4F}"/>
              </a:ext>
            </a:extLst>
          </p:cNvPr>
          <p:cNvSpPr/>
          <p:nvPr/>
        </p:nvSpPr>
        <p:spPr>
          <a:xfrm>
            <a:off x="0" y="868100"/>
            <a:ext cx="12801600" cy="35534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99D6728D-22DF-D1D4-7E45-E89FC3DE3765}"/>
              </a:ext>
            </a:extLst>
          </p:cNvPr>
          <p:cNvSpPr txBox="1"/>
          <p:nvPr/>
        </p:nvSpPr>
        <p:spPr>
          <a:xfrm>
            <a:off x="472943" y="880586"/>
            <a:ext cx="6891351" cy="338554"/>
          </a:xfrm>
          <a:prstGeom prst="rect">
            <a:avLst/>
          </a:prstGeom>
          <a:noFill/>
        </p:spPr>
        <p:txBody>
          <a:bodyPr wrap="square" rtlCol="0">
            <a:spAutoFit/>
          </a:bodyPr>
          <a:lstStyle/>
          <a:p>
            <a:r>
              <a:rPr lang="cy-GB" sz="1600" b="1" dirty="0"/>
              <a:t>Cynllun LGPS Abertawe – Prifysgol Cymru Y Drindod Dewi Sant</a:t>
            </a:r>
          </a:p>
        </p:txBody>
      </p:sp>
    </p:spTree>
    <p:extLst>
      <p:ext uri="{BB962C8B-B14F-4D97-AF65-F5344CB8AC3E}">
        <p14:creationId xmlns:p14="http://schemas.microsoft.com/office/powerpoint/2010/main" val="3671701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D98B3-6C23-D3A6-DE9A-3595E1EB6EF2}"/>
            </a:ext>
          </a:extLst>
        </p:cNvPr>
        <p:cNvGrpSpPr/>
        <p:nvPr/>
      </p:nvGrpSpPr>
      <p:grpSpPr>
        <a:xfrm>
          <a:off x="0" y="0"/>
          <a:ext cx="0" cy="0"/>
          <a:chOff x="0" y="0"/>
          <a:chExt cx="0" cy="0"/>
        </a:xfrm>
      </p:grpSpPr>
      <p:pic>
        <p:nvPicPr>
          <p:cNvPr id="4" name="Picture 3" descr="A person writing on a book&#10;&#10;Description automatically generated">
            <a:extLst>
              <a:ext uri="{FF2B5EF4-FFF2-40B4-BE49-F238E27FC236}">
                <a16:creationId xmlns:a16="http://schemas.microsoft.com/office/drawing/2014/main" id="{DA668BD5-0830-6B9F-1664-CD111F80B12F}"/>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a:xfrm>
            <a:off x="1" y="1"/>
            <a:ext cx="12801599" cy="9612736"/>
          </a:xfrm>
          <a:prstGeom prst="rect">
            <a:avLst/>
          </a:prstGeom>
        </p:spPr>
      </p:pic>
      <p:sp>
        <p:nvSpPr>
          <p:cNvPr id="5" name="Rectangle 4">
            <a:extLst>
              <a:ext uri="{FF2B5EF4-FFF2-40B4-BE49-F238E27FC236}">
                <a16:creationId xmlns:a16="http://schemas.microsoft.com/office/drawing/2014/main" id="{EF6EF1A7-87DB-E3E8-08B8-586844448AD0}"/>
              </a:ext>
            </a:extLst>
          </p:cNvPr>
          <p:cNvSpPr/>
          <p:nvPr/>
        </p:nvSpPr>
        <p:spPr>
          <a:xfrm>
            <a:off x="0" y="4446657"/>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D188E749-D142-747B-A045-66E6641178F8}"/>
              </a:ext>
            </a:extLst>
          </p:cNvPr>
          <p:cNvSpPr txBox="1"/>
          <p:nvPr/>
        </p:nvSpPr>
        <p:spPr>
          <a:xfrm>
            <a:off x="386863" y="4508212"/>
            <a:ext cx="9998340" cy="584775"/>
          </a:xfrm>
          <a:prstGeom prst="rect">
            <a:avLst/>
          </a:prstGeom>
          <a:noFill/>
        </p:spPr>
        <p:txBody>
          <a:bodyPr wrap="square" rtlCol="0">
            <a:spAutoFit/>
          </a:bodyPr>
          <a:lstStyle/>
          <a:p>
            <a:r>
              <a:rPr lang="cy-GB" sz="3200" b="1" dirty="0">
                <a:solidFill>
                  <a:schemeClr val="bg1"/>
                </a:solidFill>
              </a:rPr>
              <a:t>Adolygiad yr Is-Ganghellor</a:t>
            </a:r>
          </a:p>
        </p:txBody>
      </p:sp>
    </p:spTree>
    <p:extLst>
      <p:ext uri="{BB962C8B-B14F-4D97-AF65-F5344CB8AC3E}">
        <p14:creationId xmlns:p14="http://schemas.microsoft.com/office/powerpoint/2010/main" val="28312206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36626-FFD9-FE00-946E-6E07E6AF6474}"/>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292ED33D-6D36-CE4C-AEF8-276CEB12990B}"/>
              </a:ext>
            </a:extLst>
          </p:cNvPr>
          <p:cNvSpPr/>
          <p:nvPr/>
        </p:nvSpPr>
        <p:spPr>
          <a:xfrm>
            <a:off x="6148136" y="0"/>
            <a:ext cx="493296" cy="96181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37278D0-8C04-E3DD-8D2F-1E05F76B557D}"/>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94718112-3834-74F3-0ACB-C1BE76C97711}"/>
              </a:ext>
            </a:extLst>
          </p:cNvPr>
          <p:cNvSpPr txBox="1"/>
          <p:nvPr/>
        </p:nvSpPr>
        <p:spPr>
          <a:xfrm>
            <a:off x="386863" y="61555"/>
            <a:ext cx="15090204" cy="584775"/>
          </a:xfrm>
          <a:prstGeom prst="rect">
            <a:avLst/>
          </a:prstGeom>
          <a:noFill/>
        </p:spPr>
        <p:txBody>
          <a:bodyPr wrap="square" rtlCol="0">
            <a:spAutoFit/>
          </a:bodyPr>
          <a:lstStyle/>
          <a:p>
            <a:r>
              <a:rPr lang="en-GB" sz="3200" dirty="0">
                <a:solidFill>
                  <a:schemeClr val="bg1"/>
                </a:solidFill>
              </a:rPr>
              <a:t>NOTES TO THE ACCOUNTS</a:t>
            </a:r>
            <a:endParaRPr lang="en-GB" sz="3200" b="1" dirty="0">
              <a:solidFill>
                <a:schemeClr val="bg1"/>
              </a:solidFill>
            </a:endParaRPr>
          </a:p>
        </p:txBody>
      </p:sp>
      <p:sp>
        <p:nvSpPr>
          <p:cNvPr id="3" name="TextBox 2">
            <a:extLst>
              <a:ext uri="{FF2B5EF4-FFF2-40B4-BE49-F238E27FC236}">
                <a16:creationId xmlns:a16="http://schemas.microsoft.com/office/drawing/2014/main" id="{255000CF-E144-59F2-CF59-7EE457179875}"/>
              </a:ext>
            </a:extLst>
          </p:cNvPr>
          <p:cNvSpPr txBox="1"/>
          <p:nvPr/>
        </p:nvSpPr>
        <p:spPr>
          <a:xfrm>
            <a:off x="483842" y="1383660"/>
            <a:ext cx="5485013" cy="3162404"/>
          </a:xfrm>
          <a:prstGeom prst="rect">
            <a:avLst/>
          </a:prstGeom>
          <a:noFill/>
        </p:spPr>
        <p:txBody>
          <a:bodyPr wrap="square" lIns="91440" tIns="45720" rIns="91440" bIns="45720" rtlCol="0" anchor="t">
            <a:spAutoFit/>
          </a:bodyPr>
          <a:lstStyle/>
          <a:p>
            <a:pPr algn="just"/>
            <a:r>
              <a:rPr lang="cy-GB" sz="1050" dirty="0">
                <a:latin typeface="Arial" panose="020B0604020202020204" pitchFamily="34" charset="0"/>
                <a:cs typeface="Arial" panose="020B0604020202020204" pitchFamily="34" charset="0"/>
              </a:rPr>
              <a:t>Mae’r Brifysgol yn noddi Cynllun Pensiwn a Sicrwydd Prifysgol Cymru Llanbedr Pont Steffan sy’n drefniant buddiant diffiniedig.  Mae hon yn gronfa ar wahân a weinyddir gan ymddiriedolwyr sy'n dal asedau'r cynllun pensiwn i fodloni rhwymedigaethau pensiwn tymor hir. </a:t>
            </a:r>
          </a:p>
          <a:p>
            <a:pPr algn="just"/>
            <a:r>
              <a:rPr lang="cy-GB" sz="1050" dirty="0">
                <a:latin typeface="Arial" panose="020B0604020202020204" pitchFamily="34" charset="0"/>
                <a:cs typeface="Arial" panose="020B0604020202020204" pitchFamily="34" charset="0"/>
              </a:rPr>
              <a:t>Mae’n ofynnol i ymddiriedolwyr y cynllun weithredu er budd pennaf buddiolwyr y cynllun.  Mae penodiad yr ymddiriedolwyr yn cael ei bennu gan ddogfennaeth ymddiriedolaeth y cynllun.  Mae traean o’r ymddiriedolwyr yn cael eu henwebu gan aelodau’r cynllun, rhaid i o leiaf un o’r ymddiriedolwyr sy’n aelodau fod yn aelod-bensiynwr.  </a:t>
            </a:r>
          </a:p>
          <a:p>
            <a:pPr algn="just"/>
            <a:r>
              <a:rPr lang="cy-GB" sz="1050" dirty="0">
                <a:latin typeface="Arial" panose="020B0604020202020204" pitchFamily="34" charset="0"/>
                <a:cs typeface="Arial" panose="020B0604020202020204" pitchFamily="34" charset="0"/>
              </a:rPr>
              <a:t>Cynhaliwyd prisiad </a:t>
            </a:r>
            <a:r>
              <a:rPr lang="cy-GB" sz="1050" dirty="0" err="1">
                <a:latin typeface="Arial" panose="020B0604020202020204" pitchFamily="34" charset="0"/>
                <a:cs typeface="Arial" panose="020B0604020202020204" pitchFamily="34" charset="0"/>
              </a:rPr>
              <a:t>actiwaraidd</a:t>
            </a:r>
            <a:r>
              <a:rPr lang="cy-GB" sz="1050" dirty="0">
                <a:latin typeface="Arial" panose="020B0604020202020204" pitchFamily="34" charset="0"/>
                <a:cs typeface="Arial" panose="020B0604020202020204" pitchFamily="34" charset="0"/>
              </a:rPr>
              <a:t> llawn ar 31 Gorffennaf 2022 a'i ddiweddaru hyd at 31 Gorffennaf 2024 gan actiwari cymwys, sy'n annibynnol ar gyflogwr noddi'r cynllun. </a:t>
            </a:r>
          </a:p>
          <a:p>
            <a:pPr algn="just"/>
            <a:r>
              <a:rPr lang="cy-GB" sz="1050" dirty="0">
                <a:latin typeface="Arial" panose="020B0604020202020204" pitchFamily="34" charset="0"/>
                <a:cs typeface="Arial" panose="020B0604020202020204" pitchFamily="34" charset="0"/>
              </a:rPr>
              <a:t>Roedd canlyniadau prisiad 31 Gorffennaf 2022 yn dangos diffyg o £1,294,000. Mae’r Brifysgol wedi cytuno â’r ymddiriedolwyr y byddai’n parhau i wneud cyfraniadau ar gyfradd o 19% o gyflogau gweithwyr ynghyd â chyfraniad uwch blynyddol o £277,990, sy’n cynyddu 3% y flwyddyn. Yn ogystal, bydd y Brifysgol yn talu costau’r cynllun a’r ardollau i’r Gronfa Ddiogelu Pensiynau, premiymau yswiriant ar gyfer marw yn y swydd a’r holl gostau rheoli a gweinyddu.  Mae cyfraniadau'r aelodau yn daladwy yn ogystal â chyfradd o 6.25% o’r gwasanaeth pensiynadwy.</a:t>
            </a:r>
          </a:p>
          <a:p>
            <a:pPr algn="just"/>
            <a:r>
              <a:rPr lang="cy-GB" sz="1050" dirty="0">
                <a:latin typeface="Arial" panose="020B0604020202020204" pitchFamily="34" charset="0"/>
                <a:cs typeface="Arial" panose="020B0604020202020204" pitchFamily="34" charset="0"/>
              </a:rPr>
              <a:t>Roedd y rhagdybiaethau materol a ddefnyddiwyd gan yr actiwari ar 31 Gorffennaf 2024 ac ar gyfer y cyfnod cymharol, fel a ganlyn:</a:t>
            </a:r>
          </a:p>
        </p:txBody>
      </p:sp>
      <p:graphicFrame>
        <p:nvGraphicFramePr>
          <p:cNvPr id="4" name="Table 3">
            <a:extLst>
              <a:ext uri="{FF2B5EF4-FFF2-40B4-BE49-F238E27FC236}">
                <a16:creationId xmlns:a16="http://schemas.microsoft.com/office/drawing/2014/main" id="{81E4AC3B-E578-A9EC-3C03-7BF4050EE6FC}"/>
              </a:ext>
            </a:extLst>
          </p:cNvPr>
          <p:cNvGraphicFramePr>
            <a:graphicFrameLocks noGrp="1"/>
          </p:cNvGraphicFramePr>
          <p:nvPr>
            <p:extLst>
              <p:ext uri="{D42A27DB-BD31-4B8C-83A1-F6EECF244321}">
                <p14:modId xmlns:p14="http://schemas.microsoft.com/office/powerpoint/2010/main" val="4126429905"/>
              </p:ext>
            </p:extLst>
          </p:nvPr>
        </p:nvGraphicFramePr>
        <p:xfrm>
          <a:off x="472943" y="5902962"/>
          <a:ext cx="5485013" cy="1459863"/>
        </p:xfrm>
        <a:graphic>
          <a:graphicData uri="http://schemas.openxmlformats.org/drawingml/2006/table">
            <a:tbl>
              <a:tblPr firstRow="1" firstCol="1" bandRow="1">
                <a:tableStyleId>{2D5ABB26-0587-4C30-8999-92F81FD0307C}</a:tableStyleId>
              </a:tblPr>
              <a:tblGrid>
                <a:gridCol w="3402467">
                  <a:extLst>
                    <a:ext uri="{9D8B030D-6E8A-4147-A177-3AD203B41FA5}">
                      <a16:colId xmlns:a16="http://schemas.microsoft.com/office/drawing/2014/main" val="2149844019"/>
                    </a:ext>
                  </a:extLst>
                </a:gridCol>
                <a:gridCol w="1066856">
                  <a:extLst>
                    <a:ext uri="{9D8B030D-6E8A-4147-A177-3AD203B41FA5}">
                      <a16:colId xmlns:a16="http://schemas.microsoft.com/office/drawing/2014/main" val="1933521067"/>
                    </a:ext>
                  </a:extLst>
                </a:gridCol>
                <a:gridCol w="1015690">
                  <a:extLst>
                    <a:ext uri="{9D8B030D-6E8A-4147-A177-3AD203B41FA5}">
                      <a16:colId xmlns:a16="http://schemas.microsoft.com/office/drawing/2014/main" val="3086819551"/>
                    </a:ext>
                  </a:extLst>
                </a:gridCol>
              </a:tblGrid>
              <a:tr h="393063">
                <a:tc>
                  <a:txBody>
                    <a:bodyPr/>
                    <a:lstStyle/>
                    <a:p>
                      <a:pPr marL="0" algn="l" defTabSz="1280128" rtl="0" eaLnBrk="1" fontAlgn="ctr" latinLnBrk="0" hangingPunct="1"/>
                      <a:endParaRPr lang="cy-GB" sz="1000" b="0" i="0" u="none" strike="noStrike" kern="1200" noProof="0" dirty="0">
                        <a:solidFill>
                          <a:srgbClr val="000000"/>
                        </a:solidFill>
                        <a:effectLst/>
                        <a:latin typeface="+mn-lt"/>
                        <a:ea typeface="+mn-ea"/>
                        <a:cs typeface="Arial"/>
                      </a:endParaRPr>
                    </a:p>
                  </a:txBody>
                  <a:tcPr marL="68580" marR="68580" marT="0" marB="0"/>
                </a:tc>
                <a:tc>
                  <a:txBody>
                    <a:bodyPr/>
                    <a:lstStyle/>
                    <a:p>
                      <a:pPr marL="0" algn="ctr" defTabSz="1280128" rtl="0" eaLnBrk="1" fontAlgn="ctr" latinLnBrk="0" hangingPunct="1"/>
                      <a:r>
                        <a:rPr lang="cy-GB" sz="1000" b="1" u="none" strike="noStrike" kern="1200" noProof="0" dirty="0">
                          <a:solidFill>
                            <a:srgbClr val="000000"/>
                          </a:solidFill>
                          <a:effectLst/>
                          <a:latin typeface="+mn-lt"/>
                          <a:cs typeface="Arial"/>
                        </a:rPr>
                        <a:t>2024</a:t>
                      </a:r>
                    </a:p>
                    <a:p>
                      <a:pPr marL="0" algn="ctr" defTabSz="1280128" rtl="0" eaLnBrk="1" fontAlgn="ctr" latinLnBrk="0" hangingPunct="1"/>
                      <a:r>
                        <a:rPr lang="cy-GB" sz="1000" b="1" u="none" strike="noStrike" kern="1200" noProof="0" dirty="0">
                          <a:solidFill>
                            <a:srgbClr val="000000"/>
                          </a:solidFill>
                          <a:effectLst/>
                          <a:latin typeface="+mn-lt"/>
                          <a:cs typeface="Arial"/>
                        </a:rPr>
                        <a:t>%</a:t>
                      </a:r>
                      <a:endParaRPr lang="cy-GB" sz="1000" b="1" i="0" u="none" strike="noStrike" kern="1200" noProof="0" dirty="0">
                        <a:solidFill>
                          <a:srgbClr val="000000"/>
                        </a:solidFill>
                        <a:effectLst/>
                        <a:latin typeface="+mn-lt"/>
                        <a:ea typeface="+mn-ea"/>
                        <a:cs typeface="Arial"/>
                      </a:endParaRPr>
                    </a:p>
                  </a:txBody>
                  <a:tcPr marL="68580" marR="68580" marT="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ctr" defTabSz="1280128" rtl="0" eaLnBrk="1" fontAlgn="ctr" latinLnBrk="0" hangingPunct="1"/>
                      <a:r>
                        <a:rPr lang="cy-GB" sz="1000" b="1" u="none" strike="noStrike" kern="1200" noProof="0" dirty="0">
                          <a:solidFill>
                            <a:srgbClr val="000000"/>
                          </a:solidFill>
                          <a:effectLst/>
                          <a:latin typeface="+mn-lt"/>
                          <a:cs typeface="Arial"/>
                        </a:rPr>
                        <a:t>2023</a:t>
                      </a:r>
                    </a:p>
                    <a:p>
                      <a:pPr marL="0" algn="ctr" defTabSz="1280128" rtl="0" eaLnBrk="1" fontAlgn="ctr" latinLnBrk="0" hangingPunct="1"/>
                      <a:r>
                        <a:rPr lang="cy-GB" sz="1000" b="1" u="none" strike="noStrike" kern="1200" noProof="0" dirty="0">
                          <a:solidFill>
                            <a:srgbClr val="000000"/>
                          </a:solidFill>
                          <a:effectLst/>
                          <a:latin typeface="+mn-lt"/>
                          <a:cs typeface="Arial"/>
                        </a:rPr>
                        <a:t>%</a:t>
                      </a:r>
                      <a:endParaRPr lang="cy-GB" sz="1000" b="1" i="0" u="none" strike="noStrike" kern="1200" noProof="0" dirty="0">
                        <a:solidFill>
                          <a:srgbClr val="000000"/>
                        </a:solidFill>
                        <a:effectLst/>
                        <a:latin typeface="+mn-lt"/>
                        <a:ea typeface="+mn-ea"/>
                        <a:cs typeface="Arial"/>
                      </a:endParaRPr>
                    </a:p>
                  </a:txBody>
                  <a:tcPr marL="68580" marR="68580" marT="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4949750"/>
                  </a:ext>
                </a:extLst>
              </a:tr>
              <a:tr h="151254">
                <a:tc>
                  <a:txBody>
                    <a:bodyPr/>
                    <a:lstStyle/>
                    <a:p>
                      <a:r>
                        <a:rPr lang="cy-GB" sz="1000" noProof="0" dirty="0">
                          <a:effectLst/>
                          <a:latin typeface="+mn-lt"/>
                          <a:ea typeface="Times New Roman" panose="02020603050405020304" pitchFamily="18" charset="0"/>
                        </a:rPr>
                        <a:t>Cyfradd y cynnydd mewn cyflogau</a:t>
                      </a:r>
                    </a:p>
                  </a:txBody>
                  <a:tcPr marL="68580" marR="68580" marT="0" marB="0"/>
                </a:tc>
                <a:tc>
                  <a:txBody>
                    <a:bodyPr/>
                    <a:lstStyle/>
                    <a:p>
                      <a:pPr algn="ctr"/>
                      <a:r>
                        <a:rPr lang="cy-GB" sz="1000" b="1" noProof="0" dirty="0">
                          <a:effectLst/>
                          <a:latin typeface="+mn-lt"/>
                          <a:ea typeface="Times New Roman" panose="02020603050405020304" pitchFamily="18" charset="0"/>
                        </a:rPr>
                        <a:t>4.05</a:t>
                      </a: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cy-GB" sz="1000" noProof="0" dirty="0">
                          <a:effectLst/>
                          <a:latin typeface="+mn-lt"/>
                          <a:ea typeface="Times New Roman" panose="02020603050405020304" pitchFamily="18" charset="0"/>
                        </a:rPr>
                        <a:t>4.0</a:t>
                      </a: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32542862"/>
                  </a:ext>
                </a:extLst>
              </a:tr>
              <a:tr h="151254">
                <a:tc>
                  <a:txBody>
                    <a:bodyPr/>
                    <a:lstStyle/>
                    <a:p>
                      <a:r>
                        <a:rPr lang="cy-GB" sz="1000" noProof="0" dirty="0">
                          <a:effectLst/>
                          <a:latin typeface="+mn-lt"/>
                          <a:ea typeface="Times New Roman" panose="02020603050405020304" pitchFamily="18" charset="0"/>
                        </a:rPr>
                        <a:t>Cyfradd y cynnydd mewn pensiynau mewn taliadau</a:t>
                      </a:r>
                    </a:p>
                  </a:txBody>
                  <a:tcPr marL="68580" marR="68580" marT="0" marB="0"/>
                </a:tc>
                <a:tc>
                  <a:txBody>
                    <a:bodyPr/>
                    <a:lstStyle/>
                    <a:p>
                      <a:pPr algn="ctr"/>
                      <a:r>
                        <a:rPr lang="cy-GB" sz="1000" b="1" noProof="0" dirty="0">
                          <a:effectLst/>
                          <a:latin typeface="+mn-lt"/>
                          <a:ea typeface="Times New Roman" panose="02020603050405020304" pitchFamily="18" charset="0"/>
                        </a:rPr>
                        <a:t>2.55</a:t>
                      </a: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effectLst/>
                          <a:latin typeface="+mn-lt"/>
                          <a:ea typeface="Times New Roman" panose="02020603050405020304" pitchFamily="18" charset="0"/>
                        </a:rPr>
                        <a:t>2.5</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109915200"/>
                  </a:ext>
                </a:extLst>
              </a:tr>
              <a:tr h="151254">
                <a:tc>
                  <a:txBody>
                    <a:bodyPr/>
                    <a:lstStyle/>
                    <a:p>
                      <a:r>
                        <a:rPr lang="cy-GB" sz="1000" noProof="0" dirty="0">
                          <a:effectLst/>
                          <a:latin typeface="+mn-lt"/>
                          <a:ea typeface="Times New Roman" panose="02020603050405020304" pitchFamily="18" charset="0"/>
                        </a:rPr>
                        <a:t>Cyfradd ailbrisio ar gyfer pensiynau gohiriedig</a:t>
                      </a:r>
                    </a:p>
                  </a:txBody>
                  <a:tcPr marL="68580" marR="68580" marT="0" marB="0"/>
                </a:tc>
                <a:tc>
                  <a:txBody>
                    <a:bodyPr/>
                    <a:lstStyle/>
                    <a:p>
                      <a:pPr algn="ctr"/>
                      <a:r>
                        <a:rPr lang="cy-GB" sz="1000" b="1" noProof="0" dirty="0">
                          <a:effectLst/>
                          <a:latin typeface="+mn-lt"/>
                          <a:ea typeface="Times New Roman" panose="02020603050405020304" pitchFamily="18" charset="0"/>
                        </a:rPr>
                        <a:t>2.55</a:t>
                      </a: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effectLst/>
                          <a:latin typeface="+mn-lt"/>
                          <a:ea typeface="Times New Roman" panose="02020603050405020304" pitchFamily="18" charset="0"/>
                        </a:rPr>
                        <a:t>2.5</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003698725"/>
                  </a:ext>
                </a:extLst>
              </a:tr>
              <a:tr h="151254">
                <a:tc>
                  <a:txBody>
                    <a:bodyPr/>
                    <a:lstStyle/>
                    <a:p>
                      <a:r>
                        <a:rPr lang="cy-GB" sz="1000" noProof="0" dirty="0">
                          <a:effectLst/>
                          <a:latin typeface="+mn-lt"/>
                          <a:ea typeface="Times New Roman" panose="02020603050405020304" pitchFamily="18" charset="0"/>
                        </a:rPr>
                        <a:t>Cyfradd ddisgownt</a:t>
                      </a:r>
                    </a:p>
                  </a:txBody>
                  <a:tcPr marL="68580" marR="68580" marT="0" marB="0"/>
                </a:tc>
                <a:tc>
                  <a:txBody>
                    <a:bodyPr/>
                    <a:lstStyle/>
                    <a:p>
                      <a:pPr algn="ctr"/>
                      <a:r>
                        <a:rPr lang="cy-GB" sz="1000" b="1" noProof="0" dirty="0">
                          <a:effectLst/>
                          <a:latin typeface="+mn-lt"/>
                          <a:ea typeface="Times New Roman" panose="02020603050405020304" pitchFamily="18" charset="0"/>
                        </a:rPr>
                        <a:t>4.90</a:t>
                      </a: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effectLst/>
                          <a:latin typeface="+mn-lt"/>
                          <a:ea typeface="Times New Roman" panose="02020603050405020304" pitchFamily="18" charset="0"/>
                        </a:rPr>
                        <a:t>5.15</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4155455284"/>
                  </a:ext>
                </a:extLst>
              </a:tr>
              <a:tr h="151254">
                <a:tc>
                  <a:txBody>
                    <a:bodyPr/>
                    <a:lstStyle/>
                    <a:p>
                      <a:r>
                        <a:rPr lang="cy-GB" sz="1000" noProof="0" dirty="0">
                          <a:effectLst/>
                          <a:latin typeface="+mn-lt"/>
                          <a:ea typeface="Times New Roman" panose="02020603050405020304" pitchFamily="18" charset="0"/>
                        </a:rPr>
                        <a:t>Cyfradd chwyddiant</a:t>
                      </a:r>
                    </a:p>
                  </a:txBody>
                  <a:tcPr marL="68580" marR="68580" marT="0" marB="0"/>
                </a:tc>
                <a:tc>
                  <a:txBody>
                    <a:bodyPr/>
                    <a:lstStyle/>
                    <a:p>
                      <a:pPr algn="ctr"/>
                      <a:r>
                        <a:rPr lang="cy-GB" sz="1000" b="1" noProof="0" dirty="0">
                          <a:effectLst/>
                          <a:latin typeface="+mn-lt"/>
                          <a:ea typeface="Times New Roman" panose="02020603050405020304" pitchFamily="18" charset="0"/>
                        </a:rPr>
                        <a:t>2.55</a:t>
                      </a: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effectLst/>
                          <a:latin typeface="+mn-lt"/>
                          <a:ea typeface="Times New Roman" panose="02020603050405020304" pitchFamily="18" charset="0"/>
                        </a:rPr>
                        <a:t>2.5</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841734389"/>
                  </a:ext>
                </a:extLst>
              </a:tr>
              <a:tr h="151254">
                <a:tc>
                  <a:txBody>
                    <a:bodyPr/>
                    <a:lstStyle/>
                    <a:p>
                      <a:r>
                        <a:rPr lang="cy-GB" sz="1000" noProof="0" dirty="0">
                          <a:effectLst/>
                          <a:latin typeface="+mn-lt"/>
                          <a:ea typeface="Times New Roman" panose="02020603050405020304" pitchFamily="18" charset="0"/>
                        </a:rPr>
                        <a:t>Lwfans ar gyfer cymudo pensiwn ar gyfer arian parod ar ôl ymddeol</a:t>
                      </a:r>
                    </a:p>
                  </a:txBody>
                  <a:tcPr marL="68580" marR="68580" marT="0" marB="0"/>
                </a:tc>
                <a:tc>
                  <a:txBody>
                    <a:bodyPr/>
                    <a:lstStyle/>
                    <a:p>
                      <a:pPr algn="ctr"/>
                      <a:r>
                        <a:rPr lang="cy-GB" sz="1000" b="1" noProof="0" dirty="0">
                          <a:effectLst/>
                          <a:latin typeface="+mn-lt"/>
                          <a:ea typeface="Times New Roman" panose="02020603050405020304" pitchFamily="18" charset="0"/>
                        </a:rPr>
                        <a:t>Uchafswm a ganiateir</a:t>
                      </a: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effectLst/>
                          <a:latin typeface="+mn-lt"/>
                          <a:ea typeface="Times New Roman" panose="02020603050405020304" pitchFamily="18" charset="0"/>
                        </a:rPr>
                        <a:t>Uchafswm a ganiateir</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446367164"/>
                  </a:ext>
                </a:extLst>
              </a:tr>
            </a:tbl>
          </a:graphicData>
        </a:graphic>
      </p:graphicFrame>
      <p:cxnSp>
        <p:nvCxnSpPr>
          <p:cNvPr id="13" name="Straight Connector 12">
            <a:extLst>
              <a:ext uri="{FF2B5EF4-FFF2-40B4-BE49-F238E27FC236}">
                <a16:creationId xmlns:a16="http://schemas.microsoft.com/office/drawing/2014/main" id="{B914D2D9-57D6-61A4-AEEA-A98B0F54AEBC}"/>
              </a:ext>
            </a:extLst>
          </p:cNvPr>
          <p:cNvCxnSpPr>
            <a:cxnSpLocks/>
          </p:cNvCxnSpPr>
          <p:nvPr/>
        </p:nvCxnSpPr>
        <p:spPr>
          <a:xfrm>
            <a:off x="625965" y="5547678"/>
            <a:ext cx="4944656"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D5FFACC-0D2B-191F-1488-6FCCD2FEA536}"/>
              </a:ext>
            </a:extLst>
          </p:cNvPr>
          <p:cNvSpPr txBox="1"/>
          <p:nvPr/>
        </p:nvSpPr>
        <p:spPr>
          <a:xfrm>
            <a:off x="6801066" y="1351039"/>
            <a:ext cx="5315925" cy="577081"/>
          </a:xfrm>
          <a:prstGeom prst="rect">
            <a:avLst/>
          </a:prstGeom>
          <a:noFill/>
        </p:spPr>
        <p:txBody>
          <a:bodyPr wrap="square" lIns="91440" tIns="45720" rIns="91440" bIns="45720" rtlCol="0" anchor="t">
            <a:spAutoFit/>
          </a:bodyPr>
          <a:lstStyle/>
          <a:p>
            <a:pPr algn="just"/>
            <a:r>
              <a:rPr lang="cy-GB" sz="1050" dirty="0">
                <a:cs typeface="Arial" panose="020B0604020202020204" pitchFamily="34" charset="0"/>
              </a:rPr>
              <a:t>Mae'r rhagdybiaethau marwolaeth presennol yn cynnwys lwfans digonol ar gyfer gwelliannau yn y cyfraddau marwolaeth yn y dyfodol. Y disgwyliad oes tybiedig ar gyfer ymddeoliad yn 65 oed yw:</a:t>
            </a:r>
          </a:p>
        </p:txBody>
      </p:sp>
      <p:graphicFrame>
        <p:nvGraphicFramePr>
          <p:cNvPr id="18" name="Table 17">
            <a:extLst>
              <a:ext uri="{FF2B5EF4-FFF2-40B4-BE49-F238E27FC236}">
                <a16:creationId xmlns:a16="http://schemas.microsoft.com/office/drawing/2014/main" id="{F7124BA9-BAD5-9E75-6423-D0F9CA06B7FA}"/>
              </a:ext>
            </a:extLst>
          </p:cNvPr>
          <p:cNvGraphicFramePr>
            <a:graphicFrameLocks noGrp="1"/>
          </p:cNvGraphicFramePr>
          <p:nvPr>
            <p:extLst>
              <p:ext uri="{D42A27DB-BD31-4B8C-83A1-F6EECF244321}">
                <p14:modId xmlns:p14="http://schemas.microsoft.com/office/powerpoint/2010/main" val="3309075438"/>
              </p:ext>
            </p:extLst>
          </p:nvPr>
        </p:nvGraphicFramePr>
        <p:xfrm>
          <a:off x="6947112" y="2258750"/>
          <a:ext cx="5369513" cy="973388"/>
        </p:xfrm>
        <a:graphic>
          <a:graphicData uri="http://schemas.openxmlformats.org/drawingml/2006/table">
            <a:tbl>
              <a:tblPr>
                <a:tableStyleId>{2D5ABB26-0587-4C30-8999-92F81FD0307C}</a:tableStyleId>
              </a:tblPr>
              <a:tblGrid>
                <a:gridCol w="2740646">
                  <a:extLst>
                    <a:ext uri="{9D8B030D-6E8A-4147-A177-3AD203B41FA5}">
                      <a16:colId xmlns:a16="http://schemas.microsoft.com/office/drawing/2014/main" val="3614032131"/>
                    </a:ext>
                  </a:extLst>
                </a:gridCol>
                <a:gridCol w="1241379">
                  <a:extLst>
                    <a:ext uri="{9D8B030D-6E8A-4147-A177-3AD203B41FA5}">
                      <a16:colId xmlns:a16="http://schemas.microsoft.com/office/drawing/2014/main" val="3501822641"/>
                    </a:ext>
                  </a:extLst>
                </a:gridCol>
                <a:gridCol w="1387488">
                  <a:extLst>
                    <a:ext uri="{9D8B030D-6E8A-4147-A177-3AD203B41FA5}">
                      <a16:colId xmlns:a16="http://schemas.microsoft.com/office/drawing/2014/main" val="1274977316"/>
                    </a:ext>
                  </a:extLst>
                </a:gridCol>
              </a:tblGrid>
              <a:tr h="143677">
                <a:tc>
                  <a:txBody>
                    <a:bodyPr/>
                    <a:lstStyle/>
                    <a:p>
                      <a:pPr algn="l" fontAlgn="ctr"/>
                      <a:endParaRPr lang="cy-GB" sz="1000" b="0" i="0" u="none" strike="noStrike" noProof="0" dirty="0">
                        <a:solidFill>
                          <a:srgbClr val="000000"/>
                        </a:solidFill>
                        <a:effectLst/>
                        <a:latin typeface="+mn-lt"/>
                        <a:cs typeface="Arial" panose="020B0604020202020204" pitchFamily="34" charset="0"/>
                      </a:endParaRPr>
                    </a:p>
                  </a:txBody>
                  <a:tcPr marL="6350" marR="6350" marT="6350" marB="0" anchor="ctr"/>
                </a:tc>
                <a:tc>
                  <a:txBody>
                    <a:bodyPr/>
                    <a:lstStyle/>
                    <a:p>
                      <a:pPr algn="ctr" fontAlgn="ctr"/>
                      <a:r>
                        <a:rPr lang="cy-GB" sz="1000" b="1" u="none" strike="noStrike" noProof="0" dirty="0">
                          <a:effectLst/>
                          <a:latin typeface="+mn-lt"/>
                          <a:cs typeface="Arial"/>
                        </a:rPr>
                        <a:t>2024</a:t>
                      </a:r>
                    </a:p>
                    <a:p>
                      <a:pPr algn="ctr" fontAlgn="ctr"/>
                      <a:r>
                        <a:rPr lang="cy-GB" sz="1000" b="1" i="0" u="none" strike="noStrike" noProof="0" dirty="0">
                          <a:solidFill>
                            <a:srgbClr val="000000"/>
                          </a:solidFill>
                          <a:effectLst/>
                          <a:latin typeface="+mn-lt"/>
                          <a:cs typeface="Arial"/>
                        </a:rPr>
                        <a:t>Blynyddoedd</a:t>
                      </a:r>
                    </a:p>
                  </a:txBody>
                  <a:tcPr marL="6350" marR="6350" marT="635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cy-GB" sz="1000" b="1" u="none" strike="noStrike" noProof="0" dirty="0">
                          <a:effectLst/>
                          <a:latin typeface="+mn-lt"/>
                          <a:cs typeface="Arial"/>
                        </a:rPr>
                        <a:t>2023</a:t>
                      </a:r>
                    </a:p>
                    <a:p>
                      <a:pPr algn="ctr" fontAlgn="ctr"/>
                      <a:r>
                        <a:rPr lang="cy-GB" sz="1000" b="1" i="0" u="none" strike="noStrike" noProof="0" dirty="0">
                          <a:solidFill>
                            <a:srgbClr val="000000"/>
                          </a:solidFill>
                          <a:effectLst/>
                          <a:latin typeface="+mn-lt"/>
                          <a:cs typeface="Arial"/>
                        </a:rPr>
                        <a:t>Blynyddoedd</a:t>
                      </a:r>
                    </a:p>
                  </a:txBody>
                  <a:tcPr marL="6350" marR="6350" marT="635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285870"/>
                  </a:ext>
                </a:extLst>
              </a:tr>
              <a:tr h="143677">
                <a:tc>
                  <a:txBody>
                    <a:bodyPr/>
                    <a:lstStyle/>
                    <a:p>
                      <a:r>
                        <a:rPr lang="cy-GB" sz="1000" noProof="0" dirty="0">
                          <a:effectLst/>
                          <a:latin typeface="+mn-lt"/>
                          <a:ea typeface="Times New Roman" panose="02020603050405020304" pitchFamily="18" charset="0"/>
                        </a:rPr>
                        <a:t>Dynion yn ymddeol yn 65 oed yn 2020</a:t>
                      </a:r>
                    </a:p>
                  </a:txBody>
                  <a:tcPr marL="68580" marR="68580" marT="0" marB="0"/>
                </a:tc>
                <a:tc>
                  <a:txBody>
                    <a:bodyPr/>
                    <a:lstStyle/>
                    <a:p>
                      <a:pPr algn="ctr"/>
                      <a:r>
                        <a:rPr lang="cy-GB" sz="1000" b="1" noProof="0" dirty="0">
                          <a:effectLst/>
                          <a:latin typeface="+mn-lt"/>
                          <a:ea typeface="Times New Roman" panose="02020603050405020304" pitchFamily="18" charset="0"/>
                        </a:rPr>
                        <a:t>20.6</a:t>
                      </a: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cy-GB" sz="1000" noProof="0" dirty="0">
                          <a:effectLst/>
                          <a:latin typeface="+mn-lt"/>
                          <a:ea typeface="Times New Roman" panose="02020603050405020304" pitchFamily="18" charset="0"/>
                        </a:rPr>
                        <a:t>21.0</a:t>
                      </a: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13564466"/>
                  </a:ext>
                </a:extLst>
              </a:tr>
              <a:tr h="178719">
                <a:tc>
                  <a:txBody>
                    <a:bodyPr/>
                    <a:lstStyle/>
                    <a:p>
                      <a:r>
                        <a:rPr lang="cy-GB" sz="1000" noProof="0" dirty="0">
                          <a:effectLst/>
                          <a:latin typeface="+mn-lt"/>
                          <a:ea typeface="Times New Roman" panose="02020603050405020304" pitchFamily="18" charset="0"/>
                        </a:rPr>
                        <a:t>Menywod yn ymddeol yn 65 oed yn 2020</a:t>
                      </a:r>
                    </a:p>
                  </a:txBody>
                  <a:tcPr marL="68580" marR="68580" marT="0" marB="0"/>
                </a:tc>
                <a:tc>
                  <a:txBody>
                    <a:bodyPr/>
                    <a:lstStyle/>
                    <a:p>
                      <a:pPr algn="ctr"/>
                      <a:r>
                        <a:rPr lang="cy-GB" sz="1000" b="1" noProof="0" dirty="0">
                          <a:effectLst/>
                          <a:latin typeface="+mn-lt"/>
                          <a:ea typeface="Times New Roman" panose="02020603050405020304" pitchFamily="18" charset="0"/>
                        </a:rPr>
                        <a:t>22.9</a:t>
                      </a: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effectLst/>
                          <a:latin typeface="+mn-lt"/>
                          <a:ea typeface="Times New Roman" panose="02020603050405020304" pitchFamily="18" charset="0"/>
                        </a:rPr>
                        <a:t>22.9</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860360597"/>
                  </a:ext>
                </a:extLst>
              </a:tr>
              <a:tr h="178719">
                <a:tc>
                  <a:txBody>
                    <a:bodyPr/>
                    <a:lstStyle/>
                    <a:p>
                      <a:r>
                        <a:rPr lang="cy-GB" sz="1000" noProof="0" dirty="0">
                          <a:effectLst/>
                          <a:latin typeface="+mn-lt"/>
                          <a:ea typeface="Times New Roman" panose="02020603050405020304" pitchFamily="18" charset="0"/>
                        </a:rPr>
                        <a:t>Dynion yn ymddeol yn 65 oed yn 2040</a:t>
                      </a:r>
                    </a:p>
                  </a:txBody>
                  <a:tcPr marL="68580" marR="68580" marT="0" marB="0"/>
                </a:tc>
                <a:tc>
                  <a:txBody>
                    <a:bodyPr/>
                    <a:lstStyle/>
                    <a:p>
                      <a:pPr algn="ctr"/>
                      <a:r>
                        <a:rPr lang="cy-GB" sz="1000" b="1" noProof="0" dirty="0">
                          <a:effectLst/>
                          <a:latin typeface="+mn-lt"/>
                          <a:ea typeface="Times New Roman" panose="02020603050405020304" pitchFamily="18" charset="0"/>
                        </a:rPr>
                        <a:t>21.8</a:t>
                      </a: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effectLst/>
                          <a:latin typeface="+mn-lt"/>
                          <a:ea typeface="Times New Roman" panose="02020603050405020304" pitchFamily="18" charset="0"/>
                        </a:rPr>
                        <a:t>22.3</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663749459"/>
                  </a:ext>
                </a:extLst>
              </a:tr>
              <a:tr h="143677">
                <a:tc>
                  <a:txBody>
                    <a:bodyPr/>
                    <a:lstStyle/>
                    <a:p>
                      <a:r>
                        <a:rPr lang="cy-GB" sz="1000" noProof="0" dirty="0">
                          <a:effectLst/>
                          <a:latin typeface="+mn-lt"/>
                          <a:ea typeface="Times New Roman" panose="02020603050405020304" pitchFamily="18" charset="0"/>
                        </a:rPr>
                        <a:t>Menywod yn ymddeol yn 65 oed yn 2040</a:t>
                      </a:r>
                    </a:p>
                  </a:txBody>
                  <a:tcPr marL="68580" marR="68580" marT="0" marB="0"/>
                </a:tc>
                <a:tc>
                  <a:txBody>
                    <a:bodyPr/>
                    <a:lstStyle/>
                    <a:p>
                      <a:pPr algn="ctr"/>
                      <a:r>
                        <a:rPr lang="cy-GB" sz="1000" b="1" noProof="0" dirty="0">
                          <a:effectLst/>
                          <a:latin typeface="+mn-lt"/>
                          <a:ea typeface="Times New Roman" panose="02020603050405020304" pitchFamily="18" charset="0"/>
                        </a:rPr>
                        <a:t>24.4</a:t>
                      </a: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cy-GB" sz="1000" noProof="0" dirty="0">
                          <a:effectLst/>
                          <a:latin typeface="+mn-lt"/>
                          <a:ea typeface="Times New Roman" panose="02020603050405020304" pitchFamily="18" charset="0"/>
                        </a:rPr>
                        <a:t>24.5</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128356645"/>
                  </a:ext>
                </a:extLst>
              </a:tr>
            </a:tbl>
          </a:graphicData>
        </a:graphic>
      </p:graphicFrame>
      <p:graphicFrame>
        <p:nvGraphicFramePr>
          <p:cNvPr id="19" name="Table 18">
            <a:extLst>
              <a:ext uri="{FF2B5EF4-FFF2-40B4-BE49-F238E27FC236}">
                <a16:creationId xmlns:a16="http://schemas.microsoft.com/office/drawing/2014/main" id="{8F47B58B-E22A-C583-3E7E-D8250B728C4A}"/>
              </a:ext>
            </a:extLst>
          </p:cNvPr>
          <p:cNvGraphicFramePr>
            <a:graphicFrameLocks noGrp="1"/>
          </p:cNvGraphicFramePr>
          <p:nvPr>
            <p:extLst>
              <p:ext uri="{D42A27DB-BD31-4B8C-83A1-F6EECF244321}">
                <p14:modId xmlns:p14="http://schemas.microsoft.com/office/powerpoint/2010/main" val="2880160628"/>
              </p:ext>
            </p:extLst>
          </p:nvPr>
        </p:nvGraphicFramePr>
        <p:xfrm>
          <a:off x="6993198" y="3851609"/>
          <a:ext cx="5323428" cy="1092200"/>
        </p:xfrm>
        <a:graphic>
          <a:graphicData uri="http://schemas.openxmlformats.org/drawingml/2006/table">
            <a:tbl>
              <a:tblPr>
                <a:tableStyleId>{2D5ABB26-0587-4C30-8999-92F81FD0307C}</a:tableStyleId>
              </a:tblPr>
              <a:tblGrid>
                <a:gridCol w="2438927">
                  <a:extLst>
                    <a:ext uri="{9D8B030D-6E8A-4147-A177-3AD203B41FA5}">
                      <a16:colId xmlns:a16="http://schemas.microsoft.com/office/drawing/2014/main" val="2184706500"/>
                    </a:ext>
                  </a:extLst>
                </a:gridCol>
                <a:gridCol w="1758842">
                  <a:extLst>
                    <a:ext uri="{9D8B030D-6E8A-4147-A177-3AD203B41FA5}">
                      <a16:colId xmlns:a16="http://schemas.microsoft.com/office/drawing/2014/main" val="3556155912"/>
                    </a:ext>
                  </a:extLst>
                </a:gridCol>
                <a:gridCol w="1125659">
                  <a:extLst>
                    <a:ext uri="{9D8B030D-6E8A-4147-A177-3AD203B41FA5}">
                      <a16:colId xmlns:a16="http://schemas.microsoft.com/office/drawing/2014/main" val="2876254488"/>
                    </a:ext>
                  </a:extLst>
                </a:gridCol>
              </a:tblGrid>
              <a:tr h="108855">
                <a:tc>
                  <a:txBody>
                    <a:bodyPr/>
                    <a:lstStyle/>
                    <a:p>
                      <a:pPr algn="l" fontAlgn="ctr"/>
                      <a:endParaRPr lang="en-GB" sz="1000" b="0" i="0" u="none" strike="noStrike">
                        <a:solidFill>
                          <a:srgbClr val="000000"/>
                        </a:solidFill>
                        <a:effectLst/>
                        <a:latin typeface="+mn-lt"/>
                        <a:cs typeface="Arial" panose="020B0604020202020204" pitchFamily="34" charset="0"/>
                      </a:endParaRPr>
                    </a:p>
                  </a:txBody>
                  <a:tcPr marL="6350" marR="6350" marT="6350" marB="0" anchor="ctr"/>
                </a:tc>
                <a:tc>
                  <a:txBody>
                    <a:bodyPr/>
                    <a:lstStyle/>
                    <a:p>
                      <a:pPr algn="ctr" fontAlgn="ctr"/>
                      <a:r>
                        <a:rPr lang="en-GB" sz="1000" b="1" i="0" u="none" strike="noStrike" dirty="0" err="1">
                          <a:solidFill>
                            <a:srgbClr val="000000"/>
                          </a:solidFill>
                          <a:effectLst/>
                          <a:latin typeface="+mn-lt"/>
                          <a:cs typeface="Arial"/>
                        </a:rPr>
                        <a:t>Rhaniad</a:t>
                      </a:r>
                      <a:r>
                        <a:rPr lang="en-GB" sz="1000" b="1" i="0" u="none" strike="noStrike" dirty="0">
                          <a:solidFill>
                            <a:srgbClr val="000000"/>
                          </a:solidFill>
                          <a:effectLst/>
                          <a:latin typeface="+mn-lt"/>
                          <a:cs typeface="Arial"/>
                        </a:rPr>
                        <a:t> </a:t>
                      </a:r>
                      <a:r>
                        <a:rPr lang="en-GB" sz="1000" b="1" i="0" u="none" strike="noStrike" dirty="0" err="1">
                          <a:solidFill>
                            <a:srgbClr val="000000"/>
                          </a:solidFill>
                          <a:effectLst/>
                          <a:latin typeface="+mn-lt"/>
                          <a:cs typeface="Arial"/>
                        </a:rPr>
                        <a:t>ar</a:t>
                      </a:r>
                      <a:endParaRPr lang="en-GB" sz="1000" b="1" i="0" u="none" strike="noStrike" dirty="0">
                        <a:solidFill>
                          <a:srgbClr val="000000"/>
                        </a:solidFill>
                        <a:effectLst/>
                        <a:latin typeface="+mn-lt"/>
                        <a:cs typeface="Arial"/>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1000" b="1" i="0" u="none" strike="noStrike" dirty="0" err="1">
                          <a:solidFill>
                            <a:srgbClr val="000000"/>
                          </a:solidFill>
                          <a:effectLst/>
                          <a:latin typeface="+mn-lt"/>
                          <a:cs typeface="Arial"/>
                        </a:rPr>
                        <a:t>Rhaniad</a:t>
                      </a:r>
                      <a:r>
                        <a:rPr lang="en-GB" sz="1000" b="1" i="0" u="none" strike="noStrike" dirty="0">
                          <a:solidFill>
                            <a:srgbClr val="000000"/>
                          </a:solidFill>
                          <a:effectLst/>
                          <a:latin typeface="+mn-lt"/>
                          <a:cs typeface="Arial"/>
                        </a:rPr>
                        <a:t> </a:t>
                      </a:r>
                      <a:r>
                        <a:rPr lang="en-GB" sz="1000" b="1" i="0" u="none" strike="noStrike" dirty="0" err="1">
                          <a:solidFill>
                            <a:srgbClr val="000000"/>
                          </a:solidFill>
                          <a:effectLst/>
                          <a:latin typeface="+mn-lt"/>
                          <a:cs typeface="Arial"/>
                        </a:rPr>
                        <a:t>ar</a:t>
                      </a:r>
                      <a:endParaRPr lang="en-GB" sz="1000" b="1" i="0" u="none" strike="noStrike" dirty="0">
                        <a:solidFill>
                          <a:srgbClr val="000000"/>
                        </a:solidFill>
                        <a:effectLst/>
                        <a:latin typeface="+mn-lt"/>
                        <a:cs typeface="Arial"/>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375591978"/>
                  </a:ext>
                </a:extLst>
              </a:tr>
              <a:tr h="108855">
                <a:tc>
                  <a:txBody>
                    <a:bodyPr/>
                    <a:lstStyle/>
                    <a:p>
                      <a:pPr algn="l" fontAlgn="ctr"/>
                      <a:endParaRPr lang="cy-GB" sz="1000" b="0" i="0" u="none" strike="noStrike" noProof="0" dirty="0">
                        <a:solidFill>
                          <a:srgbClr val="000000"/>
                        </a:solidFill>
                        <a:effectLst/>
                        <a:latin typeface="+mn-lt"/>
                        <a:cs typeface="Arial" panose="020B0604020202020204" pitchFamily="34" charset="0"/>
                      </a:endParaRPr>
                    </a:p>
                  </a:txBody>
                  <a:tcPr marL="6350" marR="6350" marT="6350" marB="0" anchor="ctr"/>
                </a:tc>
                <a:tc>
                  <a:txBody>
                    <a:bodyPr/>
                    <a:lstStyle/>
                    <a:p>
                      <a:pPr algn="ctr" fontAlgn="ctr"/>
                      <a:r>
                        <a:rPr lang="en-GB" sz="1000" b="1" u="none" strike="noStrike" dirty="0">
                          <a:effectLst/>
                          <a:latin typeface="+mn-lt"/>
                          <a:cs typeface="Arial"/>
                        </a:rPr>
                        <a:t>31-Jul-24</a:t>
                      </a:r>
                      <a:endParaRPr lang="en-GB" sz="1000" b="1" i="0" u="none" strike="noStrike" dirty="0">
                        <a:solidFill>
                          <a:srgbClr val="000000"/>
                        </a:solidFill>
                        <a:effectLst/>
                        <a:latin typeface="+mn-lt"/>
                        <a:cs typeface="Arial"/>
                      </a:endParaRPr>
                    </a:p>
                  </a:txBody>
                  <a:tcPr marL="6350" marR="6350" marT="6350" marB="0" anchor="ctr">
                    <a:lnR w="12700" cap="flat" cmpd="sng" algn="ctr">
                      <a:solidFill>
                        <a:schemeClr val="tx1"/>
                      </a:solidFill>
                      <a:prstDash val="sysDot"/>
                      <a:round/>
                      <a:headEnd type="none" w="med" len="med"/>
                      <a:tailEnd type="none" w="med" len="med"/>
                    </a:lnR>
                  </a:tcPr>
                </a:tc>
                <a:tc>
                  <a:txBody>
                    <a:bodyPr/>
                    <a:lstStyle/>
                    <a:p>
                      <a:pPr algn="ctr" fontAlgn="ctr"/>
                      <a:r>
                        <a:rPr lang="en-GB" sz="1000" b="1" u="none" strike="noStrike">
                          <a:effectLst/>
                          <a:latin typeface="+mn-lt"/>
                          <a:cs typeface="Arial"/>
                        </a:rPr>
                        <a:t>31-Jul-23</a:t>
                      </a:r>
                      <a:endParaRPr lang="en-GB" sz="1000" b="1" i="0" u="none" strike="noStrike" dirty="0">
                        <a:solidFill>
                          <a:srgbClr val="000000"/>
                        </a:solidFill>
                        <a:effectLst/>
                        <a:latin typeface="+mn-lt"/>
                        <a:cs typeface="Arial"/>
                      </a:endParaRPr>
                    </a:p>
                  </a:txBody>
                  <a:tcPr marL="6350" marR="6350" marT="6350" marB="0" anchor="ct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937247304"/>
                  </a:ext>
                </a:extLst>
              </a:tr>
              <a:tr h="108855">
                <a:tc>
                  <a:txBody>
                    <a:bodyPr/>
                    <a:lstStyle/>
                    <a:p>
                      <a:pPr algn="l" fontAlgn="ctr"/>
                      <a:endParaRPr lang="cy-GB" sz="1000" b="0" i="0" u="none" strike="noStrike" noProof="0" dirty="0">
                        <a:solidFill>
                          <a:srgbClr val="000000"/>
                        </a:solidFill>
                        <a:effectLst/>
                        <a:latin typeface="+mn-lt"/>
                        <a:cs typeface="Arial" panose="020B0604020202020204" pitchFamily="34" charset="0"/>
                      </a:endParaRPr>
                    </a:p>
                  </a:txBody>
                  <a:tcPr marL="6350" marR="6350" marT="6350" marB="0" anchor="ctr"/>
                </a:tc>
                <a:tc>
                  <a:txBody>
                    <a:bodyPr/>
                    <a:lstStyle/>
                    <a:p>
                      <a:pPr algn="ctr" fontAlgn="ctr"/>
                      <a:r>
                        <a:rPr lang="en-GB" sz="1000" b="1" u="none" strike="noStrike">
                          <a:effectLst/>
                          <a:latin typeface="+mn-lt"/>
                          <a:cs typeface="Arial"/>
                        </a:rPr>
                        <a:t>%</a:t>
                      </a:r>
                      <a:endParaRPr lang="en-GB" sz="1000" b="1" i="0" u="none" strike="noStrike" dirty="0">
                        <a:solidFill>
                          <a:srgbClr val="000000"/>
                        </a:solidFill>
                        <a:effectLst/>
                        <a:latin typeface="+mn-lt"/>
                        <a:cs typeface="Arial"/>
                      </a:endParaRPr>
                    </a:p>
                  </a:txBody>
                  <a:tcPr marL="6350" marR="6350" marT="635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GB" sz="1000" b="1" u="none" strike="noStrike">
                          <a:effectLst/>
                          <a:latin typeface="+mn-lt"/>
                          <a:cs typeface="Arial"/>
                        </a:rPr>
                        <a:t>%</a:t>
                      </a:r>
                      <a:endParaRPr lang="en-GB" sz="1000" b="1" i="0" u="none" strike="noStrike" dirty="0">
                        <a:solidFill>
                          <a:srgbClr val="000000"/>
                        </a:solidFill>
                        <a:effectLst/>
                        <a:latin typeface="+mn-lt"/>
                        <a:cs typeface="Arial"/>
                      </a:endParaRPr>
                    </a:p>
                  </a:txBody>
                  <a:tcPr marL="6350" marR="6350" marT="635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3225978"/>
                  </a:ext>
                </a:extLst>
              </a:tr>
              <a:tr h="108855">
                <a:tc>
                  <a:txBody>
                    <a:bodyPr/>
                    <a:lstStyle/>
                    <a:p>
                      <a:r>
                        <a:rPr lang="cy-GB" sz="1000" noProof="0" dirty="0">
                          <a:effectLst/>
                          <a:latin typeface="+mn-lt"/>
                          <a:ea typeface="Times New Roman" panose="02020603050405020304" pitchFamily="18" charset="0"/>
                        </a:rPr>
                        <a:t>Ecwitïau</a:t>
                      </a:r>
                    </a:p>
                  </a:txBody>
                  <a:tcPr marL="68580" marR="68580" marT="0" marB="0"/>
                </a:tc>
                <a:tc>
                  <a:txBody>
                    <a:bodyPr/>
                    <a:lstStyle/>
                    <a:p>
                      <a:pPr algn="ctr"/>
                      <a:r>
                        <a:rPr lang="en-GB" sz="1000" b="1">
                          <a:effectLst/>
                          <a:latin typeface="+mn-lt"/>
                          <a:ea typeface="Times New Roman" panose="02020603050405020304" pitchFamily="18" charset="0"/>
                        </a:rPr>
                        <a:t>21.2</a:t>
                      </a:r>
                      <a:endParaRPr lang="en-GB" sz="1000" b="1"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GB" sz="1000">
                          <a:effectLst/>
                          <a:latin typeface="+mn-lt"/>
                          <a:ea typeface="Times New Roman" panose="02020603050405020304" pitchFamily="18" charset="0"/>
                        </a:rPr>
                        <a:t>40.9</a:t>
                      </a: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27426521"/>
                  </a:ext>
                </a:extLst>
              </a:tr>
              <a:tr h="125198">
                <a:tc>
                  <a:txBody>
                    <a:bodyPr/>
                    <a:lstStyle/>
                    <a:p>
                      <a:r>
                        <a:rPr lang="cy-GB" sz="1000" noProof="0" dirty="0">
                          <a:effectLst/>
                          <a:latin typeface="+mn-lt"/>
                          <a:ea typeface="Times New Roman" panose="02020603050405020304" pitchFamily="18" charset="0"/>
                        </a:rPr>
                        <a:t>Bondiau</a:t>
                      </a:r>
                    </a:p>
                  </a:txBody>
                  <a:tcPr marL="68580" marR="68580" marT="0" marB="0"/>
                </a:tc>
                <a:tc>
                  <a:txBody>
                    <a:bodyPr/>
                    <a:lstStyle/>
                    <a:p>
                      <a:pPr algn="ctr"/>
                      <a:r>
                        <a:rPr lang="en-GB" sz="1000" b="1">
                          <a:effectLst/>
                          <a:latin typeface="+mn-lt"/>
                          <a:ea typeface="Times New Roman" panose="02020603050405020304" pitchFamily="18" charset="0"/>
                        </a:rPr>
                        <a:t>78.1</a:t>
                      </a:r>
                      <a:endParaRPr lang="en-GB" sz="1000" b="1"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effectLst/>
                          <a:latin typeface="+mn-lt"/>
                          <a:ea typeface="Times New Roman" panose="02020603050405020304" pitchFamily="18" charset="0"/>
                        </a:rPr>
                        <a:t>48.4</a:t>
                      </a: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684349768"/>
                  </a:ext>
                </a:extLst>
              </a:tr>
              <a:tr h="108855">
                <a:tc>
                  <a:txBody>
                    <a:bodyPr/>
                    <a:lstStyle/>
                    <a:p>
                      <a:r>
                        <a:rPr lang="cy-GB" sz="1000" noProof="0" dirty="0">
                          <a:effectLst/>
                          <a:latin typeface="+mn-lt"/>
                          <a:ea typeface="Times New Roman" panose="02020603050405020304" pitchFamily="18" charset="0"/>
                        </a:rPr>
                        <a:t>Arall*</a:t>
                      </a:r>
                    </a:p>
                  </a:txBody>
                  <a:tcPr marL="68580" marR="68580" marT="0" marB="0"/>
                </a:tc>
                <a:tc>
                  <a:txBody>
                    <a:bodyPr/>
                    <a:lstStyle/>
                    <a:p>
                      <a:pPr algn="ctr"/>
                      <a:r>
                        <a:rPr lang="en-GB" sz="1000" b="1">
                          <a:effectLst/>
                          <a:latin typeface="+mn-lt"/>
                          <a:ea typeface="Times New Roman" panose="02020603050405020304" pitchFamily="18" charset="0"/>
                        </a:rPr>
                        <a:t>0.7</a:t>
                      </a:r>
                      <a:endParaRPr lang="en-GB" sz="1000" b="1" dirty="0">
                        <a:effectLst/>
                        <a:latin typeface="+mn-lt"/>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a:effectLst/>
                          <a:latin typeface="+mn-lt"/>
                          <a:ea typeface="Times New Roman" panose="02020603050405020304" pitchFamily="18" charset="0"/>
                        </a:rPr>
                        <a:t>10.7</a:t>
                      </a: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7816871"/>
                  </a:ext>
                </a:extLst>
              </a:tr>
              <a:tr h="108855">
                <a:tc>
                  <a:txBody>
                    <a:bodyPr/>
                    <a:lstStyle/>
                    <a:p>
                      <a:pPr algn="l" fontAlgn="ctr"/>
                      <a:endParaRPr lang="en-GB" sz="1000" b="0" i="0" u="none" strike="noStrike">
                        <a:solidFill>
                          <a:srgbClr val="000000"/>
                        </a:solidFill>
                        <a:effectLst/>
                        <a:latin typeface="+mn-lt"/>
                        <a:cs typeface="Arial" panose="020B0604020202020204" pitchFamily="34" charset="0"/>
                      </a:endParaRPr>
                    </a:p>
                  </a:txBody>
                  <a:tcPr marL="6350" marR="6350" marT="6350" marB="0" anchor="ctr">
                    <a:lnR>
                      <a:noFill/>
                    </a:lnR>
                  </a:tcPr>
                </a:tc>
                <a:tc>
                  <a:txBody>
                    <a:bodyPr/>
                    <a:lstStyle/>
                    <a:p>
                      <a:pPr algn="ctr"/>
                      <a:r>
                        <a:rPr lang="en-GB" sz="1000" b="1">
                          <a:effectLst/>
                          <a:latin typeface="+mn-lt"/>
                          <a:ea typeface="Times New Roman" panose="02020603050405020304" pitchFamily="18" charset="0"/>
                        </a:rPr>
                        <a:t>100</a:t>
                      </a:r>
                      <a:endParaRPr lang="en-GB" sz="1000">
                        <a:effectLst/>
                        <a:latin typeface="+mn-lt"/>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mn-lt"/>
                          <a:ea typeface="Times New Roman" panose="02020603050405020304" pitchFamily="18" charset="0"/>
                        </a:rPr>
                        <a:t>100</a:t>
                      </a: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477463"/>
                  </a:ext>
                </a:extLst>
              </a:tr>
            </a:tbl>
          </a:graphicData>
        </a:graphic>
      </p:graphicFrame>
      <p:cxnSp>
        <p:nvCxnSpPr>
          <p:cNvPr id="21" name="Straight Connector 20">
            <a:extLst>
              <a:ext uri="{FF2B5EF4-FFF2-40B4-BE49-F238E27FC236}">
                <a16:creationId xmlns:a16="http://schemas.microsoft.com/office/drawing/2014/main" id="{2446EB38-D058-A0E5-55B8-1DFE4ACB2B58}"/>
              </a:ext>
            </a:extLst>
          </p:cNvPr>
          <p:cNvCxnSpPr/>
          <p:nvPr/>
        </p:nvCxnSpPr>
        <p:spPr>
          <a:xfrm>
            <a:off x="7134000" y="3658964"/>
            <a:ext cx="5183758"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DA53F00-FFC7-9ED7-BD10-C31B02EB64CE}"/>
              </a:ext>
            </a:extLst>
          </p:cNvPr>
          <p:cNvSpPr txBox="1"/>
          <p:nvPr/>
        </p:nvSpPr>
        <p:spPr>
          <a:xfrm>
            <a:off x="6883405" y="3942073"/>
            <a:ext cx="2681092" cy="276999"/>
          </a:xfrm>
          <a:prstGeom prst="rect">
            <a:avLst/>
          </a:prstGeom>
          <a:noFill/>
        </p:spPr>
        <p:txBody>
          <a:bodyPr wrap="square" rtlCol="0">
            <a:spAutoFit/>
          </a:bodyPr>
          <a:lstStyle/>
          <a:p>
            <a:r>
              <a:rPr lang="cy-GB" sz="1200" b="1" dirty="0"/>
              <a:t>Rhannu asedau'r cynllun</a:t>
            </a:r>
          </a:p>
        </p:txBody>
      </p:sp>
      <p:sp>
        <p:nvSpPr>
          <p:cNvPr id="2" name="Rectangle 1">
            <a:extLst>
              <a:ext uri="{FF2B5EF4-FFF2-40B4-BE49-F238E27FC236}">
                <a16:creationId xmlns:a16="http://schemas.microsoft.com/office/drawing/2014/main" id="{DC87F595-0BCC-8ED1-861E-F5448559508A}"/>
              </a:ext>
            </a:extLst>
          </p:cNvPr>
          <p:cNvSpPr/>
          <p:nvPr/>
        </p:nvSpPr>
        <p:spPr>
          <a:xfrm>
            <a:off x="0" y="868100"/>
            <a:ext cx="12801600" cy="35534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4FB2B9F-C13B-4546-4F2E-6BA67EB7EE22}"/>
              </a:ext>
            </a:extLst>
          </p:cNvPr>
          <p:cNvSpPr txBox="1"/>
          <p:nvPr/>
        </p:nvSpPr>
        <p:spPr>
          <a:xfrm>
            <a:off x="472943" y="880586"/>
            <a:ext cx="6891351" cy="338554"/>
          </a:xfrm>
          <a:prstGeom prst="rect">
            <a:avLst/>
          </a:prstGeom>
          <a:noFill/>
        </p:spPr>
        <p:txBody>
          <a:bodyPr wrap="square" rtlCol="0">
            <a:spAutoFit/>
          </a:bodyPr>
          <a:lstStyle/>
          <a:p>
            <a:r>
              <a:rPr lang="cy-GB" sz="1600" b="1" dirty="0"/>
              <a:t>Cynllun Pensiwn a Sicrwydd Prifysgol Cymru Llanbedr Pont Steffan (UWLPAS</a:t>
            </a:r>
            <a:r>
              <a:rPr lang="en-GB" sz="1600" b="1" dirty="0"/>
              <a:t>)</a:t>
            </a:r>
          </a:p>
        </p:txBody>
      </p:sp>
      <p:sp>
        <p:nvSpPr>
          <p:cNvPr id="9" name="TextBox 8">
            <a:extLst>
              <a:ext uri="{FF2B5EF4-FFF2-40B4-BE49-F238E27FC236}">
                <a16:creationId xmlns:a16="http://schemas.microsoft.com/office/drawing/2014/main" id="{FD494666-058F-DC76-1956-7D1DE65BE0B6}"/>
              </a:ext>
            </a:extLst>
          </p:cNvPr>
          <p:cNvSpPr txBox="1"/>
          <p:nvPr/>
        </p:nvSpPr>
        <p:spPr>
          <a:xfrm>
            <a:off x="6801066" y="5382129"/>
            <a:ext cx="5601639" cy="1384995"/>
          </a:xfrm>
          <a:prstGeom prst="rect">
            <a:avLst/>
          </a:prstGeom>
          <a:noFill/>
        </p:spPr>
        <p:txBody>
          <a:bodyPr wrap="square">
            <a:spAutoFit/>
          </a:bodyPr>
          <a:lstStyle/>
          <a:p>
            <a:pPr algn="just"/>
            <a:r>
              <a:rPr lang="cy-GB" sz="1050" dirty="0"/>
              <a:t>Ar 25 Gorffennaf 2024, gwrthododd y Llys Apêl yr apêl yn achos </a:t>
            </a:r>
            <a:r>
              <a:rPr lang="cy-GB" sz="1050" dirty="0" err="1"/>
              <a:t>Virgin</a:t>
            </a:r>
            <a:r>
              <a:rPr lang="cy-GB" sz="1050" dirty="0"/>
              <a:t> </a:t>
            </a:r>
            <a:r>
              <a:rPr lang="cy-GB" sz="1050" dirty="0" err="1"/>
              <a:t>Media</a:t>
            </a:r>
            <a:r>
              <a:rPr lang="cy-GB" sz="1050" dirty="0"/>
              <a:t> </a:t>
            </a:r>
            <a:r>
              <a:rPr lang="cy-GB" sz="1050" dirty="0" err="1"/>
              <a:t>Limited</a:t>
            </a:r>
            <a:r>
              <a:rPr lang="cy-GB" sz="1050" dirty="0"/>
              <a:t> yn erbyn NTL </a:t>
            </a:r>
            <a:r>
              <a:rPr lang="cy-GB" sz="1050" dirty="0" err="1"/>
              <a:t>Pension</a:t>
            </a:r>
            <a:r>
              <a:rPr lang="cy-GB" sz="1050" dirty="0"/>
              <a:t> </a:t>
            </a:r>
            <a:r>
              <a:rPr lang="cy-GB" sz="1050" dirty="0" err="1"/>
              <a:t>Trustees</a:t>
            </a:r>
            <a:r>
              <a:rPr lang="cy-GB" sz="1050" dirty="0"/>
              <a:t> II </a:t>
            </a:r>
            <a:r>
              <a:rPr lang="cy-GB" sz="1050" dirty="0" err="1"/>
              <a:t>Limited</a:t>
            </a:r>
            <a:r>
              <a:rPr lang="cy-GB" sz="1050" dirty="0"/>
              <a:t> ac eraill. Cyflwynwyd yr apêl gan </a:t>
            </a:r>
            <a:r>
              <a:rPr lang="cy-GB" sz="1050" dirty="0" err="1"/>
              <a:t>Virgin</a:t>
            </a:r>
            <a:r>
              <a:rPr lang="cy-GB" sz="1050" dirty="0"/>
              <a:t> </a:t>
            </a:r>
            <a:r>
              <a:rPr lang="cy-GB" sz="1050" dirty="0" err="1"/>
              <a:t>Media</a:t>
            </a:r>
            <a:r>
              <a:rPr lang="cy-GB" sz="1050" dirty="0"/>
              <a:t> Ltd yn erbyn agweddau ar ddyfarniad yr Uchel Lys a gyflwynwyd ym mis Mehefin 2023 yn ymwneud â dilysrwydd rhai newidiadau hanesyddol i bensiynau oherwydd y diffyg cadarnhad </a:t>
            </a:r>
            <a:r>
              <a:rPr lang="cy-GB" sz="1050" dirty="0" err="1"/>
              <a:t>actiwaraidd</a:t>
            </a:r>
            <a:r>
              <a:rPr lang="cy-GB" sz="1050" dirty="0"/>
              <a:t> sy’n ofynnol yn ôl y gyfraith. Cadarnhaodd y Llys Apêl ddyfarniad yr Uchel Lys. Efallai y bydd gan y dyfarniad oblygiadau i gynlluniau buddion diffiniedig eraill y DU. Deellir y gallai hyn fod yn gymwys neu beidio i’r Cynllun Pensiwn Llywodraeth Leol (</a:t>
            </a:r>
            <a:r>
              <a:rPr lang="cy-GB" sz="1050" dirty="0" err="1"/>
              <a:t>CPLlL</a:t>
            </a:r>
            <a:r>
              <a:rPr lang="cy-GB" sz="1050" dirty="0"/>
              <a:t>) ac mae Trysorlys EF ar hyn o bryd yn asesu’r goblygiadau i bob cynllun pensiwn gwasanaeth cyhoeddus. Nid oes unrhyw wybodaeth bellach ar gael ar hyn o bryd. </a:t>
            </a:r>
          </a:p>
        </p:txBody>
      </p:sp>
    </p:spTree>
    <p:extLst>
      <p:ext uri="{BB962C8B-B14F-4D97-AF65-F5344CB8AC3E}">
        <p14:creationId xmlns:p14="http://schemas.microsoft.com/office/powerpoint/2010/main" val="9161255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B83A2-4230-EBEC-AAA4-2DAC0165D3FF}"/>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1FA1DCF-801C-9E85-97B6-E70430D5193C}"/>
              </a:ext>
            </a:extLst>
          </p:cNvPr>
          <p:cNvSpPr/>
          <p:nvPr/>
        </p:nvSpPr>
        <p:spPr>
          <a:xfrm>
            <a:off x="6148136" y="0"/>
            <a:ext cx="493296" cy="96181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F7EA6A5-57A7-AE20-F76A-F72FCA7AE4F6}"/>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A6FFBF-8188-4DB7-46DC-1F1B7B5EB226}"/>
              </a:ext>
            </a:extLst>
          </p:cNvPr>
          <p:cNvSpPr txBox="1"/>
          <p:nvPr/>
        </p:nvSpPr>
        <p:spPr>
          <a:xfrm>
            <a:off x="386863" y="61555"/>
            <a:ext cx="12180873" cy="584775"/>
          </a:xfrm>
          <a:prstGeom prst="rect">
            <a:avLst/>
          </a:prstGeom>
          <a:noFill/>
        </p:spPr>
        <p:txBody>
          <a:bodyPr wrap="square" rtlCol="0">
            <a:spAutoFit/>
          </a:bodyPr>
          <a:lstStyle/>
          <a:p>
            <a:r>
              <a:rPr lang="en-GB" sz="3200" dirty="0">
                <a:solidFill>
                  <a:schemeClr val="bg1"/>
                </a:solidFill>
              </a:rPr>
              <a:t>NODIADAU I’R CYFRIFON</a:t>
            </a:r>
            <a:endParaRPr lang="en-GB" sz="3200" b="1" dirty="0">
              <a:solidFill>
                <a:schemeClr val="bg1"/>
              </a:solidFill>
            </a:endParaRPr>
          </a:p>
        </p:txBody>
      </p:sp>
      <p:graphicFrame>
        <p:nvGraphicFramePr>
          <p:cNvPr id="3" name="Table 2">
            <a:extLst>
              <a:ext uri="{FF2B5EF4-FFF2-40B4-BE49-F238E27FC236}">
                <a16:creationId xmlns:a16="http://schemas.microsoft.com/office/drawing/2014/main" id="{1D741CEC-E1FC-072F-7923-305B79E89F01}"/>
              </a:ext>
            </a:extLst>
          </p:cNvPr>
          <p:cNvGraphicFramePr>
            <a:graphicFrameLocks noGrp="1"/>
          </p:cNvGraphicFramePr>
          <p:nvPr>
            <p:extLst>
              <p:ext uri="{D42A27DB-BD31-4B8C-83A1-F6EECF244321}">
                <p14:modId xmlns:p14="http://schemas.microsoft.com/office/powerpoint/2010/main" val="1595549782"/>
              </p:ext>
            </p:extLst>
          </p:nvPr>
        </p:nvGraphicFramePr>
        <p:xfrm>
          <a:off x="533910" y="3817202"/>
          <a:ext cx="5445784" cy="1198261"/>
        </p:xfrm>
        <a:graphic>
          <a:graphicData uri="http://schemas.openxmlformats.org/drawingml/2006/table">
            <a:tbl>
              <a:tblPr>
                <a:tableStyleId>{2D5ABB26-0587-4C30-8999-92F81FD0307C}</a:tableStyleId>
              </a:tblPr>
              <a:tblGrid>
                <a:gridCol w="3502308">
                  <a:extLst>
                    <a:ext uri="{9D8B030D-6E8A-4147-A177-3AD203B41FA5}">
                      <a16:colId xmlns:a16="http://schemas.microsoft.com/office/drawing/2014/main" val="2084967443"/>
                    </a:ext>
                  </a:extLst>
                </a:gridCol>
                <a:gridCol w="971738">
                  <a:extLst>
                    <a:ext uri="{9D8B030D-6E8A-4147-A177-3AD203B41FA5}">
                      <a16:colId xmlns:a16="http://schemas.microsoft.com/office/drawing/2014/main" val="4087714902"/>
                    </a:ext>
                  </a:extLst>
                </a:gridCol>
                <a:gridCol w="971738">
                  <a:extLst>
                    <a:ext uri="{9D8B030D-6E8A-4147-A177-3AD203B41FA5}">
                      <a16:colId xmlns:a16="http://schemas.microsoft.com/office/drawing/2014/main" val="4018122808"/>
                    </a:ext>
                  </a:extLst>
                </a:gridCol>
              </a:tblGrid>
              <a:tr h="66896">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dirty="0">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pPr algn="l" fontAlgn="ctr"/>
                      <a:r>
                        <a:rPr lang="cy-GB" sz="1000" u="none" strike="noStrike" noProof="0" dirty="0">
                          <a:effectLst/>
                        </a:rPr>
                        <a:t>Cost bresennol y gwasanaeth</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a:r>
                        <a:rPr lang="en-GB" sz="1000" b="1">
                          <a:effectLst/>
                          <a:latin typeface="Calibri"/>
                          <a:ea typeface="Times New Roman" panose="02020603050405020304" pitchFamily="18" charset="0"/>
                        </a:rPr>
                        <a:t>(37)</a:t>
                      </a:r>
                      <a:endParaRPr lang="en-GB" sz="1200" b="1" dirty="0">
                        <a:effectLst/>
                        <a:latin typeface="Calibri"/>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pPr algn="ctr"/>
                      <a:r>
                        <a:rPr lang="en-GB" sz="1000">
                          <a:effectLst/>
                          <a:latin typeface="Calibri"/>
                          <a:ea typeface="Times New Roman" panose="02020603050405020304" pitchFamily="18" charset="0"/>
                        </a:rPr>
                        <a:t>(51)</a:t>
                      </a:r>
                      <a:endParaRPr lang="en-GB" sz="1200" dirty="0">
                        <a:effectLst/>
                        <a:latin typeface="Calibri"/>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077089736"/>
                  </a:ext>
                </a:extLst>
              </a:tr>
              <a:tr h="179926">
                <a:tc>
                  <a:txBody>
                    <a:bodyPr/>
                    <a:lstStyle/>
                    <a:p>
                      <a:pPr algn="l" fontAlgn="ctr"/>
                      <a:r>
                        <a:rPr lang="cy-GB" sz="1000" u="none" strike="noStrike" noProof="0" dirty="0">
                          <a:effectLst/>
                        </a:rPr>
                        <a:t>Cost y gwasanaeth yn y gorffennol</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a:r>
                        <a:rPr lang="en-GB" sz="1000" b="1" dirty="0">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848753276"/>
                  </a:ext>
                </a:extLst>
              </a:tr>
              <a:tr h="179926">
                <a:tc>
                  <a:txBody>
                    <a:bodyPr/>
                    <a:lstStyle/>
                    <a:p>
                      <a:pPr algn="l" fontAlgn="ctr"/>
                      <a:r>
                        <a:rPr lang="cy-GB" sz="1000" u="none" strike="noStrike" noProof="0" dirty="0">
                          <a:effectLst/>
                        </a:rPr>
                        <a:t>Costau gweinyddol</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a:r>
                        <a:rPr lang="en-GB" sz="1000" b="1" dirty="0">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dirty="0">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444380742"/>
                  </a:ext>
                </a:extLst>
              </a:tr>
              <a:tr h="122257">
                <a:tc>
                  <a:txBody>
                    <a:bodyPr/>
                    <a:lstStyle/>
                    <a:p>
                      <a:pPr algn="l" fontAlgn="ctr"/>
                      <a:r>
                        <a:rPr lang="cy-GB" sz="1000" u="none" strike="noStrike" noProof="0" dirty="0">
                          <a:effectLst/>
                        </a:rPr>
                        <a:t>Cwtogi</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a:r>
                        <a:rPr lang="en-GB" sz="1000" b="1">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dirty="0">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483667"/>
                  </a:ext>
                </a:extLst>
              </a:tr>
              <a:tr h="182233">
                <a:tc>
                  <a:txBody>
                    <a:bodyPr/>
                    <a:lstStyle/>
                    <a:p>
                      <a:pPr algn="l" fontAlgn="ctr"/>
                      <a:r>
                        <a:rPr lang="cy-GB" sz="1000" b="0" i="0" u="none" strike="noStrike" noProof="0" dirty="0">
                          <a:solidFill>
                            <a:srgbClr val="000000"/>
                          </a:solidFill>
                          <a:effectLst/>
                          <a:latin typeface="Calibri" panose="020F0502020204030204" pitchFamily="34" charset="0"/>
                        </a:rPr>
                        <a:t>Cyfanswm cost gweithredu</a:t>
                      </a:r>
                    </a:p>
                  </a:txBody>
                  <a:tcPr marL="6350" marR="6350" marT="6350" marB="0" anchor="ctr"/>
                </a:tc>
                <a:tc>
                  <a:txBody>
                    <a:bodyPr/>
                    <a:lstStyle/>
                    <a:p>
                      <a:pPr algn="ctr"/>
                      <a:r>
                        <a:rPr lang="en-GB" sz="1000" b="1">
                          <a:effectLst/>
                          <a:latin typeface="Calibri"/>
                          <a:ea typeface="Times New Roman" panose="02020603050405020304" pitchFamily="18" charset="0"/>
                        </a:rPr>
                        <a:t>(37)</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b="1" dirty="0">
                          <a:effectLst/>
                          <a:latin typeface="Calibri"/>
                          <a:ea typeface="Times New Roman" panose="02020603050405020304" pitchFamily="18" charset="0"/>
                        </a:rPr>
                        <a:t>(51)</a:t>
                      </a:r>
                      <a:endParaRPr lang="en-GB" sz="1200" b="1"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251009"/>
                  </a:ext>
                </a:extLst>
              </a:tr>
            </a:tbl>
          </a:graphicData>
        </a:graphic>
      </p:graphicFrame>
      <p:sp>
        <p:nvSpPr>
          <p:cNvPr id="6" name="TextBox 5">
            <a:extLst>
              <a:ext uri="{FF2B5EF4-FFF2-40B4-BE49-F238E27FC236}">
                <a16:creationId xmlns:a16="http://schemas.microsoft.com/office/drawing/2014/main" id="{E6C81459-F4D1-CAAA-824C-21317EA3AD19}"/>
              </a:ext>
            </a:extLst>
          </p:cNvPr>
          <p:cNvSpPr txBox="1"/>
          <p:nvPr/>
        </p:nvSpPr>
        <p:spPr>
          <a:xfrm>
            <a:off x="429755" y="3413342"/>
            <a:ext cx="4755936" cy="276999"/>
          </a:xfrm>
          <a:prstGeom prst="rect">
            <a:avLst/>
          </a:prstGeom>
          <a:noFill/>
        </p:spPr>
        <p:txBody>
          <a:bodyPr wrap="square" rtlCol="0">
            <a:spAutoFit/>
          </a:bodyPr>
          <a:lstStyle/>
          <a:p>
            <a:r>
              <a:rPr lang="cy-GB" sz="1200" b="1" dirty="0"/>
              <a:t>Dadansoddiad o'r swm a godir mewn Datganiad o Incwm Cynhwysfawr</a:t>
            </a:r>
          </a:p>
        </p:txBody>
      </p:sp>
      <p:graphicFrame>
        <p:nvGraphicFramePr>
          <p:cNvPr id="5" name="Table 4">
            <a:extLst>
              <a:ext uri="{FF2B5EF4-FFF2-40B4-BE49-F238E27FC236}">
                <a16:creationId xmlns:a16="http://schemas.microsoft.com/office/drawing/2014/main" id="{610AE953-1AFC-E00E-E002-D8951E413645}"/>
              </a:ext>
            </a:extLst>
          </p:cNvPr>
          <p:cNvGraphicFramePr>
            <a:graphicFrameLocks noGrp="1"/>
          </p:cNvGraphicFramePr>
          <p:nvPr>
            <p:extLst>
              <p:ext uri="{D42A27DB-BD31-4B8C-83A1-F6EECF244321}">
                <p14:modId xmlns:p14="http://schemas.microsoft.com/office/powerpoint/2010/main" val="1413402943"/>
              </p:ext>
            </p:extLst>
          </p:nvPr>
        </p:nvGraphicFramePr>
        <p:xfrm>
          <a:off x="411611" y="5587382"/>
          <a:ext cx="5445784" cy="1558164"/>
        </p:xfrm>
        <a:graphic>
          <a:graphicData uri="http://schemas.openxmlformats.org/drawingml/2006/table">
            <a:tbl>
              <a:tblPr>
                <a:tableStyleId>{2D5ABB26-0587-4C30-8999-92F81FD0307C}</a:tableStyleId>
              </a:tblPr>
              <a:tblGrid>
                <a:gridCol w="3502308">
                  <a:extLst>
                    <a:ext uri="{9D8B030D-6E8A-4147-A177-3AD203B41FA5}">
                      <a16:colId xmlns:a16="http://schemas.microsoft.com/office/drawing/2014/main" val="2084967443"/>
                    </a:ext>
                  </a:extLst>
                </a:gridCol>
                <a:gridCol w="971738">
                  <a:extLst>
                    <a:ext uri="{9D8B030D-6E8A-4147-A177-3AD203B41FA5}">
                      <a16:colId xmlns:a16="http://schemas.microsoft.com/office/drawing/2014/main" val="4087714902"/>
                    </a:ext>
                  </a:extLst>
                </a:gridCol>
                <a:gridCol w="971738">
                  <a:extLst>
                    <a:ext uri="{9D8B030D-6E8A-4147-A177-3AD203B41FA5}">
                      <a16:colId xmlns:a16="http://schemas.microsoft.com/office/drawing/2014/main" val="4018122808"/>
                    </a:ext>
                  </a:extLst>
                </a:gridCol>
              </a:tblGrid>
              <a:tr h="210558">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210558">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a:effectLst/>
                        </a:rPr>
                        <a:t>31-Jul-24</a:t>
                      </a:r>
                      <a:endParaRPr lang="en-GB" sz="1000" b="1" i="0" u="none" strike="noStrike">
                        <a:solidFill>
                          <a:srgbClr val="000000"/>
                        </a:solidFill>
                        <a:effectLst/>
                        <a:latin typeface="Calibri" panose="020F0502020204030204" pitchFamily="34" charset="0"/>
                      </a:endParaRP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31-Jul-23</a:t>
                      </a:r>
                      <a:endParaRPr lang="en-GB" sz="10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210558">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dirty="0">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2311106"/>
                  </a:ext>
                </a:extLst>
              </a:tr>
              <a:tr h="210558">
                <a:tc>
                  <a:txBody>
                    <a:bodyPr/>
                    <a:lstStyle/>
                    <a:p>
                      <a:pPr algn="l" fontAlgn="ctr"/>
                      <a:r>
                        <a:rPr lang="cy-GB" sz="1000" b="0" i="0" u="none" strike="noStrike" noProof="0" dirty="0">
                          <a:solidFill>
                            <a:srgbClr val="000000"/>
                          </a:solidFill>
                          <a:effectLst/>
                          <a:latin typeface="Calibri"/>
                        </a:rPr>
                        <a:t>Enillion disgwyliedig ar asedau</a:t>
                      </a:r>
                    </a:p>
                  </a:txBody>
                  <a:tcPr marL="6350" marR="6350" marT="6350" marB="0" anchor="ctr">
                    <a:lnR>
                      <a:noFill/>
                    </a:lnR>
                  </a:tcPr>
                </a:tc>
                <a:tc>
                  <a:txBody>
                    <a:bodyPr/>
                    <a:lstStyle/>
                    <a:p>
                      <a:pPr algn="ctr"/>
                      <a:r>
                        <a:rPr lang="en-GB" sz="1000" b="1">
                          <a:effectLst/>
                          <a:latin typeface="Calibri"/>
                          <a:ea typeface="Times New Roman" panose="02020603050405020304" pitchFamily="18" charset="0"/>
                        </a:rPr>
                        <a:t>952</a:t>
                      </a:r>
                      <a:endParaRPr lang="en-GB" sz="1200" b="1" dirty="0">
                        <a:effectLst/>
                        <a:latin typeface="Calibri"/>
                        <a:ea typeface="Times New Roman" panose="02020603050405020304" pitchFamily="18" charset="0"/>
                      </a:endParaRPr>
                    </a:p>
                  </a:txBody>
                  <a:tcPr marL="68580" marR="68580" marT="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745</a:t>
                      </a:r>
                      <a:endParaRPr lang="en-GB" sz="1200" dirty="0">
                        <a:effectLst/>
                        <a:latin typeface="Calibri"/>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1474431"/>
                  </a:ext>
                </a:extLst>
              </a:tr>
              <a:tr h="238644">
                <a:tc>
                  <a:txBody>
                    <a:bodyPr/>
                    <a:lstStyle/>
                    <a:p>
                      <a:pPr algn="l" fontAlgn="ctr"/>
                      <a:r>
                        <a:rPr lang="cy-GB" sz="1000" b="0" i="0" u="none" strike="noStrike" noProof="0" dirty="0">
                          <a:solidFill>
                            <a:srgbClr val="000000"/>
                          </a:solidFill>
                          <a:effectLst/>
                          <a:latin typeface="Calibri" panose="020F0502020204030204" pitchFamily="34" charset="0"/>
                        </a:rPr>
                        <a:t>Llog ar rwymedigaethau pensiynau</a:t>
                      </a:r>
                    </a:p>
                  </a:txBody>
                  <a:tcPr marL="6350" marR="6350" marT="6350" marB="0" anchor="ctr"/>
                </a:tc>
                <a:tc>
                  <a:txBody>
                    <a:bodyPr/>
                    <a:lstStyle/>
                    <a:p>
                      <a:pPr algn="ctr"/>
                      <a:r>
                        <a:rPr lang="en-GB" sz="1000" b="1" dirty="0">
                          <a:effectLst/>
                          <a:latin typeface="Calibri"/>
                          <a:ea typeface="Times New Roman" panose="02020603050405020304" pitchFamily="18" charset="0"/>
                        </a:rPr>
                        <a:t>(781)</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pPr algn="ctr"/>
                      <a:r>
                        <a:rPr lang="en-GB" sz="1000">
                          <a:effectLst/>
                          <a:latin typeface="Calibri"/>
                          <a:ea typeface="Times New Roman" panose="02020603050405020304" pitchFamily="18" charset="0"/>
                        </a:rPr>
                        <a:t>(675)</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077089736"/>
                  </a:ext>
                </a:extLst>
              </a:tr>
              <a:tr h="238644">
                <a:tc>
                  <a:txBody>
                    <a:bodyPr/>
                    <a:lstStyle/>
                    <a:p>
                      <a:pPr algn="l" fontAlgn="ctr"/>
                      <a:r>
                        <a:rPr lang="cy-GB" sz="1000" b="0" i="0" u="none" strike="noStrike" noProof="0" dirty="0">
                          <a:solidFill>
                            <a:srgbClr val="000000"/>
                          </a:solidFill>
                          <a:effectLst/>
                          <a:latin typeface="Calibri" panose="020F0502020204030204" pitchFamily="34" charset="0"/>
                        </a:rPr>
                        <a:t>Llog ar asedau </a:t>
                      </a:r>
                      <a:r>
                        <a:rPr lang="cy-GB" sz="1000" b="0" i="0" u="none" strike="noStrike" noProof="0" dirty="0" err="1">
                          <a:solidFill>
                            <a:srgbClr val="000000"/>
                          </a:solidFill>
                          <a:effectLst/>
                          <a:latin typeface="Calibri" panose="020F0502020204030204" pitchFamily="34" charset="0"/>
                        </a:rPr>
                        <a:t>anadnabyddedig</a:t>
                      </a: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a:r>
                        <a:rPr lang="en-GB" sz="1000" b="1" dirty="0">
                          <a:effectLst/>
                          <a:latin typeface="Calibri"/>
                          <a:ea typeface="Times New Roman" panose="02020603050405020304" pitchFamily="18" charset="0"/>
                        </a:rPr>
                        <a:t>(163)</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dirty="0">
                          <a:effectLst/>
                          <a:latin typeface="Calibri"/>
                          <a:ea typeface="Times New Roman" panose="02020603050405020304" pitchFamily="18" charset="0"/>
                        </a:rPr>
                        <a:t>(26)</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8753276"/>
                  </a:ext>
                </a:extLst>
              </a:tr>
              <a:tr h="238644">
                <a:tc>
                  <a:txBody>
                    <a:bodyPr/>
                    <a:lstStyle/>
                    <a:p>
                      <a:pPr algn="l" fontAlgn="ctr"/>
                      <a:r>
                        <a:rPr lang="cy-GB" sz="1000" b="0" i="0" u="none" strike="noStrike" noProof="0" dirty="0">
                          <a:solidFill>
                            <a:srgbClr val="000000"/>
                          </a:solidFill>
                          <a:effectLst/>
                          <a:latin typeface="Calibri" panose="020F0502020204030204" pitchFamily="34" charset="0"/>
                        </a:rPr>
                        <a:t>Cost cyllidebol net</a:t>
                      </a:r>
                    </a:p>
                  </a:txBody>
                  <a:tcPr marL="6350" marR="6350" marT="6350" marB="0" anchor="ctr"/>
                </a:tc>
                <a:tc>
                  <a:txBody>
                    <a:bodyPr/>
                    <a:lstStyle/>
                    <a:p>
                      <a:pPr algn="ctr"/>
                      <a:r>
                        <a:rPr lang="en-GB" sz="1000" b="1">
                          <a:effectLst/>
                          <a:latin typeface="Calibri"/>
                          <a:ea typeface="Times New Roman" panose="02020603050405020304" pitchFamily="18" charset="0"/>
                        </a:rPr>
                        <a:t>8</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b="1" dirty="0">
                          <a:effectLst/>
                          <a:latin typeface="Calibri"/>
                          <a:ea typeface="Times New Roman" panose="02020603050405020304" pitchFamily="18" charset="0"/>
                        </a:rPr>
                        <a:t>44</a:t>
                      </a:r>
                      <a:endParaRPr lang="en-GB" sz="1200" b="1"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4380742"/>
                  </a:ext>
                </a:extLst>
              </a:tr>
            </a:tbl>
          </a:graphicData>
        </a:graphic>
      </p:graphicFrame>
      <p:sp>
        <p:nvSpPr>
          <p:cNvPr id="9" name="TextBox 8">
            <a:extLst>
              <a:ext uri="{FF2B5EF4-FFF2-40B4-BE49-F238E27FC236}">
                <a16:creationId xmlns:a16="http://schemas.microsoft.com/office/drawing/2014/main" id="{91189446-349C-1BED-32E6-BE2AA94C6A6B}"/>
              </a:ext>
            </a:extLst>
          </p:cNvPr>
          <p:cNvSpPr txBox="1"/>
          <p:nvPr/>
        </p:nvSpPr>
        <p:spPr>
          <a:xfrm>
            <a:off x="429755" y="5448883"/>
            <a:ext cx="4394908" cy="276999"/>
          </a:xfrm>
          <a:prstGeom prst="rect">
            <a:avLst/>
          </a:prstGeom>
          <a:noFill/>
        </p:spPr>
        <p:txBody>
          <a:bodyPr wrap="square" rtlCol="0">
            <a:spAutoFit/>
          </a:bodyPr>
          <a:lstStyle/>
          <a:p>
            <a:r>
              <a:rPr lang="cy-GB" sz="1200" b="1" dirty="0"/>
              <a:t>Dadansoddiad o incwm a thaliadau cyllid</a:t>
            </a:r>
          </a:p>
        </p:txBody>
      </p:sp>
      <p:sp>
        <p:nvSpPr>
          <p:cNvPr id="14" name="TextBox 13">
            <a:extLst>
              <a:ext uri="{FF2B5EF4-FFF2-40B4-BE49-F238E27FC236}">
                <a16:creationId xmlns:a16="http://schemas.microsoft.com/office/drawing/2014/main" id="{4E5E47E3-E07E-4D9E-CA28-558D9686304B}"/>
              </a:ext>
            </a:extLst>
          </p:cNvPr>
          <p:cNvSpPr txBox="1"/>
          <p:nvPr/>
        </p:nvSpPr>
        <p:spPr>
          <a:xfrm>
            <a:off x="429755" y="7276440"/>
            <a:ext cx="4394908" cy="276999"/>
          </a:xfrm>
          <a:prstGeom prst="rect">
            <a:avLst/>
          </a:prstGeom>
          <a:noFill/>
        </p:spPr>
        <p:txBody>
          <a:bodyPr wrap="square" rtlCol="0">
            <a:spAutoFit/>
          </a:bodyPr>
          <a:lstStyle/>
          <a:p>
            <a:r>
              <a:rPr lang="cy-GB" sz="1200" b="1" dirty="0"/>
              <a:t>Swm a gydnabyddir mewn incwm cynhwysfawr arall</a:t>
            </a:r>
          </a:p>
        </p:txBody>
      </p:sp>
      <p:graphicFrame>
        <p:nvGraphicFramePr>
          <p:cNvPr id="17" name="Table 16">
            <a:extLst>
              <a:ext uri="{FF2B5EF4-FFF2-40B4-BE49-F238E27FC236}">
                <a16:creationId xmlns:a16="http://schemas.microsoft.com/office/drawing/2014/main" id="{15FAE3FD-C45B-B7AC-6248-E6B51C861A77}"/>
              </a:ext>
            </a:extLst>
          </p:cNvPr>
          <p:cNvGraphicFramePr>
            <a:graphicFrameLocks noGrp="1"/>
          </p:cNvGraphicFramePr>
          <p:nvPr>
            <p:extLst>
              <p:ext uri="{D42A27DB-BD31-4B8C-83A1-F6EECF244321}">
                <p14:modId xmlns:p14="http://schemas.microsoft.com/office/powerpoint/2010/main" val="1468307199"/>
              </p:ext>
            </p:extLst>
          </p:nvPr>
        </p:nvGraphicFramePr>
        <p:xfrm>
          <a:off x="533910" y="7594069"/>
          <a:ext cx="5445784" cy="1168428"/>
        </p:xfrm>
        <a:graphic>
          <a:graphicData uri="http://schemas.openxmlformats.org/drawingml/2006/table">
            <a:tbl>
              <a:tblPr>
                <a:tableStyleId>{2D5ABB26-0587-4C30-8999-92F81FD0307C}</a:tableStyleId>
              </a:tblPr>
              <a:tblGrid>
                <a:gridCol w="3502308">
                  <a:extLst>
                    <a:ext uri="{9D8B030D-6E8A-4147-A177-3AD203B41FA5}">
                      <a16:colId xmlns:a16="http://schemas.microsoft.com/office/drawing/2014/main" val="2084967443"/>
                    </a:ext>
                  </a:extLst>
                </a:gridCol>
                <a:gridCol w="971738">
                  <a:extLst>
                    <a:ext uri="{9D8B030D-6E8A-4147-A177-3AD203B41FA5}">
                      <a16:colId xmlns:a16="http://schemas.microsoft.com/office/drawing/2014/main" val="4087714902"/>
                    </a:ext>
                  </a:extLst>
                </a:gridCol>
                <a:gridCol w="971738">
                  <a:extLst>
                    <a:ext uri="{9D8B030D-6E8A-4147-A177-3AD203B41FA5}">
                      <a16:colId xmlns:a16="http://schemas.microsoft.com/office/drawing/2014/main" val="4018122808"/>
                    </a:ext>
                  </a:extLst>
                </a:gridCol>
              </a:tblGrid>
              <a:tr h="66896">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a:effectLst/>
                        </a:rPr>
                        <a:t>31-Jul-24</a:t>
                      </a:r>
                      <a:endParaRPr lang="en-GB" sz="1000" b="1"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a:effectLst/>
                        </a:rPr>
                        <a:t>31-Jul-23</a:t>
                      </a:r>
                      <a:endParaRPr lang="en-GB" sz="10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dirty="0">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pPr marL="0" marR="0" lvl="0" indent="0" algn="l" defTabSz="1280128" rtl="0" eaLnBrk="1" fontAlgn="ctr" latinLnBrk="0" hangingPunct="1">
                        <a:lnSpc>
                          <a:spcPct val="100000"/>
                        </a:lnSpc>
                        <a:spcBef>
                          <a:spcPts val="0"/>
                        </a:spcBef>
                        <a:spcAft>
                          <a:spcPts val="0"/>
                        </a:spcAft>
                        <a:buClrTx/>
                        <a:buSzTx/>
                        <a:buFontTx/>
                        <a:buNone/>
                        <a:tabLst/>
                        <a:defRPr/>
                      </a:pPr>
                      <a:r>
                        <a:rPr lang="en-GB" sz="1000" b="0" i="0" u="none" strike="noStrike" dirty="0" err="1">
                          <a:solidFill>
                            <a:srgbClr val="000000"/>
                          </a:solidFill>
                          <a:effectLst/>
                          <a:latin typeface="+mn-lt"/>
                        </a:rPr>
                        <a:t>Ailfesur</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asedau</a:t>
                      </a:r>
                      <a:endParaRPr lang="en-GB" sz="1000" b="0" i="0" u="none" strike="noStrike" dirty="0">
                        <a:solidFill>
                          <a:srgbClr val="000000"/>
                        </a:solidFill>
                        <a:effectLst/>
                        <a:latin typeface="Calibri"/>
                      </a:endParaRPr>
                    </a:p>
                  </a:txBody>
                  <a:tcPr marL="6350" marR="6350" marT="6350" marB="0" anchor="ctr">
                    <a:lnR>
                      <a:noFill/>
                    </a:lnR>
                  </a:tcPr>
                </a:tc>
                <a:tc>
                  <a:txBody>
                    <a:bodyPr/>
                    <a:lstStyle/>
                    <a:p>
                      <a:pPr algn="ctr"/>
                      <a:r>
                        <a:rPr lang="en-GB" sz="1000" b="1">
                          <a:effectLst/>
                          <a:latin typeface="Calibri"/>
                          <a:ea typeface="Times New Roman" panose="02020603050405020304" pitchFamily="18" charset="0"/>
                        </a:rPr>
                        <a:t>192</a:t>
                      </a:r>
                      <a:endParaRPr lang="en-GB" sz="1200" b="1" dirty="0">
                        <a:effectLst/>
                        <a:latin typeface="Calibri"/>
                        <a:ea typeface="Times New Roman" panose="02020603050405020304" pitchFamily="18" charset="0"/>
                      </a:endParaRPr>
                    </a:p>
                  </a:txBody>
                  <a:tcPr marL="68580" marR="68580" marT="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(3,225)</a:t>
                      </a:r>
                      <a:endParaRPr lang="en-GB" sz="1200" dirty="0">
                        <a:effectLst/>
                        <a:latin typeface="Calibri"/>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77089736"/>
                  </a:ext>
                </a:extLst>
              </a:tr>
              <a:tr h="179926">
                <a:tc>
                  <a:txBody>
                    <a:bodyPr/>
                    <a:lstStyle/>
                    <a:p>
                      <a:pPr algn="l" fontAlgn="ctr"/>
                      <a:r>
                        <a:rPr lang="en-GB" sz="1000" b="0" i="0" u="none" strike="noStrike" dirty="0" err="1">
                          <a:solidFill>
                            <a:srgbClr val="000000"/>
                          </a:solidFill>
                          <a:effectLst/>
                          <a:latin typeface="+mn-lt"/>
                        </a:rPr>
                        <a:t>Effeithiau</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newidiadau</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mewn</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tybiaethau</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sy'n</a:t>
                      </a:r>
                      <a:r>
                        <a:rPr lang="en-GB" sz="1000" b="0" i="0" u="none" strike="noStrike" dirty="0">
                          <a:solidFill>
                            <a:srgbClr val="000000"/>
                          </a:solidFill>
                          <a:effectLst/>
                          <a:latin typeface="+mn-lt"/>
                        </a:rPr>
                        <a:t> sail </a:t>
                      </a:r>
                      <a:r>
                        <a:rPr lang="en-GB" sz="1000" b="0" i="0" u="none" strike="noStrike" dirty="0" err="1">
                          <a:solidFill>
                            <a:srgbClr val="000000"/>
                          </a:solidFill>
                          <a:effectLst/>
                          <a:latin typeface="+mn-lt"/>
                        </a:rPr>
                        <a:t>i</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werth</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presennol</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rhwymedigaethau</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cynllun</a:t>
                      </a:r>
                      <a:endParaRPr lang="en-GB" sz="1000" b="0" i="0" u="none" strike="noStrike" dirty="0">
                        <a:solidFill>
                          <a:srgbClr val="000000"/>
                        </a:solidFill>
                        <a:effectLst/>
                        <a:latin typeface="Calibri"/>
                      </a:endParaRPr>
                    </a:p>
                  </a:txBody>
                  <a:tcPr marL="6350" marR="6350" marT="6350" marB="0" anchor="ctr">
                    <a:lnR>
                      <a:noFill/>
                    </a:lnR>
                  </a:tcPr>
                </a:tc>
                <a:tc>
                  <a:txBody>
                    <a:bodyPr/>
                    <a:lstStyle/>
                    <a:p>
                      <a:pPr algn="ctr"/>
                      <a:r>
                        <a:rPr lang="en-GB" sz="1000" b="1" dirty="0">
                          <a:effectLst/>
                          <a:latin typeface="Calibri"/>
                          <a:ea typeface="Times New Roman" panose="02020603050405020304" pitchFamily="18" charset="0"/>
                        </a:rPr>
                        <a:t>52</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(40)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753276"/>
                  </a:ext>
                </a:extLst>
              </a:tr>
              <a:tr h="179926">
                <a:tc>
                  <a:txBody>
                    <a:bodyPr/>
                    <a:lstStyle/>
                    <a:p>
                      <a:pPr algn="l" fontAlgn="ctr"/>
                      <a:r>
                        <a:rPr lang="cy-GB" sz="1000" b="0" i="0" u="none" strike="noStrike" noProof="0" dirty="0">
                          <a:solidFill>
                            <a:srgbClr val="000000"/>
                          </a:solidFill>
                          <a:effectLst/>
                          <a:latin typeface="+mn-lt"/>
                        </a:rPr>
                        <a:t>Effaith </a:t>
                      </a:r>
                      <a:r>
                        <a:rPr lang="cy-GB" sz="1000" b="0" i="0" u="none" strike="noStrike" noProof="0" dirty="0" err="1">
                          <a:solidFill>
                            <a:srgbClr val="000000"/>
                          </a:solidFill>
                          <a:effectLst/>
                          <a:latin typeface="+mn-lt"/>
                        </a:rPr>
                        <a:t>uchafbris</a:t>
                      </a:r>
                      <a:r>
                        <a:rPr lang="cy-GB" sz="1000" b="0" i="0" u="none" strike="noStrike" noProof="0" dirty="0">
                          <a:solidFill>
                            <a:srgbClr val="000000"/>
                          </a:solidFill>
                          <a:effectLst/>
                          <a:latin typeface="+mn-lt"/>
                        </a:rPr>
                        <a:t> asedau</a:t>
                      </a:r>
                      <a:endParaRPr lang="cy-GB" sz="1000" b="0" i="0" u="none" strike="noStrike" noProof="0" dirty="0">
                        <a:solidFill>
                          <a:srgbClr val="000000"/>
                        </a:solidFill>
                        <a:effectLst/>
                        <a:latin typeface="Calibri"/>
                      </a:endParaRPr>
                    </a:p>
                  </a:txBody>
                  <a:tcPr marL="6350" marR="6350" marT="6350" marB="0" anchor="ctr">
                    <a:lnR>
                      <a:noFill/>
                    </a:lnR>
                  </a:tcPr>
                </a:tc>
                <a:tc>
                  <a:txBody>
                    <a:bodyPr/>
                    <a:lstStyle/>
                    <a:p>
                      <a:pPr algn="ctr"/>
                      <a:r>
                        <a:rPr lang="en-GB" sz="1000" b="1" dirty="0">
                          <a:effectLst/>
                          <a:latin typeface="Calibri"/>
                          <a:ea typeface="Times New Roman" panose="02020603050405020304" pitchFamily="18" charset="0"/>
                        </a:rPr>
                        <a:t>(441)</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4,232</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4380742"/>
                  </a:ext>
                </a:extLst>
              </a:tr>
              <a:tr h="179926">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lnR>
                      <a:noFill/>
                    </a:lnR>
                  </a:tcPr>
                </a:tc>
                <a:tc>
                  <a:txBody>
                    <a:bodyPr/>
                    <a:lstStyle/>
                    <a:p>
                      <a:pPr algn="ctr"/>
                      <a:r>
                        <a:rPr lang="en-GB" sz="1000" b="1" dirty="0">
                          <a:effectLst/>
                          <a:latin typeface="Calibri"/>
                          <a:ea typeface="Times New Roman" panose="02020603050405020304" pitchFamily="18" charset="0"/>
                        </a:rPr>
                        <a:t>(99)</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(1,292)</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8382275"/>
                  </a:ext>
                </a:extLst>
              </a:tr>
            </a:tbl>
          </a:graphicData>
        </a:graphic>
      </p:graphicFrame>
      <p:sp>
        <p:nvSpPr>
          <p:cNvPr id="18" name="TextBox 17">
            <a:extLst>
              <a:ext uri="{FF2B5EF4-FFF2-40B4-BE49-F238E27FC236}">
                <a16:creationId xmlns:a16="http://schemas.microsoft.com/office/drawing/2014/main" id="{28DCB1FB-1102-B477-57AA-C94C1ECCA2FA}"/>
              </a:ext>
            </a:extLst>
          </p:cNvPr>
          <p:cNvSpPr txBox="1"/>
          <p:nvPr/>
        </p:nvSpPr>
        <p:spPr>
          <a:xfrm>
            <a:off x="6864639" y="1187127"/>
            <a:ext cx="4548066" cy="276999"/>
          </a:xfrm>
          <a:prstGeom prst="rect">
            <a:avLst/>
          </a:prstGeom>
          <a:noFill/>
        </p:spPr>
        <p:txBody>
          <a:bodyPr wrap="square" rtlCol="0">
            <a:spAutoFit/>
          </a:bodyPr>
          <a:lstStyle/>
          <a:p>
            <a:r>
              <a:rPr lang="cy-GB" sz="1200" b="1" dirty="0"/>
              <a:t>Symudiad yn y cynllun ar ddechrau'r flwyddyn</a:t>
            </a:r>
          </a:p>
        </p:txBody>
      </p:sp>
      <p:graphicFrame>
        <p:nvGraphicFramePr>
          <p:cNvPr id="19" name="Table 18">
            <a:extLst>
              <a:ext uri="{FF2B5EF4-FFF2-40B4-BE49-F238E27FC236}">
                <a16:creationId xmlns:a16="http://schemas.microsoft.com/office/drawing/2014/main" id="{26B3929C-54E2-F221-860E-657A214D3ED8}"/>
              </a:ext>
            </a:extLst>
          </p:cNvPr>
          <p:cNvGraphicFramePr>
            <a:graphicFrameLocks noGrp="1"/>
          </p:cNvGraphicFramePr>
          <p:nvPr>
            <p:extLst>
              <p:ext uri="{D42A27DB-BD31-4B8C-83A1-F6EECF244321}">
                <p14:modId xmlns:p14="http://schemas.microsoft.com/office/powerpoint/2010/main" val="1813731781"/>
              </p:ext>
            </p:extLst>
          </p:nvPr>
        </p:nvGraphicFramePr>
        <p:xfrm>
          <a:off x="6942139" y="1536982"/>
          <a:ext cx="5635563" cy="1756908"/>
        </p:xfrm>
        <a:graphic>
          <a:graphicData uri="http://schemas.openxmlformats.org/drawingml/2006/table">
            <a:tbl>
              <a:tblPr>
                <a:tableStyleId>{2D5ABB26-0587-4C30-8999-92F81FD0307C}</a:tableStyleId>
              </a:tblPr>
              <a:tblGrid>
                <a:gridCol w="3624359">
                  <a:extLst>
                    <a:ext uri="{9D8B030D-6E8A-4147-A177-3AD203B41FA5}">
                      <a16:colId xmlns:a16="http://schemas.microsoft.com/office/drawing/2014/main" val="2084967443"/>
                    </a:ext>
                  </a:extLst>
                </a:gridCol>
                <a:gridCol w="1005602">
                  <a:extLst>
                    <a:ext uri="{9D8B030D-6E8A-4147-A177-3AD203B41FA5}">
                      <a16:colId xmlns:a16="http://schemas.microsoft.com/office/drawing/2014/main" val="4087714902"/>
                    </a:ext>
                  </a:extLst>
                </a:gridCol>
                <a:gridCol w="1005602">
                  <a:extLst>
                    <a:ext uri="{9D8B030D-6E8A-4147-A177-3AD203B41FA5}">
                      <a16:colId xmlns:a16="http://schemas.microsoft.com/office/drawing/2014/main" val="4018122808"/>
                    </a:ext>
                  </a:extLst>
                </a:gridCol>
              </a:tblGrid>
              <a:tr h="66896">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dirty="0">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pPr algn="l" fontAlgn="ctr"/>
                      <a:r>
                        <a:rPr lang="en-GB" sz="1000" b="0" i="0" u="none" strike="noStrike" dirty="0" err="1">
                          <a:solidFill>
                            <a:srgbClr val="000000"/>
                          </a:solidFill>
                          <a:effectLst/>
                          <a:latin typeface="+mn-lt"/>
                        </a:rPr>
                        <a:t>Gwarged</a:t>
                      </a:r>
                      <a:r>
                        <a:rPr lang="en-GB" sz="1000" b="0" i="0" u="none" strike="noStrike" dirty="0">
                          <a:solidFill>
                            <a:srgbClr val="000000"/>
                          </a:solidFill>
                          <a:effectLst/>
                          <a:latin typeface="+mn-lt"/>
                        </a:rPr>
                        <a:t>/(</a:t>
                      </a:r>
                      <a:r>
                        <a:rPr lang="en-GB" sz="1000" b="0" i="0" u="none" strike="noStrike" dirty="0" err="1">
                          <a:solidFill>
                            <a:srgbClr val="000000"/>
                          </a:solidFill>
                          <a:effectLst/>
                          <a:latin typeface="+mn-lt"/>
                        </a:rPr>
                        <a:t>Diffyg</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yn</a:t>
                      </a:r>
                      <a:r>
                        <a:rPr lang="en-GB" sz="1000" b="0" i="0" u="none" strike="noStrike" dirty="0">
                          <a:solidFill>
                            <a:srgbClr val="000000"/>
                          </a:solidFill>
                          <a:effectLst/>
                          <a:latin typeface="+mn-lt"/>
                        </a:rPr>
                        <a:t> y </a:t>
                      </a:r>
                      <a:r>
                        <a:rPr lang="en-GB" sz="1000" b="0" i="0" u="none" strike="noStrike" dirty="0" err="1">
                          <a:solidFill>
                            <a:srgbClr val="000000"/>
                          </a:solidFill>
                          <a:effectLst/>
                          <a:latin typeface="+mn-lt"/>
                        </a:rPr>
                        <a:t>cynllun</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ar</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ddechrau'r</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flwyddyn</a:t>
                      </a:r>
                      <a:endParaRPr lang="en-GB" sz="1000" b="0" i="0" u="none" strike="noStrike" dirty="0">
                        <a:solidFill>
                          <a:srgbClr val="000000"/>
                        </a:solidFill>
                        <a:effectLst/>
                        <a:latin typeface="Calibri"/>
                      </a:endParaRPr>
                    </a:p>
                  </a:txBody>
                  <a:tcPr marL="6350" marR="6350" marT="6350" marB="0" anchor="ctr">
                    <a:lnR>
                      <a:noFill/>
                    </a:lnR>
                    <a:lnB>
                      <a:noFill/>
                    </a:lnB>
                  </a:tcPr>
                </a:tc>
                <a:tc>
                  <a:txBody>
                    <a:bodyPr/>
                    <a:lstStyle/>
                    <a:p>
                      <a:pPr algn="ctr"/>
                      <a:r>
                        <a:rPr lang="en-GB" sz="1000" b="1" dirty="0">
                          <a:effectLst/>
                          <a:latin typeface="Calibri"/>
                          <a:ea typeface="Times New Roman" panose="02020603050405020304" pitchFamily="18" charset="0"/>
                        </a:rPr>
                        <a:t>3,170</a:t>
                      </a:r>
                      <a:endParaRPr lang="en-GB" sz="1200" b="1" dirty="0">
                        <a:effectLst/>
                        <a:latin typeface="Calibri"/>
                        <a:ea typeface="Times New Roman" panose="02020603050405020304" pitchFamily="18" charset="0"/>
                      </a:endParaRPr>
                    </a:p>
                  </a:txBody>
                  <a:tcPr marL="68580" marR="68580" marT="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1,878</a:t>
                      </a:r>
                      <a:endParaRPr lang="en-GB" sz="1200" dirty="0">
                        <a:effectLst/>
                        <a:latin typeface="Calibri"/>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77089736"/>
                  </a:ext>
                </a:extLst>
              </a:tr>
              <a:tr h="179926">
                <a:tc>
                  <a:txBody>
                    <a:bodyPr/>
                    <a:lstStyle/>
                    <a:p>
                      <a:pPr algn="l" fontAlgn="ctr"/>
                      <a:r>
                        <a:rPr lang="en-GB" sz="1000" b="0" i="0" u="none" strike="noStrike" dirty="0">
                          <a:solidFill>
                            <a:srgbClr val="000000"/>
                          </a:solidFill>
                          <a:effectLst/>
                          <a:latin typeface="+mn-lt"/>
                        </a:rPr>
                        <a:t>Cost </a:t>
                      </a:r>
                      <a:r>
                        <a:rPr lang="en-GB" sz="1000" b="0" i="0" u="none" strike="noStrike" dirty="0" err="1">
                          <a:solidFill>
                            <a:srgbClr val="000000"/>
                          </a:solidFill>
                          <a:effectLst/>
                          <a:latin typeface="+mn-lt"/>
                        </a:rPr>
                        <a:t>gweithredu</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(37)</a:t>
                      </a:r>
                      <a:endParaRPr lang="en-GB" sz="1200" b="1" dirty="0">
                        <a:effectLst/>
                        <a:latin typeface="Calibri"/>
                        <a:ea typeface="Times New Roman" panose="02020603050405020304" pitchFamily="18" charset="0"/>
                      </a:endParaRPr>
                    </a:p>
                  </a:txBody>
                  <a:tcPr marL="68580" marR="68580" marT="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(51)</a:t>
                      </a:r>
                      <a:endParaRPr lang="en-GB" sz="1200" dirty="0">
                        <a:effectLst/>
                        <a:latin typeface="Calibri"/>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753276"/>
                  </a:ext>
                </a:extLst>
              </a:tr>
              <a:tr h="179926">
                <a:tc>
                  <a:txBody>
                    <a:bodyPr/>
                    <a:lstStyle/>
                    <a:p>
                      <a:pPr algn="l" fontAlgn="ctr"/>
                      <a:r>
                        <a:rPr lang="es-ES" sz="1000" b="0" i="0" u="none" strike="noStrike" dirty="0" err="1">
                          <a:solidFill>
                            <a:srgbClr val="000000"/>
                          </a:solidFill>
                          <a:effectLst/>
                          <a:latin typeface="+mn-lt"/>
                        </a:rPr>
                        <a:t>Cyfraniadau</a:t>
                      </a:r>
                      <a:r>
                        <a:rPr lang="es-ES" sz="1000" b="0" i="0" u="none" strike="noStrike" dirty="0">
                          <a:solidFill>
                            <a:srgbClr val="000000"/>
                          </a:solidFill>
                          <a:effectLst/>
                          <a:latin typeface="+mn-lt"/>
                        </a:rPr>
                        <a:t> a </a:t>
                      </a:r>
                      <a:r>
                        <a:rPr lang="es-ES" sz="1000" b="0" i="0" u="none" strike="noStrike" dirty="0" err="1">
                          <a:solidFill>
                            <a:srgbClr val="000000"/>
                          </a:solidFill>
                          <a:effectLst/>
                          <a:latin typeface="+mn-lt"/>
                        </a:rPr>
                        <a:t>delir</a:t>
                      </a:r>
                      <a:r>
                        <a:rPr lang="es-ES" sz="1000" b="0" i="0" u="none" strike="noStrike" dirty="0">
                          <a:solidFill>
                            <a:srgbClr val="000000"/>
                          </a:solidFill>
                          <a:effectLst/>
                          <a:latin typeface="+mn-lt"/>
                        </a:rPr>
                        <a:t> </a:t>
                      </a:r>
                      <a:r>
                        <a:rPr lang="es-ES" sz="1000" b="0" i="0" u="none" strike="noStrike" dirty="0" err="1">
                          <a:solidFill>
                            <a:srgbClr val="000000"/>
                          </a:solidFill>
                          <a:effectLst/>
                          <a:latin typeface="+mn-lt"/>
                        </a:rPr>
                        <a:t>gan</a:t>
                      </a:r>
                      <a:r>
                        <a:rPr lang="es-ES" sz="1000" b="0" i="0" u="none" strike="noStrike" dirty="0">
                          <a:solidFill>
                            <a:srgbClr val="000000"/>
                          </a:solidFill>
                          <a:effectLst/>
                          <a:latin typeface="+mn-lt"/>
                        </a:rPr>
                        <a:t> y </a:t>
                      </a:r>
                      <a:r>
                        <a:rPr lang="es-ES" sz="1000" b="0" i="0" u="none" strike="noStrike" dirty="0" err="1">
                          <a:solidFill>
                            <a:srgbClr val="000000"/>
                          </a:solidFill>
                          <a:effectLst/>
                          <a:latin typeface="+mn-lt"/>
                        </a:rPr>
                        <a:t>cyflogwr</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325</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306</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4380742"/>
                  </a:ext>
                </a:extLst>
              </a:tr>
              <a:tr h="179926">
                <a:tc>
                  <a:txBody>
                    <a:bodyPr/>
                    <a:lstStyle/>
                    <a:p>
                      <a:pPr algn="l" fontAlgn="ctr"/>
                      <a:r>
                        <a:rPr lang="en-GB" sz="1000" b="0" i="0" u="none" strike="noStrike" dirty="0">
                          <a:solidFill>
                            <a:srgbClr val="000000"/>
                          </a:solidFill>
                          <a:effectLst/>
                          <a:latin typeface="+mn-lt"/>
                        </a:rPr>
                        <a:t>Cost </a:t>
                      </a:r>
                      <a:r>
                        <a:rPr lang="en-GB" sz="1000" b="0" i="0" u="none" strike="noStrike" dirty="0" err="1">
                          <a:solidFill>
                            <a:srgbClr val="000000"/>
                          </a:solidFill>
                          <a:effectLst/>
                          <a:latin typeface="+mn-lt"/>
                        </a:rPr>
                        <a:t>cyllidebol</a:t>
                      </a:r>
                      <a:r>
                        <a:rPr lang="en-GB" sz="1000" b="0" i="0" u="none" strike="noStrike" dirty="0">
                          <a:solidFill>
                            <a:srgbClr val="000000"/>
                          </a:solidFill>
                          <a:effectLst/>
                          <a:latin typeface="+mn-lt"/>
                        </a:rPr>
                        <a:t> net</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171</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70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2023850"/>
                  </a:ext>
                </a:extLst>
              </a:tr>
              <a:tr h="179926">
                <a:tc>
                  <a:txBody>
                    <a:bodyPr/>
                    <a:lstStyle/>
                    <a:p>
                      <a:pPr algn="l" fontAlgn="ctr"/>
                      <a:r>
                        <a:rPr lang="en-GB" sz="1000" b="0" i="0" u="none" strike="noStrike" dirty="0" err="1">
                          <a:solidFill>
                            <a:srgbClr val="000000"/>
                          </a:solidFill>
                          <a:effectLst/>
                          <a:latin typeface="+mn-lt"/>
                        </a:rPr>
                        <a:t>Ennillion</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actiwraidd</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8710876"/>
                  </a:ext>
                </a:extLst>
              </a:tr>
              <a:tr h="179926">
                <a:tc>
                  <a:txBody>
                    <a:bodyPr/>
                    <a:lstStyle/>
                    <a:p>
                      <a:pPr algn="l" fontAlgn="ctr"/>
                      <a:r>
                        <a:rPr lang="en-GB" sz="1000" b="0" i="0" u="none" strike="noStrike" dirty="0" err="1">
                          <a:solidFill>
                            <a:srgbClr val="000000"/>
                          </a:solidFill>
                          <a:effectLst/>
                          <a:latin typeface="+mn-lt"/>
                        </a:rPr>
                        <a:t>Gwarged</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yn</a:t>
                      </a:r>
                      <a:r>
                        <a:rPr lang="en-GB" sz="1000" b="0" i="0" u="none" strike="noStrike" dirty="0">
                          <a:solidFill>
                            <a:srgbClr val="000000"/>
                          </a:solidFill>
                          <a:effectLst/>
                          <a:latin typeface="+mn-lt"/>
                        </a:rPr>
                        <a:t> y </a:t>
                      </a:r>
                      <a:r>
                        <a:rPr lang="en-GB" sz="1000" b="0" i="0" u="none" strike="noStrike" dirty="0" err="1">
                          <a:solidFill>
                            <a:srgbClr val="000000"/>
                          </a:solidFill>
                          <a:effectLst/>
                          <a:latin typeface="+mn-lt"/>
                        </a:rPr>
                        <a:t>cynllun</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ar</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ddiwedd</a:t>
                      </a:r>
                      <a:r>
                        <a:rPr lang="en-GB" sz="1000" b="0" i="0" u="none" strike="noStrike" dirty="0">
                          <a:solidFill>
                            <a:srgbClr val="000000"/>
                          </a:solidFill>
                          <a:effectLst/>
                          <a:latin typeface="+mn-lt"/>
                        </a:rPr>
                        <a:t> y </a:t>
                      </a:r>
                      <a:r>
                        <a:rPr lang="en-GB" sz="1000" b="0" i="0" u="none" strike="noStrike" dirty="0" err="1">
                          <a:solidFill>
                            <a:srgbClr val="000000"/>
                          </a:solidFill>
                          <a:effectLst/>
                          <a:latin typeface="+mn-lt"/>
                        </a:rPr>
                        <a:t>flwyddyn</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1224032"/>
                  </a:ext>
                </a:extLst>
              </a:tr>
              <a:tr h="179926">
                <a:tc>
                  <a:txBody>
                    <a:bodyPr/>
                    <a:lstStyle/>
                    <a:p>
                      <a:pPr algn="l" fontAlgn="ctr"/>
                      <a:r>
                        <a:rPr lang="en-GB" sz="1000" b="0" i="0" u="none" strike="noStrike" dirty="0" err="1">
                          <a:solidFill>
                            <a:srgbClr val="000000"/>
                          </a:solidFill>
                          <a:effectLst/>
                          <a:latin typeface="+mn-lt"/>
                        </a:rPr>
                        <a:t>Effaith</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uchafbris</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asedau</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(197)</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967</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0273786"/>
                  </a:ext>
                </a:extLst>
              </a:tr>
              <a:tr h="179926">
                <a:tc>
                  <a:txBody>
                    <a:bodyPr/>
                    <a:lstStyle/>
                    <a:p>
                      <a:pPr algn="l" fontAlgn="ctr"/>
                      <a:r>
                        <a:rPr lang="en-GB" sz="1000" b="0" i="0" u="none" strike="noStrike" dirty="0" err="1">
                          <a:solidFill>
                            <a:srgbClr val="000000"/>
                          </a:solidFill>
                          <a:effectLst/>
                          <a:latin typeface="Calibri"/>
                        </a:rPr>
                        <a:t>Ased</a:t>
                      </a:r>
                      <a:r>
                        <a:rPr lang="en-GB" sz="1000" b="0" i="0" u="none" strike="noStrike" dirty="0">
                          <a:solidFill>
                            <a:srgbClr val="000000"/>
                          </a:solidFill>
                          <a:effectLst/>
                          <a:latin typeface="Calibri"/>
                        </a:rPr>
                        <a:t> </a:t>
                      </a:r>
                      <a:r>
                        <a:rPr lang="en-GB" sz="1000" b="0" i="0" u="none" strike="noStrike" dirty="0" err="1">
                          <a:solidFill>
                            <a:srgbClr val="000000"/>
                          </a:solidFill>
                          <a:effectLst/>
                          <a:latin typeface="Calibri"/>
                        </a:rPr>
                        <a:t>pensiwn</a:t>
                      </a:r>
                      <a:r>
                        <a:rPr lang="en-GB" sz="1000" b="0" i="0" u="none" strike="noStrike" dirty="0">
                          <a:solidFill>
                            <a:srgbClr val="000000"/>
                          </a:solidFill>
                          <a:effectLst/>
                          <a:latin typeface="Calibri"/>
                        </a:rPr>
                        <a:t> </a:t>
                      </a:r>
                      <a:r>
                        <a:rPr lang="en-GB" sz="1000" b="0" i="0" u="none" strike="noStrike" dirty="0" err="1">
                          <a:solidFill>
                            <a:srgbClr val="000000"/>
                          </a:solidFill>
                          <a:effectLst/>
                          <a:latin typeface="Calibri"/>
                        </a:rPr>
                        <a:t>cydnabyddedig</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(3,432)</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(3,170)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8382275"/>
                  </a:ext>
                </a:extLst>
              </a:tr>
            </a:tbl>
          </a:graphicData>
        </a:graphic>
      </p:graphicFrame>
      <p:cxnSp>
        <p:nvCxnSpPr>
          <p:cNvPr id="21" name="Straight Connector 20">
            <a:extLst>
              <a:ext uri="{FF2B5EF4-FFF2-40B4-BE49-F238E27FC236}">
                <a16:creationId xmlns:a16="http://schemas.microsoft.com/office/drawing/2014/main" id="{D1BD7F02-BD8F-16C2-0881-28286F59C222}"/>
              </a:ext>
            </a:extLst>
          </p:cNvPr>
          <p:cNvCxnSpPr>
            <a:cxnSpLocks/>
          </p:cNvCxnSpPr>
          <p:nvPr/>
        </p:nvCxnSpPr>
        <p:spPr>
          <a:xfrm>
            <a:off x="6932173" y="3373302"/>
            <a:ext cx="559283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F95611F-CFB2-FBCF-FECF-EA6044474794}"/>
              </a:ext>
            </a:extLst>
          </p:cNvPr>
          <p:cNvSpPr txBox="1"/>
          <p:nvPr/>
        </p:nvSpPr>
        <p:spPr>
          <a:xfrm>
            <a:off x="6754371" y="3499573"/>
            <a:ext cx="5599381" cy="276999"/>
          </a:xfrm>
          <a:prstGeom prst="rect">
            <a:avLst/>
          </a:prstGeom>
          <a:noFill/>
        </p:spPr>
        <p:txBody>
          <a:bodyPr wrap="square" rtlCol="0">
            <a:spAutoFit/>
          </a:bodyPr>
          <a:lstStyle/>
          <a:p>
            <a:r>
              <a:rPr lang="cy-GB" sz="1200" b="1" dirty="0"/>
              <a:t>Dadansoddiad o'r symudiad yng ngwerth presennol rhwymedigaethau'r cynllun</a:t>
            </a:r>
          </a:p>
        </p:txBody>
      </p:sp>
      <p:graphicFrame>
        <p:nvGraphicFramePr>
          <p:cNvPr id="23" name="Table 22">
            <a:extLst>
              <a:ext uri="{FF2B5EF4-FFF2-40B4-BE49-F238E27FC236}">
                <a16:creationId xmlns:a16="http://schemas.microsoft.com/office/drawing/2014/main" id="{081EC5D4-35BF-FA1F-EC75-F7A0CDD0C50C}"/>
              </a:ext>
            </a:extLst>
          </p:cNvPr>
          <p:cNvGraphicFramePr>
            <a:graphicFrameLocks noGrp="1"/>
          </p:cNvGraphicFramePr>
          <p:nvPr>
            <p:extLst>
              <p:ext uri="{D42A27DB-BD31-4B8C-83A1-F6EECF244321}">
                <p14:modId xmlns:p14="http://schemas.microsoft.com/office/powerpoint/2010/main" val="183579363"/>
              </p:ext>
            </p:extLst>
          </p:nvPr>
        </p:nvGraphicFramePr>
        <p:xfrm>
          <a:off x="6786802" y="3801664"/>
          <a:ext cx="5635563" cy="2331724"/>
        </p:xfrm>
        <a:graphic>
          <a:graphicData uri="http://schemas.openxmlformats.org/drawingml/2006/table">
            <a:tbl>
              <a:tblPr>
                <a:tableStyleId>{2D5ABB26-0587-4C30-8999-92F81FD0307C}</a:tableStyleId>
              </a:tblPr>
              <a:tblGrid>
                <a:gridCol w="3624359">
                  <a:extLst>
                    <a:ext uri="{9D8B030D-6E8A-4147-A177-3AD203B41FA5}">
                      <a16:colId xmlns:a16="http://schemas.microsoft.com/office/drawing/2014/main" val="2084967443"/>
                    </a:ext>
                  </a:extLst>
                </a:gridCol>
                <a:gridCol w="1005602">
                  <a:extLst>
                    <a:ext uri="{9D8B030D-6E8A-4147-A177-3AD203B41FA5}">
                      <a16:colId xmlns:a16="http://schemas.microsoft.com/office/drawing/2014/main" val="4087714902"/>
                    </a:ext>
                  </a:extLst>
                </a:gridCol>
                <a:gridCol w="1005602">
                  <a:extLst>
                    <a:ext uri="{9D8B030D-6E8A-4147-A177-3AD203B41FA5}">
                      <a16:colId xmlns:a16="http://schemas.microsoft.com/office/drawing/2014/main" val="4018122808"/>
                    </a:ext>
                  </a:extLst>
                </a:gridCol>
              </a:tblGrid>
              <a:tr h="0">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dirty="0">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pPr algn="l" fontAlgn="ctr"/>
                      <a:r>
                        <a:rPr lang="en-GB" sz="1000" b="0" i="0" u="none" strike="noStrike" dirty="0" err="1">
                          <a:solidFill>
                            <a:srgbClr val="000000"/>
                          </a:solidFill>
                          <a:effectLst/>
                          <a:latin typeface="+mn-lt"/>
                        </a:rPr>
                        <a:t>Ar</a:t>
                      </a:r>
                      <a:r>
                        <a:rPr lang="en-GB" sz="1000" b="0" i="0" u="none" strike="noStrike" dirty="0">
                          <a:solidFill>
                            <a:srgbClr val="000000"/>
                          </a:solidFill>
                          <a:effectLst/>
                          <a:latin typeface="+mn-lt"/>
                        </a:rPr>
                        <a:t> 1 </a:t>
                      </a:r>
                      <a:r>
                        <a:rPr lang="en-GB" sz="1000" b="0" i="0" u="none" strike="noStrike" dirty="0" err="1">
                          <a:solidFill>
                            <a:srgbClr val="000000"/>
                          </a:solidFill>
                          <a:effectLst/>
                          <a:latin typeface="+mn-lt"/>
                        </a:rPr>
                        <a:t>Awst</a:t>
                      </a:r>
                      <a:endParaRPr lang="en-GB" sz="1000" b="0" i="0" u="none" strike="noStrike" dirty="0">
                        <a:solidFill>
                          <a:srgbClr val="000000"/>
                        </a:solidFill>
                        <a:effectLst/>
                        <a:latin typeface="Calibri"/>
                      </a:endParaRPr>
                    </a:p>
                  </a:txBody>
                  <a:tcPr marL="6350" marR="6350" marT="6350" marB="0" anchor="ctr">
                    <a:lnR>
                      <a:noFill/>
                    </a:lnR>
                    <a:lnB>
                      <a:noFill/>
                    </a:lnB>
                  </a:tcPr>
                </a:tc>
                <a:tc>
                  <a:txBody>
                    <a:bodyPr/>
                    <a:lstStyle/>
                    <a:p>
                      <a:pPr algn="ctr"/>
                      <a:r>
                        <a:rPr lang="en-GB" sz="1000" b="1">
                          <a:effectLst/>
                          <a:latin typeface="Calibri"/>
                          <a:ea typeface="Times New Roman" panose="02020603050405020304" pitchFamily="18" charset="0"/>
                        </a:rPr>
                        <a:t>(15,447)</a:t>
                      </a:r>
                      <a:endParaRPr lang="en-GB" sz="1200" b="1" dirty="0">
                        <a:effectLst/>
                        <a:latin typeface="Calibri"/>
                        <a:ea typeface="Times New Roman" panose="02020603050405020304" pitchFamily="18" charset="0"/>
                      </a:endParaRPr>
                    </a:p>
                  </a:txBody>
                  <a:tcPr marL="68580" marR="68580" marT="0"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(19,610)</a:t>
                      </a:r>
                      <a:endParaRPr lang="en-GB" sz="1200" dirty="0">
                        <a:effectLst/>
                        <a:latin typeface="Calibri"/>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77089736"/>
                  </a:ext>
                </a:extLst>
              </a:tr>
              <a:tr h="179926">
                <a:tc>
                  <a:txBody>
                    <a:bodyPr/>
                    <a:lstStyle/>
                    <a:p>
                      <a:pPr algn="l" fontAlgn="ctr"/>
                      <a:r>
                        <a:rPr lang="en-GB" sz="1000" b="0" i="0" u="none" strike="noStrike" dirty="0">
                          <a:solidFill>
                            <a:srgbClr val="000000"/>
                          </a:solidFill>
                          <a:effectLst/>
                          <a:latin typeface="+mn-lt"/>
                        </a:rPr>
                        <a:t>Cost </a:t>
                      </a:r>
                      <a:r>
                        <a:rPr lang="en-GB" sz="1000" b="0" i="0" u="none" strike="noStrike" dirty="0" err="1">
                          <a:solidFill>
                            <a:srgbClr val="000000"/>
                          </a:solidFill>
                          <a:effectLst/>
                          <a:latin typeface="+mn-lt"/>
                        </a:rPr>
                        <a:t>bresennol</a:t>
                      </a:r>
                      <a:r>
                        <a:rPr lang="en-GB" sz="1000" b="0" i="0" u="none" strike="noStrike" dirty="0">
                          <a:solidFill>
                            <a:srgbClr val="000000"/>
                          </a:solidFill>
                          <a:effectLst/>
                          <a:latin typeface="+mn-lt"/>
                        </a:rPr>
                        <a:t> y </a:t>
                      </a:r>
                      <a:r>
                        <a:rPr lang="en-GB" sz="1000" b="0" i="0" u="none" strike="noStrike" dirty="0" err="1">
                          <a:solidFill>
                            <a:srgbClr val="000000"/>
                          </a:solidFill>
                          <a:effectLst/>
                          <a:latin typeface="+mn-lt"/>
                        </a:rPr>
                        <a:t>gwasanaeth</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(37)</a:t>
                      </a:r>
                      <a:endParaRPr lang="en-GB" sz="1200" b="1" dirty="0">
                        <a:effectLst/>
                        <a:latin typeface="Calibri"/>
                        <a:ea typeface="Times New Roman" panose="02020603050405020304" pitchFamily="18" charset="0"/>
                      </a:endParaRPr>
                    </a:p>
                  </a:txBody>
                  <a:tcPr marL="68580" marR="68580" marT="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(51)</a:t>
                      </a:r>
                      <a:endParaRPr lang="en-GB" sz="1200" dirty="0">
                        <a:effectLst/>
                        <a:latin typeface="Calibri"/>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753276"/>
                  </a:ext>
                </a:extLst>
              </a:tr>
              <a:tr h="179926">
                <a:tc>
                  <a:txBody>
                    <a:bodyPr/>
                    <a:lstStyle/>
                    <a:p>
                      <a:pPr algn="l" fontAlgn="ctr"/>
                      <a:r>
                        <a:rPr lang="en-GB" sz="1000" b="0" i="0" u="none" strike="noStrike" dirty="0">
                          <a:solidFill>
                            <a:srgbClr val="000000"/>
                          </a:solidFill>
                          <a:effectLst/>
                          <a:latin typeface="+mn-lt"/>
                        </a:rPr>
                        <a:t>Cost y </a:t>
                      </a:r>
                      <a:r>
                        <a:rPr lang="en-GB" sz="1000" b="0" i="0" u="none" strike="noStrike" dirty="0" err="1">
                          <a:solidFill>
                            <a:srgbClr val="000000"/>
                          </a:solidFill>
                          <a:effectLst/>
                          <a:latin typeface="+mn-lt"/>
                        </a:rPr>
                        <a:t>gwasanaeth</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yn</a:t>
                      </a:r>
                      <a:r>
                        <a:rPr lang="en-GB" sz="1000" b="0" i="0" u="none" strike="noStrike" dirty="0">
                          <a:solidFill>
                            <a:srgbClr val="000000"/>
                          </a:solidFill>
                          <a:effectLst/>
                          <a:latin typeface="+mn-lt"/>
                        </a:rPr>
                        <a:t> y </a:t>
                      </a:r>
                      <a:r>
                        <a:rPr lang="en-GB" sz="1000" b="0" i="0" u="none" strike="noStrike" dirty="0" err="1">
                          <a:solidFill>
                            <a:srgbClr val="000000"/>
                          </a:solidFill>
                          <a:effectLst/>
                          <a:latin typeface="+mn-lt"/>
                        </a:rPr>
                        <a:t>gorffennol</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4380742"/>
                  </a:ext>
                </a:extLst>
              </a:tr>
              <a:tr h="179926">
                <a:tc>
                  <a:txBody>
                    <a:bodyPr/>
                    <a:lstStyle/>
                    <a:p>
                      <a:pPr algn="l" fontAlgn="ctr"/>
                      <a:r>
                        <a:rPr lang="en-GB" sz="1000" b="0" i="0" u="none" strike="noStrike" dirty="0">
                          <a:solidFill>
                            <a:srgbClr val="000000"/>
                          </a:solidFill>
                          <a:effectLst/>
                          <a:latin typeface="+mn-lt"/>
                        </a:rPr>
                        <a:t>Cost </a:t>
                      </a:r>
                      <a:r>
                        <a:rPr lang="en-GB" sz="1000" b="0" i="0" u="none" strike="noStrike" dirty="0" err="1">
                          <a:solidFill>
                            <a:srgbClr val="000000"/>
                          </a:solidFill>
                          <a:effectLst/>
                          <a:latin typeface="+mn-lt"/>
                        </a:rPr>
                        <a:t>llog</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(781)</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(675)</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2023850"/>
                  </a:ext>
                </a:extLst>
              </a:tr>
              <a:tr h="179926">
                <a:tc>
                  <a:txBody>
                    <a:bodyPr/>
                    <a:lstStyle/>
                    <a:p>
                      <a:pPr algn="l" fontAlgn="ctr"/>
                      <a:r>
                        <a:rPr lang="en-GB" sz="1000" b="0" i="0" u="none" strike="noStrike" dirty="0" err="1">
                          <a:solidFill>
                            <a:srgbClr val="000000"/>
                          </a:solidFill>
                          <a:effectLst/>
                          <a:latin typeface="+mn-lt"/>
                        </a:rPr>
                        <a:t>Cyfraniadau’r</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aelodau</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(16)</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(14)</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8710876"/>
                  </a:ext>
                </a:extLst>
              </a:tr>
              <a:tr h="179926">
                <a:tc>
                  <a:txBody>
                    <a:bodyPr/>
                    <a:lstStyle/>
                    <a:p>
                      <a:pPr algn="l" fontAlgn="ctr"/>
                      <a:r>
                        <a:rPr lang="en-GB" sz="1000" b="0" i="0" u="none" strike="noStrike" dirty="0" err="1">
                          <a:solidFill>
                            <a:srgbClr val="000000"/>
                          </a:solidFill>
                          <a:effectLst/>
                          <a:latin typeface="+mn-lt"/>
                        </a:rPr>
                        <a:t>Newid</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mewn</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rhagdybiaethau</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ariannol</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(389)</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4,232</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1224032"/>
                  </a:ext>
                </a:extLst>
              </a:tr>
              <a:tr h="145142">
                <a:tc>
                  <a:txBody>
                    <a:bodyPr/>
                    <a:lstStyle/>
                    <a:p>
                      <a:pPr algn="l" fontAlgn="ctr"/>
                      <a:r>
                        <a:rPr lang="en-GB" sz="1000" b="0" i="0" u="none" strike="noStrike" dirty="0" err="1">
                          <a:solidFill>
                            <a:srgbClr val="000000"/>
                          </a:solidFill>
                          <a:effectLst/>
                          <a:latin typeface="+mn-lt"/>
                        </a:rPr>
                        <a:t>Newid</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mewn</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rhagdybiaethau</a:t>
                      </a:r>
                      <a:r>
                        <a:rPr lang="en-GB" sz="1000" b="0" i="0" u="none" strike="noStrike" dirty="0">
                          <a:solidFill>
                            <a:srgbClr val="000000"/>
                          </a:solidFill>
                          <a:effectLst/>
                          <a:latin typeface="+mn-lt"/>
                        </a:rPr>
                        <a:t> </a:t>
                      </a:r>
                      <a:r>
                        <a:rPr lang="en-GB" sz="1000" b="0" i="0" u="none" strike="noStrike" dirty="0" err="1">
                          <a:solidFill>
                            <a:srgbClr val="000000"/>
                          </a:solidFill>
                          <a:effectLst/>
                          <a:latin typeface="+mn-lt"/>
                        </a:rPr>
                        <a:t>demograffig</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(40)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0273786"/>
                  </a:ext>
                </a:extLst>
              </a:tr>
              <a:tr h="179926">
                <a:tc>
                  <a:txBody>
                    <a:bodyPr/>
                    <a:lstStyle/>
                    <a:p>
                      <a:pPr algn="l" fontAlgn="ctr"/>
                      <a:r>
                        <a:rPr lang="en-GB" sz="1000" b="0" i="0" u="none" strike="noStrike" dirty="0" err="1">
                          <a:solidFill>
                            <a:srgbClr val="000000"/>
                          </a:solidFill>
                          <a:effectLst/>
                          <a:latin typeface="Calibri"/>
                        </a:rPr>
                        <a:t>Enillion</a:t>
                      </a:r>
                      <a:r>
                        <a:rPr lang="en-GB" sz="1000" b="0" i="0" u="none" strike="noStrike" dirty="0">
                          <a:solidFill>
                            <a:srgbClr val="000000"/>
                          </a:solidFill>
                          <a:effectLst/>
                          <a:latin typeface="Calibri"/>
                        </a:rPr>
                        <a:t>/(</a:t>
                      </a:r>
                      <a:r>
                        <a:rPr lang="en-GB" sz="1000" b="0" i="0" u="none" strike="noStrike" dirty="0" err="1">
                          <a:solidFill>
                            <a:srgbClr val="000000"/>
                          </a:solidFill>
                          <a:effectLst/>
                          <a:latin typeface="Calibri"/>
                        </a:rPr>
                        <a:t>colledion</a:t>
                      </a:r>
                      <a:r>
                        <a:rPr lang="en-GB" sz="1000" b="0" i="0" u="none" strike="noStrike" dirty="0">
                          <a:solidFill>
                            <a:srgbClr val="000000"/>
                          </a:solidFill>
                          <a:effectLst/>
                          <a:latin typeface="Calibri"/>
                        </a:rPr>
                        <a:t>) </a:t>
                      </a:r>
                      <a:r>
                        <a:rPr lang="en-GB" sz="1000" b="0" i="0" u="none" strike="noStrike" dirty="0" err="1">
                          <a:solidFill>
                            <a:srgbClr val="000000"/>
                          </a:solidFill>
                          <a:effectLst/>
                          <a:latin typeface="Calibri"/>
                        </a:rPr>
                        <a:t>profiad</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3218199"/>
                  </a:ext>
                </a:extLst>
              </a:tr>
              <a:tr h="179926">
                <a:tc>
                  <a:txBody>
                    <a:bodyPr/>
                    <a:lstStyle/>
                    <a:p>
                      <a:pPr algn="l" fontAlgn="ctr"/>
                      <a:r>
                        <a:rPr lang="en-GB" sz="1000" b="0" i="0" u="none" strike="noStrike" dirty="0" err="1">
                          <a:solidFill>
                            <a:srgbClr val="000000"/>
                          </a:solidFill>
                          <a:effectLst/>
                          <a:latin typeface="Calibri"/>
                        </a:rPr>
                        <a:t>Cwtogi</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206785"/>
                  </a:ext>
                </a:extLst>
              </a:tr>
              <a:tr h="236140">
                <a:tc>
                  <a:txBody>
                    <a:bodyPr/>
                    <a:lstStyle/>
                    <a:p>
                      <a:pPr algn="l" fontAlgn="ctr"/>
                      <a:r>
                        <a:rPr lang="en-GB" sz="1000" b="0" i="0" u="none" strike="noStrike" dirty="0" err="1">
                          <a:solidFill>
                            <a:srgbClr val="000000"/>
                          </a:solidFill>
                          <a:effectLst/>
                          <a:latin typeface="Calibri"/>
                        </a:rPr>
                        <a:t>Buddion</a:t>
                      </a:r>
                      <a:r>
                        <a:rPr lang="en-GB" sz="1000" b="0" i="0" u="none" strike="noStrike" dirty="0">
                          <a:solidFill>
                            <a:srgbClr val="000000"/>
                          </a:solidFill>
                          <a:effectLst/>
                          <a:latin typeface="Calibri"/>
                        </a:rPr>
                        <a:t> a </a:t>
                      </a:r>
                      <a:r>
                        <a:rPr lang="en-GB" sz="1000" b="0" i="0" u="none" strike="noStrike" dirty="0" err="1">
                          <a:solidFill>
                            <a:srgbClr val="000000"/>
                          </a:solidFill>
                          <a:effectLst/>
                          <a:latin typeface="Calibri"/>
                        </a:rPr>
                        <a:t>dalwyd</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613</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711</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936583"/>
                  </a:ext>
                </a:extLst>
              </a:tr>
              <a:tr h="179926">
                <a:tc>
                  <a:txBody>
                    <a:bodyPr/>
                    <a:lstStyle/>
                    <a:p>
                      <a:pPr algn="l" fontAlgn="ctr"/>
                      <a:r>
                        <a:rPr lang="en-GB" sz="1000" b="0" i="0" u="none" strike="noStrike" dirty="0" err="1">
                          <a:solidFill>
                            <a:srgbClr val="000000"/>
                          </a:solidFill>
                          <a:effectLst/>
                          <a:latin typeface="Calibri"/>
                        </a:rPr>
                        <a:t>Ar</a:t>
                      </a:r>
                      <a:r>
                        <a:rPr lang="en-GB" sz="1000" b="0" i="0" u="none" strike="noStrike" dirty="0">
                          <a:solidFill>
                            <a:srgbClr val="000000"/>
                          </a:solidFill>
                          <a:effectLst/>
                          <a:latin typeface="Calibri"/>
                        </a:rPr>
                        <a:t> 31 </a:t>
                      </a:r>
                      <a:r>
                        <a:rPr lang="en-GB" sz="1000" b="0" i="0" u="none" strike="noStrike" dirty="0" err="1">
                          <a:solidFill>
                            <a:srgbClr val="000000"/>
                          </a:solidFill>
                          <a:effectLst/>
                          <a:latin typeface="Calibri"/>
                        </a:rPr>
                        <a:t>Gorffennaf</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(16,057)</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(15,447)</a:t>
                      </a:r>
                      <a:endParaRPr lang="en-GB" sz="1200" b="1"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8382275"/>
                  </a:ext>
                </a:extLst>
              </a:tr>
            </a:tbl>
          </a:graphicData>
        </a:graphic>
      </p:graphicFrame>
      <p:cxnSp>
        <p:nvCxnSpPr>
          <p:cNvPr id="24" name="Straight Connector 23">
            <a:extLst>
              <a:ext uri="{FF2B5EF4-FFF2-40B4-BE49-F238E27FC236}">
                <a16:creationId xmlns:a16="http://schemas.microsoft.com/office/drawing/2014/main" id="{9160A90B-517E-1940-7CC8-9BD3EA4D0F6F}"/>
              </a:ext>
            </a:extLst>
          </p:cNvPr>
          <p:cNvCxnSpPr>
            <a:cxnSpLocks/>
          </p:cNvCxnSpPr>
          <p:nvPr/>
        </p:nvCxnSpPr>
        <p:spPr>
          <a:xfrm>
            <a:off x="6864639" y="6302705"/>
            <a:ext cx="559283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D048854-9B5A-4F95-2DFF-183E24D76482}"/>
              </a:ext>
            </a:extLst>
          </p:cNvPr>
          <p:cNvSpPr txBox="1"/>
          <p:nvPr/>
        </p:nvSpPr>
        <p:spPr>
          <a:xfrm>
            <a:off x="442133" y="1268440"/>
            <a:ext cx="4838736" cy="461665"/>
          </a:xfrm>
          <a:prstGeom prst="rect">
            <a:avLst/>
          </a:prstGeom>
          <a:noFill/>
        </p:spPr>
        <p:txBody>
          <a:bodyPr wrap="square" rtlCol="0">
            <a:spAutoFit/>
          </a:bodyPr>
          <a:lstStyle/>
          <a:p>
            <a:r>
              <a:rPr lang="cy-GB" sz="1200" dirty="0"/>
              <a:t>Mesurwyd y symiau canlynol ar 31 Gorffennaf 2024 a 31 Gorffennaf 2023 yn unol â gofynion FRS102.</a:t>
            </a:r>
          </a:p>
        </p:txBody>
      </p:sp>
      <p:graphicFrame>
        <p:nvGraphicFramePr>
          <p:cNvPr id="40" name="Table 39">
            <a:extLst>
              <a:ext uri="{FF2B5EF4-FFF2-40B4-BE49-F238E27FC236}">
                <a16:creationId xmlns:a16="http://schemas.microsoft.com/office/drawing/2014/main" id="{04C3ADED-9461-D004-C3E9-64B1E38BAE93}"/>
              </a:ext>
            </a:extLst>
          </p:cNvPr>
          <p:cNvGraphicFramePr>
            <a:graphicFrameLocks noGrp="1"/>
          </p:cNvGraphicFramePr>
          <p:nvPr>
            <p:extLst>
              <p:ext uri="{D42A27DB-BD31-4B8C-83A1-F6EECF244321}">
                <p14:modId xmlns:p14="http://schemas.microsoft.com/office/powerpoint/2010/main" val="1144119079"/>
              </p:ext>
            </p:extLst>
          </p:nvPr>
        </p:nvGraphicFramePr>
        <p:xfrm>
          <a:off x="533910" y="1718025"/>
          <a:ext cx="5445784" cy="1191911"/>
        </p:xfrm>
        <a:graphic>
          <a:graphicData uri="http://schemas.openxmlformats.org/drawingml/2006/table">
            <a:tbl>
              <a:tblPr>
                <a:tableStyleId>{2D5ABB26-0587-4C30-8999-92F81FD0307C}</a:tableStyleId>
              </a:tblPr>
              <a:tblGrid>
                <a:gridCol w="3502308">
                  <a:extLst>
                    <a:ext uri="{9D8B030D-6E8A-4147-A177-3AD203B41FA5}">
                      <a16:colId xmlns:a16="http://schemas.microsoft.com/office/drawing/2014/main" val="2084967443"/>
                    </a:ext>
                  </a:extLst>
                </a:gridCol>
                <a:gridCol w="971738">
                  <a:extLst>
                    <a:ext uri="{9D8B030D-6E8A-4147-A177-3AD203B41FA5}">
                      <a16:colId xmlns:a16="http://schemas.microsoft.com/office/drawing/2014/main" val="4087714902"/>
                    </a:ext>
                  </a:extLst>
                </a:gridCol>
                <a:gridCol w="971738">
                  <a:extLst>
                    <a:ext uri="{9D8B030D-6E8A-4147-A177-3AD203B41FA5}">
                      <a16:colId xmlns:a16="http://schemas.microsoft.com/office/drawing/2014/main" val="4018122808"/>
                    </a:ext>
                  </a:extLst>
                </a:gridCol>
              </a:tblGrid>
              <a:tr h="66896">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66896">
                <a:tc>
                  <a:txBody>
                    <a:bodyPr/>
                    <a:lstStyle/>
                    <a:p>
                      <a:pPr algn="l" fontAlgn="ctr"/>
                      <a:endParaRPr lang="cy-GB" sz="1000" b="0" i="0" u="none" strike="noStrike" noProof="0"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dirty="0">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79926">
                <a:tc>
                  <a:txBody>
                    <a:bodyPr/>
                    <a:lstStyle/>
                    <a:p>
                      <a:r>
                        <a:rPr lang="cy-GB" sz="1000" noProof="0" dirty="0">
                          <a:effectLst/>
                          <a:latin typeface="+mn-lt"/>
                          <a:ea typeface="Times New Roman" panose="02020603050405020304" pitchFamily="18" charset="0"/>
                        </a:rPr>
                        <a:t>Gwerth teg asedau</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19,489</a:t>
                      </a:r>
                      <a:endParaRPr lang="en-GB" sz="1200" b="1" dirty="0">
                        <a:effectLst/>
                        <a:latin typeface="Calibri"/>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pPr algn="ctr"/>
                      <a:r>
                        <a:rPr lang="en-GB" sz="1000">
                          <a:effectLst/>
                          <a:latin typeface="Calibri"/>
                          <a:ea typeface="Times New Roman" panose="02020603050405020304" pitchFamily="18" charset="0"/>
                        </a:rPr>
                        <a:t>18,617</a:t>
                      </a:r>
                      <a:endParaRPr lang="en-GB" sz="1200" dirty="0">
                        <a:effectLst/>
                        <a:latin typeface="Calibri"/>
                        <a:ea typeface="Times New Roman" panose="02020603050405020304" pitchFamily="18" charset="0"/>
                      </a:endParaRPr>
                    </a:p>
                  </a:txBody>
                  <a:tcPr marL="68580" marR="68580" marT="0" marB="0" anchor="ctr">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077089736"/>
                  </a:ext>
                </a:extLst>
              </a:tr>
              <a:tr h="179926">
                <a:tc>
                  <a:txBody>
                    <a:bodyPr/>
                    <a:lstStyle/>
                    <a:p>
                      <a:r>
                        <a:rPr lang="cy-GB" sz="1000" noProof="0" dirty="0">
                          <a:effectLst/>
                          <a:latin typeface="+mn-lt"/>
                          <a:ea typeface="Times New Roman" panose="02020603050405020304" pitchFamily="18" charset="0"/>
                        </a:rPr>
                        <a:t>Gwerth presennol rhwymedigaethau’r cynllun</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dirty="0">
                          <a:effectLst/>
                          <a:latin typeface="Calibri"/>
                          <a:ea typeface="Times New Roman" panose="02020603050405020304" pitchFamily="18" charset="0"/>
                        </a:rPr>
                        <a:t>(16,057)</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a:effectLst/>
                          <a:latin typeface="Calibri"/>
                          <a:ea typeface="Times New Roman" panose="02020603050405020304" pitchFamily="18" charset="0"/>
                        </a:rPr>
                        <a:t>(15,447)</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848753276"/>
                  </a:ext>
                </a:extLst>
              </a:tr>
              <a:tr h="179926">
                <a:tc>
                  <a:txBody>
                    <a:bodyPr/>
                    <a:lstStyle/>
                    <a:p>
                      <a:r>
                        <a:rPr lang="cy-GB" sz="1000" noProof="0" dirty="0">
                          <a:effectLst/>
                          <a:latin typeface="+mn-lt"/>
                          <a:ea typeface="Times New Roman" panose="02020603050405020304" pitchFamily="18" charset="0"/>
                        </a:rPr>
                        <a:t>Gwarged yn y cynllun</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3,432</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tcPr>
                </a:tc>
                <a:tc>
                  <a:txBody>
                    <a:bodyPr/>
                    <a:lstStyle/>
                    <a:p>
                      <a:pPr algn="ctr"/>
                      <a:r>
                        <a:rPr lang="en-GB" sz="1000" dirty="0">
                          <a:effectLst/>
                          <a:latin typeface="Calibri"/>
                          <a:ea typeface="Times New Roman" panose="02020603050405020304" pitchFamily="18" charset="0"/>
                        </a:rPr>
                        <a:t>3,170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444380742"/>
                  </a:ext>
                </a:extLst>
              </a:tr>
              <a:tr h="122257">
                <a:tc>
                  <a:txBody>
                    <a:bodyPr/>
                    <a:lstStyle/>
                    <a:p>
                      <a:r>
                        <a:rPr lang="cy-GB" sz="1000" noProof="0" dirty="0">
                          <a:effectLst/>
                          <a:latin typeface="+mn-lt"/>
                          <a:ea typeface="Times New Roman" panose="02020603050405020304" pitchFamily="18" charset="0"/>
                        </a:rPr>
                        <a:t>Effaith </a:t>
                      </a:r>
                      <a:r>
                        <a:rPr lang="cy-GB" sz="1000" noProof="0" dirty="0" err="1">
                          <a:effectLst/>
                          <a:latin typeface="+mn-lt"/>
                          <a:ea typeface="Times New Roman" panose="02020603050405020304" pitchFamily="18" charset="0"/>
                        </a:rPr>
                        <a:t>uchafbris</a:t>
                      </a:r>
                      <a:r>
                        <a:rPr lang="cy-GB" sz="1000" noProof="0" dirty="0">
                          <a:effectLst/>
                          <a:latin typeface="+mn-lt"/>
                          <a:ea typeface="Times New Roman" panose="02020603050405020304" pitchFamily="18" charset="0"/>
                        </a:rPr>
                        <a:t> asedau</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(3,432)</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dirty="0">
                          <a:effectLst/>
                          <a:latin typeface="Calibri"/>
                          <a:ea typeface="Times New Roman" panose="02020603050405020304" pitchFamily="18" charset="0"/>
                        </a:rPr>
                        <a:t>(3,170)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483667"/>
                  </a:ext>
                </a:extLst>
              </a:tr>
              <a:tr h="182233">
                <a:tc>
                  <a:txBody>
                    <a:bodyPr/>
                    <a:lstStyle/>
                    <a:p>
                      <a:r>
                        <a:rPr lang="cy-GB" sz="1000" noProof="0" dirty="0">
                          <a:effectLst/>
                          <a:latin typeface="+mn-lt"/>
                          <a:ea typeface="Times New Roman" panose="02020603050405020304" pitchFamily="18" charset="0"/>
                        </a:rPr>
                        <a:t>Ased pensiwn cydnabyddedig</a:t>
                      </a:r>
                      <a:endParaRPr lang="cy-GB" sz="1200" noProof="0" dirty="0">
                        <a:effectLst/>
                        <a:latin typeface="Calibri"/>
                        <a:ea typeface="Times New Roman" panose="02020603050405020304" pitchFamily="18" charset="0"/>
                      </a:endParaRPr>
                    </a:p>
                  </a:txBody>
                  <a:tcPr marL="68580" marR="68580" marT="0" marB="0"/>
                </a:tc>
                <a:tc>
                  <a:txBody>
                    <a:bodyPr/>
                    <a:lstStyle/>
                    <a:p>
                      <a:pPr algn="ctr"/>
                      <a:r>
                        <a:rPr lang="en-GB" sz="1000" b="1">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000" dirty="0">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251009"/>
                  </a:ext>
                </a:extLst>
              </a:tr>
            </a:tbl>
          </a:graphicData>
        </a:graphic>
      </p:graphicFrame>
      <p:sp>
        <p:nvSpPr>
          <p:cNvPr id="42" name="TextBox 41">
            <a:extLst>
              <a:ext uri="{FF2B5EF4-FFF2-40B4-BE49-F238E27FC236}">
                <a16:creationId xmlns:a16="http://schemas.microsoft.com/office/drawing/2014/main" id="{E059707D-FF65-2839-844E-380880AF05E6}"/>
              </a:ext>
            </a:extLst>
          </p:cNvPr>
          <p:cNvSpPr txBox="1"/>
          <p:nvPr/>
        </p:nvSpPr>
        <p:spPr>
          <a:xfrm>
            <a:off x="6754371" y="6431730"/>
            <a:ext cx="5599381" cy="276999"/>
          </a:xfrm>
          <a:prstGeom prst="rect">
            <a:avLst/>
          </a:prstGeom>
          <a:noFill/>
        </p:spPr>
        <p:txBody>
          <a:bodyPr wrap="square" rtlCol="0">
            <a:spAutoFit/>
          </a:bodyPr>
          <a:lstStyle/>
          <a:p>
            <a:r>
              <a:rPr lang="cy-GB" sz="1200" b="1" dirty="0"/>
              <a:t>Dadansoddiad o'r symudiad yng ngwerth presennol asedau'r cynllun</a:t>
            </a:r>
          </a:p>
        </p:txBody>
      </p:sp>
      <p:graphicFrame>
        <p:nvGraphicFramePr>
          <p:cNvPr id="43" name="Table 42">
            <a:extLst>
              <a:ext uri="{FF2B5EF4-FFF2-40B4-BE49-F238E27FC236}">
                <a16:creationId xmlns:a16="http://schemas.microsoft.com/office/drawing/2014/main" id="{D9839ED3-7706-BCFF-94AA-0A7F54C955CD}"/>
              </a:ext>
            </a:extLst>
          </p:cNvPr>
          <p:cNvGraphicFramePr>
            <a:graphicFrameLocks noGrp="1"/>
          </p:cNvGraphicFramePr>
          <p:nvPr>
            <p:extLst>
              <p:ext uri="{D42A27DB-BD31-4B8C-83A1-F6EECF244321}">
                <p14:modId xmlns:p14="http://schemas.microsoft.com/office/powerpoint/2010/main" val="2742751080"/>
              </p:ext>
            </p:extLst>
          </p:nvPr>
        </p:nvGraphicFramePr>
        <p:xfrm>
          <a:off x="6821906" y="6720576"/>
          <a:ext cx="5635563" cy="2550293"/>
        </p:xfrm>
        <a:graphic>
          <a:graphicData uri="http://schemas.openxmlformats.org/drawingml/2006/table">
            <a:tbl>
              <a:tblPr>
                <a:tableStyleId>{2D5ABB26-0587-4C30-8999-92F81FD0307C}</a:tableStyleId>
              </a:tblPr>
              <a:tblGrid>
                <a:gridCol w="3624359">
                  <a:extLst>
                    <a:ext uri="{9D8B030D-6E8A-4147-A177-3AD203B41FA5}">
                      <a16:colId xmlns:a16="http://schemas.microsoft.com/office/drawing/2014/main" val="2084967443"/>
                    </a:ext>
                  </a:extLst>
                </a:gridCol>
                <a:gridCol w="1005602">
                  <a:extLst>
                    <a:ext uri="{9D8B030D-6E8A-4147-A177-3AD203B41FA5}">
                      <a16:colId xmlns:a16="http://schemas.microsoft.com/office/drawing/2014/main" val="4087714902"/>
                    </a:ext>
                  </a:extLst>
                </a:gridCol>
                <a:gridCol w="1005602">
                  <a:extLst>
                    <a:ext uri="{9D8B030D-6E8A-4147-A177-3AD203B41FA5}">
                      <a16:colId xmlns:a16="http://schemas.microsoft.com/office/drawing/2014/main" val="4018122808"/>
                    </a:ext>
                  </a:extLst>
                </a:gridCol>
              </a:tblGrid>
              <a:tr h="289824">
                <a:tc>
                  <a:txBody>
                    <a:bodyPr/>
                    <a:lstStyle/>
                    <a:p>
                      <a:pPr algn="l" fontAlgn="ctr"/>
                      <a:endParaRPr lang="en-GB" sz="10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000" b="1" u="none" strike="noStrike" dirty="0">
                          <a:effectLst/>
                        </a:rPr>
                        <a:t>31-Gorffennaf-24</a:t>
                      </a:r>
                      <a:endParaRPr lang="en-GB" sz="1000" b="1"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ysDot"/>
                      <a:round/>
                      <a:headEnd type="none" w="med" len="med"/>
                      <a:tailEnd type="none" w="med" len="med"/>
                    </a:lnR>
                    <a:lnB>
                      <a:noFill/>
                    </a:lnB>
                  </a:tcPr>
                </a:tc>
                <a:tc>
                  <a:txBody>
                    <a:bodyPr/>
                    <a:lstStyle/>
                    <a:p>
                      <a:pPr algn="ctr" fontAlgn="ctr"/>
                      <a:r>
                        <a:rPr lang="en-GB" sz="1000" b="1" u="none" strike="noStrike" dirty="0">
                          <a:effectLst/>
                        </a:rPr>
                        <a:t>31-Gorffennaf-23</a:t>
                      </a:r>
                      <a:endParaRPr lang="en-GB" sz="10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ysDot"/>
                      <a:round/>
                      <a:headEnd type="none" w="med" len="med"/>
                      <a:tailEnd type="none" w="med" len="med"/>
                    </a:lnL>
                    <a:lnB>
                      <a:noFill/>
                    </a:lnB>
                  </a:tcPr>
                </a:tc>
                <a:extLst>
                  <a:ext uri="{0D108BD9-81ED-4DB2-BD59-A6C34878D82A}">
                    <a16:rowId xmlns:a16="http://schemas.microsoft.com/office/drawing/2014/main" val="767164481"/>
                  </a:ext>
                </a:extLst>
              </a:tr>
              <a:tr h="174605">
                <a:tc>
                  <a:txBody>
                    <a:bodyPr/>
                    <a:lstStyle/>
                    <a:p>
                      <a:pPr algn="l" fontAlgn="ctr"/>
                      <a:endParaRPr lang="en-GB" sz="1000" b="0" i="0" u="none" strike="noStrike" dirty="0">
                        <a:solidFill>
                          <a:srgbClr val="000000"/>
                        </a:solidFill>
                        <a:effectLst/>
                        <a:latin typeface="Calibri" panose="020F0502020204030204" pitchFamily="34" charset="0"/>
                      </a:endParaRPr>
                    </a:p>
                  </a:txBody>
                  <a:tcPr marL="6350" marR="6350" marT="6350" marB="0" anchor="ctr">
                    <a:lnR>
                      <a:noFill/>
                    </a:lnR>
                  </a:tcPr>
                </a:tc>
                <a:tc>
                  <a:txBody>
                    <a:bodyPr/>
                    <a:lstStyle/>
                    <a:p>
                      <a:pPr algn="ctr" fontAlgn="ctr"/>
                      <a:r>
                        <a:rPr lang="en-GB" sz="1000" b="1" u="none" strike="noStrike" dirty="0">
                          <a:effectLst/>
                        </a:rPr>
                        <a:t>£’000</a:t>
                      </a:r>
                    </a:p>
                  </a:txBody>
                  <a:tcPr marL="6350" marR="6350" marT="6350" marB="0" anchor="ctr">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000" b="1" u="none" strike="noStrike">
                          <a:effectLst/>
                        </a:rPr>
                        <a:t>£’000</a:t>
                      </a:r>
                    </a:p>
                  </a:txBody>
                  <a:tcPr marL="6350" marR="6350" marT="635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9524791"/>
                  </a:ext>
                </a:extLst>
              </a:tr>
              <a:tr h="197896">
                <a:tc>
                  <a:txBody>
                    <a:bodyPr/>
                    <a:lstStyle/>
                    <a:p>
                      <a:pPr algn="l" fontAlgn="ctr"/>
                      <a:r>
                        <a:rPr lang="en-GB" sz="1000" b="0" i="0" u="none" strike="noStrike" dirty="0" err="1">
                          <a:solidFill>
                            <a:srgbClr val="000000"/>
                          </a:solidFill>
                          <a:effectLst/>
                          <a:latin typeface="+mn-lt"/>
                        </a:rPr>
                        <a:t>Ar</a:t>
                      </a:r>
                      <a:r>
                        <a:rPr lang="en-GB" sz="1000" b="0" i="0" u="none" strike="noStrike" dirty="0">
                          <a:solidFill>
                            <a:srgbClr val="000000"/>
                          </a:solidFill>
                          <a:effectLst/>
                          <a:latin typeface="+mn-lt"/>
                        </a:rPr>
                        <a:t> 1 </a:t>
                      </a:r>
                      <a:r>
                        <a:rPr lang="en-GB" sz="1000" b="0" i="0" u="none" strike="noStrike" dirty="0" err="1">
                          <a:solidFill>
                            <a:srgbClr val="000000"/>
                          </a:solidFill>
                          <a:effectLst/>
                          <a:latin typeface="+mn-lt"/>
                        </a:rPr>
                        <a:t>Awst</a:t>
                      </a:r>
                      <a:endParaRPr lang="en-GB" sz="1000" b="0" i="0" u="none" strike="noStrike" dirty="0">
                        <a:solidFill>
                          <a:srgbClr val="000000"/>
                        </a:solidFill>
                        <a:effectLst/>
                        <a:latin typeface="Calibri"/>
                      </a:endParaRPr>
                    </a:p>
                  </a:txBody>
                  <a:tcPr marL="6350" marR="6350" marT="6350" marB="0" anchor="ctr">
                    <a:lnR>
                      <a:noFill/>
                    </a:lnR>
                    <a:lnB>
                      <a:noFill/>
                    </a:lnB>
                  </a:tcPr>
                </a:tc>
                <a:tc>
                  <a:txBody>
                    <a:bodyPr/>
                    <a:lstStyle/>
                    <a:p>
                      <a:pPr algn="ctr"/>
                      <a:endParaRPr lang="en-GB" sz="1000" b="1" dirty="0">
                        <a:effectLst/>
                        <a:latin typeface="Calibri"/>
                        <a:ea typeface="Times New Roman" panose="02020603050405020304" pitchFamily="18" charset="0"/>
                      </a:endParaRPr>
                    </a:p>
                    <a:p>
                      <a:pPr algn="ctr"/>
                      <a:r>
                        <a:rPr lang="en-GB" sz="1000" b="1" dirty="0">
                          <a:effectLst/>
                          <a:latin typeface="Calibri"/>
                          <a:ea typeface="Times New Roman" panose="02020603050405020304" pitchFamily="18" charset="0"/>
                        </a:rPr>
                        <a:t>18,617</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19,610</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77089736"/>
                  </a:ext>
                </a:extLst>
              </a:tr>
              <a:tr h="197896">
                <a:tc>
                  <a:txBody>
                    <a:bodyPr/>
                    <a:lstStyle/>
                    <a:p>
                      <a:pPr marL="0" marR="0" lvl="0" indent="0" algn="l" defTabSz="1280128" rtl="0" eaLnBrk="1" fontAlgn="ctr" latinLnBrk="0" hangingPunct="1">
                        <a:lnSpc>
                          <a:spcPct val="100000"/>
                        </a:lnSpc>
                        <a:spcBef>
                          <a:spcPts val="0"/>
                        </a:spcBef>
                        <a:spcAft>
                          <a:spcPts val="0"/>
                        </a:spcAft>
                        <a:buClrTx/>
                        <a:buSzTx/>
                        <a:buFontTx/>
                        <a:buNone/>
                        <a:tabLst/>
                        <a:defRPr/>
                      </a:pPr>
                      <a:r>
                        <a:rPr lang="cy-GB" sz="1000" noProof="0" dirty="0">
                          <a:effectLst/>
                          <a:latin typeface="+mn-lt"/>
                          <a:ea typeface="Times New Roman" panose="02020603050405020304" pitchFamily="18" charset="0"/>
                        </a:rPr>
                        <a:t>Cyfradd yr enillion disgwyliedig ar y cynllun</a:t>
                      </a:r>
                      <a:endParaRPr lang="cy-GB" sz="1200" noProof="0" dirty="0">
                        <a:effectLst/>
                        <a:latin typeface="+mn-lt"/>
                        <a:ea typeface="Times New Roman" panose="02020603050405020304" pitchFamily="18"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952</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745</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753276"/>
                  </a:ext>
                </a:extLst>
              </a:tr>
              <a:tr h="197896">
                <a:tc>
                  <a:txBody>
                    <a:bodyPr/>
                    <a:lstStyle/>
                    <a:p>
                      <a:pPr algn="l" fontAlgn="ctr"/>
                      <a:r>
                        <a:rPr lang="en-GB" sz="1000" b="0" i="0" u="none" strike="noStrike" dirty="0">
                          <a:solidFill>
                            <a:srgbClr val="000000"/>
                          </a:solidFill>
                          <a:effectLst/>
                          <a:latin typeface="Calibri"/>
                        </a:rPr>
                        <a:t>Ail-</a:t>
                      </a:r>
                      <a:r>
                        <a:rPr lang="en-GB" sz="1000" b="0" i="0" u="none" strike="noStrike" dirty="0" err="1">
                          <a:solidFill>
                            <a:srgbClr val="000000"/>
                          </a:solidFill>
                          <a:effectLst/>
                          <a:latin typeface="Calibri"/>
                        </a:rPr>
                        <a:t>asesu</a:t>
                      </a:r>
                      <a:r>
                        <a:rPr lang="en-GB" sz="1000" b="0" i="0" u="none" strike="noStrike" dirty="0">
                          <a:solidFill>
                            <a:srgbClr val="000000"/>
                          </a:solidFill>
                          <a:effectLst/>
                          <a:latin typeface="Calibri"/>
                        </a:rPr>
                        <a:t> </a:t>
                      </a:r>
                      <a:r>
                        <a:rPr lang="en-GB" sz="1000" b="0" i="0" u="none" strike="noStrike" dirty="0" err="1">
                          <a:solidFill>
                            <a:srgbClr val="000000"/>
                          </a:solidFill>
                          <a:effectLst/>
                          <a:latin typeface="Calibri"/>
                        </a:rPr>
                        <a:t>enillion</a:t>
                      </a:r>
                      <a:r>
                        <a:rPr lang="en-GB" sz="1000" b="0" i="0" u="none" strike="noStrike" dirty="0">
                          <a:solidFill>
                            <a:srgbClr val="000000"/>
                          </a:solidFill>
                          <a:effectLst/>
                          <a:latin typeface="Calibri"/>
                        </a:rPr>
                        <a:t> </a:t>
                      </a:r>
                      <a:r>
                        <a:rPr lang="en-GB" sz="1000" b="0" i="0" u="none" strike="noStrike" dirty="0" err="1">
                          <a:solidFill>
                            <a:srgbClr val="000000"/>
                          </a:solidFill>
                          <a:effectLst/>
                          <a:latin typeface="Calibri"/>
                        </a:rPr>
                        <a:t>ar</a:t>
                      </a:r>
                      <a:r>
                        <a:rPr lang="en-GB" sz="1000" b="0" i="0" u="none" strike="noStrike" dirty="0">
                          <a:solidFill>
                            <a:srgbClr val="000000"/>
                          </a:solidFill>
                          <a:effectLst/>
                          <a:latin typeface="Calibri"/>
                        </a:rPr>
                        <a:t> </a:t>
                      </a:r>
                      <a:r>
                        <a:rPr lang="en-GB" sz="1000" b="0" i="0" u="none" strike="noStrike" dirty="0" err="1">
                          <a:solidFill>
                            <a:srgbClr val="000000"/>
                          </a:solidFill>
                          <a:effectLst/>
                          <a:latin typeface="Calibri"/>
                        </a:rPr>
                        <a:t>asedau</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192</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(3,225)</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4380742"/>
                  </a:ext>
                </a:extLst>
              </a:tr>
              <a:tr h="197896">
                <a:tc>
                  <a:txBody>
                    <a:bodyPr/>
                    <a:lstStyle/>
                    <a:p>
                      <a:pPr algn="l" fontAlgn="ctr"/>
                      <a:r>
                        <a:rPr lang="en-GB" sz="1000" b="0" i="0" u="none" strike="noStrike" dirty="0" err="1">
                          <a:solidFill>
                            <a:srgbClr val="000000"/>
                          </a:solidFill>
                          <a:effectLst/>
                          <a:latin typeface="Calibri"/>
                        </a:rPr>
                        <a:t>Costau</a:t>
                      </a:r>
                      <a:r>
                        <a:rPr lang="en-GB" sz="1000" b="0" i="0" u="none" strike="noStrike" dirty="0">
                          <a:solidFill>
                            <a:srgbClr val="000000"/>
                          </a:solidFill>
                          <a:effectLst/>
                          <a:latin typeface="Calibri"/>
                        </a:rPr>
                        <a:t> </a:t>
                      </a:r>
                      <a:r>
                        <a:rPr lang="en-GB" sz="1000" b="0" i="0" u="none" strike="noStrike" dirty="0" err="1">
                          <a:solidFill>
                            <a:srgbClr val="000000"/>
                          </a:solidFill>
                          <a:effectLst/>
                          <a:latin typeface="Calibri"/>
                        </a:rPr>
                        <a:t>gweinyddol</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2023850"/>
                  </a:ext>
                </a:extLst>
              </a:tr>
              <a:tr h="197896">
                <a:tc>
                  <a:txBody>
                    <a:bodyPr/>
                    <a:lstStyle/>
                    <a:p>
                      <a:pPr algn="l" fontAlgn="ctr"/>
                      <a:r>
                        <a:rPr lang="en-GB" sz="1000" b="0" i="0" u="none" strike="noStrike" dirty="0" err="1">
                          <a:solidFill>
                            <a:srgbClr val="000000"/>
                          </a:solidFill>
                          <a:effectLst/>
                          <a:latin typeface="Calibri"/>
                        </a:rPr>
                        <a:t>Cyfraniadau’r</a:t>
                      </a:r>
                      <a:r>
                        <a:rPr lang="en-GB" sz="1000" b="0" i="0" u="none" strike="noStrike" dirty="0">
                          <a:solidFill>
                            <a:srgbClr val="000000"/>
                          </a:solidFill>
                          <a:effectLst/>
                          <a:latin typeface="Calibri"/>
                        </a:rPr>
                        <a:t> </a:t>
                      </a:r>
                      <a:r>
                        <a:rPr lang="en-GB" sz="1000" b="0" i="0" u="none" strike="noStrike" dirty="0" err="1">
                          <a:solidFill>
                            <a:srgbClr val="000000"/>
                          </a:solidFill>
                          <a:effectLst/>
                          <a:latin typeface="Calibri"/>
                        </a:rPr>
                        <a:t>cyflogwr</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325</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306</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8710876"/>
                  </a:ext>
                </a:extLst>
              </a:tr>
              <a:tr h="197896">
                <a:tc>
                  <a:txBody>
                    <a:bodyPr/>
                    <a:lstStyle/>
                    <a:p>
                      <a:pPr algn="l" fontAlgn="ctr"/>
                      <a:r>
                        <a:rPr lang="en-GB" sz="1000" b="0" i="0" u="none" strike="noStrike" dirty="0" err="1">
                          <a:solidFill>
                            <a:srgbClr val="000000"/>
                          </a:solidFill>
                          <a:effectLst/>
                          <a:latin typeface="Calibri"/>
                        </a:rPr>
                        <a:t>Cyfraniadau</a:t>
                      </a:r>
                      <a:r>
                        <a:rPr lang="en-GB" sz="1000" b="0" i="0" u="none" strike="noStrike" dirty="0">
                          <a:solidFill>
                            <a:srgbClr val="000000"/>
                          </a:solidFill>
                          <a:effectLst/>
                          <a:latin typeface="Calibri"/>
                        </a:rPr>
                        <a:t> </a:t>
                      </a:r>
                      <a:r>
                        <a:rPr lang="en-GB" sz="1000" b="0" i="0" u="none" strike="noStrike" dirty="0" err="1">
                          <a:solidFill>
                            <a:srgbClr val="000000"/>
                          </a:solidFill>
                          <a:effectLst/>
                          <a:latin typeface="Calibri"/>
                        </a:rPr>
                        <a:t>aelodau</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16</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a:effectLst/>
                          <a:latin typeface="Calibri"/>
                          <a:ea typeface="Times New Roman" panose="02020603050405020304" pitchFamily="18" charset="0"/>
                        </a:rPr>
                        <a:t>14</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1224032"/>
                  </a:ext>
                </a:extLst>
              </a:tr>
              <a:tr h="197896">
                <a:tc>
                  <a:txBody>
                    <a:bodyPr/>
                    <a:lstStyle/>
                    <a:p>
                      <a:pPr algn="l" fontAlgn="ctr"/>
                      <a:r>
                        <a:rPr lang="en-GB" sz="1000" b="0" i="0" u="none" strike="noStrike" dirty="0" err="1">
                          <a:solidFill>
                            <a:srgbClr val="000000"/>
                          </a:solidFill>
                          <a:effectLst/>
                          <a:latin typeface="Calibri"/>
                        </a:rPr>
                        <a:t>Buddion</a:t>
                      </a:r>
                      <a:r>
                        <a:rPr lang="en-GB" sz="1000" b="0" i="0" u="none" strike="noStrike" dirty="0">
                          <a:solidFill>
                            <a:srgbClr val="000000"/>
                          </a:solidFill>
                          <a:effectLst/>
                          <a:latin typeface="Calibri"/>
                        </a:rPr>
                        <a:t> a </a:t>
                      </a:r>
                      <a:r>
                        <a:rPr lang="en-GB" sz="1000" b="0" i="0" u="none" strike="noStrike" dirty="0" err="1">
                          <a:solidFill>
                            <a:srgbClr val="000000"/>
                          </a:solidFill>
                          <a:effectLst/>
                          <a:latin typeface="Calibri"/>
                        </a:rPr>
                        <a:t>dalwyd</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(613)</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(711)</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3218199"/>
                  </a:ext>
                </a:extLst>
              </a:tr>
              <a:tr h="197896">
                <a:tc>
                  <a:txBody>
                    <a:bodyPr/>
                    <a:lstStyle/>
                    <a:p>
                      <a:pPr algn="l" fontAlgn="ctr"/>
                      <a:r>
                        <a:rPr lang="en-GB" sz="1000" b="0" i="0" u="none" strike="noStrike" dirty="0" err="1">
                          <a:solidFill>
                            <a:srgbClr val="000000"/>
                          </a:solidFill>
                          <a:effectLst/>
                          <a:latin typeface="Calibri"/>
                        </a:rPr>
                        <a:t>Effaith</a:t>
                      </a:r>
                      <a:r>
                        <a:rPr lang="en-GB" sz="1000" b="0" i="0" u="none" strike="noStrike" dirty="0">
                          <a:solidFill>
                            <a:srgbClr val="000000"/>
                          </a:solidFill>
                          <a:effectLst/>
                          <a:latin typeface="Calibri"/>
                        </a:rPr>
                        <a:t> </a:t>
                      </a:r>
                      <a:r>
                        <a:rPr lang="en-GB" sz="1000" b="0" i="0" u="none" strike="noStrike" dirty="0" err="1">
                          <a:solidFill>
                            <a:srgbClr val="000000"/>
                          </a:solidFill>
                          <a:effectLst/>
                          <a:latin typeface="Calibri"/>
                        </a:rPr>
                        <a:t>uchafbris</a:t>
                      </a:r>
                      <a:r>
                        <a:rPr lang="en-GB" sz="1000" b="0" i="0" u="none" strike="noStrike" dirty="0">
                          <a:solidFill>
                            <a:srgbClr val="000000"/>
                          </a:solidFill>
                          <a:effectLst/>
                          <a:latin typeface="Calibri"/>
                        </a:rPr>
                        <a:t> </a:t>
                      </a:r>
                      <a:r>
                        <a:rPr lang="en-GB" sz="1000" b="0" i="0" u="none" strike="noStrike" dirty="0" err="1">
                          <a:solidFill>
                            <a:srgbClr val="000000"/>
                          </a:solidFill>
                          <a:effectLst/>
                          <a:latin typeface="Calibri"/>
                        </a:rPr>
                        <a:t>asedau</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(3,432)</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effectLst/>
                          <a:latin typeface="Calibri"/>
                          <a:ea typeface="Times New Roman" panose="02020603050405020304" pitchFamily="18" charset="0"/>
                        </a:rPr>
                        <a:t>(1,292)</a:t>
                      </a:r>
                      <a:endParaRPr lang="en-GB" sz="1200"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206785"/>
                  </a:ext>
                </a:extLst>
              </a:tr>
              <a:tr h="197896">
                <a:tc>
                  <a:txBody>
                    <a:bodyPr/>
                    <a:lstStyle/>
                    <a:p>
                      <a:pPr algn="l" fontAlgn="ctr"/>
                      <a:endParaRPr lang="en-GB" sz="1000" b="0" i="0" u="none" strike="noStrike" dirty="0">
                        <a:solidFill>
                          <a:srgbClr val="000000"/>
                        </a:solidFill>
                        <a:effectLst/>
                        <a:highlight>
                          <a:srgbClr val="FFFF00"/>
                        </a:highligh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b="1"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936583"/>
                  </a:ext>
                </a:extLst>
              </a:tr>
              <a:tr h="197896">
                <a:tc>
                  <a:txBody>
                    <a:bodyPr/>
                    <a:lstStyle/>
                    <a:p>
                      <a:pPr algn="l" fontAlgn="ctr"/>
                      <a:r>
                        <a:rPr lang="en-GB" sz="1000" b="0" i="0" u="none" strike="noStrike" dirty="0" err="1">
                          <a:solidFill>
                            <a:srgbClr val="000000"/>
                          </a:solidFill>
                          <a:effectLst/>
                          <a:latin typeface="+mn-lt"/>
                        </a:rPr>
                        <a:t>Ar</a:t>
                      </a:r>
                      <a:r>
                        <a:rPr lang="en-GB" sz="1000" b="0" i="0" u="none" strike="noStrike" dirty="0">
                          <a:solidFill>
                            <a:srgbClr val="000000"/>
                          </a:solidFill>
                          <a:effectLst/>
                          <a:latin typeface="+mn-lt"/>
                        </a:rPr>
                        <a:t> 31 </a:t>
                      </a:r>
                      <a:r>
                        <a:rPr lang="en-GB" sz="1000" b="0" i="0" u="none" strike="noStrike" dirty="0" err="1">
                          <a:solidFill>
                            <a:srgbClr val="000000"/>
                          </a:solidFill>
                          <a:effectLst/>
                          <a:latin typeface="+mn-lt"/>
                        </a:rPr>
                        <a:t>Gorffennaf</a:t>
                      </a:r>
                      <a:endParaRPr lang="en-GB" sz="1000" b="0" i="0" u="none" strike="noStrike" dirty="0">
                        <a:solidFill>
                          <a:srgbClr val="000000"/>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1">
                          <a:effectLst/>
                          <a:latin typeface="Calibri"/>
                          <a:ea typeface="Times New Roman" panose="02020603050405020304" pitchFamily="18" charset="0"/>
                        </a:rPr>
                        <a:t>16,057</a:t>
                      </a:r>
                      <a:endParaRPr lang="en-GB" sz="1200" b="1" dirty="0">
                        <a:effectLst/>
                        <a:latin typeface="Calibri"/>
                        <a:ea typeface="Times New Roman" panose="02020603050405020304" pitchFamily="18" charset="0"/>
                      </a:endParaRPr>
                    </a:p>
                  </a:txBody>
                  <a:tcPr marL="68580" marR="68580" marT="0" marB="0">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b="1" dirty="0">
                          <a:effectLst/>
                          <a:latin typeface="Calibri"/>
                          <a:ea typeface="Times New Roman" panose="02020603050405020304" pitchFamily="18" charset="0"/>
                        </a:rPr>
                        <a:t>15,447</a:t>
                      </a:r>
                      <a:endParaRPr lang="en-GB" sz="1200" b="1" dirty="0">
                        <a:effectLst/>
                        <a:latin typeface="Calibri"/>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8382275"/>
                  </a:ext>
                </a:extLst>
              </a:tr>
            </a:tbl>
          </a:graphicData>
        </a:graphic>
      </p:graphicFrame>
      <p:cxnSp>
        <p:nvCxnSpPr>
          <p:cNvPr id="29" name="Straight Connector 28">
            <a:extLst>
              <a:ext uri="{FF2B5EF4-FFF2-40B4-BE49-F238E27FC236}">
                <a16:creationId xmlns:a16="http://schemas.microsoft.com/office/drawing/2014/main" id="{765E867B-AB71-C725-E2CC-347C0026A148}"/>
              </a:ext>
            </a:extLst>
          </p:cNvPr>
          <p:cNvCxnSpPr>
            <a:cxnSpLocks/>
          </p:cNvCxnSpPr>
          <p:nvPr/>
        </p:nvCxnSpPr>
        <p:spPr>
          <a:xfrm>
            <a:off x="471568" y="5396226"/>
            <a:ext cx="54653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5732A6B-9101-1EB3-60D1-7B6CEED4AABE}"/>
              </a:ext>
            </a:extLst>
          </p:cNvPr>
          <p:cNvCxnSpPr>
            <a:cxnSpLocks/>
          </p:cNvCxnSpPr>
          <p:nvPr/>
        </p:nvCxnSpPr>
        <p:spPr>
          <a:xfrm>
            <a:off x="471568" y="7133117"/>
            <a:ext cx="54653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0752023-A10D-FD37-080B-B5E27CC1ED75}"/>
              </a:ext>
            </a:extLst>
          </p:cNvPr>
          <p:cNvCxnSpPr>
            <a:cxnSpLocks/>
          </p:cNvCxnSpPr>
          <p:nvPr/>
        </p:nvCxnSpPr>
        <p:spPr>
          <a:xfrm>
            <a:off x="471568" y="3353875"/>
            <a:ext cx="5465393"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9EFC0CAD-3524-DE76-471C-D8D89BE58652}"/>
              </a:ext>
            </a:extLst>
          </p:cNvPr>
          <p:cNvSpPr/>
          <p:nvPr/>
        </p:nvSpPr>
        <p:spPr>
          <a:xfrm>
            <a:off x="0" y="868100"/>
            <a:ext cx="12801600" cy="35534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2">
            <a:extLst>
              <a:ext uri="{FF2B5EF4-FFF2-40B4-BE49-F238E27FC236}">
                <a16:creationId xmlns:a16="http://schemas.microsoft.com/office/drawing/2014/main" id="{E9373C20-9BFE-D399-1555-B3E5EED58795}"/>
              </a:ext>
            </a:extLst>
          </p:cNvPr>
          <p:cNvSpPr txBox="1"/>
          <p:nvPr/>
        </p:nvSpPr>
        <p:spPr>
          <a:xfrm>
            <a:off x="411611" y="851874"/>
            <a:ext cx="6891351" cy="338554"/>
          </a:xfrm>
          <a:prstGeom prst="rect">
            <a:avLst/>
          </a:prstGeom>
          <a:noFill/>
        </p:spPr>
        <p:txBody>
          <a:bodyPr wrap="square" rtlCol="0">
            <a:spAutoFit/>
          </a:bodyPr>
          <a:lstStyle/>
          <a:p>
            <a:r>
              <a:rPr lang="cy-GB" sz="1600" b="1" dirty="0"/>
              <a:t>Cynllun Pensiwn a Sicrwydd Prifysgol </a:t>
            </a:r>
            <a:r>
              <a:rPr lang="en-GB" sz="1600" b="1" dirty="0"/>
              <a:t>Cymru Llanbedr Pont Steffan (UWLPAS)</a:t>
            </a:r>
          </a:p>
        </p:txBody>
      </p:sp>
    </p:spTree>
    <p:extLst>
      <p:ext uri="{BB962C8B-B14F-4D97-AF65-F5344CB8AC3E}">
        <p14:creationId xmlns:p14="http://schemas.microsoft.com/office/powerpoint/2010/main" val="13206096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4F109-E59E-327C-0C96-33BB57240F93}"/>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5E81FF94-219F-80A6-974C-E2FE9ED32206}"/>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96B0EEBE-86FB-6A5D-23ED-0F977F2A1B83}"/>
              </a:ext>
            </a:extLst>
          </p:cNvPr>
          <p:cNvSpPr txBox="1"/>
          <p:nvPr/>
        </p:nvSpPr>
        <p:spPr>
          <a:xfrm>
            <a:off x="386863" y="61555"/>
            <a:ext cx="15090204" cy="584775"/>
          </a:xfrm>
          <a:prstGeom prst="rect">
            <a:avLst/>
          </a:prstGeom>
          <a:noFill/>
        </p:spPr>
        <p:txBody>
          <a:bodyPr wrap="square" rtlCol="0">
            <a:spAutoFit/>
          </a:bodyPr>
          <a:lstStyle/>
          <a:p>
            <a:r>
              <a:rPr lang="en-GB" sz="3200" dirty="0">
                <a:solidFill>
                  <a:schemeClr val="bg1"/>
                </a:solidFill>
              </a:rPr>
              <a:t>NODIADAU I’R CYFRIFON</a:t>
            </a:r>
            <a:endParaRPr lang="en-GB" sz="3200" b="1" dirty="0">
              <a:solidFill>
                <a:schemeClr val="bg1"/>
              </a:solidFill>
            </a:endParaRPr>
          </a:p>
        </p:txBody>
      </p:sp>
      <p:sp>
        <p:nvSpPr>
          <p:cNvPr id="3" name="TextBox 2">
            <a:extLst>
              <a:ext uri="{FF2B5EF4-FFF2-40B4-BE49-F238E27FC236}">
                <a16:creationId xmlns:a16="http://schemas.microsoft.com/office/drawing/2014/main" id="{C2BB2916-B384-6588-0709-6EAD3D1AB8AA}"/>
              </a:ext>
            </a:extLst>
          </p:cNvPr>
          <p:cNvSpPr txBox="1"/>
          <p:nvPr/>
        </p:nvSpPr>
        <p:spPr>
          <a:xfrm>
            <a:off x="472943" y="1383660"/>
            <a:ext cx="5495912" cy="5747727"/>
          </a:xfrm>
          <a:prstGeom prst="rect">
            <a:avLst/>
          </a:prstGeom>
          <a:noFill/>
        </p:spPr>
        <p:txBody>
          <a:bodyPr wrap="square" lIns="91440" tIns="45720" rIns="91440" bIns="45720" rtlCol="0" anchor="t">
            <a:spAutoFit/>
          </a:bodyPr>
          <a:lstStyle/>
          <a:p>
            <a:pPr algn="just"/>
            <a:r>
              <a:rPr lang="cy-GB" sz="1050" dirty="0">
                <a:latin typeface="Arial" panose="020B0604020202020204" pitchFamily="34" charset="0"/>
                <a:cs typeface="Arial" panose="020B0604020202020204" pitchFamily="34" charset="0"/>
              </a:rPr>
              <a:t>Mae’r Cynllun Pensiwn Athrawon (CPA) yn gynllun buddion diffiniedig, cyfrannol, statudol, a lywodraethir gan Reoliadau Cynllun Pensiwn Athrawon 2014. Mae’r rheoliadau hyn yn berthnasol i athrawon mewn ysgolion, colegau a sefydliadau addysgol eraill.   Mae aelodaeth yn awtomatig i athrawon a darlithwyr mewn sefydliadau cymwys.  Gall athrawon a darlithwyr </a:t>
            </a:r>
            <a:r>
              <a:rPr lang="cy-GB" sz="1050" dirty="0" err="1">
                <a:latin typeface="Arial" panose="020B0604020202020204" pitchFamily="34" charset="0"/>
                <a:cs typeface="Arial" panose="020B0604020202020204" pitchFamily="34" charset="0"/>
              </a:rPr>
              <a:t>optio</a:t>
            </a:r>
            <a:r>
              <a:rPr lang="cy-GB" sz="1050" dirty="0">
                <a:latin typeface="Arial" panose="020B0604020202020204" pitchFamily="34" charset="0"/>
                <a:cs typeface="Arial" panose="020B0604020202020204" pitchFamily="34" charset="0"/>
              </a:rPr>
              <a:t> allan o’r Cynllun Pensiwn Athrawon. </a:t>
            </a:r>
          </a:p>
          <a:p>
            <a:pPr algn="just"/>
            <a:r>
              <a:rPr lang="cy-GB" sz="1050" dirty="0">
                <a:latin typeface="Arial" panose="020B0604020202020204" pitchFamily="34" charset="0"/>
                <a:cs typeface="Arial" panose="020B0604020202020204" pitchFamily="34" charset="0"/>
              </a:rPr>
              <a:t>Mae’r Cynllun Pensiwn Athrawon yn gynllun heb ei ariannu, ac mae aelodau’n cyfrannu ar sail ‘talu wrth fynd’ – mae’r cyfraniadau hyn, ynghyd â’r rhai a wneir gan gyflogwyr, yn cael eu credydu i’r Trysorlys o dan drefniadau a lywodraethir gan y Ddeddf uchod.  Telir buddion ymddeoliad a buddion pensiwn eraill gan gronfeydd a ddarperir gan y Senedd. </a:t>
            </a:r>
          </a:p>
          <a:p>
            <a:pPr algn="just"/>
            <a:r>
              <a:rPr lang="cy-GB" sz="1050" dirty="0">
                <a:latin typeface="Arial" panose="020B0604020202020204" pitchFamily="34" charset="0"/>
                <a:cs typeface="Arial" panose="020B0604020202020204" pitchFamily="34" charset="0"/>
              </a:rPr>
              <a:t>O dan y diffiniadau a nodir yn FRS 102 (28:11), mae’r Cynllun Pensiwn Athrawon yn gynllun pensiwn aml-gyflogwr.  Nid yw’r Brifysgol yn gallu nodi ei chyfran o asedau a rhwymedigaethau sylfaenol y cynllun. </a:t>
            </a:r>
          </a:p>
          <a:p>
            <a:pPr algn="just"/>
            <a:r>
              <a:rPr lang="cy-GB" sz="1050" dirty="0">
                <a:latin typeface="Arial" panose="020B0604020202020204" pitchFamily="34" charset="0"/>
                <a:cs typeface="Arial" panose="020B0604020202020204" pitchFamily="34" charset="0"/>
              </a:rPr>
              <a:t>Yn unol â hynny, mae’r Brifysgol wedi manteisio ar yr eithriad yn FRS 102 ac wedi rhoi cyfrif am ei chyfraniadau i’r cynllun fel pe bai’n gynllun cyfraniadau diffiniedig.  Mae’r Brifysgol wedi nodi’r wybodaeth sydd ar gael ar y cynllun a’r goblygiadau i’r coleg o ran cyfraddau cyfraniadau disgwyliedig uchod. </a:t>
            </a:r>
          </a:p>
          <a:p>
            <a:pPr algn="just"/>
            <a:r>
              <a:rPr lang="cy-GB" sz="1050" dirty="0">
                <a:latin typeface="Arial" panose="020B0604020202020204" pitchFamily="34" charset="0"/>
                <a:cs typeface="Arial" panose="020B0604020202020204" pitchFamily="34" charset="0"/>
              </a:rPr>
              <a:t>Cynhelir prisiad y Cynllun Pensiwn Athrawon yn unol â rheoliadau a wnaed o dan Ddeddf Pensiwn y Gwasanaeth Cyhoeddus 2013. Mae prisiadau’n credydu cyfrif pensiwn athrawon gyda chyfradd enillion real gan dybio bod cronfeydd yn cael eu buddsoddi mewn buddsoddiadau tybiannol sy’n cynhyrchu’r gyfradd enillion real honno. </a:t>
            </a:r>
          </a:p>
          <a:p>
            <a:pPr algn="just"/>
            <a:r>
              <a:rPr lang="cy-GB" sz="1050" dirty="0">
                <a:latin typeface="Arial" panose="020B0604020202020204" pitchFamily="34" charset="0"/>
                <a:cs typeface="Arial" panose="020B0604020202020204" pitchFamily="34" charset="0"/>
              </a:rPr>
              <a:t>Cynhaliwyd yr adolygiad </a:t>
            </a:r>
            <a:r>
              <a:rPr lang="cy-GB" sz="1050" dirty="0" err="1">
                <a:latin typeface="Arial" panose="020B0604020202020204" pitchFamily="34" charset="0"/>
                <a:cs typeface="Arial" panose="020B0604020202020204" pitchFamily="34" charset="0"/>
              </a:rPr>
              <a:t>actiwaraidd</a:t>
            </a:r>
            <a:r>
              <a:rPr lang="cy-GB" sz="1050" dirty="0">
                <a:latin typeface="Arial" panose="020B0604020202020204" pitchFamily="34" charset="0"/>
                <a:cs typeface="Arial" panose="020B0604020202020204" pitchFamily="34" charset="0"/>
              </a:rPr>
              <a:t> diweddaraf o’r Cynllun Pensiwn Athrawon ar 31 Mawrth 2020. Cyhoeddwyr yr adroddiad prisio gan yr Adran Addysg (yr Adran) ym mis Hydref 2023. Nododd y prisiad gyfanswm rhwymedigaethau’r cynllun (pensiynau sy’n cael eu talu ar hyn o bryd a chost </a:t>
            </a:r>
            <a:r>
              <a:rPr lang="cy-GB" sz="1050" dirty="0" err="1">
                <a:latin typeface="Arial" panose="020B0604020202020204" pitchFamily="34" charset="0"/>
                <a:cs typeface="Arial" panose="020B0604020202020204" pitchFamily="34" charset="0"/>
              </a:rPr>
              <a:t>amcangyfrifedig</a:t>
            </a:r>
            <a:r>
              <a:rPr lang="cy-GB" sz="1050" dirty="0">
                <a:latin typeface="Arial" panose="020B0604020202020204" pitchFamily="34" charset="0"/>
                <a:cs typeface="Arial" panose="020B0604020202020204" pitchFamily="34" charset="0"/>
              </a:rPr>
              <a:t> buddion yn y dyfodol) am wasanaeth ar y dyddiad dod i rym o £262 biliwn, ac asedau tybiannol (cyfraniadau </a:t>
            </a:r>
            <a:r>
              <a:rPr lang="cy-GB" sz="1050" dirty="0" err="1">
                <a:latin typeface="Arial" panose="020B0604020202020204" pitchFamily="34" charset="0"/>
                <a:cs typeface="Arial" panose="020B0604020202020204" pitchFamily="34" charset="0"/>
              </a:rPr>
              <a:t>amcangyfrifedig</a:t>
            </a:r>
            <a:r>
              <a:rPr lang="cy-GB" sz="1050" dirty="0">
                <a:latin typeface="Arial" panose="020B0604020202020204" pitchFamily="34" charset="0"/>
                <a:cs typeface="Arial" panose="020B0604020202020204" pitchFamily="34" charset="0"/>
              </a:rPr>
              <a:t> yn y dyfodol ynghyd â’r buddsoddiadau tybiannol a ddelir ar y dyddiad prisio) o £222 biliwn gan roi diffyg gwasanaeth tybiannol yn y gorffennol o £40 biliwn (o gymharu â £22 biliwn ym mhrisiad 2016.</a:t>
            </a:r>
          </a:p>
          <a:p>
            <a:pPr algn="just"/>
            <a:r>
              <a:rPr lang="cy-GB" sz="1050" dirty="0">
                <a:latin typeface="Arial" panose="020B0604020202020204" pitchFamily="34" charset="0"/>
                <a:cs typeface="Arial" panose="020B0604020202020204" pitchFamily="34" charset="0"/>
              </a:rPr>
              <a:t>O ganlyniad i’r prisiad, bydd cyfraddau cyfraniadau cyflogwyr newydd yn codi i 28.68% o fis Ebrill 2024 (o gymharu â 23.68% yn ystod 2018/19).</a:t>
            </a:r>
          </a:p>
          <a:p>
            <a:pPr algn="just"/>
            <a:r>
              <a:rPr lang="cy-GB" sz="1050" dirty="0">
                <a:latin typeface="Arial" panose="020B0604020202020204" pitchFamily="34" charset="0"/>
                <a:cs typeface="Arial" panose="020B0604020202020204" pitchFamily="34" charset="0"/>
              </a:rPr>
              <a:t>Gellir dod o hyd i gopi llawn o’r adroddiad prisio a dogfennau atodol ar wefan Cynllun Pensiwn Athrawon. </a:t>
            </a:r>
          </a:p>
          <a:p>
            <a:pPr algn="just"/>
            <a:r>
              <a:rPr lang="cy-GB" sz="1050" dirty="0">
                <a:latin typeface="Arial" panose="020B0604020202020204" pitchFamily="34" charset="0"/>
                <a:cs typeface="Arial" panose="020B0604020202020204" pitchFamily="34" charset="0"/>
              </a:rPr>
              <a:t>Cyfanswm y costau pensiwn a dalwyd i Gynllun Pensiwn Athrawon yn y flwyddyn oedd £4,197k (2023: £3,917k) a thalwyd £1,177k (2023: £1,108k) ohono gan y Brifysgol a £3,020k (2023: £2,809k) gan Goleg Sir Gâr a Choleg Ceredigion. </a:t>
            </a:r>
          </a:p>
        </p:txBody>
      </p:sp>
      <p:sp>
        <p:nvSpPr>
          <p:cNvPr id="2" name="Rectangle 1">
            <a:extLst>
              <a:ext uri="{FF2B5EF4-FFF2-40B4-BE49-F238E27FC236}">
                <a16:creationId xmlns:a16="http://schemas.microsoft.com/office/drawing/2014/main" id="{DEB12B32-9411-F689-C2C6-97BED559FB10}"/>
              </a:ext>
            </a:extLst>
          </p:cNvPr>
          <p:cNvSpPr/>
          <p:nvPr/>
        </p:nvSpPr>
        <p:spPr>
          <a:xfrm>
            <a:off x="0" y="868100"/>
            <a:ext cx="12801600" cy="35534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7974FA7-9EEF-1D4F-E92F-4620FFD85DF7}"/>
              </a:ext>
            </a:extLst>
          </p:cNvPr>
          <p:cNvSpPr txBox="1"/>
          <p:nvPr/>
        </p:nvSpPr>
        <p:spPr>
          <a:xfrm>
            <a:off x="472943" y="880586"/>
            <a:ext cx="6891351" cy="338554"/>
          </a:xfrm>
          <a:prstGeom prst="rect">
            <a:avLst/>
          </a:prstGeom>
          <a:noFill/>
        </p:spPr>
        <p:txBody>
          <a:bodyPr wrap="square" rtlCol="0">
            <a:spAutoFit/>
          </a:bodyPr>
          <a:lstStyle/>
          <a:p>
            <a:r>
              <a:rPr lang="cy-GB" sz="1600" b="1" dirty="0"/>
              <a:t>Cynllun Pensiwn Athrawon</a:t>
            </a:r>
          </a:p>
        </p:txBody>
      </p:sp>
    </p:spTree>
    <p:extLst>
      <p:ext uri="{BB962C8B-B14F-4D97-AF65-F5344CB8AC3E}">
        <p14:creationId xmlns:p14="http://schemas.microsoft.com/office/powerpoint/2010/main" val="16167439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BED61-1287-A8AC-5FA0-D8E490350D04}"/>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045164F3-0BBB-0AF0-3FFB-8DBB767DA735}"/>
              </a:ext>
            </a:extLst>
          </p:cNvPr>
          <p:cNvSpPr/>
          <p:nvPr/>
        </p:nvSpPr>
        <p:spPr>
          <a:xfrm>
            <a:off x="6148136" y="0"/>
            <a:ext cx="493296" cy="96181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A012267-500C-FF2A-3CB9-C909B0508DBF}"/>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30843F4A-1A9F-57D0-7706-8DC4381F529F}"/>
              </a:ext>
            </a:extLst>
          </p:cNvPr>
          <p:cNvSpPr txBox="1"/>
          <p:nvPr/>
        </p:nvSpPr>
        <p:spPr>
          <a:xfrm>
            <a:off x="386863" y="61555"/>
            <a:ext cx="15090204" cy="584775"/>
          </a:xfrm>
          <a:prstGeom prst="rect">
            <a:avLst/>
          </a:prstGeom>
          <a:noFill/>
        </p:spPr>
        <p:txBody>
          <a:bodyPr wrap="square" rtlCol="0">
            <a:spAutoFit/>
          </a:bodyPr>
          <a:lstStyle/>
          <a:p>
            <a:r>
              <a:rPr lang="en-GB" sz="3200" dirty="0">
                <a:solidFill>
                  <a:schemeClr val="bg1"/>
                </a:solidFill>
              </a:rPr>
              <a:t>NODIADAU I’R CYFRIFON</a:t>
            </a:r>
            <a:endParaRPr lang="en-GB" sz="3200" b="1" dirty="0">
              <a:solidFill>
                <a:schemeClr val="bg1"/>
              </a:solidFill>
            </a:endParaRPr>
          </a:p>
        </p:txBody>
      </p:sp>
      <p:sp>
        <p:nvSpPr>
          <p:cNvPr id="3" name="TextBox 2">
            <a:extLst>
              <a:ext uri="{FF2B5EF4-FFF2-40B4-BE49-F238E27FC236}">
                <a16:creationId xmlns:a16="http://schemas.microsoft.com/office/drawing/2014/main" id="{36ABAF3E-BAAE-2895-6D8C-2A8C82233D77}"/>
              </a:ext>
            </a:extLst>
          </p:cNvPr>
          <p:cNvSpPr txBox="1"/>
          <p:nvPr/>
        </p:nvSpPr>
        <p:spPr>
          <a:xfrm>
            <a:off x="472942" y="1558412"/>
            <a:ext cx="5571731" cy="3939540"/>
          </a:xfrm>
          <a:prstGeom prst="rect">
            <a:avLst/>
          </a:prstGeom>
          <a:noFill/>
        </p:spPr>
        <p:txBody>
          <a:bodyPr wrap="square" lIns="91440" tIns="45720" rIns="91440" bIns="45720" rtlCol="0" anchor="t">
            <a:spAutoFit/>
          </a:bodyPr>
          <a:lstStyle/>
          <a:p>
            <a:pPr algn="just"/>
            <a:r>
              <a:rPr lang="cy-GB" sz="1000" dirty="0">
                <a:cs typeface="Arial" panose="020B0604020202020204" pitchFamily="34" charset="0"/>
              </a:rPr>
              <a:t>Mae’r sefydliad yn cymryd rhan yng Nghynllun Pensiwn y Prifysgolion (USS) sef y prif gynllun sy’n berthnasol i’r rhan fwyaf o staff academaidd ac academaidd gysylltiedig.    Mae'r Cynllun yn gynllun pensiwn hybrid, sy'n darparu buddion wedi'u diffinio (ar gyfer pob aelod), yn ogystal â buddion cyfraniadau wedi'u diffinio.  Mae asedau'r cynllun yn cael eu cadw mewn cronfa ar wahân a weinyddir gan ymddiriedolwyr.  </a:t>
            </a:r>
          </a:p>
          <a:p>
            <a:pPr algn="just"/>
            <a:r>
              <a:rPr lang="cy-GB" sz="1000" dirty="0">
                <a:cs typeface="Arial" panose="020B0604020202020204" pitchFamily="34" charset="0"/>
              </a:rPr>
              <a:t>Mae USS yn gynllun aml-gyflogwr a rhoddir cyfrif amdano fel y nodir yn y polisïau cyfrifeg</a:t>
            </a:r>
          </a:p>
          <a:p>
            <a:pPr algn="just"/>
            <a:r>
              <a:rPr lang="cy-GB" sz="1000" dirty="0">
                <a:cs typeface="Arial" panose="020B0604020202020204" pitchFamily="34" charset="0"/>
              </a:rPr>
              <a:t>Cyfanswm y gost a godir i’r Datganiad Cyfunol o Incwm Cynhwysfawr yw £7,250k (2023:£7,881k) gan gynnwys </a:t>
            </a:r>
            <a:r>
              <a:rPr lang="cy-GB" sz="1000" dirty="0" err="1">
                <a:cs typeface="Arial" panose="020B0604020202020204" pitchFamily="34" charset="0"/>
              </a:rPr>
              <a:t>PensionChoice</a:t>
            </a:r>
            <a:r>
              <a:rPr lang="cy-GB" sz="1000" dirty="0">
                <a:cs typeface="Arial" panose="020B0604020202020204" pitchFamily="34" charset="0"/>
              </a:rPr>
              <a:t>, ond heb gynnwys effaith y newid yn y cynllun adfer diffygion. </a:t>
            </a:r>
          </a:p>
          <a:p>
            <a:pPr algn="just"/>
            <a:r>
              <a:rPr lang="cy-GB" sz="1000" dirty="0">
                <a:cs typeface="Arial" panose="020B0604020202020204" pitchFamily="34" charset="0"/>
              </a:rPr>
              <a:t>Mae'r prisiad </a:t>
            </a:r>
            <a:r>
              <a:rPr lang="cy-GB" sz="1000" dirty="0" err="1">
                <a:cs typeface="Arial" panose="020B0604020202020204" pitchFamily="34" charset="0"/>
              </a:rPr>
              <a:t>actiwaraidd</a:t>
            </a:r>
            <a:r>
              <a:rPr lang="cy-GB" sz="1000" dirty="0">
                <a:cs typeface="Arial" panose="020B0604020202020204" pitchFamily="34" charset="0"/>
              </a:rPr>
              <a:t> cyflawn diweddaraf sydd ar gael o adran Adeiladwr Incwm Ymddeol y Cynllun ar 31 Mawrth 2023 ("y dyddiad prisio"), a gynhaliwyd gan ddefnyddio'r dull uned a ragwelir.  </a:t>
            </a:r>
          </a:p>
          <a:p>
            <a:pPr algn="just"/>
            <a:r>
              <a:rPr lang="cy-GB" sz="1000" dirty="0">
                <a:cs typeface="Arial" panose="020B0604020202020204" pitchFamily="34" charset="0"/>
              </a:rPr>
              <a:t>											</a:t>
            </a:r>
          </a:p>
          <a:p>
            <a:pPr algn="just"/>
            <a:r>
              <a:rPr lang="cy-GB" sz="1000" dirty="0">
                <a:cs typeface="Arial" panose="020B0604020202020204" pitchFamily="34" charset="0"/>
              </a:rPr>
              <a:t>Prisiad 2023 oedd y seithfed prisiad ar gyfer y cynllun o dan y gyfundrefn ariannu benodol ar gyfer y cynllun a gyflwynwyd gan Ddeddf Pensiynau 2004, sy'n ei gwneud yn ofynnol i gynlluniau gael asedau digonol a phriodol i dalu am eu darpariaethau technegol (yr amcan ariannu statudol).  Ar y dyddiad prisio, gwerth asedau'r cynllun oedd £73.1 biliwn a gwerth darpariaethau technegol y cynllun oedd £65.7 biliwn yn nodi gwarged o £7.4 biliwn a chymhareb ariannu o 111%.</a:t>
            </a:r>
          </a:p>
          <a:p>
            <a:pPr algn="just"/>
            <a:r>
              <a:rPr lang="cy-GB" sz="1000" dirty="0">
                <a:cs typeface="Arial" panose="020B0604020202020204" pitchFamily="34" charset="0"/>
              </a:rPr>
              <a:t>Rhoddwyd cynllun adfer diffyg ar waith fel rhan o brisiad 2020, a oedd yn gofyn am daliad o 6.2% o gyflogau dros y cyfnod 1 Ebrill 2022 tan 31 Mawrth 2024, ac ar yr adeg honno byddai'r gyfradd yn cynyddu i 6.3%. Nid oedd angen cynllun adfer diffyg o dan brisiad 2023 oherwydd bod y cynllun dros ben ar sail darpariaethau technegol. Nid oedd yn ofynnol bellach i'r sefydliad wneud cyfraniadau adennill diffyg o 1 Ionawr 2024 ac yn unol â hynny rhyddhaodd y ddarpariaeth sy'n weddill i'r cyfrif elw a cholled. Cyfraniadau adennill diffyg sy'n ddyledus o fewn blwyddyn i'r Brifysgol yw £ Nil (2023: £2,763k)</a:t>
            </a:r>
          </a:p>
          <a:p>
            <a:pPr algn="just"/>
            <a:r>
              <a:rPr lang="cy-GB" sz="1000" dirty="0">
                <a:cs typeface="Arial" panose="020B0604020202020204" pitchFamily="34" charset="0"/>
              </a:rPr>
              <a:t>Mae'r rhagdybiaethau ariannol allweddol a ddefnyddir ym mhrisiad 2023 yn cael eu disgrifio isod.  Mae mwy o fanylion i’w cael yn y Datganiad o Egwyddorion Cyllido.  (uss.co.uk/</a:t>
            </a:r>
            <a:r>
              <a:rPr lang="cy-GB" sz="1000" dirty="0" err="1">
                <a:cs typeface="Arial" panose="020B0604020202020204" pitchFamily="34" charset="0"/>
              </a:rPr>
              <a:t>about-us</a:t>
            </a:r>
            <a:r>
              <a:rPr lang="cy-GB" sz="1000" dirty="0">
                <a:cs typeface="Arial" panose="020B0604020202020204" pitchFamily="34" charset="0"/>
              </a:rPr>
              <a:t>/</a:t>
            </a:r>
            <a:r>
              <a:rPr lang="cy-GB" sz="1000" dirty="0" err="1">
                <a:cs typeface="Arial" panose="020B0604020202020204" pitchFamily="34" charset="0"/>
              </a:rPr>
              <a:t>valuation-and-funding</a:t>
            </a:r>
            <a:r>
              <a:rPr lang="cy-GB" sz="1000" dirty="0">
                <a:cs typeface="Arial" panose="020B0604020202020204" pitchFamily="34" charset="0"/>
              </a:rPr>
              <a:t>/</a:t>
            </a:r>
            <a:r>
              <a:rPr lang="cy-GB" sz="1000" dirty="0" err="1">
                <a:cs typeface="Arial" panose="020B0604020202020204" pitchFamily="34" charset="0"/>
              </a:rPr>
              <a:t>statement</a:t>
            </a:r>
            <a:r>
              <a:rPr lang="cy-GB" sz="1000" dirty="0">
                <a:cs typeface="Arial" panose="020B0604020202020204" pitchFamily="34" charset="0"/>
              </a:rPr>
              <a:t>-of-</a:t>
            </a:r>
            <a:r>
              <a:rPr lang="cy-GB" sz="1000" dirty="0" err="1">
                <a:cs typeface="Arial" panose="020B0604020202020204" pitchFamily="34" charset="0"/>
              </a:rPr>
              <a:t>funding</a:t>
            </a:r>
            <a:r>
              <a:rPr lang="cy-GB" sz="1000" dirty="0">
                <a:cs typeface="Arial" panose="020B0604020202020204" pitchFamily="34" charset="0"/>
              </a:rPr>
              <a:t> </a:t>
            </a:r>
            <a:r>
              <a:rPr lang="cy-GB" sz="1000" dirty="0" err="1">
                <a:cs typeface="Arial" panose="020B0604020202020204" pitchFamily="34" charset="0"/>
              </a:rPr>
              <a:t>principles</a:t>
            </a:r>
            <a:r>
              <a:rPr lang="cy-GB" sz="1000" dirty="0">
                <a:cs typeface="Arial" panose="020B0604020202020204" pitchFamily="34" charset="0"/>
              </a:rPr>
              <a:t>).</a:t>
            </a:r>
          </a:p>
        </p:txBody>
      </p:sp>
      <p:graphicFrame>
        <p:nvGraphicFramePr>
          <p:cNvPr id="5" name="Table 4">
            <a:extLst>
              <a:ext uri="{FF2B5EF4-FFF2-40B4-BE49-F238E27FC236}">
                <a16:creationId xmlns:a16="http://schemas.microsoft.com/office/drawing/2014/main" id="{D3A65BC9-2EEA-3C55-8D2B-56330DA8353F}"/>
              </a:ext>
            </a:extLst>
          </p:cNvPr>
          <p:cNvGraphicFramePr>
            <a:graphicFrameLocks noGrp="1"/>
          </p:cNvGraphicFramePr>
          <p:nvPr>
            <p:extLst>
              <p:ext uri="{D42A27DB-BD31-4B8C-83A1-F6EECF244321}">
                <p14:modId xmlns:p14="http://schemas.microsoft.com/office/powerpoint/2010/main" val="1740124606"/>
              </p:ext>
            </p:extLst>
          </p:nvPr>
        </p:nvGraphicFramePr>
        <p:xfrm>
          <a:off x="552355" y="6727531"/>
          <a:ext cx="5431634" cy="1524000"/>
        </p:xfrm>
        <a:graphic>
          <a:graphicData uri="http://schemas.openxmlformats.org/drawingml/2006/table">
            <a:tbl>
              <a:tblPr bandRow="1">
                <a:tableStyleId>{2D5ABB26-0587-4C30-8999-92F81FD0307C}</a:tableStyleId>
              </a:tblPr>
              <a:tblGrid>
                <a:gridCol w="2547051">
                  <a:extLst>
                    <a:ext uri="{9D8B030D-6E8A-4147-A177-3AD203B41FA5}">
                      <a16:colId xmlns:a16="http://schemas.microsoft.com/office/drawing/2014/main" val="777688151"/>
                    </a:ext>
                  </a:extLst>
                </a:gridCol>
                <a:gridCol w="1145691">
                  <a:extLst>
                    <a:ext uri="{9D8B030D-6E8A-4147-A177-3AD203B41FA5}">
                      <a16:colId xmlns:a16="http://schemas.microsoft.com/office/drawing/2014/main" val="3419719882"/>
                    </a:ext>
                  </a:extLst>
                </a:gridCol>
                <a:gridCol w="1738892">
                  <a:extLst>
                    <a:ext uri="{9D8B030D-6E8A-4147-A177-3AD203B41FA5}">
                      <a16:colId xmlns:a16="http://schemas.microsoft.com/office/drawing/2014/main" val="304986609"/>
                    </a:ext>
                  </a:extLst>
                </a:gridCol>
              </a:tblGrid>
              <a:tr h="0">
                <a:tc>
                  <a:txBody>
                    <a:bodyPr/>
                    <a:lstStyle/>
                    <a:p>
                      <a:r>
                        <a:rPr lang="cy-GB" sz="1000" b="1" noProof="0" dirty="0">
                          <a:effectLst/>
                        </a:rPr>
                        <a:t>Cyfradd ddisgownt  (cyfraddau yn y dyfodol)</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r>
                        <a:rPr lang="cy-GB" sz="1000" noProof="0" dirty="0">
                          <a:effectLst/>
                        </a:rPr>
                        <a:t>Cromlin cynnyrch gilt llog sefydlog positif: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3276608968"/>
                  </a:ext>
                </a:extLst>
              </a:tr>
              <a:tr h="0">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cy-GB" sz="1000" noProof="0" dirty="0">
                          <a:effectLst/>
                          <a:latin typeface="Times New Roman" panose="02020603050405020304" pitchFamily="18" charset="0"/>
                          <a:ea typeface="Times New Roman" panose="02020603050405020304" pitchFamily="18" charset="0"/>
                        </a:rPr>
                        <a:t>Cyn ymddeol</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1000" dirty="0">
                          <a:effectLst/>
                        </a:rPr>
                        <a:t>2.5%</a:t>
                      </a:r>
                      <a:endParaRPr lang="en-GB"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0226414"/>
                  </a:ext>
                </a:extLst>
              </a:tr>
              <a:tr h="0">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r>
                        <a:rPr lang="cy-GB" sz="1000" noProof="0" dirty="0">
                          <a:effectLst/>
                          <a:latin typeface="Times New Roman" panose="02020603050405020304" pitchFamily="18" charset="0"/>
                          <a:ea typeface="Times New Roman" panose="02020603050405020304" pitchFamily="18" charset="0"/>
                        </a:rPr>
                        <a:t>Ar ôl ymddeol</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r>
                        <a:rPr lang="en-GB" sz="1000">
                          <a:effectLst/>
                        </a:rPr>
                        <a:t>0.9%</a:t>
                      </a:r>
                      <a:endParaRPr lang="en-GB" sz="120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381353"/>
                  </a:ext>
                </a:extLst>
              </a:tr>
              <a:tr h="0">
                <a:tc>
                  <a:txBody>
                    <a:bodyPr/>
                    <a:lstStyle/>
                    <a:p>
                      <a:r>
                        <a:rPr lang="cy-GB" sz="1000" b="1" noProof="0" dirty="0">
                          <a:effectLst/>
                          <a:latin typeface="Times New Roman" panose="02020603050405020304" pitchFamily="18" charset="0"/>
                          <a:ea typeface="Times New Roman" panose="02020603050405020304" pitchFamily="18" charset="0"/>
                        </a:rPr>
                        <a:t>Rhagdybiaeth Mynegi Prisiau Defnyddwyr (CPI)</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gridSpan="2">
                  <a:txBody>
                    <a:bodyPr/>
                    <a:lstStyle/>
                    <a:p>
                      <a:r>
                        <a:rPr lang="cy-GB" sz="800" noProof="0" dirty="0">
                          <a:effectLst/>
                          <a:latin typeface="+mn-lt"/>
                          <a:ea typeface="Times New Roman" panose="02020603050405020304" pitchFamily="18" charset="0"/>
                        </a:rPr>
                        <a:t>Cyfraddau dibynnol tymor yn unol â'r gwahaniaeth rhwng y cromliniau cynnyrch Llog Sefydlog a </a:t>
                      </a:r>
                      <a:r>
                        <a:rPr lang="cy-GB" sz="800" noProof="0" dirty="0" err="1">
                          <a:effectLst/>
                          <a:latin typeface="+mn-lt"/>
                          <a:ea typeface="Times New Roman" panose="02020603050405020304" pitchFamily="18" charset="0"/>
                        </a:rPr>
                        <a:t>Mynegrifol</a:t>
                      </a:r>
                      <a:r>
                        <a:rPr lang="cy-GB" sz="800" noProof="0" dirty="0">
                          <a:effectLst/>
                          <a:latin typeface="+mn-lt"/>
                          <a:ea typeface="Times New Roman" panose="02020603050405020304" pitchFamily="18" charset="0"/>
                        </a:rPr>
                        <a:t> llai:</a:t>
                      </a:r>
                    </a:p>
                  </a:txBody>
                  <a:tcPr marL="68580" marR="68580" marT="0" marB="0">
                    <a:lnT w="12700" cap="flat" cmpd="sng" algn="ctr">
                      <a:solidFill>
                        <a:schemeClr val="tx1"/>
                      </a:solidFill>
                      <a:prstDash val="solid"/>
                      <a:round/>
                      <a:headEnd type="none" w="med" len="med"/>
                      <a:tailEnd type="none" w="med" len="med"/>
                    </a:lnT>
                  </a:tcPr>
                </a:tc>
                <a:tc hMerge="1">
                  <a:txBody>
                    <a:bodyPr/>
                    <a:lstStyle/>
                    <a:p>
                      <a:endParaRPr lang="en-GB"/>
                    </a:p>
                  </a:txBody>
                  <a:tcPr/>
                </a:tc>
                <a:extLst>
                  <a:ext uri="{0D108BD9-81ED-4DB2-BD59-A6C34878D82A}">
                    <a16:rowId xmlns:a16="http://schemas.microsoft.com/office/drawing/2014/main" val="516594968"/>
                  </a:ext>
                </a:extLst>
              </a:tr>
              <a:tr h="0">
                <a:tc>
                  <a:txBody>
                    <a:bodyPr/>
                    <a:lstStyle/>
                    <a:p>
                      <a:r>
                        <a:rPr lang="cy-GB" sz="1000" noProof="0" dirty="0">
                          <a:effectLst/>
                        </a:rPr>
                        <a:t> </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gridSpan="2">
                  <a:txBody>
                    <a:bodyPr/>
                    <a:lstStyle/>
                    <a:p>
                      <a:r>
                        <a:rPr lang="cy-GB" sz="1000" noProof="0" dirty="0">
                          <a:effectLst/>
                        </a:rPr>
                        <a:t>1.0% y flwyddyn i 2030 yn lleihau’n llinol 0.1% y flwyddyn i wahaniaeth tymor hir o 0.1% y flwyddyn o 2040.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490808662"/>
                  </a:ext>
                </a:extLst>
              </a:tr>
              <a:tr h="0">
                <a:tc>
                  <a:txBody>
                    <a:bodyPr/>
                    <a:lstStyle/>
                    <a:p>
                      <a:r>
                        <a:rPr lang="cy-GB" sz="1000" b="1" noProof="0" dirty="0">
                          <a:effectLst/>
                        </a:rPr>
                        <a:t>Cynyddiadau pensiwn  (yn amodol ar derfyn isaf o  0%)</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gridSpan="2">
                  <a:txBody>
                    <a:bodyPr/>
                    <a:lstStyle/>
                    <a:p>
                      <a:r>
                        <a:rPr lang="cy-GB" sz="1000" noProof="0" dirty="0">
                          <a:effectLst/>
                        </a:rPr>
                        <a:t>Rhagdybiaeth Mynegai Prisiau Defnyddwyr positif  0.03%</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hMerge="1">
                  <a:txBody>
                    <a:bodyPr/>
                    <a:lstStyle/>
                    <a:p>
                      <a:endParaRPr lang="en-GB"/>
                    </a:p>
                  </a:txBody>
                  <a:tcPr/>
                </a:tc>
                <a:extLst>
                  <a:ext uri="{0D108BD9-81ED-4DB2-BD59-A6C34878D82A}">
                    <a16:rowId xmlns:a16="http://schemas.microsoft.com/office/drawing/2014/main" val="941542029"/>
                  </a:ext>
                </a:extLst>
              </a:tr>
            </a:tbl>
          </a:graphicData>
        </a:graphic>
      </p:graphicFrame>
      <p:sp>
        <p:nvSpPr>
          <p:cNvPr id="6" name="TextBox 5">
            <a:extLst>
              <a:ext uri="{FF2B5EF4-FFF2-40B4-BE49-F238E27FC236}">
                <a16:creationId xmlns:a16="http://schemas.microsoft.com/office/drawing/2014/main" id="{93443CD2-D88E-BE86-D883-11057D0726B6}"/>
              </a:ext>
            </a:extLst>
          </p:cNvPr>
          <p:cNvSpPr txBox="1"/>
          <p:nvPr/>
        </p:nvSpPr>
        <p:spPr>
          <a:xfrm>
            <a:off x="6759957" y="1558412"/>
            <a:ext cx="5495295" cy="553998"/>
          </a:xfrm>
          <a:prstGeom prst="rect">
            <a:avLst/>
          </a:prstGeom>
          <a:noFill/>
        </p:spPr>
        <p:txBody>
          <a:bodyPr wrap="square" lIns="91440" tIns="45720" rIns="91440" bIns="45720" rtlCol="0" anchor="t">
            <a:spAutoFit/>
          </a:bodyPr>
          <a:lstStyle/>
          <a:p>
            <a:pPr algn="just"/>
            <a:r>
              <a:rPr lang="cy-GB" sz="1000" dirty="0">
                <a:cs typeface="Arial" panose="020B0604020202020204" pitchFamily="34" charset="0"/>
              </a:rPr>
              <a:t>Mae'r brif dybiaeth ddemograffig a ddefnyddir yn ymwneud â'r rhagdybiaethau marwolaeth.  Mae'r rhagdybiaethau hyn yn seiliedig ar ddadansoddiad o brofiad y cynllun a gynhaliwyd fel rhan o brisiad </a:t>
            </a:r>
            <a:r>
              <a:rPr lang="cy-GB" sz="1000" dirty="0" err="1">
                <a:cs typeface="Arial" panose="020B0604020202020204" pitchFamily="34" charset="0"/>
              </a:rPr>
              <a:t>actiwaraidd</a:t>
            </a:r>
            <a:r>
              <a:rPr lang="cy-GB" sz="1000" dirty="0">
                <a:cs typeface="Arial" panose="020B0604020202020204" pitchFamily="34" charset="0"/>
              </a:rPr>
              <a:t> 2020. Mae'r rhagdybiaethau marwolaethau a ddefnyddir yn y ffigurau hyn fel a ganlyn:</a:t>
            </a:r>
          </a:p>
        </p:txBody>
      </p:sp>
      <p:graphicFrame>
        <p:nvGraphicFramePr>
          <p:cNvPr id="9" name="Table 8">
            <a:extLst>
              <a:ext uri="{FF2B5EF4-FFF2-40B4-BE49-F238E27FC236}">
                <a16:creationId xmlns:a16="http://schemas.microsoft.com/office/drawing/2014/main" id="{AA9CFEBA-12D9-FD68-C00C-B758785D1021}"/>
              </a:ext>
            </a:extLst>
          </p:cNvPr>
          <p:cNvGraphicFramePr>
            <a:graphicFrameLocks noGrp="1"/>
          </p:cNvGraphicFramePr>
          <p:nvPr>
            <p:extLst>
              <p:ext uri="{D42A27DB-BD31-4B8C-83A1-F6EECF244321}">
                <p14:modId xmlns:p14="http://schemas.microsoft.com/office/powerpoint/2010/main" val="517384760"/>
              </p:ext>
            </p:extLst>
          </p:nvPr>
        </p:nvGraphicFramePr>
        <p:xfrm>
          <a:off x="6805579" y="2245332"/>
          <a:ext cx="5291447" cy="911852"/>
        </p:xfrm>
        <a:graphic>
          <a:graphicData uri="http://schemas.openxmlformats.org/drawingml/2006/table">
            <a:tbl>
              <a:tblPr bandRow="1">
                <a:tableStyleId>{2D5ABB26-0587-4C30-8999-92F81FD0307C}</a:tableStyleId>
              </a:tblPr>
              <a:tblGrid>
                <a:gridCol w="2040248">
                  <a:extLst>
                    <a:ext uri="{9D8B030D-6E8A-4147-A177-3AD203B41FA5}">
                      <a16:colId xmlns:a16="http://schemas.microsoft.com/office/drawing/2014/main" val="777688151"/>
                    </a:ext>
                  </a:extLst>
                </a:gridCol>
                <a:gridCol w="3251199">
                  <a:extLst>
                    <a:ext uri="{9D8B030D-6E8A-4147-A177-3AD203B41FA5}">
                      <a16:colId xmlns:a16="http://schemas.microsoft.com/office/drawing/2014/main" val="3419719882"/>
                    </a:ext>
                  </a:extLst>
                </a:gridCol>
              </a:tblGrid>
              <a:tr h="303526">
                <a:tc>
                  <a:txBody>
                    <a:bodyPr/>
                    <a:lstStyle/>
                    <a:p>
                      <a:r>
                        <a:rPr lang="cy-GB" sz="1000" b="1" noProof="0" dirty="0">
                          <a:effectLst/>
                          <a:latin typeface="Times New Roman" panose="02020603050405020304" pitchFamily="18" charset="0"/>
                          <a:ea typeface="Times New Roman" panose="02020603050405020304" pitchFamily="18" charset="0"/>
                        </a:rPr>
                        <a:t>Tabl Sylfaen marwolaeth </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r>
                        <a:rPr lang="cy-GB" sz="1000" noProof="0" dirty="0">
                          <a:effectLst/>
                        </a:rPr>
                        <a:t>101% o S2PMA “ysgafn” ar gyfer dynion  a 95% o S3PFA ar gyfer menywod</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6608968"/>
                  </a:ext>
                </a:extLst>
              </a:tr>
              <a:tr h="607052">
                <a:tc>
                  <a:txBody>
                    <a:bodyPr/>
                    <a:lstStyle/>
                    <a:p>
                      <a:r>
                        <a:rPr lang="cy-GB" sz="1000" b="1" noProof="0" dirty="0">
                          <a:effectLst/>
                        </a:rPr>
                        <a:t> Gwelliannau i farwolaethau yn y dyfodol </a:t>
                      </a:r>
                      <a:endParaRPr lang="cy-GB" sz="1200" b="1" noProof="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r>
                        <a:rPr lang="cy-GB" sz="800" noProof="0" dirty="0">
                          <a:effectLst/>
                          <a:latin typeface="+mn-lt"/>
                          <a:ea typeface="Times New Roman" panose="02020603050405020304" pitchFamily="18" charset="0"/>
                        </a:rPr>
                        <a:t>CMI_2021 gyda pharamedr llyfnu o 7.5, ychwanegiad cychwynnol o 0.4% y flwyddyn, 10% w202 a 2021 a chyfradd wella hirdymor o 1.8% y flwyddyn. ar gyfer gwrywod a 1.6%  y flwyddyn ar gyfer merched</a:t>
                      </a:r>
                      <a:r>
                        <a:rPr lang="en-GB" sz="1200" dirty="0">
                          <a:effectLst/>
                          <a:latin typeface="Times New Roman" panose="02020603050405020304" pitchFamily="18" charset="0"/>
                          <a:ea typeface="Times New Roman" panose="02020603050405020304" pitchFamily="18" charset="0"/>
                        </a:rPr>
                        <a:t>.</a:t>
                      </a: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16594968"/>
                  </a:ext>
                </a:extLst>
              </a:tr>
            </a:tbl>
          </a:graphicData>
        </a:graphic>
      </p:graphicFrame>
      <p:graphicFrame>
        <p:nvGraphicFramePr>
          <p:cNvPr id="10" name="Table 9">
            <a:extLst>
              <a:ext uri="{FF2B5EF4-FFF2-40B4-BE49-F238E27FC236}">
                <a16:creationId xmlns:a16="http://schemas.microsoft.com/office/drawing/2014/main" id="{9B27174A-BDFC-C403-A1CD-77D3338CF0E8}"/>
              </a:ext>
            </a:extLst>
          </p:cNvPr>
          <p:cNvGraphicFramePr>
            <a:graphicFrameLocks noGrp="1"/>
          </p:cNvGraphicFramePr>
          <p:nvPr>
            <p:extLst>
              <p:ext uri="{D42A27DB-BD31-4B8C-83A1-F6EECF244321}">
                <p14:modId xmlns:p14="http://schemas.microsoft.com/office/powerpoint/2010/main" val="4050296544"/>
              </p:ext>
            </p:extLst>
          </p:nvPr>
        </p:nvGraphicFramePr>
        <p:xfrm>
          <a:off x="6744895" y="3931060"/>
          <a:ext cx="5510357" cy="942908"/>
        </p:xfrm>
        <a:graphic>
          <a:graphicData uri="http://schemas.openxmlformats.org/drawingml/2006/table">
            <a:tbl>
              <a:tblPr>
                <a:tableStyleId>{2D5ABB26-0587-4C30-8999-92F81FD0307C}</a:tableStyleId>
              </a:tblPr>
              <a:tblGrid>
                <a:gridCol w="2812533">
                  <a:extLst>
                    <a:ext uri="{9D8B030D-6E8A-4147-A177-3AD203B41FA5}">
                      <a16:colId xmlns:a16="http://schemas.microsoft.com/office/drawing/2014/main" val="3614032131"/>
                    </a:ext>
                  </a:extLst>
                </a:gridCol>
                <a:gridCol w="1273941">
                  <a:extLst>
                    <a:ext uri="{9D8B030D-6E8A-4147-A177-3AD203B41FA5}">
                      <a16:colId xmlns:a16="http://schemas.microsoft.com/office/drawing/2014/main" val="3501822641"/>
                    </a:ext>
                  </a:extLst>
                </a:gridCol>
                <a:gridCol w="1423883">
                  <a:extLst>
                    <a:ext uri="{9D8B030D-6E8A-4147-A177-3AD203B41FA5}">
                      <a16:colId xmlns:a16="http://schemas.microsoft.com/office/drawing/2014/main" val="1274977316"/>
                    </a:ext>
                  </a:extLst>
                </a:gridCol>
              </a:tblGrid>
              <a:tr h="143677">
                <a:tc>
                  <a:txBody>
                    <a:bodyPr/>
                    <a:lstStyle/>
                    <a:p>
                      <a:pPr algn="l" fontAlgn="ctr"/>
                      <a:endParaRPr lang="cy-GB" sz="900" b="0" i="0" u="none" strike="noStrike" noProof="0"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2024</a:t>
                      </a:r>
                    </a:p>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Blynyddoedd</a:t>
                      </a:r>
                    </a:p>
                  </a:txBody>
                  <a:tcPr marL="6350" marR="6350" marT="6350" marB="0"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cy-GB" sz="900" b="1" u="none" strike="noStrike" noProof="0" dirty="0">
                          <a:effectLst/>
                          <a:latin typeface="Arial" panose="020B0604020202020204" pitchFamily="34" charset="0"/>
                          <a:cs typeface="Arial" panose="020B0604020202020204" pitchFamily="34" charset="0"/>
                        </a:rPr>
                        <a:t>2023</a:t>
                      </a:r>
                    </a:p>
                    <a:p>
                      <a:pPr algn="ctr" fontAlgn="ctr"/>
                      <a:r>
                        <a:rPr lang="cy-GB" sz="900" b="1" i="0" u="none" strike="noStrike" noProof="0" dirty="0">
                          <a:solidFill>
                            <a:srgbClr val="000000"/>
                          </a:solidFill>
                          <a:effectLst/>
                          <a:latin typeface="Arial" panose="020B0604020202020204" pitchFamily="34" charset="0"/>
                          <a:cs typeface="Arial" panose="020B0604020202020204" pitchFamily="34" charset="0"/>
                        </a:rPr>
                        <a:t>Blynyddoedd </a:t>
                      </a:r>
                    </a:p>
                  </a:txBody>
                  <a:tcPr marL="6350" marR="6350" marT="6350" marB="0" anchor="ct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285870"/>
                  </a:ext>
                </a:extLst>
              </a:tr>
              <a:tr h="143677">
                <a:tc>
                  <a:txBody>
                    <a:bodyPr/>
                    <a:lstStyle/>
                    <a:p>
                      <a:r>
                        <a:rPr lang="cy-GB" sz="1000" noProof="0" dirty="0">
                          <a:effectLst/>
                          <a:latin typeface="Calibri" panose="020F0502020204030204" pitchFamily="34" charset="0"/>
                          <a:ea typeface="Times New Roman" panose="02020603050405020304" pitchFamily="18" charset="0"/>
                        </a:rPr>
                        <a:t>Dynion yn ymddeol yn 65 oed yn  2020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0" noProof="0" dirty="0">
                          <a:effectLst/>
                          <a:latin typeface="Calibri" panose="020F0502020204030204" pitchFamily="34" charset="0"/>
                          <a:ea typeface="Times New Roman" panose="02020603050405020304" pitchFamily="18" charset="0"/>
                        </a:rPr>
                        <a:t>23.7</a:t>
                      </a:r>
                      <a:endParaRPr lang="cy-GB" sz="1200" b="0"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cy-GB" sz="1000" noProof="0" dirty="0">
                          <a:effectLst/>
                          <a:latin typeface="Calibri" panose="020F0502020204030204" pitchFamily="34" charset="0"/>
                          <a:ea typeface="Times New Roman" panose="02020603050405020304" pitchFamily="18" charset="0"/>
                        </a:rPr>
                        <a:t>24.0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13564466"/>
                  </a:ext>
                </a:extLst>
              </a:tr>
              <a:tr h="178719">
                <a:tc>
                  <a:txBody>
                    <a:bodyPr/>
                    <a:lstStyle/>
                    <a:p>
                      <a:r>
                        <a:rPr lang="cy-GB" sz="1000" noProof="0" dirty="0">
                          <a:effectLst/>
                          <a:latin typeface="Calibri" panose="020F0502020204030204" pitchFamily="34" charset="0"/>
                          <a:ea typeface="Times New Roman" panose="02020603050405020304" pitchFamily="18" charset="0"/>
                        </a:rPr>
                        <a:t>Menywod yn ymddeol yn 65 oed yn 2020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0" noProof="0" dirty="0">
                          <a:effectLst/>
                          <a:latin typeface="Calibri" panose="020F0502020204030204" pitchFamily="34" charset="0"/>
                          <a:ea typeface="Times New Roman" panose="02020603050405020304" pitchFamily="18" charset="0"/>
                        </a:rPr>
                        <a:t>25.6</a:t>
                      </a:r>
                      <a:endParaRPr lang="cy-GB" sz="1200" b="0"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noProof="0" dirty="0">
                          <a:effectLst/>
                          <a:latin typeface="Calibri" panose="020F0502020204030204" pitchFamily="34" charset="0"/>
                          <a:ea typeface="Times New Roman" panose="02020603050405020304" pitchFamily="18" charset="0"/>
                        </a:rPr>
                        <a:t>25.6</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860360597"/>
                  </a:ext>
                </a:extLst>
              </a:tr>
              <a:tr h="178719">
                <a:tc>
                  <a:txBody>
                    <a:bodyPr/>
                    <a:lstStyle/>
                    <a:p>
                      <a:r>
                        <a:rPr lang="cy-GB" sz="1000" noProof="0" dirty="0">
                          <a:effectLst/>
                          <a:latin typeface="Calibri" panose="020F0502020204030204" pitchFamily="34" charset="0"/>
                          <a:ea typeface="Times New Roman" panose="02020603050405020304" pitchFamily="18" charset="0"/>
                        </a:rPr>
                        <a:t>Dynion yn ymddeol yn 65 oed yn 2040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0" noProof="0" dirty="0">
                          <a:effectLst/>
                          <a:latin typeface="Calibri" panose="020F0502020204030204" pitchFamily="34" charset="0"/>
                          <a:ea typeface="Times New Roman" panose="02020603050405020304" pitchFamily="18" charset="0"/>
                        </a:rPr>
                        <a:t>25.4</a:t>
                      </a:r>
                      <a:endParaRPr lang="cy-GB" sz="1200" b="0"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noProof="0" dirty="0">
                          <a:effectLst/>
                          <a:latin typeface="Calibri" panose="020F0502020204030204" pitchFamily="34" charset="0"/>
                          <a:ea typeface="Times New Roman" panose="02020603050405020304" pitchFamily="18" charset="0"/>
                        </a:rPr>
                        <a:t>26.0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663749459"/>
                  </a:ext>
                </a:extLst>
              </a:tr>
              <a:tr h="143677">
                <a:tc>
                  <a:txBody>
                    <a:bodyPr/>
                    <a:lstStyle/>
                    <a:p>
                      <a:r>
                        <a:rPr lang="cy-GB" sz="1000" noProof="0" dirty="0">
                          <a:effectLst/>
                          <a:latin typeface="Calibri" panose="020F0502020204030204" pitchFamily="34" charset="0"/>
                          <a:ea typeface="Times New Roman" panose="02020603050405020304" pitchFamily="18" charset="0"/>
                        </a:rPr>
                        <a:t>Menywod yn ymddeol yn 65 oed yn 2040</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y-GB" sz="1000" b="0" noProof="0" dirty="0">
                          <a:effectLst/>
                          <a:latin typeface="Calibri" panose="020F0502020204030204" pitchFamily="34" charset="0"/>
                          <a:ea typeface="Times New Roman" panose="02020603050405020304" pitchFamily="18" charset="0"/>
                        </a:rPr>
                        <a:t>27.2</a:t>
                      </a:r>
                      <a:endParaRPr lang="cy-GB" sz="1200" b="0" noProof="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ysDot"/>
                      <a:round/>
                      <a:headEnd type="none" w="med" len="med"/>
                      <a:tailEnd type="none" w="med" len="med"/>
                    </a:lnR>
                  </a:tcPr>
                </a:tc>
                <a:tc>
                  <a:txBody>
                    <a:bodyPr/>
                    <a:lstStyle/>
                    <a:p>
                      <a:pPr algn="ctr"/>
                      <a:r>
                        <a:rPr lang="cy-GB" sz="1000" noProof="0" dirty="0">
                          <a:effectLst/>
                          <a:latin typeface="Calibri" panose="020F0502020204030204" pitchFamily="34" charset="0"/>
                          <a:ea typeface="Times New Roman" panose="02020603050405020304" pitchFamily="18" charset="0"/>
                        </a:rPr>
                        <a:t>27.4</a:t>
                      </a:r>
                      <a:endParaRPr lang="cy-GB" sz="1200"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2128356645"/>
                  </a:ext>
                </a:extLst>
              </a:tr>
            </a:tbl>
          </a:graphicData>
        </a:graphic>
      </p:graphicFrame>
      <p:sp>
        <p:nvSpPr>
          <p:cNvPr id="14" name="TextBox 13">
            <a:extLst>
              <a:ext uri="{FF2B5EF4-FFF2-40B4-BE49-F238E27FC236}">
                <a16:creationId xmlns:a16="http://schemas.microsoft.com/office/drawing/2014/main" id="{E3AC5175-79FB-A07A-3C51-21DFA68BA301}"/>
              </a:ext>
            </a:extLst>
          </p:cNvPr>
          <p:cNvSpPr txBox="1"/>
          <p:nvPr/>
        </p:nvSpPr>
        <p:spPr>
          <a:xfrm>
            <a:off x="6759957" y="3530105"/>
            <a:ext cx="5695347" cy="253916"/>
          </a:xfrm>
          <a:prstGeom prst="rect">
            <a:avLst/>
          </a:prstGeom>
          <a:noFill/>
        </p:spPr>
        <p:txBody>
          <a:bodyPr wrap="square" lIns="91440" tIns="45720" rIns="91440" bIns="45720" rtlCol="0" anchor="t">
            <a:spAutoFit/>
          </a:bodyPr>
          <a:lstStyle/>
          <a:p>
            <a:pPr algn="just"/>
            <a:r>
              <a:rPr lang="cy-GB" sz="1000" dirty="0">
                <a:cs typeface="Arial" panose="020B0604020202020204" pitchFamily="34" charset="0"/>
              </a:rPr>
              <a:t>Y disgwyliad oes presennol ar ôl ymddeol yn 65 oed yw: </a:t>
            </a:r>
          </a:p>
        </p:txBody>
      </p:sp>
      <p:sp>
        <p:nvSpPr>
          <p:cNvPr id="25" name="TextBox 24">
            <a:extLst>
              <a:ext uri="{FF2B5EF4-FFF2-40B4-BE49-F238E27FC236}">
                <a16:creationId xmlns:a16="http://schemas.microsoft.com/office/drawing/2014/main" id="{B49AFC36-A3BB-70DF-4C9D-380BB297DA74}"/>
              </a:ext>
            </a:extLst>
          </p:cNvPr>
          <p:cNvSpPr txBox="1"/>
          <p:nvPr/>
        </p:nvSpPr>
        <p:spPr>
          <a:xfrm>
            <a:off x="6759958" y="5444234"/>
            <a:ext cx="5510358" cy="1323439"/>
          </a:xfrm>
          <a:prstGeom prst="rect">
            <a:avLst/>
          </a:prstGeom>
          <a:noFill/>
        </p:spPr>
        <p:txBody>
          <a:bodyPr wrap="square" lIns="91440" tIns="45720" rIns="91440" bIns="45720" rtlCol="0" anchor="t">
            <a:spAutoFit/>
          </a:bodyPr>
          <a:lstStyle/>
          <a:p>
            <a:pPr algn="just"/>
            <a:endParaRPr lang="cy-GB" sz="1000" dirty="0">
              <a:cs typeface="Arial" panose="020B0604020202020204" pitchFamily="34" charset="0"/>
            </a:endParaRPr>
          </a:p>
          <a:p>
            <a:pPr algn="just"/>
            <a:r>
              <a:rPr lang="cy-GB" sz="1000" dirty="0">
                <a:cs typeface="Arial" panose="020B0604020202020204" pitchFamily="34" charset="0"/>
              </a:rPr>
              <a:t>Ar 31 Gorffennaf 2023, roedd mantolen y sefydliad yn cynnwys atebolrwydd o £33,226k ar gyfer cyfraniadau yn y dyfodol sy'n daladwy o dan y cytundeb adfer diffygion a ddaeth i ben ar 30 Medi 2021, yn dilyn prisiad 2020 pan oedd y cynllun mewn dyled. Nid oedd angen cynllun adfer diffyg o brisiad 2023, oherwydd bod y cynllun yn warged. Gweithredwyd newidiadau i gyfraddau cyfrannu o 1 Ionawr 2024 ac o'r dyddiad hwnnw nid oedd yn ofynnol bellach i'r sefydliad wneud cyfraniadau adennill diffyg. Rhyddhawyd y rhwymedigaeth oedd yn weddill o £33,226k i'r cyfrif elw a cholled. Gellir gweld datgeliadau pellach sy'n ymwneud â'r rhwymedigaeth adennill diffyg yn nodyn 7.</a:t>
            </a:r>
          </a:p>
        </p:txBody>
      </p:sp>
      <p:cxnSp>
        <p:nvCxnSpPr>
          <p:cNvPr id="23" name="Straight Connector 22">
            <a:extLst>
              <a:ext uri="{FF2B5EF4-FFF2-40B4-BE49-F238E27FC236}">
                <a16:creationId xmlns:a16="http://schemas.microsoft.com/office/drawing/2014/main" id="{E03267A0-411E-4CBC-16CD-24C5C64AA681}"/>
              </a:ext>
            </a:extLst>
          </p:cNvPr>
          <p:cNvCxnSpPr>
            <a:cxnSpLocks/>
          </p:cNvCxnSpPr>
          <p:nvPr/>
        </p:nvCxnSpPr>
        <p:spPr>
          <a:xfrm>
            <a:off x="6879479" y="3302949"/>
            <a:ext cx="53757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72C765-9B8A-0E45-8BA1-2B257063640C}"/>
              </a:ext>
            </a:extLst>
          </p:cNvPr>
          <p:cNvCxnSpPr>
            <a:cxnSpLocks/>
          </p:cNvCxnSpPr>
          <p:nvPr/>
        </p:nvCxnSpPr>
        <p:spPr>
          <a:xfrm>
            <a:off x="6879479" y="5154218"/>
            <a:ext cx="53757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5939A1E-C0E0-506D-F4E1-87B37D2A832C}"/>
              </a:ext>
            </a:extLst>
          </p:cNvPr>
          <p:cNvCxnSpPr>
            <a:cxnSpLocks/>
          </p:cNvCxnSpPr>
          <p:nvPr/>
        </p:nvCxnSpPr>
        <p:spPr>
          <a:xfrm>
            <a:off x="6879479" y="7039462"/>
            <a:ext cx="5375773"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9BAD5C4-8850-008B-1BB1-2BBEFCEE2A3D}"/>
              </a:ext>
            </a:extLst>
          </p:cNvPr>
          <p:cNvSpPr/>
          <p:nvPr/>
        </p:nvSpPr>
        <p:spPr>
          <a:xfrm>
            <a:off x="0" y="868100"/>
            <a:ext cx="12801600" cy="35534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EB3F0EB-3462-268F-6337-AA6D5DCBA481}"/>
              </a:ext>
            </a:extLst>
          </p:cNvPr>
          <p:cNvSpPr txBox="1"/>
          <p:nvPr/>
        </p:nvSpPr>
        <p:spPr>
          <a:xfrm>
            <a:off x="472943" y="880586"/>
            <a:ext cx="6891351" cy="338554"/>
          </a:xfrm>
          <a:prstGeom prst="rect">
            <a:avLst/>
          </a:prstGeom>
          <a:noFill/>
        </p:spPr>
        <p:txBody>
          <a:bodyPr wrap="square" rtlCol="0">
            <a:spAutoFit/>
          </a:bodyPr>
          <a:lstStyle/>
          <a:p>
            <a:r>
              <a:rPr lang="cy-GB" sz="1600" b="1" dirty="0"/>
              <a:t>Cynllun Pensiwn y Prifysgolion (USS)</a:t>
            </a:r>
          </a:p>
        </p:txBody>
      </p:sp>
    </p:spTree>
    <p:extLst>
      <p:ext uri="{BB962C8B-B14F-4D97-AF65-F5344CB8AC3E}">
        <p14:creationId xmlns:p14="http://schemas.microsoft.com/office/powerpoint/2010/main" val="35501967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8B3D9F-0433-1429-CF84-B096EC359142}"/>
              </a:ext>
            </a:extLst>
          </p:cNvPr>
          <p:cNvSpPr/>
          <p:nvPr/>
        </p:nvSpPr>
        <p:spPr>
          <a:xfrm>
            <a:off x="0" y="5690904"/>
            <a:ext cx="6273478" cy="34266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A6CA00DB-8D3A-12A9-92A9-11BAE99990F7}"/>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16" name="Table 15">
            <a:extLst>
              <a:ext uri="{FF2B5EF4-FFF2-40B4-BE49-F238E27FC236}">
                <a16:creationId xmlns:a16="http://schemas.microsoft.com/office/drawing/2014/main" id="{74954E21-FC51-DB01-41B9-48FC441D8DA8}"/>
              </a:ext>
            </a:extLst>
          </p:cNvPr>
          <p:cNvGraphicFramePr>
            <a:graphicFrameLocks noGrp="1"/>
          </p:cNvGraphicFramePr>
          <p:nvPr>
            <p:extLst>
              <p:ext uri="{D42A27DB-BD31-4B8C-83A1-F6EECF244321}">
                <p14:modId xmlns:p14="http://schemas.microsoft.com/office/powerpoint/2010/main" val="396956"/>
              </p:ext>
            </p:extLst>
          </p:nvPr>
        </p:nvGraphicFramePr>
        <p:xfrm>
          <a:off x="266700" y="1150932"/>
          <a:ext cx="5548783" cy="4921597"/>
        </p:xfrm>
        <a:graphic>
          <a:graphicData uri="http://schemas.openxmlformats.org/drawingml/2006/table">
            <a:tbl>
              <a:tblPr firstRow="1" firstCol="1" bandRow="1"/>
              <a:tblGrid>
                <a:gridCol w="2377893">
                  <a:extLst>
                    <a:ext uri="{9D8B030D-6E8A-4147-A177-3AD203B41FA5}">
                      <a16:colId xmlns:a16="http://schemas.microsoft.com/office/drawing/2014/main" val="2774560597"/>
                    </a:ext>
                  </a:extLst>
                </a:gridCol>
                <a:gridCol w="677571">
                  <a:extLst>
                    <a:ext uri="{9D8B030D-6E8A-4147-A177-3AD203B41FA5}">
                      <a16:colId xmlns:a16="http://schemas.microsoft.com/office/drawing/2014/main" val="3155896606"/>
                    </a:ext>
                  </a:extLst>
                </a:gridCol>
                <a:gridCol w="458786">
                  <a:extLst>
                    <a:ext uri="{9D8B030D-6E8A-4147-A177-3AD203B41FA5}">
                      <a16:colId xmlns:a16="http://schemas.microsoft.com/office/drawing/2014/main" val="1464639751"/>
                    </a:ext>
                  </a:extLst>
                </a:gridCol>
                <a:gridCol w="471512">
                  <a:extLst>
                    <a:ext uri="{9D8B030D-6E8A-4147-A177-3AD203B41FA5}">
                      <a16:colId xmlns:a16="http://schemas.microsoft.com/office/drawing/2014/main" val="1861811486"/>
                    </a:ext>
                  </a:extLst>
                </a:gridCol>
                <a:gridCol w="781813">
                  <a:extLst>
                    <a:ext uri="{9D8B030D-6E8A-4147-A177-3AD203B41FA5}">
                      <a16:colId xmlns:a16="http://schemas.microsoft.com/office/drawing/2014/main" val="3472953834"/>
                    </a:ext>
                  </a:extLst>
                </a:gridCol>
                <a:gridCol w="781208">
                  <a:extLst>
                    <a:ext uri="{9D8B030D-6E8A-4147-A177-3AD203B41FA5}">
                      <a16:colId xmlns:a16="http://schemas.microsoft.com/office/drawing/2014/main" val="987092672"/>
                    </a:ext>
                  </a:extLst>
                </a:gridCol>
              </a:tblGrid>
              <a:tr h="562050">
                <a:tc>
                  <a:txBody>
                    <a:bodyPr/>
                    <a:lstStyle/>
                    <a:p>
                      <a:r>
                        <a:rPr lang="en-GB" sz="1000" dirty="0">
                          <a:effectLst/>
                          <a:latin typeface="+mn-lt"/>
                          <a:ea typeface="Times New Roman" panose="02020603050405020304" pitchFamily="18" charset="0"/>
                        </a:rPr>
                        <a:t> </a:t>
                      </a:r>
                    </a:p>
                  </a:txBody>
                  <a:tcPr marL="54386" marR="54386" marT="0" marB="0">
                    <a:lnL>
                      <a:noFill/>
                    </a:lnL>
                    <a:lnR>
                      <a:noFill/>
                    </a:lnR>
                    <a:lnT>
                      <a:noFill/>
                    </a:lnT>
                    <a:lnB>
                      <a:noFill/>
                    </a:lnB>
                    <a:noFill/>
                  </a:tcPr>
                </a:tc>
                <a:tc>
                  <a:txBody>
                    <a:bodyPr/>
                    <a:lstStyle/>
                    <a:p>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endParaRPr lang="en-GB" sz="1000" dirty="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mn-lt"/>
                          <a:ea typeface="Times New Roman" panose="02020603050405020304" pitchFamily="18" charset="0"/>
                        </a:rPr>
                        <a:t>Blwyddyn Hyd at 31 Gorffennaf  2024</a:t>
                      </a:r>
                      <a:endParaRPr lang="cy-GB" sz="800" noProof="0" dirty="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endParaRPr lang="en-GB" sz="1000" dirty="0">
                        <a:effectLst/>
                        <a:latin typeface="+mn-lt"/>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3691437270"/>
                  </a:ext>
                </a:extLst>
              </a:tr>
              <a:tr h="155215">
                <a:tc>
                  <a:txBody>
                    <a:bodyPr/>
                    <a:lstStyle/>
                    <a:p>
                      <a:r>
                        <a:rPr lang="en-GB" sz="1000" dirty="0">
                          <a:effectLst/>
                          <a:latin typeface="+mn-lt"/>
                          <a:ea typeface="Times New Roman" panose="02020603050405020304" pitchFamily="18" charset="0"/>
                        </a:rPr>
                        <a:t> </a:t>
                      </a:r>
                    </a:p>
                  </a:txBody>
                  <a:tcPr marL="54386" marR="54386" marT="0" marB="0">
                    <a:lnL>
                      <a:noFill/>
                    </a:lnL>
                    <a:lnR>
                      <a:noFill/>
                    </a:lnR>
                    <a:lnT>
                      <a:noFill/>
                    </a:lnT>
                    <a:lnB>
                      <a:noFill/>
                    </a:lnB>
                    <a:noFill/>
                  </a:tcPr>
                </a:tc>
                <a:tc>
                  <a:txBody>
                    <a:bodyPr/>
                    <a:lstStyle/>
                    <a:p>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endParaRPr lang="en-GB" sz="1000" dirty="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b="1" dirty="0">
                          <a:effectLst/>
                          <a:latin typeface="+mn-lt"/>
                          <a:ea typeface="Times New Roman" panose="02020603050405020304" pitchFamily="18" charset="0"/>
                        </a:rPr>
                        <a:t>£’000</a:t>
                      </a:r>
                      <a:endParaRPr lang="en-GB" sz="800" dirty="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endParaRPr lang="en-GB" sz="800" dirty="0">
                        <a:effectLst/>
                        <a:latin typeface="+mn-lt"/>
                        <a:ea typeface="Times New Roman" panose="02020603050405020304" pitchFamily="18" charset="0"/>
                      </a:endParaRPr>
                    </a:p>
                  </a:txBody>
                  <a:tcPr marL="54386" marR="54386" marT="0" marB="0" anchor="ctr">
                    <a:lnL>
                      <a:noFill/>
                    </a:lnL>
                    <a:lnR>
                      <a:noFill/>
                    </a:lnR>
                    <a:lnT>
                      <a:noFill/>
                    </a:lnT>
                    <a:lnB>
                      <a:noFill/>
                    </a:lnB>
                    <a:noFill/>
                  </a:tcPr>
                </a:tc>
                <a:extLst>
                  <a:ext uri="{0D108BD9-81ED-4DB2-BD59-A6C34878D82A}">
                    <a16:rowId xmlns:a16="http://schemas.microsoft.com/office/drawing/2014/main" val="2172430168"/>
                  </a:ext>
                </a:extLst>
              </a:tr>
              <a:tr h="140512">
                <a:tc>
                  <a:txBody>
                    <a:bodyPr/>
                    <a:lstStyle/>
                    <a:p>
                      <a:r>
                        <a:rPr lang="cy-GB" sz="1000" b="1" noProof="0" dirty="0">
                          <a:effectLst/>
                          <a:latin typeface="+mn-lt"/>
                          <a:ea typeface="Times New Roman" panose="02020603050405020304" pitchFamily="18" charset="0"/>
                        </a:rPr>
                        <a:t>Dyled net ar 1 Awst 2023</a:t>
                      </a:r>
                      <a:endParaRPr lang="cy-GB" sz="1000" noProof="0" dirty="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endParaRPr lang="en-GB" sz="1000" dirty="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b="0" dirty="0">
                          <a:effectLst/>
                          <a:latin typeface="+mn-lt"/>
                          <a:ea typeface="Times New Roman" panose="02020603050405020304" pitchFamily="18" charset="0"/>
                        </a:rPr>
                        <a:t> 11,009</a:t>
                      </a:r>
                    </a:p>
                  </a:txBody>
                  <a:tcPr marL="54386" marR="54386" marT="0" marB="0" anchor="ctr">
                    <a:lnL>
                      <a:noFill/>
                    </a:lnL>
                    <a:lnR>
                      <a:noFill/>
                    </a:lnR>
                    <a:lnT>
                      <a:noFill/>
                    </a:lnT>
                    <a:lnB>
                      <a:noFill/>
                    </a:lnB>
                    <a:noFill/>
                  </a:tcPr>
                </a:tc>
                <a:tc>
                  <a:txBody>
                    <a:bodyPr/>
                    <a:lstStyle/>
                    <a:p>
                      <a:pPr algn="ctr"/>
                      <a:endParaRPr lang="en-GB" sz="800" dirty="0">
                        <a:effectLst/>
                        <a:latin typeface="+mn-lt"/>
                        <a:ea typeface="Times New Roman" panose="02020603050405020304" pitchFamily="18" charset="0"/>
                      </a:endParaRPr>
                    </a:p>
                  </a:txBody>
                  <a:tcPr marL="54386" marR="54386" marT="0" marB="0" anchor="ctr">
                    <a:lnL>
                      <a:noFill/>
                    </a:lnL>
                    <a:lnR>
                      <a:noFill/>
                    </a:lnR>
                    <a:lnT>
                      <a:noFill/>
                    </a:lnT>
                    <a:lnB>
                      <a:noFill/>
                    </a:lnB>
                    <a:noFill/>
                  </a:tcPr>
                </a:tc>
                <a:extLst>
                  <a:ext uri="{0D108BD9-81ED-4DB2-BD59-A6C34878D82A}">
                    <a16:rowId xmlns:a16="http://schemas.microsoft.com/office/drawing/2014/main" val="117979676"/>
                  </a:ext>
                </a:extLst>
              </a:tr>
              <a:tr h="281025">
                <a:tc>
                  <a:txBody>
                    <a:bodyPr/>
                    <a:lstStyle/>
                    <a:p>
                      <a:r>
                        <a:rPr lang="cy-GB" sz="1000" noProof="0" dirty="0">
                          <a:effectLst/>
                          <a:latin typeface="+mn-lt"/>
                          <a:ea typeface="Times New Roman" panose="02020603050405020304" pitchFamily="18" charset="0"/>
                        </a:rPr>
                        <a:t>Symudiad mewn arian parod a chyfwerth ag arian parod</a:t>
                      </a:r>
                    </a:p>
                  </a:txBody>
                  <a:tcPr marL="54386" marR="54386"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endParaRPr lang="en-GB" sz="1000" dirty="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en-GB" sz="800" b="0" dirty="0">
                          <a:effectLst/>
                          <a:latin typeface="+mn-lt"/>
                          <a:ea typeface="Times New Roman" panose="02020603050405020304" pitchFamily="18" charset="0"/>
                        </a:rPr>
                        <a:t>(29,888)</a:t>
                      </a:r>
                    </a:p>
                  </a:txBody>
                  <a:tcPr marL="54386" marR="54386" marT="0" marB="0">
                    <a:lnL>
                      <a:noFill/>
                    </a:lnL>
                    <a:lnR>
                      <a:noFill/>
                    </a:lnR>
                    <a:lnT>
                      <a:noFill/>
                    </a:lnT>
                    <a:lnB>
                      <a:noFill/>
                    </a:lnB>
                    <a:noFill/>
                  </a:tcPr>
                </a:tc>
                <a:tc>
                  <a:txBody>
                    <a:bodyPr/>
                    <a:lstStyle/>
                    <a:p>
                      <a:pPr algn="ctr"/>
                      <a:endParaRPr lang="en-GB" sz="800" dirty="0">
                        <a:effectLst/>
                        <a:latin typeface="+mn-lt"/>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2412556727"/>
                  </a:ext>
                </a:extLst>
              </a:tr>
              <a:tr h="281025">
                <a:tc>
                  <a:txBody>
                    <a:bodyPr/>
                    <a:lstStyle/>
                    <a:p>
                      <a:r>
                        <a:rPr lang="cy-GB" sz="1000" noProof="0" dirty="0">
                          <a:effectLst/>
                          <a:latin typeface="+mn-lt"/>
                          <a:ea typeface="Times New Roman" panose="02020603050405020304" pitchFamily="18" charset="0"/>
                        </a:rPr>
                        <a:t>Newidiadau eraill nad ydynt yn arian parod</a:t>
                      </a:r>
                    </a:p>
                  </a:txBody>
                  <a:tcPr marL="54386" marR="54386"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endParaRPr lang="en-GB" sz="1000" dirty="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en-GB" sz="800" b="0" dirty="0">
                          <a:effectLst/>
                          <a:latin typeface="+mn-lt"/>
                          <a:ea typeface="Times New Roman" panose="02020603050405020304" pitchFamily="18" charset="0"/>
                        </a:rPr>
                        <a:t>1,092</a:t>
                      </a:r>
                    </a:p>
                  </a:txBody>
                  <a:tcPr marL="54386" marR="54386" marT="0" marB="0">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endParaRPr lang="en-GB" sz="800" dirty="0">
                        <a:effectLst/>
                        <a:latin typeface="+mn-lt"/>
                        <a:ea typeface="Times New Roman" panose="02020603050405020304" pitchFamily="18" charset="0"/>
                      </a:endParaRPr>
                    </a:p>
                  </a:txBody>
                  <a:tcPr marL="54386" marR="54386" marT="0" marB="0">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504794"/>
                  </a:ext>
                </a:extLst>
              </a:tr>
              <a:tr h="140512">
                <a:tc gridSpan="2">
                  <a:txBody>
                    <a:bodyPr/>
                    <a:lstStyle/>
                    <a:p>
                      <a:r>
                        <a:rPr lang="cy-GB" sz="1000" b="1" noProof="0" dirty="0">
                          <a:effectLst/>
                          <a:latin typeface="+mn-lt"/>
                          <a:ea typeface="Times New Roman" panose="02020603050405020304" pitchFamily="18" charset="0"/>
                        </a:rPr>
                        <a:t>Net dyled ar 31 Gorffennaf 2024</a:t>
                      </a:r>
                      <a:endParaRPr lang="cy-GB" sz="1000" noProof="0" dirty="0">
                        <a:effectLst/>
                        <a:latin typeface="+mn-lt"/>
                        <a:ea typeface="Times New Roman" panose="02020603050405020304" pitchFamily="18" charset="0"/>
                      </a:endParaRPr>
                    </a:p>
                  </a:txBody>
                  <a:tcPr marL="54386" marR="54386" marT="0" marB="0">
                    <a:lnL>
                      <a:noFill/>
                    </a:lnL>
                    <a:lnR>
                      <a:noFill/>
                    </a:lnR>
                    <a:lnT>
                      <a:noFill/>
                    </a:lnT>
                    <a:lnB>
                      <a:noFill/>
                    </a:lnB>
                    <a:noFill/>
                  </a:tcPr>
                </a:tc>
                <a:tc hMerge="1">
                  <a:txBody>
                    <a:bodyPr/>
                    <a:lstStyle/>
                    <a:p>
                      <a:endParaRPr lang="en-GB"/>
                    </a:p>
                  </a:txBody>
                  <a:tcPr/>
                </a:tc>
                <a:tc>
                  <a:txBody>
                    <a:bodyPr/>
                    <a:lstStyle/>
                    <a:p>
                      <a:pPr algn="ctr"/>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en-GB" sz="800" b="1" dirty="0">
                          <a:effectLst/>
                          <a:latin typeface="+mn-lt"/>
                          <a:ea typeface="Times New Roman" panose="02020603050405020304" pitchFamily="18" charset="0"/>
                        </a:rPr>
                        <a:t>(17,787)</a:t>
                      </a:r>
                      <a:endParaRPr lang="en-GB" sz="800" dirty="0">
                        <a:effectLst/>
                        <a:latin typeface="+mn-lt"/>
                        <a:ea typeface="Times New Roman" panose="02020603050405020304" pitchFamily="18" charset="0"/>
                      </a:endParaRPr>
                    </a:p>
                  </a:txBody>
                  <a:tcPr marL="54386" marR="54386" marT="0" marB="0">
                    <a:lnL>
                      <a:noFill/>
                    </a:lnL>
                    <a:lnR>
                      <a:noFill/>
                    </a:lnR>
                    <a:lnT w="12700" cap="flat" cmpd="sng" algn="ctr">
                      <a:solidFill>
                        <a:schemeClr val="tx1"/>
                      </a:solidFill>
                      <a:prstDash val="solid"/>
                      <a:round/>
                      <a:headEnd type="none" w="med" len="med"/>
                      <a:tailEnd type="none" w="med" len="med"/>
                    </a:lnT>
                    <a:lnB w="19050" cap="flat" cmpd="dbl"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tabLst>
                          <a:tab pos="243205" algn="l"/>
                        </a:tabLst>
                      </a:pPr>
                      <a:endParaRPr lang="en-GB" sz="800" dirty="0">
                        <a:effectLst/>
                        <a:latin typeface="+mn-lt"/>
                        <a:ea typeface="Times New Roman" panose="02020603050405020304" pitchFamily="18" charset="0"/>
                      </a:endParaRPr>
                    </a:p>
                  </a:txBody>
                  <a:tcPr marL="54386" marR="54386" marT="0" marB="0">
                    <a:lnL>
                      <a:noFill/>
                    </a:lnL>
                    <a:lnR>
                      <a:noFill/>
                    </a:lnR>
                    <a:lnT w="12700" cap="flat" cmpd="sng" algn="ctr">
                      <a:solidFill>
                        <a:schemeClr val="tx1"/>
                      </a:solidFill>
                      <a:prstDash val="solid"/>
                      <a:round/>
                      <a:headEnd type="none" w="med" len="med"/>
                      <a:tailEnd type="none" w="med" len="med"/>
                    </a:lnT>
                    <a:lnB w="19050" cap="flat" cmpd="dbl"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7853566"/>
                  </a:ext>
                </a:extLst>
              </a:tr>
              <a:tr h="205470">
                <a:tc>
                  <a:txBody>
                    <a:bodyPr/>
                    <a:lstStyle/>
                    <a:p>
                      <a:endParaRPr lang="cy-GB" sz="1000" noProof="0" dirty="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endParaRPr lang="en-GB" sz="100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endParaRPr lang="en-GB" sz="100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endParaRPr lang="en-GB" sz="100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endParaRPr lang="en-GB" sz="800" dirty="0">
                        <a:effectLst/>
                        <a:latin typeface="+mn-lt"/>
                        <a:ea typeface="Times New Roman" panose="02020603050405020304" pitchFamily="18" charset="0"/>
                      </a:endParaRPr>
                    </a:p>
                  </a:txBody>
                  <a:tcPr marL="54386" marR="54386" marT="0" marB="0">
                    <a:lnL>
                      <a:noFill/>
                    </a:lnL>
                    <a:lnR>
                      <a:noFill/>
                    </a:lnR>
                    <a:lnT w="19050" cap="flat" cmpd="dbl" algn="ctr">
                      <a:noFill/>
                      <a:prstDash val="solid"/>
                      <a:round/>
                      <a:headEnd type="none" w="med" len="med"/>
                      <a:tailEnd type="none" w="med" len="med"/>
                    </a:lnT>
                    <a:lnB>
                      <a:noFill/>
                    </a:lnB>
                    <a:noFill/>
                  </a:tcPr>
                </a:tc>
                <a:tc>
                  <a:txBody>
                    <a:bodyPr/>
                    <a:lstStyle/>
                    <a:p>
                      <a:pPr algn="ctr"/>
                      <a:endParaRPr lang="en-GB" sz="800" dirty="0">
                        <a:effectLst/>
                        <a:latin typeface="+mn-lt"/>
                        <a:ea typeface="Times New Roman" panose="02020603050405020304" pitchFamily="18" charset="0"/>
                      </a:endParaRPr>
                    </a:p>
                  </a:txBody>
                  <a:tcPr marL="54386" marR="54386" marT="0" marB="0">
                    <a:lnL>
                      <a:noFill/>
                    </a:lnL>
                    <a:lnR>
                      <a:noFill/>
                    </a:lnR>
                    <a:lnT w="19050" cap="flat" cmpd="dbl" algn="ctr">
                      <a:noFill/>
                      <a:prstDash val="solid"/>
                      <a:round/>
                      <a:headEnd type="none" w="med" len="med"/>
                      <a:tailEnd type="none" w="med" len="med"/>
                    </a:lnT>
                    <a:lnB>
                      <a:noFill/>
                    </a:lnB>
                    <a:noFill/>
                  </a:tcPr>
                </a:tc>
                <a:extLst>
                  <a:ext uri="{0D108BD9-81ED-4DB2-BD59-A6C34878D82A}">
                    <a16:rowId xmlns:a16="http://schemas.microsoft.com/office/drawing/2014/main" val="873598451"/>
                  </a:ext>
                </a:extLst>
              </a:tr>
              <a:tr h="140512">
                <a:tc>
                  <a:txBody>
                    <a:bodyPr/>
                    <a:lstStyle/>
                    <a:p>
                      <a:endParaRPr lang="cy-GB" sz="1000" noProof="0" dirty="0">
                        <a:effectLst/>
                        <a:latin typeface="+mn-lt"/>
                        <a:ea typeface="Times New Roman" panose="02020603050405020304" pitchFamily="18" charset="0"/>
                      </a:endParaRPr>
                    </a:p>
                  </a:txBody>
                  <a:tcPr marL="54386" marR="54386" marT="0" marB="0" anchor="b">
                    <a:lnL>
                      <a:noFill/>
                    </a:lnL>
                    <a:lnR>
                      <a:noFill/>
                    </a:lnR>
                    <a:lnT>
                      <a:noFill/>
                    </a:lnT>
                    <a:lnB>
                      <a:noFill/>
                    </a:lnB>
                    <a:lnTlToBr w="12700" cmpd="sng">
                      <a:noFill/>
                      <a:prstDash val="solid"/>
                    </a:lnTlToBr>
                    <a:lnBlToTr w="12700" cmpd="sng">
                      <a:noFill/>
                      <a:prstDash val="solid"/>
                    </a:lnBlToTr>
                    <a:noFill/>
                  </a:tcPr>
                </a:tc>
                <a:tc>
                  <a:txBody>
                    <a:bodyPr/>
                    <a:lstStyle/>
                    <a:p>
                      <a:endParaRPr lang="en-GB" sz="100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endParaRPr lang="en-GB" sz="100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endParaRPr lang="en-GB" sz="100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endParaRPr lang="en-GB" sz="800" dirty="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endParaRPr lang="en-GB" sz="800" dirty="0">
                        <a:effectLst/>
                        <a:latin typeface="+mn-lt"/>
                        <a:ea typeface="Times New Roman" panose="02020603050405020304" pitchFamily="18" charset="0"/>
                      </a:endParaRPr>
                    </a:p>
                  </a:txBody>
                  <a:tcPr marL="54386" marR="54386" marT="0" marB="0">
                    <a:lnL>
                      <a:noFill/>
                    </a:lnL>
                    <a:lnR>
                      <a:noFill/>
                    </a:lnR>
                    <a:lnT>
                      <a:noFill/>
                    </a:lnT>
                    <a:lnB>
                      <a:noFill/>
                    </a:lnB>
                    <a:noFill/>
                  </a:tcPr>
                </a:tc>
                <a:extLst>
                  <a:ext uri="{0D108BD9-81ED-4DB2-BD59-A6C34878D82A}">
                    <a16:rowId xmlns:a16="http://schemas.microsoft.com/office/drawing/2014/main" val="995136320"/>
                  </a:ext>
                </a:extLst>
              </a:tr>
              <a:tr h="562050">
                <a:tc>
                  <a:txBody>
                    <a:bodyPr/>
                    <a:lstStyle/>
                    <a:p>
                      <a:r>
                        <a:rPr lang="cy-GB" sz="1000" b="1" noProof="0" dirty="0">
                          <a:effectLst/>
                          <a:latin typeface="+mn-lt"/>
                          <a:ea typeface="Times New Roman" panose="02020603050405020304" pitchFamily="18" charset="0"/>
                        </a:rPr>
                        <a:t>Dadansoddiad o’r dyled net:</a:t>
                      </a:r>
                    </a:p>
                  </a:txBody>
                  <a:tcPr marL="54386" marR="543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000" b="1" dirty="0">
                        <a:effectLst/>
                        <a:latin typeface="+mn-lt"/>
                        <a:ea typeface="Times New Roman" panose="02020603050405020304" pitchFamily="18" charset="0"/>
                      </a:endParaRPr>
                    </a:p>
                  </a:txBody>
                  <a:tcPr marL="54386" marR="54386" marT="0" marB="0">
                    <a:lnL w="12700" cap="flat" cmpd="sng" algn="ctr">
                      <a:noFill/>
                      <a:prstDash val="solid"/>
                      <a:round/>
                      <a:headEnd type="none" w="med" len="med"/>
                      <a:tailEnd type="none" w="med" len="med"/>
                    </a:lnL>
                    <a:lnR>
                      <a:noFill/>
                    </a:lnR>
                    <a:lnT>
                      <a:noFill/>
                    </a:lnT>
                    <a:lnB>
                      <a:noFill/>
                    </a:lnB>
                    <a:noFill/>
                  </a:tcPr>
                </a:tc>
                <a:tc>
                  <a:txBody>
                    <a:bodyPr/>
                    <a:lstStyle/>
                    <a:p>
                      <a:pPr algn="ctr"/>
                      <a:endParaRPr lang="en-GB" sz="1000" dirty="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endParaRPr lang="cy-GB" sz="1000" noProof="0" dirty="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1" noProof="0" dirty="0">
                          <a:effectLst/>
                          <a:latin typeface="+mn-lt"/>
                          <a:ea typeface="Times New Roman" panose="02020603050405020304" pitchFamily="18" charset="0"/>
                        </a:rPr>
                        <a:t>Blwyddyn hyd at 31 Gorffennaf 2024</a:t>
                      </a:r>
                      <a:endParaRPr lang="cy-GB" sz="800" noProof="0" dirty="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cy-GB" sz="800" b="0" noProof="0" dirty="0">
                          <a:effectLst/>
                          <a:latin typeface="+mn-lt"/>
                          <a:ea typeface="Times New Roman" panose="02020603050405020304" pitchFamily="18" charset="0"/>
                        </a:rPr>
                        <a:t>Blwyddyn Hyd at 31 Gorffennaf 2023</a:t>
                      </a:r>
                    </a:p>
                  </a:txBody>
                  <a:tcPr marL="54386" marR="54386" marT="0" marB="0">
                    <a:lnL>
                      <a:noFill/>
                    </a:lnL>
                    <a:lnR>
                      <a:noFill/>
                    </a:lnR>
                    <a:lnT>
                      <a:noFill/>
                    </a:lnT>
                    <a:lnB>
                      <a:noFill/>
                    </a:lnB>
                    <a:noFill/>
                  </a:tcPr>
                </a:tc>
                <a:extLst>
                  <a:ext uri="{0D108BD9-81ED-4DB2-BD59-A6C34878D82A}">
                    <a16:rowId xmlns:a16="http://schemas.microsoft.com/office/drawing/2014/main" val="333678597"/>
                  </a:ext>
                </a:extLst>
              </a:tr>
              <a:tr h="140512">
                <a:tc>
                  <a:txBody>
                    <a:bodyPr/>
                    <a:lstStyle/>
                    <a:p>
                      <a:endParaRPr lang="en-GB" sz="1000" dirty="0">
                        <a:effectLst/>
                        <a:latin typeface="+mn-lt"/>
                        <a:ea typeface="Times New Roman" panose="02020603050405020304" pitchFamily="18" charset="0"/>
                      </a:endParaRPr>
                    </a:p>
                  </a:txBody>
                  <a:tcPr marL="54386" marR="5438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000">
                        <a:effectLst/>
                        <a:latin typeface="+mn-lt"/>
                        <a:ea typeface="Times New Roman" panose="02020603050405020304" pitchFamily="18" charset="0"/>
                      </a:endParaRPr>
                    </a:p>
                  </a:txBody>
                  <a:tcPr marL="54386" marR="54386" marT="0" marB="0">
                    <a:lnL w="12700" cap="flat" cmpd="sng" algn="ctr">
                      <a:noFill/>
                      <a:prstDash val="solid"/>
                      <a:round/>
                      <a:headEnd type="none" w="med" len="med"/>
                      <a:tailEnd type="none" w="med" len="med"/>
                    </a:lnL>
                    <a:lnR>
                      <a:noFill/>
                    </a:lnR>
                    <a:lnT>
                      <a:noFill/>
                    </a:lnT>
                    <a:lnB>
                      <a:noFill/>
                    </a:lnB>
                    <a:noFill/>
                  </a:tcPr>
                </a:tc>
                <a:tc>
                  <a:txBody>
                    <a:bodyPr/>
                    <a:lstStyle/>
                    <a:p>
                      <a:pPr algn="ctr"/>
                      <a:endParaRPr lang="en-GB" sz="1000" dirty="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endParaRPr lang="en-GB" sz="100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en-GB" sz="800" b="1" dirty="0">
                          <a:effectLst/>
                          <a:latin typeface="+mn-lt"/>
                          <a:ea typeface="Times New Roman" panose="02020603050405020304" pitchFamily="18" charset="0"/>
                        </a:rPr>
                        <a:t>£’000</a:t>
                      </a:r>
                      <a:endParaRPr lang="en-GB" sz="800" dirty="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b="0" dirty="0">
                          <a:effectLst/>
                          <a:latin typeface="+mn-lt"/>
                          <a:ea typeface="Times New Roman" panose="02020603050405020304" pitchFamily="18" charset="0"/>
                        </a:rPr>
                        <a:t>£’000</a:t>
                      </a:r>
                    </a:p>
                  </a:txBody>
                  <a:tcPr marL="54386" marR="54386" marT="0" marB="0" anchor="ctr">
                    <a:lnL>
                      <a:noFill/>
                    </a:lnL>
                    <a:lnR>
                      <a:noFill/>
                    </a:lnR>
                    <a:lnT>
                      <a:noFill/>
                    </a:lnT>
                    <a:lnB>
                      <a:noFill/>
                    </a:lnB>
                    <a:noFill/>
                  </a:tcPr>
                </a:tc>
                <a:extLst>
                  <a:ext uri="{0D108BD9-81ED-4DB2-BD59-A6C34878D82A}">
                    <a16:rowId xmlns:a16="http://schemas.microsoft.com/office/drawing/2014/main" val="524042544"/>
                  </a:ext>
                </a:extLst>
              </a:tr>
              <a:tr h="140512">
                <a:tc>
                  <a:txBody>
                    <a:bodyPr/>
                    <a:lstStyle/>
                    <a:p>
                      <a:r>
                        <a:rPr lang="cy-GB" sz="1000" b="1" noProof="0" dirty="0">
                          <a:effectLst/>
                          <a:latin typeface="+mn-lt"/>
                          <a:ea typeface="Times New Roman" panose="02020603050405020304" pitchFamily="18" charset="0"/>
                        </a:rPr>
                        <a:t>Arian parod a chyfwerth ag arian parod</a:t>
                      </a:r>
                    </a:p>
                  </a:txBody>
                  <a:tcPr marL="54386" marR="5438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000" dirty="0">
                        <a:effectLst/>
                        <a:latin typeface="+mn-lt"/>
                        <a:ea typeface="Times New Roman" panose="02020603050405020304" pitchFamily="18" charset="0"/>
                      </a:endParaRPr>
                    </a:p>
                  </a:txBody>
                  <a:tcPr marL="54386" marR="54386" marT="0" marB="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noFill/>
                  </a:tcPr>
                </a:tc>
                <a:tc>
                  <a:txBody>
                    <a:bodyPr/>
                    <a:lstStyle/>
                    <a:p>
                      <a:pPr algn="ctr"/>
                      <a:endParaRPr lang="en-GB" sz="1000" dirty="0">
                        <a:effectLst/>
                        <a:latin typeface="+mn-lt"/>
                        <a:ea typeface="Times New Roman" panose="02020603050405020304" pitchFamily="18" charset="0"/>
                      </a:endParaRPr>
                    </a:p>
                  </a:txBody>
                  <a:tcPr marL="54386" marR="54386" marT="0" marB="0">
                    <a:lnL>
                      <a:noFill/>
                    </a:lnL>
                    <a:lnR>
                      <a:noFill/>
                    </a:lnR>
                    <a:lnT>
                      <a:noFill/>
                    </a:lnT>
                    <a:lnB w="12700" cap="flat" cmpd="sng" algn="ctr">
                      <a:noFill/>
                      <a:prstDash val="solid"/>
                      <a:round/>
                      <a:headEnd type="none" w="med" len="med"/>
                      <a:tailEnd type="none" w="med" len="med"/>
                    </a:lnB>
                    <a:noFill/>
                  </a:tcPr>
                </a:tc>
                <a:tc>
                  <a:txBody>
                    <a:bodyPr/>
                    <a:lstStyle/>
                    <a:p>
                      <a:pPr algn="ctr"/>
                      <a:endParaRPr lang="en-GB" sz="1000" dirty="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en-GB" sz="800" b="1" dirty="0">
                          <a:effectLst/>
                          <a:latin typeface="+mn-lt"/>
                          <a:ea typeface="Times New Roman" panose="02020603050405020304" pitchFamily="18" charset="0"/>
                        </a:rPr>
                        <a:t>20,394</a:t>
                      </a:r>
                    </a:p>
                  </a:txBody>
                  <a:tcPr marL="54386" marR="54386" marT="0" marB="0" anchor="ctr">
                    <a:lnL>
                      <a:noFill/>
                    </a:lnL>
                    <a:lnR>
                      <a:noFill/>
                    </a:lnR>
                    <a:lnT>
                      <a:noFill/>
                    </a:lnT>
                    <a:lnB>
                      <a:noFill/>
                    </a:lnB>
                    <a:noFill/>
                  </a:tcPr>
                </a:tc>
                <a:tc>
                  <a:txBody>
                    <a:bodyPr/>
                    <a:lstStyle/>
                    <a:p>
                      <a:pPr algn="ctr"/>
                      <a:r>
                        <a:rPr lang="en-GB" sz="800" dirty="0">
                          <a:effectLst/>
                          <a:latin typeface="+mn-lt"/>
                          <a:ea typeface="Times New Roman" panose="02020603050405020304" pitchFamily="18" charset="0"/>
                        </a:rPr>
                        <a:t>44,826</a:t>
                      </a:r>
                    </a:p>
                  </a:txBody>
                  <a:tcPr marL="54386" marR="54386" marT="0" marB="0" anchor="ctr">
                    <a:lnL>
                      <a:noFill/>
                    </a:lnL>
                    <a:lnR>
                      <a:noFill/>
                    </a:lnR>
                    <a:lnT>
                      <a:noFill/>
                    </a:lnT>
                    <a:lnB>
                      <a:noFill/>
                    </a:lnB>
                    <a:noFill/>
                  </a:tcPr>
                </a:tc>
                <a:extLst>
                  <a:ext uri="{0D108BD9-81ED-4DB2-BD59-A6C34878D82A}">
                    <a16:rowId xmlns:a16="http://schemas.microsoft.com/office/drawing/2014/main" val="3836104890"/>
                  </a:ext>
                </a:extLst>
              </a:tr>
              <a:tr h="140512">
                <a:tc gridSpan="3">
                  <a:txBody>
                    <a:bodyPr/>
                    <a:lstStyle/>
                    <a:p>
                      <a:r>
                        <a:rPr lang="cy-GB" sz="1000" b="1" noProof="0" dirty="0">
                          <a:effectLst/>
                          <a:latin typeface="+mn-lt"/>
                          <a:ea typeface="Times New Roman" panose="02020603050405020304" pitchFamily="18" charset="0"/>
                        </a:rPr>
                        <a:t>Benthyciadau: symiau sy'n ddyledus o fewn blwyddyn</a:t>
                      </a:r>
                    </a:p>
                  </a:txBody>
                  <a:tcPr marL="54386" marR="5438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000" dirty="0">
                        <a:effectLst/>
                        <a:latin typeface="+mn-lt"/>
                        <a:ea typeface="Times New Roman" panose="02020603050405020304" pitchFamily="18" charset="0"/>
                      </a:endParaRPr>
                    </a:p>
                  </a:txBody>
                  <a:tcPr marL="54386" marR="54386" marT="0" marB="0">
                    <a:lnL>
                      <a:noFill/>
                    </a:lnL>
                    <a:lnR>
                      <a:noFill/>
                    </a:lnR>
                    <a:lnT>
                      <a:noFill/>
                    </a:lnT>
                    <a:lnB>
                      <a:noFill/>
                    </a:lnB>
                    <a:noFill/>
                  </a:tcPr>
                </a:tc>
                <a:tc hMerge="1">
                  <a:txBody>
                    <a:bodyPr/>
                    <a:lstStyle/>
                    <a:p>
                      <a:pPr algn="ctr"/>
                      <a:endParaRPr lang="en-GB" sz="1000" dirty="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endParaRPr lang="en-GB" sz="1000">
                        <a:effectLst/>
                        <a:latin typeface="+mn-lt"/>
                        <a:ea typeface="Times New Roman" panose="02020603050405020304" pitchFamily="18" charset="0"/>
                      </a:endParaRPr>
                    </a:p>
                  </a:txBody>
                  <a:tcPr marL="54386" marR="54386" marT="0" marB="0">
                    <a:lnL w="12700" cap="flat" cmpd="sng" algn="ctr">
                      <a:noFill/>
                      <a:prstDash val="solid"/>
                      <a:round/>
                      <a:headEnd type="none" w="med" len="med"/>
                      <a:tailEnd type="none" w="med" len="med"/>
                    </a:lnL>
                    <a:lnR>
                      <a:noFill/>
                    </a:lnR>
                    <a:lnT>
                      <a:noFill/>
                    </a:lnT>
                    <a:lnB>
                      <a:noFill/>
                    </a:lnB>
                    <a:noFill/>
                  </a:tcPr>
                </a:tc>
                <a:tc>
                  <a:txBody>
                    <a:bodyPr/>
                    <a:lstStyle/>
                    <a:p>
                      <a:pPr algn="ctr"/>
                      <a:endParaRPr lang="en-GB" sz="800" b="1" dirty="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endParaRPr lang="en-GB" sz="800" dirty="0">
                        <a:effectLst/>
                        <a:latin typeface="+mn-lt"/>
                        <a:ea typeface="Times New Roman" panose="02020603050405020304" pitchFamily="18" charset="0"/>
                      </a:endParaRPr>
                    </a:p>
                  </a:txBody>
                  <a:tcPr marL="54386" marR="54386" marT="0" marB="0" anchor="ctr">
                    <a:lnL>
                      <a:noFill/>
                    </a:lnL>
                    <a:lnR>
                      <a:noFill/>
                    </a:lnR>
                    <a:lnT>
                      <a:noFill/>
                    </a:lnT>
                    <a:lnB>
                      <a:noFill/>
                    </a:lnB>
                    <a:noFill/>
                  </a:tcPr>
                </a:tc>
                <a:extLst>
                  <a:ext uri="{0D108BD9-81ED-4DB2-BD59-A6C34878D82A}">
                    <a16:rowId xmlns:a16="http://schemas.microsoft.com/office/drawing/2014/main" val="118323814"/>
                  </a:ext>
                </a:extLst>
              </a:tr>
              <a:tr h="140512">
                <a:tc>
                  <a:txBody>
                    <a:bodyPr/>
                    <a:lstStyle/>
                    <a:p>
                      <a:r>
                        <a:rPr lang="cy-GB" sz="1000" noProof="0" dirty="0">
                          <a:effectLst/>
                          <a:latin typeface="+mn-lt"/>
                          <a:ea typeface="Times New Roman" panose="02020603050405020304" pitchFamily="18" charset="0"/>
                        </a:rPr>
                        <a:t>Benthyciadau wedi'u gwarantu</a:t>
                      </a:r>
                    </a:p>
                  </a:txBody>
                  <a:tcPr marL="54386" marR="5438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000" dirty="0">
                        <a:effectLst/>
                        <a:latin typeface="+mn-lt"/>
                        <a:ea typeface="Times New Roman" panose="02020603050405020304" pitchFamily="18" charset="0"/>
                      </a:endParaRPr>
                    </a:p>
                  </a:txBody>
                  <a:tcPr marL="54386" marR="54386" marT="0" marB="0">
                    <a:lnL w="12700" cap="flat" cmpd="sng" algn="ctr">
                      <a:noFill/>
                      <a:prstDash val="solid"/>
                      <a:round/>
                      <a:headEnd type="none" w="med" len="med"/>
                      <a:tailEnd type="none" w="med" len="med"/>
                    </a:lnL>
                    <a:lnR>
                      <a:noFill/>
                    </a:lnR>
                    <a:lnT>
                      <a:noFill/>
                    </a:lnT>
                    <a:lnB>
                      <a:noFill/>
                    </a:lnB>
                    <a:noFill/>
                  </a:tcPr>
                </a:tc>
                <a:tc>
                  <a:txBody>
                    <a:bodyPr/>
                    <a:lstStyle/>
                    <a:p>
                      <a:pPr algn="ctr"/>
                      <a:endParaRPr lang="en-GB" sz="1000" dirty="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endParaRPr lang="en-GB" sz="1000" dirty="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en-GB" sz="800" b="1" dirty="0">
                          <a:effectLst/>
                          <a:latin typeface="+mn-lt"/>
                          <a:ea typeface="Times New Roman" panose="02020603050405020304" pitchFamily="18" charset="0"/>
                        </a:rPr>
                        <a:t>2,573</a:t>
                      </a:r>
                    </a:p>
                  </a:txBody>
                  <a:tcPr marL="54386" marR="54386"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effectLst/>
                          <a:latin typeface="+mn-lt"/>
                          <a:ea typeface="Times New Roman" panose="02020603050405020304" pitchFamily="18" charset="0"/>
                        </a:rPr>
                        <a:t>2,615</a:t>
                      </a:r>
                    </a:p>
                  </a:txBody>
                  <a:tcPr marL="54386" marR="54386"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5771811"/>
                  </a:ext>
                </a:extLst>
              </a:tr>
              <a:tr h="140512">
                <a:tc>
                  <a:txBody>
                    <a:bodyPr/>
                    <a:lstStyle/>
                    <a:p>
                      <a:pPr marL="0" marR="0" lvl="0" indent="0" algn="l" defTabSz="1280128" rtl="0" eaLnBrk="1" fontAlgn="auto" latinLnBrk="0" hangingPunct="1">
                        <a:lnSpc>
                          <a:spcPct val="100000"/>
                        </a:lnSpc>
                        <a:spcBef>
                          <a:spcPts val="0"/>
                        </a:spcBef>
                        <a:spcAft>
                          <a:spcPts val="0"/>
                        </a:spcAft>
                        <a:buClrTx/>
                        <a:buSzTx/>
                        <a:buFontTx/>
                        <a:buNone/>
                        <a:tabLst/>
                        <a:defRPr/>
                      </a:pPr>
                      <a:r>
                        <a:rPr lang="cy-GB" sz="1000" noProof="0" dirty="0">
                          <a:effectLst/>
                          <a:latin typeface="+mn-lt"/>
                          <a:ea typeface="Times New Roman" panose="02020603050405020304" pitchFamily="18" charset="0"/>
                        </a:rPr>
                        <a:t>Benthyciadau heb eu gwarantu</a:t>
                      </a:r>
                    </a:p>
                  </a:txBody>
                  <a:tcPr marL="54386" marR="543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a:effectLst/>
                        <a:latin typeface="+mn-lt"/>
                        <a:ea typeface="Times New Roman" panose="02020603050405020304" pitchFamily="18" charset="0"/>
                      </a:endParaRPr>
                    </a:p>
                  </a:txBody>
                  <a:tcPr marL="54386" marR="54386" marT="0" marB="0">
                    <a:lnL w="12700" cap="flat" cmpd="sng" algn="ctr">
                      <a:noFill/>
                      <a:prstDash val="solid"/>
                      <a:round/>
                      <a:headEnd type="none" w="med" len="med"/>
                      <a:tailEnd type="none" w="med" len="med"/>
                    </a:lnL>
                    <a:lnR>
                      <a:noFill/>
                    </a:lnR>
                    <a:lnT>
                      <a:noFill/>
                    </a:lnT>
                    <a:lnB>
                      <a:noFill/>
                    </a:lnB>
                    <a:noFill/>
                  </a:tcPr>
                </a:tc>
                <a:tc>
                  <a:txBody>
                    <a:bodyPr/>
                    <a:lstStyle/>
                    <a:p>
                      <a:pPr algn="ctr"/>
                      <a:endParaRPr lang="en-GB" sz="100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endParaRPr lang="en-GB" sz="100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b="1" dirty="0">
                          <a:effectLst/>
                          <a:latin typeface="+mn-lt"/>
                          <a:ea typeface="Times New Roman" panose="02020603050405020304" pitchFamily="18" charset="0"/>
                        </a:rPr>
                        <a:t>-</a:t>
                      </a:r>
                    </a:p>
                  </a:txBody>
                  <a:tcPr marL="54386" marR="54386" marT="0" marB="0" anchor="ctr">
                    <a:lnL>
                      <a:noFill/>
                    </a:lnL>
                    <a:lnR>
                      <a:noFill/>
                    </a:lnR>
                    <a:lnT w="12700" cap="flat" cmpd="sng" algn="ctr">
                      <a:noFill/>
                      <a:prstDash val="solid"/>
                      <a:round/>
                      <a:headEnd type="none" w="med" len="med"/>
                      <a:tailEnd type="none" w="med" len="med"/>
                    </a:lnT>
                    <a:lnB w="19050" cap="flat" cmpd="dbl"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effectLst/>
                          <a:latin typeface="+mn-lt"/>
                          <a:ea typeface="Times New Roman" panose="02020603050405020304" pitchFamily="18" charset="0"/>
                        </a:rPr>
                        <a:t>-</a:t>
                      </a:r>
                    </a:p>
                  </a:txBody>
                  <a:tcPr marL="54386" marR="54386" marT="0" marB="0" anchor="ctr">
                    <a:lnL>
                      <a:noFill/>
                    </a:lnL>
                    <a:lnR>
                      <a:noFill/>
                    </a:lnR>
                    <a:lnT w="12700" cap="flat" cmpd="sng" algn="ctr">
                      <a:noFill/>
                      <a:prstDash val="solid"/>
                      <a:round/>
                      <a:headEnd type="none" w="med" len="med"/>
                      <a:tailEnd type="none" w="med" len="med"/>
                    </a:lnT>
                    <a:lnB w="19050" cap="flat" cmpd="dbl"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9255229"/>
                  </a:ext>
                </a:extLst>
              </a:tr>
              <a:tr h="140512">
                <a:tc>
                  <a:txBody>
                    <a:bodyPr/>
                    <a:lstStyle/>
                    <a:p>
                      <a:r>
                        <a:rPr lang="cy-GB" sz="1000" b="0" noProof="0" dirty="0">
                          <a:effectLst/>
                          <a:latin typeface="+mn-lt"/>
                          <a:ea typeface="Times New Roman" panose="02020603050405020304" pitchFamily="18" charset="0"/>
                        </a:rPr>
                        <a:t>Gorddrafft banc</a:t>
                      </a:r>
                    </a:p>
                  </a:txBody>
                  <a:tcPr marL="54386" marR="543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4386" marR="54386" marT="0" marB="0">
                    <a:lnL w="12700" cap="flat" cmpd="sng" algn="ctr">
                      <a:noFill/>
                      <a:prstDash val="solid"/>
                      <a:round/>
                      <a:headEnd type="none" w="med" len="med"/>
                      <a:tailEnd type="none" w="med" len="med"/>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b="1" dirty="0">
                          <a:effectLst/>
                          <a:latin typeface="+mn-lt"/>
                          <a:ea typeface="Times New Roman" panose="02020603050405020304" pitchFamily="18" charset="0"/>
                        </a:rPr>
                        <a:t>5,457</a:t>
                      </a:r>
                    </a:p>
                  </a:txBody>
                  <a:tcPr marL="54386" marR="54386" marT="0" marB="0" anchor="ctr">
                    <a:lnL>
                      <a:noFill/>
                    </a:lnL>
                    <a:lnR>
                      <a:noFill/>
                    </a:lnR>
                    <a:lnT w="12700" cap="flat" cmpd="sng" algn="ctr">
                      <a:noFill/>
                      <a:prstDash val="solid"/>
                      <a:round/>
                      <a:headEnd type="none" w="med" len="med"/>
                      <a:tailEnd type="none" w="med" len="med"/>
                    </a:lnT>
                    <a:lnB w="19050" cap="flat" cmpd="dbl"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effectLst/>
                          <a:latin typeface="+mn-lt"/>
                          <a:ea typeface="Times New Roman" panose="02020603050405020304" pitchFamily="18" charset="0"/>
                        </a:rPr>
                        <a:t>-</a:t>
                      </a:r>
                    </a:p>
                  </a:txBody>
                  <a:tcPr marL="54386" marR="54386" marT="0" marB="0" anchor="ctr">
                    <a:lnL>
                      <a:noFill/>
                    </a:lnL>
                    <a:lnR>
                      <a:noFill/>
                    </a:lnR>
                    <a:lnT w="12700" cap="flat" cmpd="sng" algn="ctr">
                      <a:noFill/>
                      <a:prstDash val="solid"/>
                      <a:round/>
                      <a:headEnd type="none" w="med" len="med"/>
                      <a:tailEnd type="none" w="med" len="med"/>
                    </a:lnT>
                    <a:lnB w="19050" cap="flat" cmpd="dbl"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2804079"/>
                  </a:ext>
                </a:extLst>
              </a:tr>
              <a:tr h="140512">
                <a:tc>
                  <a:txBody>
                    <a:bodyPr/>
                    <a:lstStyle/>
                    <a:p>
                      <a:r>
                        <a:rPr lang="cy-GB" sz="1000" b="0" noProof="0" dirty="0">
                          <a:effectLst/>
                          <a:latin typeface="+mn-lt"/>
                          <a:ea typeface="Times New Roman" panose="02020603050405020304" pitchFamily="18" charset="0"/>
                        </a:rPr>
                        <a:t>Rhwymedigaethau o dan brydlesi cyllid</a:t>
                      </a:r>
                    </a:p>
                  </a:txBody>
                  <a:tcPr marL="54386" marR="543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4386" marR="54386" marT="0" marB="0">
                    <a:lnL w="12700" cap="flat" cmpd="sng" algn="ctr">
                      <a:noFill/>
                      <a:prstDash val="solid"/>
                      <a:round/>
                      <a:headEnd type="none" w="med" len="med"/>
                      <a:tailEnd type="none" w="med" len="med"/>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b="1" dirty="0">
                          <a:effectLst/>
                          <a:latin typeface="+mn-lt"/>
                          <a:ea typeface="Times New Roman" panose="02020603050405020304" pitchFamily="18" charset="0"/>
                        </a:rPr>
                        <a:t>996</a:t>
                      </a:r>
                    </a:p>
                  </a:txBody>
                  <a:tcPr marL="54386" marR="54386" marT="0" marB="0" anchor="ctr">
                    <a:lnL>
                      <a:noFill/>
                    </a:lnL>
                    <a:lnR>
                      <a:noFill/>
                    </a:lnR>
                    <a:lnT w="1905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effectLst/>
                          <a:latin typeface="+mn-lt"/>
                          <a:ea typeface="Times New Roman" panose="02020603050405020304" pitchFamily="18" charset="0"/>
                        </a:rPr>
                        <a:t>669</a:t>
                      </a:r>
                    </a:p>
                  </a:txBody>
                  <a:tcPr marL="54386" marR="54386" marT="0" marB="0" anchor="ctr">
                    <a:lnL>
                      <a:noFill/>
                    </a:lnL>
                    <a:lnR>
                      <a:noFill/>
                    </a:lnR>
                    <a:lnT w="1905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8806597"/>
                  </a:ext>
                </a:extLst>
              </a:tr>
              <a:tr h="140512">
                <a:tc>
                  <a:txBody>
                    <a:bodyPr/>
                    <a:lstStyle/>
                    <a:p>
                      <a:endParaRPr lang="cy-GB" sz="1000" noProof="0" dirty="0">
                        <a:effectLst/>
                        <a:latin typeface="+mn-lt"/>
                        <a:ea typeface="Times New Roman" panose="02020603050405020304" pitchFamily="18" charset="0"/>
                      </a:endParaRPr>
                    </a:p>
                  </a:txBody>
                  <a:tcPr marL="54386" marR="543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dirty="0">
                        <a:effectLst/>
                        <a:latin typeface="+mn-lt"/>
                        <a:ea typeface="Times New Roman" panose="02020603050405020304" pitchFamily="18" charset="0"/>
                      </a:endParaRPr>
                    </a:p>
                  </a:txBody>
                  <a:tcPr marL="54386" marR="54386"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000" dirty="0">
                        <a:effectLst/>
                        <a:latin typeface="+mn-lt"/>
                        <a:ea typeface="Times New Roman" panose="02020603050405020304" pitchFamily="18" charset="0"/>
                      </a:endParaRPr>
                    </a:p>
                  </a:txBody>
                  <a:tcPr marL="54386" marR="54386"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000" dirty="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b="1" dirty="0">
                          <a:effectLst/>
                          <a:latin typeface="+mn-lt"/>
                          <a:ea typeface="Times New Roman" panose="02020603050405020304" pitchFamily="18" charset="0"/>
                        </a:rPr>
                        <a:t>9,026</a:t>
                      </a:r>
                    </a:p>
                  </a:txBody>
                  <a:tcPr marL="54386" marR="54386"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r>
                        <a:rPr lang="en-GB" sz="800" dirty="0">
                          <a:effectLst/>
                          <a:latin typeface="+mn-lt"/>
                          <a:ea typeface="Times New Roman" panose="02020603050405020304" pitchFamily="18" charset="0"/>
                        </a:rPr>
                        <a:t>3,284</a:t>
                      </a:r>
                    </a:p>
                  </a:txBody>
                  <a:tcPr marL="54386" marR="54386"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84521684"/>
                  </a:ext>
                </a:extLst>
              </a:tr>
              <a:tr h="260187">
                <a:tc gridSpan="3">
                  <a:txBody>
                    <a:bodyPr/>
                    <a:lstStyle/>
                    <a:p>
                      <a:pPr algn="ctr"/>
                      <a:endParaRPr lang="cy-GB" sz="1000" b="1" noProof="0" dirty="0">
                        <a:effectLst/>
                        <a:latin typeface="+mn-lt"/>
                        <a:ea typeface="Times New Roman" panose="02020603050405020304" pitchFamily="18" charset="0"/>
                      </a:endParaRPr>
                    </a:p>
                  </a:txBody>
                  <a:tcPr marL="54386" marR="5438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a:txBody>
                    <a:bodyPr/>
                    <a:lstStyle/>
                    <a:p>
                      <a:pPr algn="ctr"/>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4386" marR="54386" marT="0" marB="0" anchor="ctr">
                    <a:lnL w="12700" cap="flat" cmpd="sng" algn="ctr">
                      <a:noFill/>
                      <a:prstDash val="solid"/>
                      <a:round/>
                      <a:headEnd type="none" w="med" len="med"/>
                      <a:tailEnd type="none" w="med" len="med"/>
                    </a:lnL>
                    <a:lnR>
                      <a:noFill/>
                    </a:lnR>
                    <a:lnT>
                      <a:noFill/>
                    </a:lnT>
                    <a:lnB>
                      <a:noFill/>
                    </a:lnB>
                    <a:noFill/>
                  </a:tcPr>
                </a:tc>
                <a:tc>
                  <a:txBody>
                    <a:bodyPr/>
                    <a:lstStyle/>
                    <a:p>
                      <a:pPr algn="ctr"/>
                      <a:endParaRPr lang="en-GB" sz="800" b="1" dirty="0">
                        <a:effectLst/>
                        <a:latin typeface="+mn-lt"/>
                        <a:ea typeface="Times New Roman" panose="02020603050405020304" pitchFamily="18" charset="0"/>
                      </a:endParaRPr>
                    </a:p>
                  </a:txBody>
                  <a:tcPr marL="54386" marR="54386"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GB" sz="800" dirty="0">
                        <a:effectLst/>
                        <a:latin typeface="+mn-lt"/>
                        <a:ea typeface="Times New Roman" panose="02020603050405020304" pitchFamily="18" charset="0"/>
                      </a:endParaRPr>
                    </a:p>
                  </a:txBody>
                  <a:tcPr marL="54386" marR="5438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078042921"/>
                  </a:ext>
                </a:extLst>
              </a:tr>
              <a:tr h="140512">
                <a:tc gridSpan="3">
                  <a:txBody>
                    <a:bodyPr/>
                    <a:lstStyle/>
                    <a:p>
                      <a:r>
                        <a:rPr lang="cy-GB" sz="1000" b="1" noProof="0" dirty="0">
                          <a:effectLst/>
                          <a:latin typeface="+mn-lt"/>
                          <a:ea typeface="Times New Roman" panose="02020603050405020304" pitchFamily="18" charset="0"/>
                        </a:rPr>
                        <a:t>Benthyciadau: swm sy'n ddyledus ar ôl mwy na blwyddyn</a:t>
                      </a:r>
                      <a:endParaRPr lang="cy-GB" sz="1000" b="1" noProof="0" dirty="0">
                        <a:effectLst/>
                        <a:latin typeface="+mn-lt"/>
                      </a:endParaRPr>
                    </a:p>
                  </a:txBody>
                  <a:tcPr marL="54386" marR="5438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54386" marR="54386" marT="0" marB="0">
                    <a:lnL>
                      <a:noFill/>
                    </a:lnL>
                    <a:lnR>
                      <a:noFill/>
                    </a:lnR>
                    <a:lnT>
                      <a:noFill/>
                    </a:lnT>
                    <a:lnB>
                      <a:noFill/>
                    </a:lnB>
                    <a:noFill/>
                  </a:tcPr>
                </a:tc>
                <a:tc hMerge="1">
                  <a:txBody>
                    <a:bodyPr/>
                    <a:lstStyle/>
                    <a:p>
                      <a:endParaRPr dirty="0"/>
                    </a:p>
                  </a:txBody>
                  <a:tcPr marL="54386" marR="54386" marT="0" marB="0" anchor="ctr">
                    <a:lnL>
                      <a:noFill/>
                    </a:lnL>
                    <a:lnR>
                      <a:noFill/>
                    </a:lnR>
                    <a:lnT>
                      <a:noFill/>
                    </a:lnT>
                    <a:lnB>
                      <a:noFill/>
                    </a:lnB>
                    <a:noFill/>
                  </a:tcPr>
                </a:tc>
                <a:tc>
                  <a:txBody>
                    <a:bodyPr/>
                    <a:lstStyle/>
                    <a:p>
                      <a:pPr algn="ctr"/>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4386" marR="54386" marT="0" marB="0" anchor="ctr">
                    <a:lnL w="12700" cap="flat" cmpd="sng" algn="ctr">
                      <a:noFill/>
                      <a:prstDash val="solid"/>
                      <a:round/>
                      <a:headEnd type="none" w="med" len="med"/>
                      <a:tailEnd type="none" w="med" len="med"/>
                    </a:lnL>
                    <a:lnR>
                      <a:noFill/>
                    </a:lnR>
                    <a:lnT>
                      <a:noFill/>
                    </a:lnT>
                    <a:lnB>
                      <a:noFill/>
                    </a:lnB>
                    <a:noFill/>
                  </a:tcPr>
                </a:tc>
                <a:tc>
                  <a:txBody>
                    <a:bodyPr/>
                    <a:lstStyle/>
                    <a:p>
                      <a:pPr algn="ctr"/>
                      <a:endParaRPr lang="en-GB" sz="800" b="1" dirty="0">
                        <a:effectLst/>
                        <a:latin typeface="+mn-lt"/>
                        <a:ea typeface="Times New Roman" panose="02020603050405020304" pitchFamily="18" charset="0"/>
                      </a:endParaRPr>
                    </a:p>
                  </a:txBody>
                  <a:tcPr marL="54386" marR="54386"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GB" sz="800" dirty="0">
                        <a:effectLst/>
                        <a:latin typeface="+mn-lt"/>
                        <a:ea typeface="Times New Roman" panose="02020603050405020304" pitchFamily="18" charset="0"/>
                      </a:endParaRPr>
                    </a:p>
                  </a:txBody>
                  <a:tcPr marL="54386" marR="5438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52019045"/>
                  </a:ext>
                </a:extLst>
              </a:tr>
              <a:tr h="140512">
                <a:tc>
                  <a:txBody>
                    <a:bodyPr/>
                    <a:lstStyle/>
                    <a:p>
                      <a:pPr marL="0" marR="0" lvl="0" indent="0" algn="l" defTabSz="1280128" rtl="0" eaLnBrk="1" fontAlgn="auto" latinLnBrk="0" hangingPunct="1">
                        <a:lnSpc>
                          <a:spcPct val="100000"/>
                        </a:lnSpc>
                        <a:spcBef>
                          <a:spcPts val="0"/>
                        </a:spcBef>
                        <a:spcAft>
                          <a:spcPts val="0"/>
                        </a:spcAft>
                        <a:buClrTx/>
                        <a:buSzTx/>
                        <a:buFontTx/>
                        <a:buNone/>
                        <a:tabLst/>
                        <a:defRPr/>
                      </a:pPr>
                      <a:r>
                        <a:rPr lang="cy-GB" sz="1000" noProof="0" dirty="0">
                          <a:effectLst/>
                          <a:latin typeface="+mn-lt"/>
                          <a:ea typeface="Times New Roman" panose="02020603050405020304" pitchFamily="18" charset="0"/>
                        </a:rPr>
                        <a:t>Benthyciadau wedi’u gwarantu</a:t>
                      </a:r>
                    </a:p>
                  </a:txBody>
                  <a:tcPr marL="54386" marR="5438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4386" marR="54386" marT="0" marB="0">
                    <a:lnL w="12700" cap="flat" cmpd="sng" algn="ctr">
                      <a:noFill/>
                      <a:prstDash val="solid"/>
                      <a:round/>
                      <a:headEnd type="none" w="med" len="med"/>
                      <a:tailEnd type="none" w="med" len="med"/>
                    </a:lnL>
                    <a:lnR>
                      <a:noFill/>
                    </a:lnR>
                    <a:lnT>
                      <a:noFill/>
                    </a:lnT>
                    <a:lnB>
                      <a:noFill/>
                    </a:lnB>
                    <a:noFill/>
                  </a:tcPr>
                </a:tc>
                <a:tc>
                  <a:txBody>
                    <a:bodyPr/>
                    <a:lstStyle/>
                    <a:p>
                      <a:pPr algn="ctr"/>
                      <a:r>
                        <a:rPr lang="en-GB" sz="1000" b="1">
                          <a:effectLst/>
                          <a:latin typeface="+mn-lt"/>
                          <a:ea typeface="Times New Roman" panose="02020603050405020304" pitchFamily="18" charset="0"/>
                        </a:rPr>
                        <a:t> </a:t>
                      </a:r>
                      <a:endParaRPr lang="en-GB" sz="100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b="1" dirty="0">
                          <a:effectLst/>
                          <a:latin typeface="+mn-lt"/>
                          <a:ea typeface="Times New Roman" panose="02020603050405020304" pitchFamily="18" charset="0"/>
                        </a:rPr>
                        <a:t>28,000</a:t>
                      </a:r>
                    </a:p>
                  </a:txBody>
                  <a:tcPr marL="54386" marR="54386"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GB" sz="800" dirty="0">
                          <a:effectLst/>
                          <a:latin typeface="+mn-lt"/>
                          <a:ea typeface="Times New Roman" panose="02020603050405020304" pitchFamily="18" charset="0"/>
                        </a:rPr>
                        <a:t>30,000</a:t>
                      </a:r>
                    </a:p>
                  </a:txBody>
                  <a:tcPr marL="54386" marR="5438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00674957"/>
                  </a:ext>
                </a:extLst>
              </a:tr>
              <a:tr h="140512">
                <a:tc>
                  <a:txBody>
                    <a:bodyPr/>
                    <a:lstStyle/>
                    <a:p>
                      <a:pPr marL="0" marR="0" lvl="0" indent="0" algn="l" defTabSz="1280128" rtl="0" eaLnBrk="1" fontAlgn="auto" latinLnBrk="0" hangingPunct="1">
                        <a:lnSpc>
                          <a:spcPct val="100000"/>
                        </a:lnSpc>
                        <a:spcBef>
                          <a:spcPts val="0"/>
                        </a:spcBef>
                        <a:spcAft>
                          <a:spcPts val="0"/>
                        </a:spcAft>
                        <a:buClrTx/>
                        <a:buSzTx/>
                        <a:buFontTx/>
                        <a:buNone/>
                        <a:tabLst/>
                        <a:defRPr/>
                      </a:pPr>
                      <a:r>
                        <a:rPr lang="cy-GB" sz="1000" noProof="0" dirty="0">
                          <a:effectLst/>
                          <a:latin typeface="+mn-lt"/>
                          <a:ea typeface="Times New Roman" panose="02020603050405020304" pitchFamily="18" charset="0"/>
                        </a:rPr>
                        <a:t>Rhwymedigaethau o dan brydlesi cyllid</a:t>
                      </a:r>
                    </a:p>
                  </a:txBody>
                  <a:tcPr marL="54386" marR="5438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4386" marR="54386" marT="0" marB="0">
                    <a:lnL w="12700" cap="flat" cmpd="sng" algn="ctr">
                      <a:noFill/>
                      <a:prstDash val="solid"/>
                      <a:round/>
                      <a:headEnd type="none" w="med" len="med"/>
                      <a:tailEnd type="none" w="med" len="med"/>
                    </a:lnL>
                    <a:lnR>
                      <a:noFill/>
                    </a:lnR>
                    <a:lnT>
                      <a:noFill/>
                    </a:lnT>
                    <a:lnB>
                      <a:noFill/>
                    </a:lnB>
                    <a:noFill/>
                  </a:tcPr>
                </a:tc>
                <a:tc>
                  <a:txBody>
                    <a:bodyPr/>
                    <a:lstStyle/>
                    <a:p>
                      <a:pPr algn="ctr"/>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b="1" dirty="0">
                          <a:effectLst/>
                          <a:latin typeface="+mn-lt"/>
                          <a:ea typeface="Times New Roman" panose="02020603050405020304" pitchFamily="18" charset="0"/>
                        </a:rPr>
                        <a:t>1,155</a:t>
                      </a:r>
                    </a:p>
                  </a:txBody>
                  <a:tcPr marL="54386" marR="54386"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effectLst/>
                          <a:latin typeface="+mn-lt"/>
                          <a:ea typeface="Times New Roman" panose="02020603050405020304" pitchFamily="18" charset="0"/>
                        </a:rPr>
                        <a:t>533</a:t>
                      </a:r>
                    </a:p>
                  </a:txBody>
                  <a:tcPr marL="54386" marR="54386"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8266958"/>
                  </a:ext>
                </a:extLst>
              </a:tr>
              <a:tr h="140512">
                <a:tc>
                  <a:txBody>
                    <a:bodyPr/>
                    <a:lstStyle/>
                    <a:p>
                      <a:endParaRPr lang="en-GB" sz="1000" dirty="0">
                        <a:effectLst/>
                        <a:latin typeface="+mn-lt"/>
                        <a:ea typeface="Times New Roman" panose="02020603050405020304" pitchFamily="18" charset="0"/>
                      </a:endParaRPr>
                    </a:p>
                  </a:txBody>
                  <a:tcPr marL="54386" marR="5438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4386" marR="54386" marT="0" marB="0">
                    <a:lnL w="12700" cap="flat" cmpd="sng" algn="ctr">
                      <a:noFill/>
                      <a:prstDash val="solid"/>
                      <a:round/>
                      <a:headEnd type="none" w="med" len="med"/>
                      <a:tailEnd type="none" w="med" len="med"/>
                    </a:lnL>
                    <a:lnR>
                      <a:noFill/>
                    </a:lnR>
                    <a:lnT>
                      <a:noFill/>
                    </a:lnT>
                    <a:lnB>
                      <a:noFill/>
                    </a:lnB>
                    <a:noFill/>
                  </a:tcPr>
                </a:tc>
                <a:tc>
                  <a:txBody>
                    <a:bodyPr/>
                    <a:lstStyle/>
                    <a:p>
                      <a:pPr algn="ctr"/>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b="1" dirty="0">
                          <a:effectLst/>
                          <a:latin typeface="+mn-lt"/>
                          <a:ea typeface="Times New Roman" panose="02020603050405020304" pitchFamily="18" charset="0"/>
                        </a:rPr>
                        <a:t>29,155</a:t>
                      </a:r>
                    </a:p>
                  </a:txBody>
                  <a:tcPr marL="54386" marR="54386"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r>
                        <a:rPr lang="en-GB" sz="800" dirty="0">
                          <a:effectLst/>
                          <a:latin typeface="+mn-lt"/>
                          <a:ea typeface="Times New Roman" panose="02020603050405020304" pitchFamily="18" charset="0"/>
                        </a:rPr>
                        <a:t>30,533</a:t>
                      </a:r>
                    </a:p>
                  </a:txBody>
                  <a:tcPr marL="54386" marR="54386"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87975054"/>
                  </a:ext>
                </a:extLst>
              </a:tr>
              <a:tr h="78258">
                <a:tc gridSpan="3">
                  <a:txBody>
                    <a:bodyPr/>
                    <a:lstStyle/>
                    <a:p>
                      <a:pPr algn="ctr"/>
                      <a:endParaRPr lang="en-GB" sz="1000" dirty="0">
                        <a:effectLst/>
                        <a:latin typeface="+mn-lt"/>
                        <a:ea typeface="Times New Roman" panose="02020603050405020304" pitchFamily="18" charset="0"/>
                      </a:endParaRPr>
                    </a:p>
                  </a:txBody>
                  <a:tcPr marL="54386" marR="54386" marT="0" marB="0" anchor="b">
                    <a:lnL>
                      <a:noFill/>
                    </a:lnL>
                    <a:lnR>
                      <a:noFill/>
                    </a:lnR>
                    <a:lnT w="12700" cap="flat" cmpd="sng" algn="ctr">
                      <a:noFill/>
                      <a:prstDash val="solid"/>
                      <a:round/>
                      <a:headEnd type="none" w="med" len="med"/>
                      <a:tailEnd type="none" w="med" len="med"/>
                    </a:lnT>
                    <a:lnB>
                      <a:noFill/>
                    </a:lnB>
                    <a:noFill/>
                  </a:tcPr>
                </a:tc>
                <a:tc hMerge="1">
                  <a:txBody>
                    <a:bodyPr/>
                    <a:lstStyle/>
                    <a:p>
                      <a:endParaRPr lang="en-GB"/>
                    </a:p>
                  </a:txBody>
                  <a:tcPr/>
                </a:tc>
                <a:tc hMerge="1">
                  <a:txBody>
                    <a:bodyPr/>
                    <a:lstStyle/>
                    <a:p>
                      <a:endParaRPr lang="en-GB"/>
                    </a:p>
                  </a:txBody>
                  <a:tcPr/>
                </a:tc>
                <a:tc>
                  <a:txBody>
                    <a:bodyPr/>
                    <a:lstStyle/>
                    <a:p>
                      <a:pPr algn="ctr"/>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endParaRPr lang="en-GB" sz="800" b="1" dirty="0">
                        <a:effectLst/>
                        <a:latin typeface="+mn-lt"/>
                        <a:ea typeface="Times New Roman" panose="02020603050405020304" pitchFamily="18" charset="0"/>
                      </a:endParaRPr>
                    </a:p>
                  </a:txBody>
                  <a:tcPr marL="54386" marR="54386"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GB" sz="800" dirty="0">
                        <a:effectLst/>
                        <a:latin typeface="+mn-lt"/>
                        <a:ea typeface="Times New Roman" panose="02020603050405020304" pitchFamily="18" charset="0"/>
                      </a:endParaRPr>
                    </a:p>
                  </a:txBody>
                  <a:tcPr marL="54386" marR="5438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38300247"/>
                  </a:ext>
                </a:extLst>
              </a:tr>
              <a:tr h="140512">
                <a:tc>
                  <a:txBody>
                    <a:bodyPr/>
                    <a:lstStyle/>
                    <a:p>
                      <a:r>
                        <a:rPr lang="en-GB" sz="1000" b="1" dirty="0" err="1">
                          <a:effectLst/>
                          <a:latin typeface="+mn-lt"/>
                          <a:ea typeface="Times New Roman" panose="02020603050405020304" pitchFamily="18" charset="0"/>
                        </a:rPr>
                        <a:t>Dyled</a:t>
                      </a:r>
                      <a:r>
                        <a:rPr lang="en-GB" sz="1000" b="1" dirty="0">
                          <a:effectLst/>
                          <a:latin typeface="+mn-lt"/>
                          <a:ea typeface="Times New Roman" panose="02020603050405020304" pitchFamily="18" charset="0"/>
                        </a:rPr>
                        <a:t> net</a:t>
                      </a:r>
                    </a:p>
                  </a:txBody>
                  <a:tcPr marL="54386" marR="54386" marT="0" marB="0">
                    <a:lnL>
                      <a:noFill/>
                    </a:lnL>
                    <a:lnR>
                      <a:noFill/>
                    </a:lnR>
                    <a:lnT>
                      <a:noFill/>
                    </a:lnT>
                    <a:lnB>
                      <a:noFill/>
                    </a:lnB>
                    <a:noFill/>
                  </a:tcPr>
                </a:tc>
                <a:tc>
                  <a:txBody>
                    <a:bodyPr/>
                    <a:lstStyle/>
                    <a:p>
                      <a:pPr algn="ctr"/>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4386" marR="54386" marT="0" marB="0">
                    <a:lnL>
                      <a:noFill/>
                    </a:lnL>
                    <a:lnR>
                      <a:noFill/>
                    </a:lnR>
                    <a:lnT>
                      <a:noFill/>
                    </a:lnT>
                    <a:lnB>
                      <a:noFill/>
                    </a:lnB>
                    <a:noFill/>
                  </a:tcPr>
                </a:tc>
                <a:tc>
                  <a:txBody>
                    <a:bodyPr/>
                    <a:lstStyle/>
                    <a:p>
                      <a:pPr algn="ctr"/>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1000" b="1" dirty="0">
                          <a:effectLst/>
                          <a:latin typeface="+mn-lt"/>
                          <a:ea typeface="Times New Roman" panose="02020603050405020304" pitchFamily="18" charset="0"/>
                        </a:rPr>
                        <a:t> </a:t>
                      </a:r>
                      <a:endParaRPr lang="en-GB" sz="1000" dirty="0">
                        <a:effectLst/>
                        <a:latin typeface="+mn-lt"/>
                        <a:ea typeface="Times New Roman" panose="02020603050405020304" pitchFamily="18" charset="0"/>
                      </a:endParaRPr>
                    </a:p>
                  </a:txBody>
                  <a:tcPr marL="54386" marR="54386" marT="0" marB="0" anchor="ctr">
                    <a:lnL>
                      <a:noFill/>
                    </a:lnL>
                    <a:lnR>
                      <a:noFill/>
                    </a:lnR>
                    <a:lnT>
                      <a:noFill/>
                    </a:lnT>
                    <a:lnB>
                      <a:noFill/>
                    </a:lnB>
                    <a:noFill/>
                  </a:tcPr>
                </a:tc>
                <a:tc>
                  <a:txBody>
                    <a:bodyPr/>
                    <a:lstStyle/>
                    <a:p>
                      <a:pPr algn="ctr"/>
                      <a:r>
                        <a:rPr lang="en-GB" sz="800" b="1" dirty="0">
                          <a:effectLst/>
                          <a:latin typeface="+mn-lt"/>
                          <a:ea typeface="Times New Roman" panose="02020603050405020304" pitchFamily="18" charset="0"/>
                        </a:rPr>
                        <a:t>(17,787)</a:t>
                      </a:r>
                    </a:p>
                  </a:txBody>
                  <a:tcPr marL="54386" marR="54386"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effectLst/>
                          <a:latin typeface="+mn-lt"/>
                          <a:ea typeface="Times New Roman" panose="02020603050405020304" pitchFamily="18" charset="0"/>
                        </a:rPr>
                        <a:t>11,009</a:t>
                      </a:r>
                    </a:p>
                  </a:txBody>
                  <a:tcPr marL="54386" marR="54386"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0913159"/>
                  </a:ext>
                </a:extLst>
              </a:tr>
            </a:tbl>
          </a:graphicData>
        </a:graphic>
      </p:graphicFrame>
      <p:sp>
        <p:nvSpPr>
          <p:cNvPr id="2" name="Rectangle 1">
            <a:extLst>
              <a:ext uri="{FF2B5EF4-FFF2-40B4-BE49-F238E27FC236}">
                <a16:creationId xmlns:a16="http://schemas.microsoft.com/office/drawing/2014/main" id="{894B97AF-F2FB-904A-1C42-6B5A38EF6391}"/>
              </a:ext>
            </a:extLst>
          </p:cNvPr>
          <p:cNvSpPr/>
          <p:nvPr/>
        </p:nvSpPr>
        <p:spPr>
          <a:xfrm>
            <a:off x="0" y="834343"/>
            <a:ext cx="6273478" cy="34266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C0BAF6C-1668-2ABC-8A9F-78AFB180F62B}"/>
              </a:ext>
            </a:extLst>
          </p:cNvPr>
          <p:cNvSpPr txBox="1"/>
          <p:nvPr/>
        </p:nvSpPr>
        <p:spPr>
          <a:xfrm>
            <a:off x="467305" y="873933"/>
            <a:ext cx="4548066" cy="276999"/>
          </a:xfrm>
          <a:prstGeom prst="rect">
            <a:avLst/>
          </a:prstGeom>
          <a:noFill/>
        </p:spPr>
        <p:txBody>
          <a:bodyPr wrap="square" rtlCol="0">
            <a:spAutoFit/>
          </a:bodyPr>
          <a:lstStyle/>
          <a:p>
            <a:r>
              <a:rPr lang="en-GB" sz="1200" b="1" dirty="0"/>
              <a:t>28</a:t>
            </a:r>
            <a:r>
              <a:rPr lang="cy-GB" sz="1200" b="1" dirty="0"/>
              <a:t>. Cysoni cyfunol o’r dyled net</a:t>
            </a:r>
          </a:p>
        </p:txBody>
      </p:sp>
      <p:sp>
        <p:nvSpPr>
          <p:cNvPr id="11" name="TextBox 10">
            <a:extLst>
              <a:ext uri="{FF2B5EF4-FFF2-40B4-BE49-F238E27FC236}">
                <a16:creationId xmlns:a16="http://schemas.microsoft.com/office/drawing/2014/main" id="{B515EEA0-5AF1-994D-80EF-4C4D10CF427A}"/>
              </a:ext>
            </a:extLst>
          </p:cNvPr>
          <p:cNvSpPr txBox="1"/>
          <p:nvPr/>
        </p:nvSpPr>
        <p:spPr>
          <a:xfrm>
            <a:off x="386863" y="104559"/>
            <a:ext cx="12063817" cy="523220"/>
          </a:xfrm>
          <a:prstGeom prst="rect">
            <a:avLst/>
          </a:prstGeom>
          <a:noFill/>
        </p:spPr>
        <p:txBody>
          <a:bodyPr wrap="square" rtlCol="0">
            <a:spAutoFit/>
          </a:bodyPr>
          <a:lstStyle/>
          <a:p>
            <a:r>
              <a:rPr lang="en-GB" sz="2800" b="1" dirty="0">
                <a:solidFill>
                  <a:schemeClr val="bg1"/>
                </a:solidFill>
              </a:rPr>
              <a:t>DATGANIAD SEFYLLFA ARIANNOL A LLIF ARIAN </a:t>
            </a:r>
          </a:p>
        </p:txBody>
      </p:sp>
      <p:sp>
        <p:nvSpPr>
          <p:cNvPr id="6" name="TextBox 5">
            <a:extLst>
              <a:ext uri="{FF2B5EF4-FFF2-40B4-BE49-F238E27FC236}">
                <a16:creationId xmlns:a16="http://schemas.microsoft.com/office/drawing/2014/main" id="{47ED646B-BE68-E2A0-8640-E8BFDB5294F7}"/>
              </a:ext>
            </a:extLst>
          </p:cNvPr>
          <p:cNvSpPr txBox="1"/>
          <p:nvPr/>
        </p:nvSpPr>
        <p:spPr>
          <a:xfrm>
            <a:off x="253513" y="6288441"/>
            <a:ext cx="4508100" cy="276999"/>
          </a:xfrm>
          <a:prstGeom prst="rect">
            <a:avLst/>
          </a:prstGeom>
          <a:solidFill>
            <a:schemeClr val="bg1">
              <a:lumMod val="85000"/>
            </a:schemeClr>
          </a:solidFill>
        </p:spPr>
        <p:txBody>
          <a:bodyPr wrap="square" rtlCol="0">
            <a:spAutoFit/>
          </a:bodyPr>
          <a:lstStyle/>
          <a:p>
            <a:r>
              <a:rPr lang="en-GB" sz="1200" b="1" dirty="0"/>
              <a:t>  29. </a:t>
            </a:r>
            <a:r>
              <a:rPr lang="cy-GB" sz="1200" b="1" dirty="0"/>
              <a:t>Digwyddiadau wedi'r cyfnod adrodd</a:t>
            </a:r>
          </a:p>
        </p:txBody>
      </p:sp>
      <p:sp>
        <p:nvSpPr>
          <p:cNvPr id="19" name="TextBox 18">
            <a:extLst>
              <a:ext uri="{FF2B5EF4-FFF2-40B4-BE49-F238E27FC236}">
                <a16:creationId xmlns:a16="http://schemas.microsoft.com/office/drawing/2014/main" id="{4767AE4C-EECB-6304-2B5D-BB5A8DF837F9}"/>
              </a:ext>
            </a:extLst>
          </p:cNvPr>
          <p:cNvSpPr txBox="1"/>
          <p:nvPr/>
        </p:nvSpPr>
        <p:spPr>
          <a:xfrm>
            <a:off x="320188" y="6820312"/>
            <a:ext cx="5495295" cy="861774"/>
          </a:xfrm>
          <a:prstGeom prst="rect">
            <a:avLst/>
          </a:prstGeom>
          <a:noFill/>
        </p:spPr>
        <p:txBody>
          <a:bodyPr wrap="square" lIns="91440" tIns="45720" rIns="91440" bIns="45720" rtlCol="0" anchor="t">
            <a:spAutoFit/>
          </a:bodyPr>
          <a:lstStyle/>
          <a:p>
            <a:pPr algn="just"/>
            <a:r>
              <a:rPr lang="cy-GB" sz="1000" dirty="0">
                <a:cs typeface="Arial" panose="020B0604020202020204" pitchFamily="34" charset="0"/>
              </a:rPr>
              <a:t>Fel y nodwyd yn Nodyn 20, ailstrwythurwyd y cyfleuster gorddrafft ym mis Tachwedd 2024 tan fis Mehefin 2025 gyda therfyn o £15 miliwn. Mae'r Brifysgol a'i bancwyr yn gweithio tuag at drosi'r gorddrafft i ddatrysiad ariannu tymor hwy a fydd ar waith cyn mis Gorffennaf 2025.
Ni fu unrhyw ddigwyddiadau perthnasol eraill yn y cyfnod rhwng 31 Gorffennaf 2024 a llofnodi'r cyfrifon ar Dachwedd 2024.</a:t>
            </a:r>
          </a:p>
        </p:txBody>
      </p:sp>
    </p:spTree>
    <p:extLst>
      <p:ext uri="{BB962C8B-B14F-4D97-AF65-F5344CB8AC3E}">
        <p14:creationId xmlns:p14="http://schemas.microsoft.com/office/powerpoint/2010/main" val="1644994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person, preparing&#10;&#10;Description automatically generated">
            <a:extLst>
              <a:ext uri="{FF2B5EF4-FFF2-40B4-BE49-F238E27FC236}">
                <a16:creationId xmlns:a16="http://schemas.microsoft.com/office/drawing/2014/main" id="{51977A2D-EB29-E98A-40BB-C8A67A7A56E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9615055" y="291"/>
            <a:ext cx="3186545" cy="9600909"/>
          </a:xfrm>
          <a:prstGeom prst="rect">
            <a:avLst/>
          </a:prstGeom>
        </p:spPr>
      </p:pic>
      <p:sp>
        <p:nvSpPr>
          <p:cNvPr id="3" name="Rectangle 2">
            <a:extLst>
              <a:ext uri="{FF2B5EF4-FFF2-40B4-BE49-F238E27FC236}">
                <a16:creationId xmlns:a16="http://schemas.microsoft.com/office/drawing/2014/main" id="{FD140F80-10DE-EC0F-0319-3941FD8BC425}"/>
              </a:ext>
            </a:extLst>
          </p:cNvPr>
          <p:cNvSpPr/>
          <p:nvPr/>
        </p:nvSpPr>
        <p:spPr>
          <a:xfrm>
            <a:off x="9615055" y="0"/>
            <a:ext cx="3186545" cy="9601200"/>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04EABAD-E891-ED61-65CD-C8CE86CAFADE}"/>
              </a:ext>
            </a:extLst>
          </p:cNvPr>
          <p:cNvSpPr txBox="1"/>
          <p:nvPr/>
        </p:nvSpPr>
        <p:spPr>
          <a:xfrm>
            <a:off x="443367" y="-1246018"/>
            <a:ext cx="2755446" cy="707886"/>
          </a:xfrm>
          <a:prstGeom prst="rect">
            <a:avLst/>
          </a:prstGeom>
          <a:noFill/>
        </p:spPr>
        <p:txBody>
          <a:bodyPr wrap="square" rtlCol="0">
            <a:spAutoFit/>
          </a:bodyPr>
          <a:lstStyle/>
          <a:p>
            <a:r>
              <a:rPr lang="en-GB" sz="2000">
                <a:effectLst/>
                <a:latin typeface="Arial" panose="020B0604020202020204" pitchFamily="34" charset="0"/>
                <a:ea typeface="Calibri" panose="020F0502020204030204" pitchFamily="34" charset="0"/>
                <a:cs typeface="Arial" panose="020B0604020202020204" pitchFamily="34" charset="0"/>
              </a:rPr>
              <a:t>Vice-chancellor’s Review</a:t>
            </a:r>
          </a:p>
        </p:txBody>
      </p:sp>
      <p:sp>
        <p:nvSpPr>
          <p:cNvPr id="6" name="TextBox 5">
            <a:extLst>
              <a:ext uri="{FF2B5EF4-FFF2-40B4-BE49-F238E27FC236}">
                <a16:creationId xmlns:a16="http://schemas.microsoft.com/office/drawing/2014/main" id="{972BDCDC-640A-2157-7866-112582C37498}"/>
              </a:ext>
            </a:extLst>
          </p:cNvPr>
          <p:cNvSpPr txBox="1"/>
          <p:nvPr/>
        </p:nvSpPr>
        <p:spPr>
          <a:xfrm>
            <a:off x="443366" y="1170423"/>
            <a:ext cx="2707549" cy="4493538"/>
          </a:xfrm>
          <a:prstGeom prst="rect">
            <a:avLst/>
          </a:prstGeom>
          <a:noFill/>
        </p:spPr>
        <p:txBody>
          <a:bodyPr wrap="square" numCol="1" spcCol="180000">
            <a:spAutoFit/>
          </a:bodyPr>
          <a:lstStyle/>
          <a:p>
            <a:pPr algn="just"/>
            <a:r>
              <a:rPr lang="cy-GB" sz="1100" dirty="0"/>
              <a:t>Cenhadaeth graidd Prifysgol Cymru Y Drindod Dewi Sant yw cyflwyno addysg.  Drwy drawsnewid Addysg a Thrawsnewid Bywyd, nod PCYDDS yw bod yn arweinydd marchnad wrth gyflwyno addysg ôl 16 integredig yn y rhanbarth, yng Nghymru, yn y DU a chyda partneriaid ar draws y byd. </a:t>
            </a:r>
          </a:p>
          <a:p>
            <a:pPr algn="just"/>
            <a:r>
              <a:rPr lang="cy-GB" sz="1100" dirty="0"/>
              <a:t>Mae gan y Brifysgol bortffolio eang a hyblyg sy’n darparu cynnig amrywiol sy’n cefnogi dysgu wedi’i bersonoli.  Mae’n cynnwys prentisiaethau gradd, Tystysgrifau Addysg Uwch, yn ogystal â graddau lefel Israddedig, Ôl-raddedig a Doethuriaethau traddodiadol, gan gynnwys Doethuriaethau Proffesiynol.  Mae hefyd yn gweithio gydag ystod o bartneriaid rhyngwladol  mewn saith tiriogaeth dramor. Mae’r Brifysgol wedi gweld twf parhaus yn nifer y myfyrwyr sy’n dilyn Tystysgrifau Addysg Uwch, arwydd gweladwy o’n hymrwymiad i ehangu cyfranogiad a chyrraedd cymunedau heb gynrychiolaeth ddigonol. Er mwyn cefnogi’r twf hwn, mae’r Brifysgol wedi ehangu ei champysau yn Birmingham ac wedi agor campws newydd yn Llundain i wella profiad y myfyrwyr. </a:t>
            </a:r>
          </a:p>
        </p:txBody>
      </p:sp>
      <p:sp>
        <p:nvSpPr>
          <p:cNvPr id="9" name="TextBox 8">
            <a:extLst>
              <a:ext uri="{FF2B5EF4-FFF2-40B4-BE49-F238E27FC236}">
                <a16:creationId xmlns:a16="http://schemas.microsoft.com/office/drawing/2014/main" id="{2A3251F9-E836-2967-AC2E-38B5290EA796}"/>
              </a:ext>
            </a:extLst>
          </p:cNvPr>
          <p:cNvSpPr txBox="1"/>
          <p:nvPr/>
        </p:nvSpPr>
        <p:spPr>
          <a:xfrm>
            <a:off x="9703191" y="1858738"/>
            <a:ext cx="3094180" cy="1384995"/>
          </a:xfrm>
          <a:prstGeom prst="rect">
            <a:avLst/>
          </a:prstGeom>
          <a:noFill/>
        </p:spPr>
        <p:txBody>
          <a:bodyPr wrap="none" rtlCol="0">
            <a:spAutoFit/>
          </a:bodyPr>
          <a:lstStyle/>
          <a:p>
            <a:r>
              <a:rPr lang="cy-GB" sz="1400" b="1" dirty="0">
                <a:solidFill>
                  <a:schemeClr val="bg1"/>
                </a:solidFill>
              </a:rPr>
              <a:t>Staff fesul pen</a:t>
            </a:r>
          </a:p>
          <a:p>
            <a:r>
              <a:rPr lang="cy-GB" sz="1400" dirty="0">
                <a:solidFill>
                  <a:schemeClr val="bg1"/>
                </a:solidFill>
              </a:rPr>
              <a:t>Ymchwil Ôl-raddedig: 658 </a:t>
            </a:r>
          </a:p>
          <a:p>
            <a:r>
              <a:rPr lang="cy-GB" sz="1400" dirty="0">
                <a:solidFill>
                  <a:schemeClr val="bg1"/>
                </a:solidFill>
              </a:rPr>
              <a:t>Myfyrwyr Ôl-raddedig a Addysgir: 3,390</a:t>
            </a:r>
          </a:p>
          <a:p>
            <a:r>
              <a:rPr lang="cy-GB" sz="1400" dirty="0">
                <a:solidFill>
                  <a:schemeClr val="bg1"/>
                </a:solidFill>
              </a:rPr>
              <a:t>Israddedigion Gradd Gyntaf: 7,830</a:t>
            </a:r>
          </a:p>
          <a:p>
            <a:r>
              <a:rPr lang="cy-GB" sz="1400" dirty="0">
                <a:solidFill>
                  <a:schemeClr val="bg1"/>
                </a:solidFill>
              </a:rPr>
              <a:t>Israddedigion Graddau Eraill: 8,862</a:t>
            </a:r>
          </a:p>
          <a:p>
            <a:endParaRPr lang="en-GB" sz="1400" dirty="0">
              <a:solidFill>
                <a:schemeClr val="bg1"/>
              </a:solidFill>
            </a:endParaRPr>
          </a:p>
        </p:txBody>
      </p:sp>
      <p:sp>
        <p:nvSpPr>
          <p:cNvPr id="23" name="TextBox 22">
            <a:extLst>
              <a:ext uri="{FF2B5EF4-FFF2-40B4-BE49-F238E27FC236}">
                <a16:creationId xmlns:a16="http://schemas.microsoft.com/office/drawing/2014/main" id="{C27143BA-BD5D-2ECF-E0B4-654CEFEFB9DC}"/>
              </a:ext>
            </a:extLst>
          </p:cNvPr>
          <p:cNvSpPr txBox="1"/>
          <p:nvPr/>
        </p:nvSpPr>
        <p:spPr>
          <a:xfrm>
            <a:off x="9615055" y="3631049"/>
            <a:ext cx="3230436" cy="1169551"/>
          </a:xfrm>
          <a:prstGeom prst="rect">
            <a:avLst/>
          </a:prstGeom>
          <a:noFill/>
        </p:spPr>
        <p:txBody>
          <a:bodyPr wrap="none" rtlCol="0">
            <a:spAutoFit/>
          </a:bodyPr>
          <a:lstStyle/>
          <a:p>
            <a:r>
              <a:rPr lang="cy-GB" sz="1400" b="1" dirty="0">
                <a:solidFill>
                  <a:schemeClr val="bg1"/>
                </a:solidFill>
              </a:rPr>
              <a:t>Llawn Amser Cyfwerth</a:t>
            </a:r>
          </a:p>
          <a:p>
            <a:r>
              <a:rPr lang="cy-GB" sz="1400" dirty="0">
                <a:solidFill>
                  <a:schemeClr val="bg1"/>
                </a:solidFill>
              </a:rPr>
              <a:t>Ymchwil Ôl-raddedig: 225.5 </a:t>
            </a:r>
          </a:p>
          <a:p>
            <a:r>
              <a:rPr lang="cy-GB" sz="1400" dirty="0">
                <a:solidFill>
                  <a:schemeClr val="bg1"/>
                </a:solidFill>
              </a:rPr>
              <a:t>Myfyrwyr Ôl-raddedig a Addysgir: 1,713.5</a:t>
            </a:r>
          </a:p>
          <a:p>
            <a:r>
              <a:rPr lang="cy-GB" sz="1400" dirty="0">
                <a:solidFill>
                  <a:schemeClr val="bg1"/>
                </a:solidFill>
              </a:rPr>
              <a:t>Israddedigion Gradd Gyntaf:  6,329.33</a:t>
            </a:r>
          </a:p>
          <a:p>
            <a:r>
              <a:rPr lang="cy-GB" sz="1400" dirty="0">
                <a:solidFill>
                  <a:schemeClr val="bg1"/>
                </a:solidFill>
              </a:rPr>
              <a:t>Israddedigion Graddau Eraill:  4,640</a:t>
            </a:r>
          </a:p>
        </p:txBody>
      </p:sp>
      <p:sp>
        <p:nvSpPr>
          <p:cNvPr id="15" name="TextBox 14">
            <a:extLst>
              <a:ext uri="{FF2B5EF4-FFF2-40B4-BE49-F238E27FC236}">
                <a16:creationId xmlns:a16="http://schemas.microsoft.com/office/drawing/2014/main" id="{CC0343C8-B497-F573-B231-60889EFAA1F8}"/>
              </a:ext>
            </a:extLst>
          </p:cNvPr>
          <p:cNvSpPr txBox="1"/>
          <p:nvPr/>
        </p:nvSpPr>
        <p:spPr>
          <a:xfrm>
            <a:off x="3150916" y="1170423"/>
            <a:ext cx="2891482" cy="5001369"/>
          </a:xfrm>
          <a:prstGeom prst="rect">
            <a:avLst/>
          </a:prstGeom>
          <a:noFill/>
        </p:spPr>
        <p:txBody>
          <a:bodyPr wrap="square" numCol="1" spcCol="180000">
            <a:spAutoFit/>
          </a:bodyPr>
          <a:lstStyle/>
          <a:p>
            <a:pPr algn="just"/>
            <a:r>
              <a:rPr lang="cy-GB" sz="1100" dirty="0"/>
              <a:t>Mae gan y Brifysgol ddiwylliant lle mae staff a myfyrwyr yn gweithio gyda’n gilydd mewn partneriaeth.  Ei nod yw darparu amgylchedd cynhwysol, cefnogol a diogel i bob myfyriwr.  Rydym yn cydnabod amrywiaeth ein myfyrwyr a’i ddathlu. Rydym yn anelu at ddarparu profiad ardderchog, sy’n cefnogi pawb yn eu hastudiaethau ac ym mywyd y brifysgol. </a:t>
            </a:r>
          </a:p>
          <a:p>
            <a:pPr algn="just"/>
            <a:endParaRPr lang="cy-GB" sz="1100" b="1" dirty="0"/>
          </a:p>
          <a:p>
            <a:pPr algn="just"/>
            <a:r>
              <a:rPr lang="cy-GB" sz="1100" b="1" dirty="0"/>
              <a:t>Cydraddoldeb Hiliol</a:t>
            </a:r>
          </a:p>
          <a:p>
            <a:pPr algn="just"/>
            <a:r>
              <a:rPr lang="cy-GB" sz="1100" dirty="0"/>
              <a:t>Yn ystod y flwyddyn, lansiodd y Brifysgol ei Chynllun Cydraddoldeb Strategol 2024-2928. Parhaodd gwaith tuag at Siarter Cydraddoldeb Hil lefel efydd AU Ymlaen, sy’n ofynnol gan Lywodraeth Cymru. Mae’r siarter yn helpu sefydliadau i adnabod y rhwystrau sy’n wynebu staff a myfyrwyr Lleiafrifoedd Ethnig a mynd i’r afael â hwy, yn ogystal â darparu fframwaith ar gyfer gweithredu.   Mae Tîm Hunan Asesu’r Siarter Cydraddoldeb Hil yn cynnwys aelodaeth gan staff gwasanaethau academaidd a phroffesiynol ar draws y Brifysgol a chynrychiolwyr o staff a myfyrwyr o gefndiroedd Lleiafrifoedd Ethnig.   Yn ychwanegol, cyhoeddwyd adnodd dysgu ac addysgu newydd - Brethyn Cymru - gan Peniarth, canolfan adnoddau addysgol, i gefnogi dysgu a dathlu cyfraniadau pobl Leiafrifol Ethnig i Gymru. </a:t>
            </a:r>
          </a:p>
        </p:txBody>
      </p:sp>
      <p:sp>
        <p:nvSpPr>
          <p:cNvPr id="16" name="TextBox 15">
            <a:extLst>
              <a:ext uri="{FF2B5EF4-FFF2-40B4-BE49-F238E27FC236}">
                <a16:creationId xmlns:a16="http://schemas.microsoft.com/office/drawing/2014/main" id="{792935BF-3E63-BBBB-0C78-A72A671C7A4B}"/>
              </a:ext>
            </a:extLst>
          </p:cNvPr>
          <p:cNvSpPr txBox="1"/>
          <p:nvPr/>
        </p:nvSpPr>
        <p:spPr>
          <a:xfrm>
            <a:off x="6657642" y="707594"/>
            <a:ext cx="2755447" cy="5678478"/>
          </a:xfrm>
          <a:prstGeom prst="rect">
            <a:avLst/>
          </a:prstGeom>
          <a:noFill/>
        </p:spPr>
        <p:txBody>
          <a:bodyPr wrap="square" numCol="1" spcCol="180000">
            <a:spAutoFit/>
          </a:bodyPr>
          <a:lstStyle/>
          <a:p>
            <a:pPr algn="just"/>
            <a:endParaRPr lang="en-GB" sz="1100" dirty="0"/>
          </a:p>
          <a:p>
            <a:pPr algn="just"/>
            <a:r>
              <a:rPr lang="cy-GB" sz="1100" b="1" dirty="0"/>
              <a:t>Y Gymraeg</a:t>
            </a:r>
          </a:p>
          <a:p>
            <a:pPr algn="just"/>
            <a:r>
              <a:rPr lang="cy-GB" sz="1100" dirty="0"/>
              <a:t>Dyfarnwyd £190,000 i’r Ganolfan Uwchefrydiau Cymreig a Cheltaidd am ei rôl yn FOSTERLAND: Gwrthdroi’r argyfwng amrywiaeth: strategaethau cynhwysol i feithrin prosiect cyfalaf ieithyddol Ewrop.  Mae hon yn  rhaglen gydweithredol </a:t>
            </a:r>
            <a:r>
              <a:rPr lang="cy-GB" sz="1100" dirty="0" err="1"/>
              <a:t>Horizon</a:t>
            </a:r>
            <a:r>
              <a:rPr lang="cy-GB" sz="1100" dirty="0"/>
              <a:t> Europe yr UE dan arweiniad Prifysgol Warsaw.</a:t>
            </a:r>
          </a:p>
          <a:p>
            <a:pPr algn="just"/>
            <a:r>
              <a:rPr lang="cy-GB" sz="1100" dirty="0"/>
              <a:t>Ail-addasodd Canolfan Gwasanaethau’r Gymraeg ei nodau masnachol yn 2023 gyda ffocws cliriach ar weithgarwch sydd wedi’i alinio’n academaidd.  Yn benodol, mae gan ei ddau endid brand bellach nod penodol o wasanaethau’r sector addysgu yng Nghymru erbyn hyn.   </a:t>
            </a:r>
            <a:r>
              <a:rPr lang="cy-GB" sz="1100" dirty="0" err="1"/>
              <a:t>Rhagoriaith</a:t>
            </a:r>
            <a:r>
              <a:rPr lang="cy-GB" sz="1100" dirty="0"/>
              <a:t> yw prif ddarparwr Cynllun Sabothol Cenedlaethol Llywodraeth Cymru ar gyfer athrawon ac mae’n darparu hyfforddiant pwrpasol i amrywiaeth o gleientiaid.   Bellach mae’n cael ei adnabod fel canolfan ragoriaeth genedlaethol ar gyfer hyfforddiant y Gymraeg o fewn y sector addysg yng Nghymru.  Yn yr un modd, mae cangen gyhoeddi’r Brifysgol, Peniarth yn cael ei chydnabod fel un o brif ddarparwyr adnoddau addysgu yng Nghymru, yn unol â nodau’r Cwricwlwm i Gymru.   Comisiynwyd Peniarth yn 2023 gan Lywodraeth Cymru i gynhyrchu cyfres o lyfrau darllen i blant a fydd yn cael ei defnyddio mewn ysgolion ar draws Cymru. </a:t>
            </a:r>
          </a:p>
        </p:txBody>
      </p:sp>
      <p:sp>
        <p:nvSpPr>
          <p:cNvPr id="17" name="Rectangle 16">
            <a:extLst>
              <a:ext uri="{FF2B5EF4-FFF2-40B4-BE49-F238E27FC236}">
                <a16:creationId xmlns:a16="http://schemas.microsoft.com/office/drawing/2014/main" id="{980A61C9-71F1-2811-4AB4-CD96C6DB5AD5}"/>
              </a:ext>
            </a:extLst>
          </p:cNvPr>
          <p:cNvSpPr/>
          <p:nvPr/>
        </p:nvSpPr>
        <p:spPr>
          <a:xfrm>
            <a:off x="0" y="0"/>
            <a:ext cx="12801600"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FA37722-7148-29F2-EC45-E008E9FC15DC}"/>
              </a:ext>
            </a:extLst>
          </p:cNvPr>
          <p:cNvSpPr txBox="1"/>
          <p:nvPr/>
        </p:nvSpPr>
        <p:spPr>
          <a:xfrm>
            <a:off x="386863" y="61555"/>
            <a:ext cx="9998340" cy="584775"/>
          </a:xfrm>
          <a:prstGeom prst="rect">
            <a:avLst/>
          </a:prstGeom>
          <a:noFill/>
        </p:spPr>
        <p:txBody>
          <a:bodyPr wrap="square" rtlCol="0">
            <a:spAutoFit/>
          </a:bodyPr>
          <a:lstStyle/>
          <a:p>
            <a:r>
              <a:rPr lang="cy-GB" sz="3200" b="1" dirty="0">
                <a:solidFill>
                  <a:schemeClr val="bg1"/>
                </a:solidFill>
              </a:rPr>
              <a:t>Adolygiad yr Is-Ganghellor</a:t>
            </a:r>
          </a:p>
        </p:txBody>
      </p:sp>
      <p:cxnSp>
        <p:nvCxnSpPr>
          <p:cNvPr id="21" name="Straight Connector 20">
            <a:extLst>
              <a:ext uri="{FF2B5EF4-FFF2-40B4-BE49-F238E27FC236}">
                <a16:creationId xmlns:a16="http://schemas.microsoft.com/office/drawing/2014/main" id="{C9D11FD7-069C-62BA-6FD7-CB69A0F53AE0}"/>
              </a:ext>
            </a:extLst>
          </p:cNvPr>
          <p:cNvCxnSpPr>
            <a:cxnSpLocks/>
          </p:cNvCxnSpPr>
          <p:nvPr/>
        </p:nvCxnSpPr>
        <p:spPr>
          <a:xfrm>
            <a:off x="10018986" y="3302877"/>
            <a:ext cx="2207173"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descr="A library with books on shelves&#10;&#10;Description automatically generated">
            <a:extLst>
              <a:ext uri="{FF2B5EF4-FFF2-40B4-BE49-F238E27FC236}">
                <a16:creationId xmlns:a16="http://schemas.microsoft.com/office/drawing/2014/main" id="{920D9D86-B707-2575-22B3-CF7C262977B9}"/>
              </a:ext>
            </a:extLst>
          </p:cNvPr>
          <p:cNvPicPr>
            <a:picLocks noChangeAspect="1"/>
          </p:cNvPicPr>
          <p:nvPr/>
        </p:nvPicPr>
        <p:blipFill>
          <a:blip r:embed="rId3">
            <a:duotone>
              <a:schemeClr val="bg2">
                <a:shade val="45000"/>
                <a:satMod val="135000"/>
              </a:schemeClr>
              <a:prstClr val="white"/>
            </a:duotone>
            <a:alphaModFix amt="70000"/>
            <a:extLst>
              <a:ext uri="{28A0092B-C50C-407E-A947-70E740481C1C}">
                <a14:useLocalDpi xmlns:a14="http://schemas.microsoft.com/office/drawing/2010/main" val="0"/>
              </a:ext>
            </a:extLst>
          </a:blip>
          <a:srcRect/>
          <a:stretch/>
        </p:blipFill>
        <p:spPr>
          <a:xfrm>
            <a:off x="527050" y="6456849"/>
            <a:ext cx="5449732" cy="2713460"/>
          </a:xfrm>
          <a:prstGeom prst="rect">
            <a:avLst/>
          </a:prstGeom>
        </p:spPr>
      </p:pic>
      <p:pic>
        <p:nvPicPr>
          <p:cNvPr id="10" name="Picture 9" descr="A row of books on shelves&#10;&#10;Description automatically generated">
            <a:extLst>
              <a:ext uri="{FF2B5EF4-FFF2-40B4-BE49-F238E27FC236}">
                <a16:creationId xmlns:a16="http://schemas.microsoft.com/office/drawing/2014/main" id="{F7441CCF-6038-7462-734E-ECA72749D959}"/>
              </a:ext>
            </a:extLst>
          </p:cNvPr>
          <p:cNvPicPr>
            <a:picLocks noChangeAspect="1"/>
          </p:cNvPicPr>
          <p:nvPr/>
        </p:nvPicPr>
        <p:blipFill>
          <a:blip r:embed="rId4">
            <a:duotone>
              <a:schemeClr val="bg2">
                <a:shade val="45000"/>
                <a:satMod val="135000"/>
              </a:schemeClr>
              <a:prstClr val="white"/>
            </a:duotone>
            <a:alphaModFix amt="70000"/>
            <a:extLst>
              <a:ext uri="{28A0092B-C50C-407E-A947-70E740481C1C}">
                <a14:useLocalDpi xmlns:a14="http://schemas.microsoft.com/office/drawing/2010/main" val="0"/>
              </a:ext>
            </a:extLst>
          </a:blip>
          <a:srcRect/>
          <a:stretch/>
        </p:blipFill>
        <p:spPr>
          <a:xfrm rot="5400000">
            <a:off x="6790840" y="6455197"/>
            <a:ext cx="2713460" cy="2716764"/>
          </a:xfrm>
          <a:prstGeom prst="rect">
            <a:avLst/>
          </a:prstGeom>
        </p:spPr>
      </p:pic>
    </p:spTree>
    <p:extLst>
      <p:ext uri="{BB962C8B-B14F-4D97-AF65-F5344CB8AC3E}">
        <p14:creationId xmlns:p14="http://schemas.microsoft.com/office/powerpoint/2010/main" val="149601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1C8DF-1CA2-0785-4A2E-F341BFAC05F4}"/>
            </a:ext>
          </a:extLst>
        </p:cNvPr>
        <p:cNvGrpSpPr/>
        <p:nvPr/>
      </p:nvGrpSpPr>
      <p:grpSpPr>
        <a:xfrm>
          <a:off x="0" y="0"/>
          <a:ext cx="0" cy="0"/>
          <a:chOff x="0" y="0"/>
          <a:chExt cx="0" cy="0"/>
        </a:xfrm>
      </p:grpSpPr>
      <p:pic>
        <p:nvPicPr>
          <p:cNvPr id="2" name="Picture 1" descr="A picture containing text, person, preparing&#10;&#10;Description automatically generated">
            <a:extLst>
              <a:ext uri="{FF2B5EF4-FFF2-40B4-BE49-F238E27FC236}">
                <a16:creationId xmlns:a16="http://schemas.microsoft.com/office/drawing/2014/main" id="{ECD551FE-0A02-94A1-8BF5-7BA24C772A9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6629083" y="291"/>
            <a:ext cx="6172517" cy="9600909"/>
          </a:xfrm>
          <a:prstGeom prst="rect">
            <a:avLst/>
          </a:prstGeom>
        </p:spPr>
      </p:pic>
      <p:sp>
        <p:nvSpPr>
          <p:cNvPr id="31" name="Rectangle 30">
            <a:extLst>
              <a:ext uri="{FF2B5EF4-FFF2-40B4-BE49-F238E27FC236}">
                <a16:creationId xmlns:a16="http://schemas.microsoft.com/office/drawing/2014/main" id="{56B680E6-423B-C70A-3C41-D14B9A09B040}"/>
              </a:ext>
            </a:extLst>
          </p:cNvPr>
          <p:cNvSpPr/>
          <p:nvPr/>
        </p:nvSpPr>
        <p:spPr>
          <a:xfrm>
            <a:off x="6629083" y="0"/>
            <a:ext cx="6172517" cy="9601200"/>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2FFEBEE-F400-C753-7E75-110D1ABC17CF}"/>
              </a:ext>
            </a:extLst>
          </p:cNvPr>
          <p:cNvSpPr txBox="1"/>
          <p:nvPr/>
        </p:nvSpPr>
        <p:spPr>
          <a:xfrm>
            <a:off x="443367" y="-1246018"/>
            <a:ext cx="2755446" cy="707886"/>
          </a:xfrm>
          <a:prstGeom prst="rect">
            <a:avLst/>
          </a:prstGeom>
          <a:noFill/>
        </p:spPr>
        <p:txBody>
          <a:bodyPr wrap="square" rtlCol="0">
            <a:spAutoFit/>
          </a:bodyPr>
          <a:lstStyle/>
          <a:p>
            <a:r>
              <a:rPr lang="cy-GB" sz="2000" dirty="0">
                <a:effectLst/>
                <a:latin typeface="Arial" panose="020B0604020202020204" pitchFamily="34" charset="0"/>
                <a:ea typeface="Calibri" panose="020F0502020204030204" pitchFamily="34" charset="0"/>
                <a:cs typeface="Arial" panose="020B0604020202020204" pitchFamily="34" charset="0"/>
              </a:rPr>
              <a:t>A</a:t>
            </a:r>
            <a:r>
              <a:rPr lang="cy-GB" sz="2000" dirty="0">
                <a:latin typeface="Arial" panose="020B0604020202020204" pitchFamily="34" charset="0"/>
                <a:ea typeface="Calibri" panose="020F0502020204030204" pitchFamily="34" charset="0"/>
                <a:cs typeface="Arial" panose="020B0604020202020204" pitchFamily="34" charset="0"/>
              </a:rPr>
              <a:t>dolygiad yr Is-Ganghellor </a:t>
            </a:r>
            <a:endParaRPr lang="cy-GB"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F75BC6BD-9E8C-456C-3534-E844F0D343B2}"/>
              </a:ext>
            </a:extLst>
          </p:cNvPr>
          <p:cNvSpPr/>
          <p:nvPr/>
        </p:nvSpPr>
        <p:spPr>
          <a:xfrm>
            <a:off x="0" y="0"/>
            <a:ext cx="6629083" cy="707886"/>
          </a:xfrm>
          <a:prstGeom prst="rect">
            <a:avLst/>
          </a:prstGeom>
          <a:solidFill>
            <a:srgbClr val="143C54">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957B477-A4DE-22F3-B87F-C63FAF0073D7}"/>
              </a:ext>
            </a:extLst>
          </p:cNvPr>
          <p:cNvSpPr txBox="1"/>
          <p:nvPr/>
        </p:nvSpPr>
        <p:spPr>
          <a:xfrm>
            <a:off x="386863" y="61555"/>
            <a:ext cx="5649754" cy="584775"/>
          </a:xfrm>
          <a:prstGeom prst="rect">
            <a:avLst/>
          </a:prstGeom>
          <a:noFill/>
        </p:spPr>
        <p:txBody>
          <a:bodyPr wrap="square" rtlCol="0">
            <a:spAutoFit/>
          </a:bodyPr>
          <a:lstStyle/>
          <a:p>
            <a:r>
              <a:rPr lang="cy-GB" sz="3200" b="1" dirty="0">
                <a:solidFill>
                  <a:schemeClr val="bg1"/>
                </a:solidFill>
              </a:rPr>
              <a:t>Adolygiad yr Is-Ganghellor</a:t>
            </a:r>
          </a:p>
        </p:txBody>
      </p:sp>
      <p:sp>
        <p:nvSpPr>
          <p:cNvPr id="4" name="TextBox 3">
            <a:extLst>
              <a:ext uri="{FF2B5EF4-FFF2-40B4-BE49-F238E27FC236}">
                <a16:creationId xmlns:a16="http://schemas.microsoft.com/office/drawing/2014/main" id="{17F03CBC-982D-7B99-0060-C41414AC1038}"/>
              </a:ext>
            </a:extLst>
          </p:cNvPr>
          <p:cNvSpPr txBox="1"/>
          <p:nvPr/>
        </p:nvSpPr>
        <p:spPr>
          <a:xfrm>
            <a:off x="9036725" y="3680413"/>
            <a:ext cx="2508635" cy="1077218"/>
          </a:xfrm>
          <a:prstGeom prst="rect">
            <a:avLst/>
          </a:prstGeom>
          <a:noFill/>
        </p:spPr>
        <p:txBody>
          <a:bodyPr wrap="none" rtlCol="0">
            <a:spAutoFit/>
          </a:bodyPr>
          <a:lstStyle/>
          <a:p>
            <a:r>
              <a:rPr lang="cy-GB" sz="1600" b="1" dirty="0">
                <a:solidFill>
                  <a:schemeClr val="bg1"/>
                </a:solidFill>
              </a:rPr>
              <a:t>Bodlonrwydd â’r Addysgu:</a:t>
            </a:r>
            <a:br>
              <a:rPr lang="cy-GB" sz="1600" b="1" dirty="0">
                <a:solidFill>
                  <a:schemeClr val="bg1"/>
                </a:solidFill>
              </a:rPr>
            </a:br>
            <a:r>
              <a:rPr lang="cy-GB" sz="1600" dirty="0">
                <a:solidFill>
                  <a:schemeClr val="bg1"/>
                </a:solidFill>
              </a:rPr>
              <a:t>7fed yn y DU</a:t>
            </a:r>
          </a:p>
          <a:p>
            <a:r>
              <a:rPr lang="cy-GB" sz="1600" b="1" dirty="0">
                <a:solidFill>
                  <a:schemeClr val="bg1"/>
                </a:solidFill>
              </a:rPr>
              <a:t>Bodlonrwydd ag Adborth:</a:t>
            </a:r>
            <a:br>
              <a:rPr lang="cy-GB" sz="1600" b="1" dirty="0">
                <a:solidFill>
                  <a:schemeClr val="bg1"/>
                </a:solidFill>
              </a:rPr>
            </a:br>
            <a:r>
              <a:rPr lang="cy-GB" sz="1600" dirty="0">
                <a:solidFill>
                  <a:schemeClr val="bg1"/>
                </a:solidFill>
              </a:rPr>
              <a:t>5ed yn y DU</a:t>
            </a:r>
          </a:p>
        </p:txBody>
      </p:sp>
      <p:pic>
        <p:nvPicPr>
          <p:cNvPr id="5" name="Picture 4" descr="guardian-logo-kooth - City Disabilities">
            <a:extLst>
              <a:ext uri="{FF2B5EF4-FFF2-40B4-BE49-F238E27FC236}">
                <a16:creationId xmlns:a16="http://schemas.microsoft.com/office/drawing/2014/main" id="{0FD40B10-4614-2D7F-A662-9DF99C6864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110267" y="3763127"/>
            <a:ext cx="1871965" cy="9234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A358CD3-1A37-E517-67DB-7108EB6D3FBE}"/>
              </a:ext>
            </a:extLst>
          </p:cNvPr>
          <p:cNvSpPr txBox="1"/>
          <p:nvPr/>
        </p:nvSpPr>
        <p:spPr>
          <a:xfrm>
            <a:off x="7751926" y="6105450"/>
            <a:ext cx="1916287" cy="461665"/>
          </a:xfrm>
          <a:prstGeom prst="rect">
            <a:avLst/>
          </a:prstGeom>
          <a:noFill/>
        </p:spPr>
        <p:txBody>
          <a:bodyPr wrap="square">
            <a:spAutoFit/>
          </a:bodyPr>
          <a:lstStyle/>
          <a:p>
            <a:r>
              <a:rPr lang="cy-GB" sz="1200" dirty="0">
                <a:solidFill>
                  <a:schemeClr val="bg1"/>
                </a:solidFill>
              </a:rPr>
              <a:t>2ail yn DU</a:t>
            </a:r>
            <a:br>
              <a:rPr lang="cy-GB" sz="1200" dirty="0">
                <a:solidFill>
                  <a:schemeClr val="bg1"/>
                </a:solidFill>
                <a:effectLst/>
              </a:rPr>
            </a:br>
            <a:r>
              <a:rPr lang="cy-GB" sz="1200" dirty="0">
                <a:solidFill>
                  <a:schemeClr val="bg1"/>
                </a:solidFill>
              </a:rPr>
              <a:t>1af yng Nghymru</a:t>
            </a:r>
          </a:p>
        </p:txBody>
      </p:sp>
      <p:sp>
        <p:nvSpPr>
          <p:cNvPr id="10" name="TextBox 9">
            <a:extLst>
              <a:ext uri="{FF2B5EF4-FFF2-40B4-BE49-F238E27FC236}">
                <a16:creationId xmlns:a16="http://schemas.microsoft.com/office/drawing/2014/main" id="{922301FB-7CA1-4C37-2C67-519B8B14407D}"/>
              </a:ext>
            </a:extLst>
          </p:cNvPr>
          <p:cNvSpPr txBox="1"/>
          <p:nvPr/>
        </p:nvSpPr>
        <p:spPr>
          <a:xfrm>
            <a:off x="9100816" y="2693608"/>
            <a:ext cx="2255233" cy="646331"/>
          </a:xfrm>
          <a:prstGeom prst="rect">
            <a:avLst/>
          </a:prstGeom>
          <a:noFill/>
        </p:spPr>
        <p:txBody>
          <a:bodyPr wrap="none" rtlCol="0">
            <a:spAutoFit/>
          </a:bodyPr>
          <a:lstStyle/>
          <a:p>
            <a:r>
              <a:rPr lang="cy-GB" b="1" dirty="0">
                <a:solidFill>
                  <a:schemeClr val="bg1"/>
                </a:solidFill>
              </a:rPr>
              <a:t>Yn Gyffredinol:</a:t>
            </a:r>
          </a:p>
          <a:p>
            <a:r>
              <a:rPr lang="cy-GB" dirty="0">
                <a:solidFill>
                  <a:schemeClr val="bg1"/>
                </a:solidFill>
              </a:rPr>
              <a:t>Cydradd 3ydd yn y DU</a:t>
            </a:r>
          </a:p>
        </p:txBody>
      </p:sp>
      <p:pic>
        <p:nvPicPr>
          <p:cNvPr id="11" name="Picture 10">
            <a:extLst>
              <a:ext uri="{FF2B5EF4-FFF2-40B4-BE49-F238E27FC236}">
                <a16:creationId xmlns:a16="http://schemas.microsoft.com/office/drawing/2014/main" id="{DE338C91-F271-A91D-92E8-2BF142F744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0269" y="2695306"/>
            <a:ext cx="1845954" cy="710798"/>
          </a:xfrm>
          <a:prstGeom prst="rect">
            <a:avLst/>
          </a:prstGeom>
        </p:spPr>
      </p:pic>
      <p:sp>
        <p:nvSpPr>
          <p:cNvPr id="12" name="TextBox 11">
            <a:extLst>
              <a:ext uri="{FF2B5EF4-FFF2-40B4-BE49-F238E27FC236}">
                <a16:creationId xmlns:a16="http://schemas.microsoft.com/office/drawing/2014/main" id="{2BD17717-EB80-EB87-780E-7F3B6769EB84}"/>
              </a:ext>
            </a:extLst>
          </p:cNvPr>
          <p:cNvSpPr txBox="1"/>
          <p:nvPr/>
        </p:nvSpPr>
        <p:spPr>
          <a:xfrm>
            <a:off x="9101174" y="1195149"/>
            <a:ext cx="1845597" cy="1169551"/>
          </a:xfrm>
          <a:prstGeom prst="rect">
            <a:avLst/>
          </a:prstGeom>
          <a:noFill/>
        </p:spPr>
        <p:txBody>
          <a:bodyPr wrap="square" rtlCol="0">
            <a:spAutoFit/>
          </a:bodyPr>
          <a:lstStyle/>
          <a:p>
            <a:r>
              <a:rPr lang="cy-GB" sz="1400" b="1" dirty="0">
                <a:solidFill>
                  <a:schemeClr val="bg1"/>
                </a:solidFill>
              </a:rPr>
              <a:t>Cynhwysiant Cymdeithasol:</a:t>
            </a:r>
          </a:p>
          <a:p>
            <a:r>
              <a:rPr lang="cy-GB" sz="1400" dirty="0">
                <a:solidFill>
                  <a:schemeClr val="bg1"/>
                </a:solidFill>
              </a:rPr>
              <a:t>Cydradd 18fed yn y DU </a:t>
            </a:r>
          </a:p>
          <a:p>
            <a:r>
              <a:rPr lang="cy-GB" sz="1400" b="1" dirty="0">
                <a:solidFill>
                  <a:schemeClr val="bg1"/>
                </a:solidFill>
              </a:rPr>
              <a:t>Myfyrwyr Aeddfed:</a:t>
            </a:r>
          </a:p>
          <a:p>
            <a:r>
              <a:rPr lang="cy-GB" sz="1400" dirty="0">
                <a:solidFill>
                  <a:schemeClr val="bg1"/>
                </a:solidFill>
              </a:rPr>
              <a:t>5ed yn y DU </a:t>
            </a:r>
          </a:p>
        </p:txBody>
      </p:sp>
      <p:pic>
        <p:nvPicPr>
          <p:cNvPr id="13" name="Picture 12">
            <a:extLst>
              <a:ext uri="{FF2B5EF4-FFF2-40B4-BE49-F238E27FC236}">
                <a16:creationId xmlns:a16="http://schemas.microsoft.com/office/drawing/2014/main" id="{86FB2948-2CF4-FF10-DBA4-E1FECA72FF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6283" y="1682094"/>
            <a:ext cx="1845954" cy="459846"/>
          </a:xfrm>
          <a:prstGeom prst="rect">
            <a:avLst/>
          </a:prstGeom>
        </p:spPr>
      </p:pic>
      <p:sp>
        <p:nvSpPr>
          <p:cNvPr id="14" name="TextBox 13">
            <a:extLst>
              <a:ext uri="{FF2B5EF4-FFF2-40B4-BE49-F238E27FC236}">
                <a16:creationId xmlns:a16="http://schemas.microsoft.com/office/drawing/2014/main" id="{7F49430A-AE21-7435-D0B6-629AB2DFC258}"/>
              </a:ext>
            </a:extLst>
          </p:cNvPr>
          <p:cNvSpPr txBox="1"/>
          <p:nvPr/>
        </p:nvSpPr>
        <p:spPr>
          <a:xfrm>
            <a:off x="443367" y="951710"/>
            <a:ext cx="2781107" cy="7201972"/>
          </a:xfrm>
          <a:prstGeom prst="rect">
            <a:avLst/>
          </a:prstGeom>
          <a:noFill/>
        </p:spPr>
        <p:txBody>
          <a:bodyPr wrap="square" numCol="1" spcCol="180000">
            <a:spAutoFit/>
          </a:bodyPr>
          <a:lstStyle/>
          <a:p>
            <a:pPr algn="just"/>
            <a:r>
              <a:rPr lang="cy-GB" sz="1100" b="1" dirty="0"/>
              <a:t>Darparu profiad o Ansawdd Uchel i Fyfyrwyr </a:t>
            </a:r>
          </a:p>
          <a:p>
            <a:pPr algn="just"/>
            <a:r>
              <a:rPr lang="cy-GB" sz="1100" dirty="0"/>
              <a:t>Prif bwrpas y sefydliad yw darparu Dysgu ac Addysgu o ansawdd uchel a Phrofiad Myfyrwyr rhagorol.  Arolwg Cenedlaethol y Myfyrwyr (NSS) yw’r arolwg meincnod cenedlaethol sy’n mesur boddhad myfyrwyr. Yn seiliedig ar arolwg 2024, gosododd y </a:t>
            </a:r>
            <a:r>
              <a:rPr lang="cy-GB" sz="1100" dirty="0" err="1"/>
              <a:t>Times</a:t>
            </a:r>
            <a:r>
              <a:rPr lang="cy-GB" sz="1100" dirty="0"/>
              <a:t> </a:t>
            </a:r>
            <a:r>
              <a:rPr lang="cy-GB" sz="1100" dirty="0" err="1"/>
              <a:t>Higher</a:t>
            </a:r>
            <a:r>
              <a:rPr lang="cy-GB" sz="1100" dirty="0"/>
              <a:t> Education PCYDDS yn gydradd 3ydd yn y DU.  </a:t>
            </a:r>
          </a:p>
          <a:p>
            <a:pPr algn="just"/>
            <a:endParaRPr lang="cy-GB" sz="1100" dirty="0"/>
          </a:p>
          <a:p>
            <a:pPr algn="just"/>
            <a:r>
              <a:rPr lang="cy-GB" sz="1100" b="1" dirty="0"/>
              <a:t>Cymhwyso Gwybodaeth yn ein Haddysgu </a:t>
            </a:r>
          </a:p>
          <a:p>
            <a:pPr algn="just"/>
            <a:r>
              <a:rPr lang="cy-GB" sz="1100" dirty="0"/>
              <a:t>Rydym wedi canolbwyntio ar sicrhau bod ein rhaglenni wedi’u cysylltu â diwydiant neu’r sector cyhoeddus er mwyn darparu myfyrwyr â phrofiad addysgol personol a chefnogol.  O ganlyniad, mae’r Brifysgol yn dod o dan ystod o gyrff adolygu allanol a sefydliadau achredu proffesiynol.  Yn 2023/24 mae’r Brifysgol wedi’i harolygu’n llwyddiannus gan Estyn, </a:t>
            </a:r>
            <a:r>
              <a:rPr lang="cy-GB" sz="1100" dirty="0" err="1"/>
              <a:t>Ofsted</a:t>
            </a:r>
            <a:r>
              <a:rPr lang="cy-GB" sz="1100" dirty="0"/>
              <a:t>, UKVI ac ym mis Medi 2024, adolygodd QAA ein Darpariaeth Addysg Ryngwladol yn Tsieina.  Mae nifer o gyrff proffesiynol (Sefydliad y Peirianwyr (</a:t>
            </a:r>
            <a:r>
              <a:rPr lang="cy-GB" sz="1100" dirty="0" err="1"/>
              <a:t>IMechE</a:t>
            </a:r>
            <a:r>
              <a:rPr lang="cy-GB" sz="1100" dirty="0"/>
              <a:t>) Cyngor y Gweithlu Addysg (EWC), Sefydliad Siartredig Rheoli Chwaraeon a Gweithgarwch Corfforol (CIMSPA)) wedi ail-achredu ein darpariaeth ar draws nifer o ddisgyblaethau. </a:t>
            </a:r>
          </a:p>
          <a:p>
            <a:pPr algn="just"/>
            <a:endParaRPr lang="cy-GB" sz="1100" dirty="0"/>
          </a:p>
          <a:p>
            <a:pPr algn="just"/>
            <a:r>
              <a:rPr lang="cy-GB" sz="1100" dirty="0"/>
              <a:t>Dathlodd y Brifysgol 25ain pen-blwydd rhaglen Peirianneg Chwaraeon Modur </a:t>
            </a:r>
            <a:r>
              <a:rPr lang="cy-GB" sz="1100" dirty="0" err="1"/>
              <a:t>BEng</a:t>
            </a:r>
            <a:r>
              <a:rPr lang="cy-GB" sz="1100" dirty="0"/>
              <a:t>.   Mae’r cwrs sydd wedi’i gydnabod fel y cyntaf o’i fath, wedi meithrin cysylltiadau rhagorol â’r diwydiant gyda graddedigion yn gweithio fel peirianwyr, </a:t>
            </a:r>
            <a:r>
              <a:rPr lang="cy-GB" sz="1100" dirty="0" err="1"/>
              <a:t>aerodynamegwyr</a:t>
            </a:r>
            <a:r>
              <a:rPr lang="cy-GB" sz="1100" dirty="0"/>
              <a:t>, dadansoddwyr data ac mewn swyddi rheoli.  Dychwelodd cyn-fyfyrwyr, sydd bellach yn gweithio gyda chwmnïau </a:t>
            </a:r>
            <a:r>
              <a:rPr lang="cy-GB" sz="1100" dirty="0" err="1"/>
              <a:t>modurol</a:t>
            </a:r>
            <a:r>
              <a:rPr lang="cy-GB" sz="1100" dirty="0"/>
              <a:t> byd-enwog megis </a:t>
            </a:r>
            <a:r>
              <a:rPr lang="cy-GB" sz="1100" dirty="0" err="1"/>
              <a:t>McLaren</a:t>
            </a:r>
            <a:r>
              <a:rPr lang="cy-GB" sz="1100" dirty="0"/>
              <a:t>, Gordon Murray, Arc, Bentley, Ford a Toyota </a:t>
            </a:r>
            <a:r>
              <a:rPr lang="cy-GB" sz="1100" dirty="0" err="1"/>
              <a:t>Gazoo</a:t>
            </a:r>
            <a:r>
              <a:rPr lang="cy-GB" sz="1100" dirty="0"/>
              <a:t> </a:t>
            </a:r>
            <a:r>
              <a:rPr lang="cy-GB" sz="1100" dirty="0" err="1"/>
              <a:t>Racing</a:t>
            </a:r>
            <a:r>
              <a:rPr lang="cy-GB" sz="1100" dirty="0"/>
              <a:t>, i rannu eu llwybrau gyrfa a’u llwyddiannau gyda’r garfan bresennol o fyfyrwyr.</a:t>
            </a:r>
          </a:p>
        </p:txBody>
      </p:sp>
      <p:sp>
        <p:nvSpPr>
          <p:cNvPr id="22" name="TextBox 21">
            <a:extLst>
              <a:ext uri="{FF2B5EF4-FFF2-40B4-BE49-F238E27FC236}">
                <a16:creationId xmlns:a16="http://schemas.microsoft.com/office/drawing/2014/main" id="{D5B2E3C7-E4DB-11A8-8F99-E8738358C092}"/>
              </a:ext>
            </a:extLst>
          </p:cNvPr>
          <p:cNvSpPr txBox="1"/>
          <p:nvPr/>
        </p:nvSpPr>
        <p:spPr>
          <a:xfrm>
            <a:off x="3281171" y="1069952"/>
            <a:ext cx="2755446" cy="6863417"/>
          </a:xfrm>
          <a:prstGeom prst="rect">
            <a:avLst/>
          </a:prstGeom>
          <a:noFill/>
        </p:spPr>
        <p:txBody>
          <a:bodyPr wrap="square" lIns="91440" tIns="45720" rIns="91440" bIns="45720" numCol="1" spcCol="180000" anchor="t">
            <a:spAutoFit/>
          </a:bodyPr>
          <a:lstStyle/>
          <a:p>
            <a:pPr algn="just"/>
            <a:r>
              <a:rPr lang="cy-GB" sz="1100" dirty="0">
                <a:effectLst/>
                <a:latin typeface="Calibri"/>
                <a:ea typeface="Times New Roman" panose="02020603050405020304" pitchFamily="18" charset="0"/>
                <a:cs typeface="Calibri"/>
              </a:rPr>
              <a:t>Agorodd y Matrics Arloesi ar ein Campws Glannau Abertawe ei ddrysau ar ddiwedd y flwyddyn academaidd.  Mae’r adeilad yn gartref i fusnesau sefydledig a busnesau newydd sy’n gweithio ochr yn ochr â thîm academaidd y Brifysgol. </a:t>
            </a:r>
            <a:r>
              <a:rPr lang="cy-GB" sz="1100" dirty="0" err="1">
                <a:effectLst/>
                <a:latin typeface="Calibri"/>
                <a:ea typeface="Times New Roman" panose="02020603050405020304" pitchFamily="18" charset="0"/>
                <a:cs typeface="Calibri"/>
              </a:rPr>
              <a:t>Gallant</a:t>
            </a:r>
            <a:r>
              <a:rPr lang="cy-GB" sz="1100" dirty="0">
                <a:effectLst/>
                <a:latin typeface="Calibri"/>
                <a:ea typeface="Times New Roman" panose="02020603050405020304" pitchFamily="18" charset="0"/>
                <a:cs typeface="Calibri"/>
              </a:rPr>
              <a:t> gael </a:t>
            </a:r>
            <a:r>
              <a:rPr lang="cy-GB" sz="1100" dirty="0">
                <a:latin typeface="Calibri"/>
                <a:ea typeface="Times New Roman" panose="02020603050405020304" pitchFamily="18" charset="0"/>
                <a:cs typeface="Calibri"/>
              </a:rPr>
              <a:t>c</a:t>
            </a:r>
            <a:r>
              <a:rPr lang="cy-GB" sz="1100" dirty="0">
                <a:effectLst/>
                <a:latin typeface="Calibri"/>
                <a:ea typeface="Times New Roman" panose="02020603050405020304" pitchFamily="18" charset="0"/>
                <a:cs typeface="Calibri"/>
              </a:rPr>
              <a:t>ymorth technegol arbenigol gan y Brifysgol i helpu i gyflymu datblygiad cynnyrch newydd a thwf busnes.   Gan weithio gyda’n partneriaid, nod y Matrics Arloesi yw annog a chefnogi datblygiad economi gynaliadwy a arweinir gan arloesi sy’n seiliedig ar wybodaeth a menter. </a:t>
            </a:r>
          </a:p>
          <a:p>
            <a:pPr algn="just"/>
            <a:endParaRPr lang="cy-GB" sz="1100" dirty="0">
              <a:effectLst/>
              <a:latin typeface="Calibri"/>
              <a:ea typeface="Times New Roman" panose="02020603050405020304" pitchFamily="18" charset="0"/>
              <a:cs typeface="Calibri"/>
            </a:endParaRPr>
          </a:p>
          <a:p>
            <a:pPr algn="just"/>
            <a:r>
              <a:rPr lang="cy-GB" sz="1100" dirty="0">
                <a:effectLst/>
                <a:latin typeface="Calibri"/>
                <a:ea typeface="Times New Roman" panose="02020603050405020304" pitchFamily="18" charset="0"/>
                <a:cs typeface="Calibri"/>
              </a:rPr>
              <a:t>Lansiodd </a:t>
            </a:r>
            <a:r>
              <a:rPr lang="cy-GB" sz="1100" dirty="0" err="1">
                <a:effectLst/>
                <a:latin typeface="Calibri"/>
                <a:ea typeface="Times New Roman" panose="02020603050405020304" pitchFamily="18" charset="0"/>
                <a:cs typeface="Calibri"/>
              </a:rPr>
              <a:t>Jeremy</a:t>
            </a:r>
            <a:r>
              <a:rPr lang="cy-GB" sz="1100" dirty="0">
                <a:effectLst/>
                <a:latin typeface="Calibri"/>
                <a:ea typeface="Times New Roman" panose="02020603050405020304" pitchFamily="18" charset="0"/>
                <a:cs typeface="Calibri"/>
              </a:rPr>
              <a:t> Miles AS, cyn-Weinidog y Gymraeg ac Addysg, Dystysgrif y Brifysgol mewn Polisi Iaith a Chynllunio. Mae’n gymhwyster arloesol gyda’r nod o </a:t>
            </a:r>
            <a:r>
              <a:rPr lang="cy-GB" sz="1100" dirty="0" err="1">
                <a:effectLst/>
                <a:latin typeface="Calibri"/>
                <a:ea typeface="Times New Roman" panose="02020603050405020304" pitchFamily="18" charset="0"/>
                <a:cs typeface="Calibri"/>
              </a:rPr>
              <a:t>uwchsgilio’r</a:t>
            </a:r>
            <a:r>
              <a:rPr lang="cy-GB" sz="1100" dirty="0">
                <a:effectLst/>
                <a:latin typeface="Calibri"/>
                <a:ea typeface="Times New Roman" panose="02020603050405020304" pitchFamily="18" charset="0"/>
                <a:cs typeface="Calibri"/>
              </a:rPr>
              <a:t> gweithlu er mwyn ymateb i agenda ieithyddol Llywodraeth Cymru o gyrraedd miliwn o siaradwyr Cymraeg erbyn 2050.  </a:t>
            </a:r>
          </a:p>
          <a:p>
            <a:pPr algn="just"/>
            <a:endParaRPr lang="cy-GB" sz="1100" dirty="0">
              <a:effectLst/>
              <a:latin typeface="Calibri"/>
              <a:ea typeface="Times New Roman" panose="02020603050405020304" pitchFamily="18" charset="0"/>
              <a:cs typeface="Calibri"/>
            </a:endParaRPr>
          </a:p>
          <a:p>
            <a:pPr algn="just"/>
            <a:r>
              <a:rPr lang="cy-GB" sz="1100" b="1" dirty="0">
                <a:effectLst/>
                <a:latin typeface="Calibri"/>
                <a:ea typeface="Times New Roman" panose="02020603050405020304" pitchFamily="18" charset="0"/>
                <a:cs typeface="Calibri"/>
              </a:rPr>
              <a:t>Ymgorffori Techneg yn ein Haddysgu</a:t>
            </a:r>
          </a:p>
          <a:p>
            <a:pPr algn="just"/>
            <a:endParaRPr lang="cy-GB" sz="1100" b="1" dirty="0">
              <a:effectLst/>
              <a:latin typeface="Calibri"/>
              <a:ea typeface="Times New Roman" panose="02020603050405020304" pitchFamily="18" charset="0"/>
              <a:cs typeface="Calibri"/>
            </a:endParaRPr>
          </a:p>
          <a:p>
            <a:pPr algn="just"/>
            <a:r>
              <a:rPr lang="cy-GB" sz="1100" dirty="0">
                <a:effectLst/>
                <a:latin typeface="Calibri"/>
                <a:ea typeface="Times New Roman" panose="02020603050405020304" pitchFamily="18" charset="0"/>
                <a:cs typeface="Calibri"/>
              </a:rPr>
              <a:t>Mae’r Brifysgol wedi datblygu adnoddau newydd i gefnogi llythrennedd AI staff a myfyrwyr er mwyn ymateb i’r newidiadau mawr a ddaeth yn sgil AI Cynhyrchiol i Addysg Uwch.  Cafodd deunyddiau i fyfyrwyr eu creu i gefnogi llythrennedd AI a’r defnydd o AI mewn asesu.  Ar ben hynny, rydym wedi gallu manteisio ar ddwy ystafell ddosbarth drochi LED o’r radd flaenaf, ochr yn ochr ag ymgorffori technolegau realiti estynedig (XR), gan ddangos dull arloesol y Brifysgol o ddysgu ac addysgu.  Mae’r Brifysgol wedi parhau i arwain ar Rwydwaith Dysgu </a:t>
            </a:r>
            <a:r>
              <a:rPr lang="cy-GB" sz="1100" dirty="0" err="1">
                <a:effectLst/>
                <a:latin typeface="Calibri"/>
                <a:ea typeface="Times New Roman" panose="02020603050405020304" pitchFamily="18" charset="0"/>
                <a:cs typeface="Calibri"/>
              </a:rPr>
              <a:t>Trochol</a:t>
            </a:r>
            <a:r>
              <a:rPr lang="cy-GB" sz="1100" dirty="0">
                <a:effectLst/>
                <a:latin typeface="Calibri"/>
                <a:ea typeface="Times New Roman" panose="02020603050405020304" pitchFamily="18" charset="0"/>
                <a:cs typeface="Calibri"/>
              </a:rPr>
              <a:t> Cymru gyfan ar gyfer Addysg Uwch ac Addysg Bellach. </a:t>
            </a:r>
          </a:p>
        </p:txBody>
      </p:sp>
      <p:cxnSp>
        <p:nvCxnSpPr>
          <p:cNvPr id="26" name="Straight Connector 25">
            <a:extLst>
              <a:ext uri="{FF2B5EF4-FFF2-40B4-BE49-F238E27FC236}">
                <a16:creationId xmlns:a16="http://schemas.microsoft.com/office/drawing/2014/main" id="{8187DDCD-D8F7-F53D-62A6-52D858355662}"/>
              </a:ext>
            </a:extLst>
          </p:cNvPr>
          <p:cNvCxnSpPr>
            <a:cxnSpLocks/>
          </p:cNvCxnSpPr>
          <p:nvPr/>
        </p:nvCxnSpPr>
        <p:spPr>
          <a:xfrm>
            <a:off x="7479778" y="5166594"/>
            <a:ext cx="3642613"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88CD635-92CE-CCE0-DEA1-2BEF01D8F8A5}"/>
              </a:ext>
            </a:extLst>
          </p:cNvPr>
          <p:cNvSpPr txBox="1"/>
          <p:nvPr/>
        </p:nvSpPr>
        <p:spPr>
          <a:xfrm>
            <a:off x="7765558" y="6901052"/>
            <a:ext cx="2453113" cy="461665"/>
          </a:xfrm>
          <a:prstGeom prst="rect">
            <a:avLst/>
          </a:prstGeom>
          <a:noFill/>
        </p:spPr>
        <p:txBody>
          <a:bodyPr wrap="square">
            <a:spAutoFit/>
          </a:bodyPr>
          <a:lstStyle/>
          <a:p>
            <a:r>
              <a:rPr lang="cy-GB" sz="1200" dirty="0">
                <a:solidFill>
                  <a:schemeClr val="bg1"/>
                </a:solidFill>
              </a:rPr>
              <a:t>3ydd yn y DU</a:t>
            </a:r>
            <a:br>
              <a:rPr lang="cy-GB" sz="1200" dirty="0">
                <a:solidFill>
                  <a:schemeClr val="bg1"/>
                </a:solidFill>
              </a:rPr>
            </a:br>
            <a:r>
              <a:rPr lang="cy-GB" sz="1200" dirty="0">
                <a:solidFill>
                  <a:schemeClr val="bg1"/>
                </a:solidFill>
              </a:rPr>
              <a:t>1af yng Nghymru</a:t>
            </a:r>
          </a:p>
        </p:txBody>
      </p:sp>
      <p:sp>
        <p:nvSpPr>
          <p:cNvPr id="9" name="TextBox 8">
            <a:extLst>
              <a:ext uri="{FF2B5EF4-FFF2-40B4-BE49-F238E27FC236}">
                <a16:creationId xmlns:a16="http://schemas.microsoft.com/office/drawing/2014/main" id="{6A68E18D-D4C8-6FBC-C9B0-C4347633A6D4}"/>
              </a:ext>
            </a:extLst>
          </p:cNvPr>
          <p:cNvSpPr txBox="1"/>
          <p:nvPr/>
        </p:nvSpPr>
        <p:spPr>
          <a:xfrm>
            <a:off x="10613727" y="6173219"/>
            <a:ext cx="2051973" cy="461665"/>
          </a:xfrm>
          <a:prstGeom prst="rect">
            <a:avLst/>
          </a:prstGeom>
          <a:noFill/>
        </p:spPr>
        <p:txBody>
          <a:bodyPr wrap="square">
            <a:spAutoFit/>
          </a:bodyPr>
          <a:lstStyle/>
          <a:p>
            <a:r>
              <a:rPr lang="cy-GB" sz="1200" dirty="0">
                <a:solidFill>
                  <a:schemeClr val="bg1"/>
                </a:solidFill>
              </a:rPr>
              <a:t>6ed yn y DU</a:t>
            </a:r>
            <a:br>
              <a:rPr lang="cy-GB" sz="1200" dirty="0">
                <a:solidFill>
                  <a:schemeClr val="bg1"/>
                </a:solidFill>
                <a:effectLst/>
              </a:rPr>
            </a:br>
            <a:r>
              <a:rPr lang="cy-GB" sz="1200" dirty="0">
                <a:solidFill>
                  <a:schemeClr val="bg1"/>
                </a:solidFill>
              </a:rPr>
              <a:t>1af yng Nghymru</a:t>
            </a:r>
          </a:p>
        </p:txBody>
      </p:sp>
      <p:sp>
        <p:nvSpPr>
          <p:cNvPr id="15" name="TextBox 14">
            <a:extLst>
              <a:ext uri="{FF2B5EF4-FFF2-40B4-BE49-F238E27FC236}">
                <a16:creationId xmlns:a16="http://schemas.microsoft.com/office/drawing/2014/main" id="{9C8AF6D9-EA10-170E-972A-763B30F36853}"/>
              </a:ext>
            </a:extLst>
          </p:cNvPr>
          <p:cNvSpPr txBox="1"/>
          <p:nvPr/>
        </p:nvSpPr>
        <p:spPr>
          <a:xfrm>
            <a:off x="10613727" y="6921506"/>
            <a:ext cx="2241825" cy="461665"/>
          </a:xfrm>
          <a:prstGeom prst="rect">
            <a:avLst/>
          </a:prstGeom>
          <a:noFill/>
        </p:spPr>
        <p:txBody>
          <a:bodyPr wrap="square">
            <a:spAutoFit/>
          </a:bodyPr>
          <a:lstStyle/>
          <a:p>
            <a:r>
              <a:rPr lang="cy-GB" sz="1200" dirty="0">
                <a:solidFill>
                  <a:schemeClr val="bg1"/>
                </a:solidFill>
              </a:rPr>
              <a:t>6ed yn y DU</a:t>
            </a:r>
            <a:r>
              <a:rPr lang="cy-GB" sz="1200" dirty="0">
                <a:solidFill>
                  <a:schemeClr val="bg1"/>
                </a:solidFill>
                <a:effectLst/>
              </a:rPr>
              <a:t> </a:t>
            </a:r>
          </a:p>
          <a:p>
            <a:r>
              <a:rPr lang="cy-GB" sz="1200" dirty="0">
                <a:solidFill>
                  <a:schemeClr val="bg1"/>
                </a:solidFill>
              </a:rPr>
              <a:t>2il yng Nghymru</a:t>
            </a:r>
          </a:p>
        </p:txBody>
      </p:sp>
      <p:sp>
        <p:nvSpPr>
          <p:cNvPr id="16" name="TextBox 15">
            <a:extLst>
              <a:ext uri="{FF2B5EF4-FFF2-40B4-BE49-F238E27FC236}">
                <a16:creationId xmlns:a16="http://schemas.microsoft.com/office/drawing/2014/main" id="{0186E87E-5B59-10C5-FE64-7F8D6D12E79A}"/>
              </a:ext>
            </a:extLst>
          </p:cNvPr>
          <p:cNvSpPr txBox="1"/>
          <p:nvPr/>
        </p:nvSpPr>
        <p:spPr>
          <a:xfrm>
            <a:off x="7765559" y="7567866"/>
            <a:ext cx="2738090" cy="307777"/>
          </a:xfrm>
          <a:prstGeom prst="rect">
            <a:avLst/>
          </a:prstGeom>
          <a:noFill/>
        </p:spPr>
        <p:txBody>
          <a:bodyPr wrap="square">
            <a:spAutoFit/>
          </a:bodyPr>
          <a:lstStyle/>
          <a:p>
            <a:r>
              <a:rPr lang="cy-GB" sz="1400" b="1" dirty="0">
                <a:solidFill>
                  <a:schemeClr val="bg1"/>
                </a:solidFill>
              </a:rPr>
              <a:t>Cynhyrchu Ffilm a Ffotograffiaeth</a:t>
            </a:r>
            <a:endParaRPr lang="cy-GB" sz="1400" dirty="0">
              <a:solidFill>
                <a:schemeClr val="bg1"/>
              </a:solidFill>
            </a:endParaRPr>
          </a:p>
        </p:txBody>
      </p:sp>
      <p:sp>
        <p:nvSpPr>
          <p:cNvPr id="19" name="TextBox 18">
            <a:extLst>
              <a:ext uri="{FF2B5EF4-FFF2-40B4-BE49-F238E27FC236}">
                <a16:creationId xmlns:a16="http://schemas.microsoft.com/office/drawing/2014/main" id="{B909091F-2507-3972-2B0C-0B3439CE5570}"/>
              </a:ext>
            </a:extLst>
          </p:cNvPr>
          <p:cNvSpPr txBox="1"/>
          <p:nvPr/>
        </p:nvSpPr>
        <p:spPr>
          <a:xfrm>
            <a:off x="7083913" y="5434924"/>
            <a:ext cx="4131324" cy="307777"/>
          </a:xfrm>
          <a:prstGeom prst="rect">
            <a:avLst/>
          </a:prstGeom>
          <a:noFill/>
        </p:spPr>
        <p:txBody>
          <a:bodyPr wrap="none" rtlCol="0">
            <a:spAutoFit/>
          </a:bodyPr>
          <a:lstStyle/>
          <a:p>
            <a:r>
              <a:rPr lang="cy-GB" sz="1400" b="1" dirty="0">
                <a:solidFill>
                  <a:schemeClr val="bg1"/>
                </a:solidFill>
              </a:rPr>
              <a:t>Safleoedd Tablau Cynghrair ar gyfer PCYDDS yn 2024</a:t>
            </a:r>
            <a:r>
              <a:rPr lang="en-GB" sz="1400" b="1" dirty="0">
                <a:solidFill>
                  <a:schemeClr val="bg1"/>
                </a:solidFill>
              </a:rPr>
              <a:t>:</a:t>
            </a:r>
          </a:p>
        </p:txBody>
      </p:sp>
      <p:sp>
        <p:nvSpPr>
          <p:cNvPr id="20" name="TextBox 19">
            <a:extLst>
              <a:ext uri="{FF2B5EF4-FFF2-40B4-BE49-F238E27FC236}">
                <a16:creationId xmlns:a16="http://schemas.microsoft.com/office/drawing/2014/main" id="{5E495516-938A-554D-9AA1-33F1EDBBE5EB}"/>
              </a:ext>
            </a:extLst>
          </p:cNvPr>
          <p:cNvSpPr txBox="1"/>
          <p:nvPr/>
        </p:nvSpPr>
        <p:spPr>
          <a:xfrm>
            <a:off x="7751926" y="5933142"/>
            <a:ext cx="1916287" cy="307777"/>
          </a:xfrm>
          <a:prstGeom prst="rect">
            <a:avLst/>
          </a:prstGeom>
          <a:noFill/>
        </p:spPr>
        <p:txBody>
          <a:bodyPr wrap="square">
            <a:spAutoFit/>
          </a:bodyPr>
          <a:lstStyle/>
          <a:p>
            <a:r>
              <a:rPr lang="cy-GB" sz="1400" b="1" dirty="0">
                <a:solidFill>
                  <a:schemeClr val="bg1"/>
                </a:solidFill>
                <a:effectLst/>
              </a:rPr>
              <a:t>Ffasiwn a Thecstilau </a:t>
            </a:r>
            <a:endParaRPr lang="cy-GB" sz="1400" dirty="0">
              <a:solidFill>
                <a:schemeClr val="bg1"/>
              </a:solidFill>
            </a:endParaRPr>
          </a:p>
        </p:txBody>
      </p:sp>
      <p:sp>
        <p:nvSpPr>
          <p:cNvPr id="21" name="TextBox 20">
            <a:extLst>
              <a:ext uri="{FF2B5EF4-FFF2-40B4-BE49-F238E27FC236}">
                <a16:creationId xmlns:a16="http://schemas.microsoft.com/office/drawing/2014/main" id="{1C04BC06-AAF2-133E-80D3-98079C9614EF}"/>
              </a:ext>
            </a:extLst>
          </p:cNvPr>
          <p:cNvSpPr txBox="1"/>
          <p:nvPr/>
        </p:nvSpPr>
        <p:spPr>
          <a:xfrm>
            <a:off x="7751925" y="6695903"/>
            <a:ext cx="2453113" cy="307777"/>
          </a:xfrm>
          <a:prstGeom prst="rect">
            <a:avLst/>
          </a:prstGeom>
          <a:noFill/>
        </p:spPr>
        <p:txBody>
          <a:bodyPr wrap="square">
            <a:spAutoFit/>
          </a:bodyPr>
          <a:lstStyle/>
          <a:p>
            <a:r>
              <a:rPr lang="cy-GB" sz="1400" b="1" dirty="0">
                <a:solidFill>
                  <a:schemeClr val="bg1"/>
                </a:solidFill>
              </a:rPr>
              <a:t>Peirianneg Mecanyddol</a:t>
            </a:r>
            <a:endParaRPr lang="cy-GB" sz="1400" dirty="0">
              <a:solidFill>
                <a:schemeClr val="bg1"/>
              </a:solidFill>
            </a:endParaRPr>
          </a:p>
        </p:txBody>
      </p:sp>
      <p:sp>
        <p:nvSpPr>
          <p:cNvPr id="23" name="TextBox 22">
            <a:extLst>
              <a:ext uri="{FF2B5EF4-FFF2-40B4-BE49-F238E27FC236}">
                <a16:creationId xmlns:a16="http://schemas.microsoft.com/office/drawing/2014/main" id="{DE4B756D-9ED4-B5AC-D4E5-82C1507DF997}"/>
              </a:ext>
            </a:extLst>
          </p:cNvPr>
          <p:cNvSpPr txBox="1"/>
          <p:nvPr/>
        </p:nvSpPr>
        <p:spPr>
          <a:xfrm>
            <a:off x="10613727" y="5933142"/>
            <a:ext cx="2051973" cy="307777"/>
          </a:xfrm>
          <a:prstGeom prst="rect">
            <a:avLst/>
          </a:prstGeom>
          <a:noFill/>
        </p:spPr>
        <p:txBody>
          <a:bodyPr wrap="square">
            <a:spAutoFit/>
          </a:bodyPr>
          <a:lstStyle/>
          <a:p>
            <a:r>
              <a:rPr lang="cy-GB" sz="1400" b="1" dirty="0">
                <a:solidFill>
                  <a:schemeClr val="bg1"/>
                </a:solidFill>
              </a:rPr>
              <a:t>Addysg</a:t>
            </a:r>
            <a:endParaRPr lang="cy-GB" sz="1400" dirty="0">
              <a:solidFill>
                <a:schemeClr val="bg1"/>
              </a:solidFill>
            </a:endParaRPr>
          </a:p>
        </p:txBody>
      </p:sp>
      <p:sp>
        <p:nvSpPr>
          <p:cNvPr id="24" name="TextBox 23">
            <a:extLst>
              <a:ext uri="{FF2B5EF4-FFF2-40B4-BE49-F238E27FC236}">
                <a16:creationId xmlns:a16="http://schemas.microsoft.com/office/drawing/2014/main" id="{F191DAC1-EBB4-4707-1145-8CB82C96C178}"/>
              </a:ext>
            </a:extLst>
          </p:cNvPr>
          <p:cNvSpPr txBox="1"/>
          <p:nvPr/>
        </p:nvSpPr>
        <p:spPr>
          <a:xfrm>
            <a:off x="10613727" y="6687666"/>
            <a:ext cx="2241825" cy="307777"/>
          </a:xfrm>
          <a:prstGeom prst="rect">
            <a:avLst/>
          </a:prstGeom>
          <a:noFill/>
        </p:spPr>
        <p:txBody>
          <a:bodyPr wrap="square">
            <a:spAutoFit/>
          </a:bodyPr>
          <a:lstStyle/>
          <a:p>
            <a:r>
              <a:rPr lang="cy-GB" sz="1400" b="1" dirty="0">
                <a:solidFill>
                  <a:schemeClr val="bg1"/>
                </a:solidFill>
              </a:rPr>
              <a:t>Gwyddor Chwaraeon</a:t>
            </a:r>
            <a:endParaRPr lang="cy-GB" sz="1400" dirty="0">
              <a:solidFill>
                <a:schemeClr val="bg1"/>
              </a:solidFill>
            </a:endParaRPr>
          </a:p>
        </p:txBody>
      </p:sp>
      <p:sp>
        <p:nvSpPr>
          <p:cNvPr id="27" name="TextBox 26">
            <a:extLst>
              <a:ext uri="{FF2B5EF4-FFF2-40B4-BE49-F238E27FC236}">
                <a16:creationId xmlns:a16="http://schemas.microsoft.com/office/drawing/2014/main" id="{133327EA-93CC-6BC5-AA92-26D000D122DC}"/>
              </a:ext>
            </a:extLst>
          </p:cNvPr>
          <p:cNvSpPr txBox="1"/>
          <p:nvPr/>
        </p:nvSpPr>
        <p:spPr>
          <a:xfrm>
            <a:off x="7765559" y="7759433"/>
            <a:ext cx="2738090" cy="461665"/>
          </a:xfrm>
          <a:prstGeom prst="rect">
            <a:avLst/>
          </a:prstGeom>
          <a:noFill/>
        </p:spPr>
        <p:txBody>
          <a:bodyPr wrap="square">
            <a:spAutoFit/>
          </a:bodyPr>
          <a:lstStyle/>
          <a:p>
            <a:r>
              <a:rPr lang="cy-GB" sz="1200" dirty="0">
                <a:solidFill>
                  <a:schemeClr val="bg1"/>
                </a:solidFill>
              </a:rPr>
              <a:t>7fed yn y DU</a:t>
            </a:r>
            <a:r>
              <a:rPr lang="cy-GB" sz="1200" dirty="0">
                <a:solidFill>
                  <a:schemeClr val="bg1"/>
                </a:solidFill>
                <a:effectLst/>
              </a:rPr>
              <a:t> </a:t>
            </a:r>
          </a:p>
          <a:p>
            <a:r>
              <a:rPr lang="cy-GB" sz="1200" dirty="0">
                <a:solidFill>
                  <a:schemeClr val="bg1"/>
                </a:solidFill>
              </a:rPr>
              <a:t>1af yng Nghymru</a:t>
            </a:r>
          </a:p>
        </p:txBody>
      </p:sp>
      <p:pic>
        <p:nvPicPr>
          <p:cNvPr id="29" name="Graphic 28" descr="Mannequin with solid fill">
            <a:extLst>
              <a:ext uri="{FF2B5EF4-FFF2-40B4-BE49-F238E27FC236}">
                <a16:creationId xmlns:a16="http://schemas.microsoft.com/office/drawing/2014/main" id="{B2F536F5-1B7E-AA36-739D-833A3960D64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234965" y="6022946"/>
            <a:ext cx="457200" cy="457200"/>
          </a:xfrm>
          <a:prstGeom prst="rect">
            <a:avLst/>
          </a:prstGeom>
        </p:spPr>
      </p:pic>
      <p:pic>
        <p:nvPicPr>
          <p:cNvPr id="30" name="Graphic 29" descr="Tools with solid fill">
            <a:extLst>
              <a:ext uri="{FF2B5EF4-FFF2-40B4-BE49-F238E27FC236}">
                <a16:creationId xmlns:a16="http://schemas.microsoft.com/office/drawing/2014/main" id="{FCEB10CB-3E8A-C0FF-2901-53CFDC1544D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234965" y="6778550"/>
            <a:ext cx="457200" cy="457200"/>
          </a:xfrm>
          <a:prstGeom prst="rect">
            <a:avLst/>
          </a:prstGeom>
        </p:spPr>
      </p:pic>
      <p:pic>
        <p:nvPicPr>
          <p:cNvPr id="32" name="Graphic 31" descr="Film strip with solid fill">
            <a:extLst>
              <a:ext uri="{FF2B5EF4-FFF2-40B4-BE49-F238E27FC236}">
                <a16:creationId xmlns:a16="http://schemas.microsoft.com/office/drawing/2014/main" id="{D865084A-AAA5-653E-4DC7-922640127FB9}"/>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234965" y="7644564"/>
            <a:ext cx="457200" cy="457200"/>
          </a:xfrm>
          <a:prstGeom prst="rect">
            <a:avLst/>
          </a:prstGeom>
        </p:spPr>
      </p:pic>
      <p:pic>
        <p:nvPicPr>
          <p:cNvPr id="33" name="Graphic 32" descr="Classroom with solid fill">
            <a:extLst>
              <a:ext uri="{FF2B5EF4-FFF2-40B4-BE49-F238E27FC236}">
                <a16:creationId xmlns:a16="http://schemas.microsoft.com/office/drawing/2014/main" id="{37FB5760-7BB6-FB97-DCC7-F3C8C8E186B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0170160" y="6022946"/>
            <a:ext cx="457200" cy="457200"/>
          </a:xfrm>
          <a:prstGeom prst="rect">
            <a:avLst/>
          </a:prstGeom>
        </p:spPr>
      </p:pic>
      <p:pic>
        <p:nvPicPr>
          <p:cNvPr id="34" name="Graphic 33" descr="Dumbbell with solid fill">
            <a:extLst>
              <a:ext uri="{FF2B5EF4-FFF2-40B4-BE49-F238E27FC236}">
                <a16:creationId xmlns:a16="http://schemas.microsoft.com/office/drawing/2014/main" id="{DBA99E4F-3D8C-40D7-6F93-ABCFC494BD68}"/>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170160" y="6778550"/>
            <a:ext cx="457200" cy="457200"/>
          </a:xfrm>
          <a:prstGeom prst="rect">
            <a:avLst/>
          </a:prstGeom>
        </p:spPr>
      </p:pic>
      <p:sp>
        <p:nvSpPr>
          <p:cNvPr id="38" name="TextBox 37">
            <a:extLst>
              <a:ext uri="{FF2B5EF4-FFF2-40B4-BE49-F238E27FC236}">
                <a16:creationId xmlns:a16="http://schemas.microsoft.com/office/drawing/2014/main" id="{F20B94F9-59B0-C8A6-9F37-819DA8B19170}"/>
              </a:ext>
            </a:extLst>
          </p:cNvPr>
          <p:cNvSpPr txBox="1"/>
          <p:nvPr/>
        </p:nvSpPr>
        <p:spPr>
          <a:xfrm>
            <a:off x="7083913" y="862147"/>
            <a:ext cx="4131324" cy="307777"/>
          </a:xfrm>
          <a:prstGeom prst="rect">
            <a:avLst/>
          </a:prstGeom>
          <a:noFill/>
        </p:spPr>
        <p:txBody>
          <a:bodyPr wrap="none" rtlCol="0">
            <a:spAutoFit/>
          </a:bodyPr>
          <a:lstStyle/>
          <a:p>
            <a:r>
              <a:rPr lang="cy-GB" sz="1400" b="1" dirty="0">
                <a:solidFill>
                  <a:schemeClr val="bg1"/>
                </a:solidFill>
              </a:rPr>
              <a:t>Safleoedd Tablau Cynghrair ar gyfer PCYDDS yn 2024</a:t>
            </a:r>
            <a:r>
              <a:rPr lang="en-GB" sz="1400" b="1" dirty="0">
                <a:solidFill>
                  <a:schemeClr val="bg1"/>
                </a:solidFill>
              </a:rPr>
              <a:t>:</a:t>
            </a:r>
          </a:p>
        </p:txBody>
      </p:sp>
    </p:spTree>
    <p:extLst>
      <p:ext uri="{BB962C8B-B14F-4D97-AF65-F5344CB8AC3E}">
        <p14:creationId xmlns:p14="http://schemas.microsoft.com/office/powerpoint/2010/main" val="9059480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05AF22062FDE441875F95122206E002" ma:contentTypeVersion="4" ma:contentTypeDescription="Create a new document." ma:contentTypeScope="" ma:versionID="88843b31220c3b7f105dbdc70933702b">
  <xsd:schema xmlns:xsd="http://www.w3.org/2001/XMLSchema" xmlns:xs="http://www.w3.org/2001/XMLSchema" xmlns:p="http://schemas.microsoft.com/office/2006/metadata/properties" xmlns:ns2="4578e83a-c651-467e-b4ac-eda21ac66dab" targetNamespace="http://schemas.microsoft.com/office/2006/metadata/properties" ma:root="true" ma:fieldsID="40ce236738f8a0b0218f0bfeaf4c86ef" ns2:_="">
    <xsd:import namespace="4578e83a-c651-467e-b4ac-eda21ac66da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78e83a-c651-467e-b4ac-eda21ac66d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DAB07C-63C1-4AA3-B332-195284927B47}">
  <ds:schemaRefs>
    <ds:schemaRef ds:uri="4578e83a-c651-467e-b4ac-eda21ac66dab"/>
    <ds:schemaRef ds:uri="http://www.w3.org/XML/1998/namespace"/>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C9CA2E99-71C5-4B30-8F21-D2AED0A6A6E3}">
  <ds:schemaRefs>
    <ds:schemaRef ds:uri="4578e83a-c651-467e-b4ac-eda21ac66d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CC4745-0C76-4F4E-8079-212DB74C97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39663</Words>
  <Application>Microsoft Office PowerPoint</Application>
  <PresentationFormat>A3 Paper (297x420 mm)</PresentationFormat>
  <Paragraphs>5903</Paragraphs>
  <Slides>74</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74</vt:i4>
      </vt:variant>
    </vt:vector>
  </HeadingPairs>
  <TitlesOfParts>
    <vt:vector size="84" baseType="lpstr">
      <vt:lpstr>Calibri-Bold</vt:lpstr>
      <vt:lpstr>DengXian</vt:lpstr>
      <vt:lpstr>DengXian Light</vt:lpstr>
      <vt:lpstr>Aptos</vt:lpstr>
      <vt:lpstr>Aptos Narrow</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Lewis Pearson</dc:creator>
  <cp:lastModifiedBy>Gavin Bessant</cp:lastModifiedBy>
  <cp:revision>7</cp:revision>
  <cp:lastPrinted>2024-12-10T15:46:10Z</cp:lastPrinted>
  <dcterms:created xsi:type="dcterms:W3CDTF">2022-11-23T16:14:43Z</dcterms:created>
  <dcterms:modified xsi:type="dcterms:W3CDTF">2025-02-06T10:52:10Z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0x010100305AF22062FDE441875F95122206E002</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