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39" r:id="rId6"/>
    <p:sldId id="344" r:id="rId7"/>
    <p:sldId id="345" r:id="rId8"/>
    <p:sldId id="347" r:id="rId9"/>
    <p:sldId id="346" r:id="rId10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C4B22-B051-48B3-A09A-AF5B6D7FABB9}" v="2" dt="2025-02-03T15:47:38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224" autoAdjust="0"/>
    <p:restoredTop sz="94660"/>
  </p:normalViewPr>
  <p:slideViewPr>
    <p:cSldViewPr>
      <p:cViewPr varScale="1">
        <p:scale>
          <a:sx n="79" d="100"/>
          <a:sy n="79" d="100"/>
        </p:scale>
        <p:origin x="4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166" y="-7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Bowen" userId="bf4ab0ec-0e98-4dc6-9fb0-9476de776db8" providerId="ADAL" clId="{D5EC4B22-B051-48B3-A09A-AF5B6D7FABB9}"/>
    <pc:docChg chg="custSel modSld">
      <pc:chgData name="Margaret Bowen" userId="bf4ab0ec-0e98-4dc6-9fb0-9476de776db8" providerId="ADAL" clId="{D5EC4B22-B051-48B3-A09A-AF5B6D7FABB9}" dt="2025-02-04T11:39:42.158" v="116" actId="20577"/>
      <pc:docMkLst>
        <pc:docMk/>
      </pc:docMkLst>
      <pc:sldChg chg="addSp delSp modSp mod">
        <pc:chgData name="Margaret Bowen" userId="bf4ab0ec-0e98-4dc6-9fb0-9476de776db8" providerId="ADAL" clId="{D5EC4B22-B051-48B3-A09A-AF5B6D7FABB9}" dt="2025-02-04T11:36:15.766" v="108" actId="20577"/>
        <pc:sldMkLst>
          <pc:docMk/>
          <pc:sldMk cId="4226996478" sldId="339"/>
        </pc:sldMkLst>
        <pc:spChg chg="add del mod">
          <ac:chgData name="Margaret Bowen" userId="bf4ab0ec-0e98-4dc6-9fb0-9476de776db8" providerId="ADAL" clId="{D5EC4B22-B051-48B3-A09A-AF5B6D7FABB9}" dt="2025-02-03T15:47:31.140" v="3" actId="478"/>
          <ac:spMkLst>
            <pc:docMk/>
            <pc:sldMk cId="4226996478" sldId="339"/>
            <ac:spMk id="3" creationId="{633161B0-8119-150D-5A67-B4B27889C6ED}"/>
          </ac:spMkLst>
        </pc:spChg>
        <pc:spChg chg="mod">
          <ac:chgData name="Margaret Bowen" userId="bf4ab0ec-0e98-4dc6-9fb0-9476de776db8" providerId="ADAL" clId="{D5EC4B22-B051-48B3-A09A-AF5B6D7FABB9}" dt="2025-02-04T11:36:15.766" v="108" actId="20577"/>
          <ac:spMkLst>
            <pc:docMk/>
            <pc:sldMk cId="4226996478" sldId="339"/>
            <ac:spMk id="4" creationId="{00000000-0000-0000-0000-000000000000}"/>
          </ac:spMkLst>
        </pc:spChg>
        <pc:spChg chg="add del mod">
          <ac:chgData name="Margaret Bowen" userId="bf4ab0ec-0e98-4dc6-9fb0-9476de776db8" providerId="ADAL" clId="{D5EC4B22-B051-48B3-A09A-AF5B6D7FABB9}" dt="2025-02-03T15:48:37.858" v="50" actId="478"/>
          <ac:spMkLst>
            <pc:docMk/>
            <pc:sldMk cId="4226996478" sldId="339"/>
            <ac:spMk id="6" creationId="{E529B3C6-519D-D24D-CF17-650777F282D2}"/>
          </ac:spMkLst>
        </pc:spChg>
        <pc:picChg chg="mod">
          <ac:chgData name="Margaret Bowen" userId="bf4ab0ec-0e98-4dc6-9fb0-9476de776db8" providerId="ADAL" clId="{D5EC4B22-B051-48B3-A09A-AF5B6D7FABB9}" dt="2025-02-04T09:15:08.760" v="72" actId="1076"/>
          <ac:picMkLst>
            <pc:docMk/>
            <pc:sldMk cId="4226996478" sldId="339"/>
            <ac:picMk id="9" creationId="{D4413472-8D7F-0114-EBB8-F72C420A6742}"/>
          </ac:picMkLst>
        </pc:picChg>
      </pc:sldChg>
      <pc:sldChg chg="modSp mod">
        <pc:chgData name="Margaret Bowen" userId="bf4ab0ec-0e98-4dc6-9fb0-9476de776db8" providerId="ADAL" clId="{D5EC4B22-B051-48B3-A09A-AF5B6D7FABB9}" dt="2025-02-04T11:39:42.158" v="116" actId="20577"/>
        <pc:sldMkLst>
          <pc:docMk/>
          <pc:sldMk cId="507686122" sldId="346"/>
        </pc:sldMkLst>
        <pc:spChg chg="mod">
          <ac:chgData name="Margaret Bowen" userId="bf4ab0ec-0e98-4dc6-9fb0-9476de776db8" providerId="ADAL" clId="{D5EC4B22-B051-48B3-A09A-AF5B6D7FABB9}" dt="2025-02-04T11:39:42.158" v="116" actId="20577"/>
          <ac:spMkLst>
            <pc:docMk/>
            <pc:sldMk cId="507686122" sldId="346"/>
            <ac:spMk id="33" creationId="{7C7FE0F5-15BB-965A-2A31-2C87F7BBD3CF}"/>
          </ac:spMkLst>
        </pc:spChg>
      </pc:sldChg>
      <pc:sldChg chg="modSp mod">
        <pc:chgData name="Margaret Bowen" userId="bf4ab0ec-0e98-4dc6-9fb0-9476de776db8" providerId="ADAL" clId="{D5EC4B22-B051-48B3-A09A-AF5B6D7FABB9}" dt="2025-02-04T11:38:52.054" v="112" actId="20577"/>
        <pc:sldMkLst>
          <pc:docMk/>
          <pc:sldMk cId="3179843084" sldId="347"/>
        </pc:sldMkLst>
        <pc:spChg chg="mod">
          <ac:chgData name="Margaret Bowen" userId="bf4ab0ec-0e98-4dc6-9fb0-9476de776db8" providerId="ADAL" clId="{D5EC4B22-B051-48B3-A09A-AF5B6D7FABB9}" dt="2025-02-04T11:38:52.054" v="112" actId="20577"/>
          <ac:spMkLst>
            <pc:docMk/>
            <pc:sldMk cId="3179843084" sldId="347"/>
            <ac:spMk id="33" creationId="{7C7FE0F5-15BB-965A-2A31-2C87F7BBD3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8689" tIns="49345" rIns="98689" bIns="49345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8689" tIns="49345" rIns="98689" bIns="49345" rtlCol="0"/>
          <a:lstStyle>
            <a:lvl1pPr algn="r">
              <a:defRPr sz="1400"/>
            </a:lvl1pPr>
          </a:lstStyle>
          <a:p>
            <a:fld id="{96D292DE-8B7A-4254-AA83-74C1F4DD4AF0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8689" tIns="49345" rIns="98689" bIns="49345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8689" tIns="49345" rIns="98689" bIns="49345" rtlCol="0" anchor="b"/>
          <a:lstStyle>
            <a:lvl1pPr algn="r">
              <a:defRPr sz="1400"/>
            </a:lvl1pPr>
          </a:lstStyle>
          <a:p>
            <a:fld id="{A3C3D8D3-17FF-4C88-A759-00DBF3A84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35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9098" cy="513642"/>
          </a:xfrm>
          <a:prstGeom prst="rect">
            <a:avLst/>
          </a:prstGeom>
        </p:spPr>
        <p:txBody>
          <a:bodyPr vert="horz" lIns="95729" tIns="47864" rIns="95729" bIns="4786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289" y="1"/>
            <a:ext cx="3079098" cy="513642"/>
          </a:xfrm>
          <a:prstGeom prst="rect">
            <a:avLst/>
          </a:prstGeom>
        </p:spPr>
        <p:txBody>
          <a:bodyPr vert="horz" lIns="95729" tIns="47864" rIns="95729" bIns="47864" rtlCol="0"/>
          <a:lstStyle>
            <a:lvl1pPr algn="r">
              <a:defRPr sz="1300"/>
            </a:lvl1pPr>
          </a:lstStyle>
          <a:p>
            <a:fld id="{524BEFD5-56BA-4CF7-B5BA-60FC7BBFBDE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9" tIns="47864" rIns="95729" bIns="4786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078" y="4925315"/>
            <a:ext cx="5681909" cy="4029349"/>
          </a:xfrm>
          <a:prstGeom prst="rect">
            <a:avLst/>
          </a:prstGeom>
        </p:spPr>
        <p:txBody>
          <a:bodyPr vert="horz" lIns="95729" tIns="47864" rIns="95729" bIns="4786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971"/>
            <a:ext cx="3079098" cy="513642"/>
          </a:xfrm>
          <a:prstGeom prst="rect">
            <a:avLst/>
          </a:prstGeom>
        </p:spPr>
        <p:txBody>
          <a:bodyPr vert="horz" lIns="95729" tIns="47864" rIns="95729" bIns="4786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289" y="9720971"/>
            <a:ext cx="3079098" cy="513642"/>
          </a:xfrm>
          <a:prstGeom prst="rect">
            <a:avLst/>
          </a:prstGeom>
        </p:spPr>
        <p:txBody>
          <a:bodyPr vert="horz" lIns="95729" tIns="47864" rIns="95729" bIns="47864" rtlCol="0" anchor="b"/>
          <a:lstStyle>
            <a:lvl1pPr algn="r">
              <a:defRPr sz="1300"/>
            </a:lvl1pPr>
          </a:lstStyle>
          <a:p>
            <a:fld id="{04F02290-987D-4848-9A3C-98AAC66D8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04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368" y="374461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525344"/>
            <a:ext cx="971128" cy="218522"/>
          </a:xfrm>
        </p:spPr>
        <p:txBody>
          <a:bodyPr/>
          <a:lstStyle/>
          <a:p>
            <a:fld id="{9C64F3F4-CE19-49F8-9EF4-FF4EE52031C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9952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85A-BD3A-4230-8D85-804689F67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3F4-CE19-49F8-9EF4-FF4EE52031C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85A-BD3A-4230-8D85-804689F67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9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2425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2425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3F4-CE19-49F8-9EF4-FF4EE52031C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85A-BD3A-4230-8D85-804689F67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3F4-CE19-49F8-9EF4-FF4EE52031C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6178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85A-BD3A-4230-8D85-804689F67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0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9930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4928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3F4-CE19-49F8-9EF4-FF4EE52031C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85A-BD3A-4230-8D85-804689F67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35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3F4-CE19-49F8-9EF4-FF4EE52031C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85A-BD3A-4230-8D85-804689F67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4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3F4-CE19-49F8-9EF4-FF4EE52031C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85A-BD3A-4230-8D85-804689F67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0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3F4-CE19-49F8-9EF4-FF4EE52031C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85A-BD3A-4230-8D85-804689F67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0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3F4-CE19-49F8-9EF4-FF4EE52031C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85A-BD3A-4230-8D85-804689F67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721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0298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3F4-CE19-49F8-9EF4-FF4EE52031C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85A-BD3A-4230-8D85-804689F67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2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0912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243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3F4-CE19-49F8-9EF4-FF4EE52031C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85A-BD3A-4230-8D85-804689F67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6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25344"/>
            <a:ext cx="971128" cy="218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F3F4-CE19-49F8-9EF4-FF4EE52031C2}" type="datetimeFigureOut">
              <a:rPr lang="en-GB" smtClean="0"/>
              <a:pPr/>
              <a:t>04/02/2025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6380972"/>
            <a:ext cx="730424" cy="34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685A-BD3A-4230-8D85-804689F672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01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Datganiadau Ariannol PCDDS 2023/2024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y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Datganiad Tryloywder</a:t>
            </a:r>
          </a:p>
        </p:txBody>
      </p:sp>
    </p:spTree>
    <p:extLst>
      <p:ext uri="{BB962C8B-B14F-4D97-AF65-F5344CB8AC3E}">
        <p14:creationId xmlns:p14="http://schemas.microsoft.com/office/powerpoint/2010/main" val="340895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3562B-BD80-FA3E-6DE8-6FA84AC14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25450"/>
            <a:ext cx="4889500" cy="4997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GB" b="1"/>
              <a:t>Incwm y Brifysgol a’r Grŵp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02989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Mae’r Brifysgol yn elusen gofrestredig a daw ei hincwm o amrywiaeth eang o ffynonellau.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Ein ffynhonnell incwm fwyaf yw ffioedd dysgu a delir gan fyfyrwyr, a ategir gyda chyllid a geir gan CCAUC.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Mae’r Brifysgol hefyd yn cynhyrchu incwm masnachol o nifer o ffynonellau gan gynnwys </a:t>
            </a: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ei llety</a:t>
            </a:r>
            <a:r>
              <a:rPr lang="cy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ei ch</a:t>
            </a:r>
            <a:r>
              <a:rPr lang="cy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yfleusterau cynadledda a’i dyfarniadau grant masnachol.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Mae incwm cyfunol y grŵp yn cynnwys cyllid llywodraeth ar gyfer darpariaeth AB drwy ddau goleg AB, cyllid ar gyfer cyflenwi hyfforddiant iaith Gymraeg ac incwm masnachol o rentu eiddo a gweithgynhyrchu uwch.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413472-8D7F-0114-EBB8-F72C420A6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636912"/>
            <a:ext cx="24479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9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B4B228-3E0A-452E-5A2A-60D90C874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1" y="273050"/>
            <a:ext cx="4889500" cy="4997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b="1"/>
              <a:t>Gwariant Gweithredu’r Brifysgol a’r Grŵp 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0298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Eir i gostau am amrywiol resymau, gan sicrhau bob amser bod y myfyrwyr wrth galon popeth a wnawn.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Fel sy’n gyffredin ledled y sectorau AU, costau staff yw ein gwariant mwyaf.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Mae gwariant nad yw’n gyflogau’n cynnwys pob agwedd ar y Brifysgol, o gynnal yr ystâd, darparu cymorth academaidd a darparu’r gwasanaethau canolog sy’n angenrheidiol i alluogi cyflenwi ein gweithgaredd addysgu.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Mae Undeb y Myfyrwyr yn gorff annibynnol ac ni adlewyrchir costau rhedeg Undeb y Myfyrwyr yng nghyfrifon y Brifysgol. Rhoddodd y Brifysgol grant o £1,105,000 yn ystod y flwyddyn i gynorthwyo gyda chostau rhedeg Undeb y Myfyrwyr.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E4C3D4-4D8B-DA74-14EC-40421294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227"/>
          <a:stretch/>
        </p:blipFill>
        <p:spPr>
          <a:xfrm>
            <a:off x="6372200" y="2276873"/>
            <a:ext cx="267652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8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90C76A-B28F-A825-B732-F03A338F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73050"/>
            <a:ext cx="5483197" cy="43971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GB" b="1"/>
              <a:t>Defnydd o Ffioedd Dysgu’r Brifysgol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0298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Cafodd ffioedd dysgu ar gyfer myfyrwyr israddedig llawn amser domestig eu capio ar £9,000 y flwyddyn am y flwyddyn hyd at 31 Gorffennaf 2024.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Mae’r Brifysgol yn defnyddio ei holl ffrydiau incwm i gyflawni ei chenhadaeth graidd a darparu’r seilwaith canolog sydd ei angen i gefnogi’r gwaith cyflenwi hwn.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Yn 2023/2024 cafodd 74% o holl incwm ffioedd y Brifysgol ei ail-fuddsoddi’n uniongyrchol i gefnogi myfyrwyr gyda 15% yn cefnogi ystâd y Brifysgol a 11% yn cael ei ddefnyddio i gefnogi’r seilwaith canolog.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Mae’r Brifysgol yn buddsoddi’r rhan fwyaf o’i hincwm er mwyn darparu’r amgylchedd addysgu gorau bosibl i’w myfyrwyr gyda 71% o’r holl incwm ffioedd dysgu’n cael ei fuddsoddi mewn costau addysgu uniongyrchol a chostau lles myfyrwyr.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F2F36-5858-DDF5-AF77-410CC9301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2814637"/>
            <a:ext cx="20193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1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4121C8F-FB5F-66F8-6BA1-C403BEEAEA5E}"/>
              </a:ext>
            </a:extLst>
          </p:cNvPr>
          <p:cNvCxnSpPr>
            <a:cxnSpLocks/>
          </p:cNvCxnSpPr>
          <p:nvPr/>
        </p:nvCxnSpPr>
        <p:spPr>
          <a:xfrm flipH="1">
            <a:off x="4436657" y="4148023"/>
            <a:ext cx="34330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195732-0126-E264-ED1C-4FE128EF1890}"/>
              </a:ext>
            </a:extLst>
          </p:cNvPr>
          <p:cNvCxnSpPr>
            <a:cxnSpLocks/>
          </p:cNvCxnSpPr>
          <p:nvPr/>
        </p:nvCxnSpPr>
        <p:spPr>
          <a:xfrm flipH="1" flipV="1">
            <a:off x="4436657" y="2672071"/>
            <a:ext cx="3435880" cy="179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B19BE89-2657-0053-9D20-4D02E5B2AD1D}"/>
              </a:ext>
            </a:extLst>
          </p:cNvPr>
          <p:cNvCxnSpPr>
            <a:cxnSpLocks/>
            <a:stCxn id="28" idx="2"/>
            <a:endCxn id="40" idx="2"/>
          </p:cNvCxnSpPr>
          <p:nvPr/>
        </p:nvCxnSpPr>
        <p:spPr>
          <a:xfrm>
            <a:off x="6130925" y="1695543"/>
            <a:ext cx="1790" cy="25853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b="1"/>
              <a:t>Gwarged Gwaelodol a Defnydd Arian Parod y Brifysgol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07737" cy="41541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Mae’r Brifysgol yn ceisio cyflawni gwarged gweithredol bob blwyddyn er mwyn darparu’r arian parod sydd ei angen ar gyfer buddsoddi yn nyfodol y Brifysgol.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Mae rhan o’r gwariant hwn yn gwasanaethu ad-daliadau dyled ar ddatblygu campws y Brifysgol sy’n gwasanaethu poblogaeth y myfyrwyr heddiw gyda gwerth uwch yn cael ei roi at welliannau presennol ac yn y dyfodol i’r ystâd a’r cyfleusterau a ddarperir i fyfyrwyr.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 elusen, mae’r Brifysgol yn ceisio ail-fuddsoddi’r holl incwm ar ôl talu ei chostau gan ychwanegu at brofiad y myfyriwr yn y tymor canolig.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Yn ystod 2023/2024 gwariwyd 95% o incwm y brifysgol ar weithgaredd yn ystod y flwyddyn, gwariwyd 3% ar wasanaethu dyled, gwariwyd 19% ar wariant cyfalaf a defnyddiwyd yr hyn sy’n cyfateb i 17% o gronfeydd wrth gefn y grŵp a gronnwyd mewn blynyddoedd blaenorol.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F750F5-4144-73E2-FCE3-2EED5429DC11}"/>
              </a:ext>
            </a:extLst>
          </p:cNvPr>
          <p:cNvSpPr/>
          <p:nvPr/>
        </p:nvSpPr>
        <p:spPr>
          <a:xfrm>
            <a:off x="5410845" y="749196"/>
            <a:ext cx="1440160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EBITDA ac eithrio Pensiwn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4423D30-6FD2-F6C8-9E7A-7F6AACABFDFC}"/>
              </a:ext>
            </a:extLst>
          </p:cNvPr>
          <p:cNvSpPr/>
          <p:nvPr/>
        </p:nvSpPr>
        <p:spPr>
          <a:xfrm>
            <a:off x="5626869" y="1429835"/>
            <a:ext cx="1008112" cy="2657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£11,546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FBF9E8-C235-0E47-2EC6-AE769A40B0D8}"/>
              </a:ext>
            </a:extLst>
          </p:cNvPr>
          <p:cNvSpPr/>
          <p:nvPr/>
        </p:nvSpPr>
        <p:spPr>
          <a:xfrm>
            <a:off x="3719533" y="4461184"/>
            <a:ext cx="1440160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Ystâd y Brifysgol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F8CB9D0-9CE3-95F7-A4C8-A6B71FF2490C}"/>
              </a:ext>
            </a:extLst>
          </p:cNvPr>
          <p:cNvSpPr/>
          <p:nvPr/>
        </p:nvSpPr>
        <p:spPr>
          <a:xfrm>
            <a:off x="5422204" y="1891580"/>
            <a:ext cx="1440160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Arian Parod ar Gael ar gyfer Dyled a Capex</a:t>
            </a:r>
            <a:endParaRPr lang="en-GB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7FE0F5-15BB-965A-2A31-2C87F7BBD3CF}"/>
              </a:ext>
            </a:extLst>
          </p:cNvPr>
          <p:cNvSpPr/>
          <p:nvPr/>
        </p:nvSpPr>
        <p:spPr>
          <a:xfrm>
            <a:off x="7152659" y="2859136"/>
            <a:ext cx="1440160" cy="5040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Defnyddiwyd o'r Cronfeydd Wrth Gefn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FD58D5-291B-29A2-58DF-E33D9D37582E}"/>
              </a:ext>
            </a:extLst>
          </p:cNvPr>
          <p:cNvSpPr/>
          <p:nvPr/>
        </p:nvSpPr>
        <p:spPr>
          <a:xfrm>
            <a:off x="3719533" y="2859136"/>
            <a:ext cx="1440160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Gwasanaethu Dyled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F43F472-0D62-D90A-76F5-70DE9D10DA79}"/>
              </a:ext>
            </a:extLst>
          </p:cNvPr>
          <p:cNvSpPr/>
          <p:nvPr/>
        </p:nvSpPr>
        <p:spPr>
          <a:xfrm>
            <a:off x="7152457" y="4461184"/>
            <a:ext cx="1440160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y Brifysgol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2764D2D-21D3-9AD3-668E-8791D1BE198C}"/>
              </a:ext>
            </a:extLst>
          </p:cNvPr>
          <p:cNvSpPr/>
          <p:nvPr/>
        </p:nvSpPr>
        <p:spPr>
          <a:xfrm>
            <a:off x="5410845" y="3416671"/>
            <a:ext cx="1440160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Gwariant Cyfalaf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566DAE0-8E90-C8A5-8D53-A7F5B51C736A}"/>
              </a:ext>
            </a:extLst>
          </p:cNvPr>
          <p:cNvSpPr/>
          <p:nvPr/>
        </p:nvSpPr>
        <p:spPr>
          <a:xfrm>
            <a:off x="7368481" y="5072377"/>
            <a:ext cx="1008112" cy="2657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£4,899k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AB1C572-36C3-0B0C-179D-6CBE515045E8}"/>
              </a:ext>
            </a:extLst>
          </p:cNvPr>
          <p:cNvSpPr/>
          <p:nvPr/>
        </p:nvSpPr>
        <p:spPr>
          <a:xfrm>
            <a:off x="3938600" y="5045496"/>
            <a:ext cx="1008112" cy="2657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£20,245k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0CF1F36-9A55-80AD-4104-4216081A2B0D}"/>
              </a:ext>
            </a:extLst>
          </p:cNvPr>
          <p:cNvSpPr/>
          <p:nvPr/>
        </p:nvSpPr>
        <p:spPr>
          <a:xfrm>
            <a:off x="5628659" y="4015169"/>
            <a:ext cx="1008112" cy="2657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£25,144k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13CCB01-5F0A-DCDF-39DC-C777EF9222FA}"/>
              </a:ext>
            </a:extLst>
          </p:cNvPr>
          <p:cNvSpPr/>
          <p:nvPr/>
        </p:nvSpPr>
        <p:spPr>
          <a:xfrm>
            <a:off x="5652120" y="2566006"/>
            <a:ext cx="1008112" cy="2657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£7,234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CC2DDCB-B95B-4BEE-D032-97BBC950C498}"/>
              </a:ext>
            </a:extLst>
          </p:cNvPr>
          <p:cNvSpPr/>
          <p:nvPr/>
        </p:nvSpPr>
        <p:spPr>
          <a:xfrm>
            <a:off x="7368481" y="3431139"/>
            <a:ext cx="1008112" cy="2657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(£22,411k)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0072EAD-6AFA-AC6D-F108-FBEF8601DD24}"/>
              </a:ext>
            </a:extLst>
          </p:cNvPr>
          <p:cNvSpPr/>
          <p:nvPr/>
        </p:nvSpPr>
        <p:spPr>
          <a:xfrm>
            <a:off x="3935557" y="3429000"/>
            <a:ext cx="1008112" cy="2657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£4,501k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E051BC-E592-E5D9-90FD-7BD941060D61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4439613" y="2678906"/>
            <a:ext cx="1418" cy="180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6286242-4B52-C5BF-B1D9-65A85AC78353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7872537" y="2690011"/>
            <a:ext cx="202" cy="169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3713820-236E-1D5F-F215-C05C0AA0BCC1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4439613" y="4148023"/>
            <a:ext cx="3043" cy="3131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20FE65-D1AE-3F2A-E9A9-B03DD099C054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7869696" y="4148023"/>
            <a:ext cx="2841" cy="3131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84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4121C8F-FB5F-66F8-6BA1-C403BEEAEA5E}"/>
              </a:ext>
            </a:extLst>
          </p:cNvPr>
          <p:cNvCxnSpPr>
            <a:cxnSpLocks/>
          </p:cNvCxnSpPr>
          <p:nvPr/>
        </p:nvCxnSpPr>
        <p:spPr>
          <a:xfrm flipH="1">
            <a:off x="4436657" y="4148023"/>
            <a:ext cx="34330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195732-0126-E264-ED1C-4FE128EF1890}"/>
              </a:ext>
            </a:extLst>
          </p:cNvPr>
          <p:cNvCxnSpPr>
            <a:cxnSpLocks/>
          </p:cNvCxnSpPr>
          <p:nvPr/>
        </p:nvCxnSpPr>
        <p:spPr>
          <a:xfrm flipH="1" flipV="1">
            <a:off x="4436657" y="2672071"/>
            <a:ext cx="3435880" cy="179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B19BE89-2657-0053-9D20-4D02E5B2AD1D}"/>
              </a:ext>
            </a:extLst>
          </p:cNvPr>
          <p:cNvCxnSpPr>
            <a:stCxn id="28" idx="2"/>
          </p:cNvCxnSpPr>
          <p:nvPr/>
        </p:nvCxnSpPr>
        <p:spPr>
          <a:xfrm>
            <a:off x="6130925" y="1695543"/>
            <a:ext cx="0" cy="27619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b="1"/>
              <a:t>Gwarged Gwaelodol a Defnydd Arian Parod y Grŵp 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02989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Defnyddiodd perfformiad arian parod y Grŵp £</a:t>
            </a:r>
            <a:r>
              <a:rPr lang="cy-GB" sz="12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cy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miliwn o arian parod o gronfeydd wrth gefn y Brifysgol.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cy-GB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y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Yn ystod 2023/2024 gwariwyd 98% o incwm y grŵp ar weithgaredd yn ystod y flwyddyn, gwariwyd 2% ar wasanaethu dyled, gwariwyd 14% ar wariant cyfalaf a defnyddiwyd yr hyn sy’n cyfateb i 14% o gronfeydd wrth gefn y grŵp a gronnwyd yn ystod blynyddoedd blaenorol.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F750F5-4144-73E2-FCE3-2EED5429DC11}"/>
              </a:ext>
            </a:extLst>
          </p:cNvPr>
          <p:cNvSpPr/>
          <p:nvPr/>
        </p:nvSpPr>
        <p:spPr>
          <a:xfrm>
            <a:off x="5410845" y="749196"/>
            <a:ext cx="1440160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Grŵp EBITDA ac eithrio Pensiwn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4423D30-6FD2-F6C8-9E7A-7F6AACABFDFC}"/>
              </a:ext>
            </a:extLst>
          </p:cNvPr>
          <p:cNvSpPr/>
          <p:nvPr/>
        </p:nvSpPr>
        <p:spPr>
          <a:xfrm>
            <a:off x="5626869" y="1429835"/>
            <a:ext cx="1008112" cy="2657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£12,720k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CC3F90-3FE9-06BF-0C08-1FDD97E7F68D}"/>
              </a:ext>
            </a:extLst>
          </p:cNvPr>
          <p:cNvSpPr/>
          <p:nvPr/>
        </p:nvSpPr>
        <p:spPr>
          <a:xfrm>
            <a:off x="5436096" y="4457460"/>
            <a:ext cx="1440160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y Brifysgol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FBF9E8-C235-0E47-2EC6-AE769A40B0D8}"/>
              </a:ext>
            </a:extLst>
          </p:cNvPr>
          <p:cNvSpPr/>
          <p:nvPr/>
        </p:nvSpPr>
        <p:spPr>
          <a:xfrm>
            <a:off x="3719533" y="4461184"/>
            <a:ext cx="1440160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Ystâd y Brifysgol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F8CB9D0-9CE3-95F7-A4C8-A6B71FF2490C}"/>
              </a:ext>
            </a:extLst>
          </p:cNvPr>
          <p:cNvSpPr/>
          <p:nvPr/>
        </p:nvSpPr>
        <p:spPr>
          <a:xfrm>
            <a:off x="5422204" y="1891580"/>
            <a:ext cx="1440160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Arian Parod ar Gael ar gyfer Dyled a Capex</a:t>
            </a:r>
            <a:endParaRPr lang="en-GB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7FE0F5-15BB-965A-2A31-2C87F7BBD3CF}"/>
              </a:ext>
            </a:extLst>
          </p:cNvPr>
          <p:cNvSpPr/>
          <p:nvPr/>
        </p:nvSpPr>
        <p:spPr>
          <a:xfrm>
            <a:off x="7152659" y="2859136"/>
            <a:ext cx="1440160" cy="5040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Defnyddiwyd </a:t>
            </a:r>
            <a:r>
              <a:rPr lang="cy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o'r Cronfeydd Wrth Gefn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FD58D5-291B-29A2-58DF-E33D9D37582E}"/>
              </a:ext>
            </a:extLst>
          </p:cNvPr>
          <p:cNvSpPr/>
          <p:nvPr/>
        </p:nvSpPr>
        <p:spPr>
          <a:xfrm>
            <a:off x="3719533" y="2859136"/>
            <a:ext cx="1440160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Gwasanaethu Dyled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F43F472-0D62-D90A-76F5-70DE9D10DA79}"/>
              </a:ext>
            </a:extLst>
          </p:cNvPr>
          <p:cNvSpPr/>
          <p:nvPr/>
        </p:nvSpPr>
        <p:spPr>
          <a:xfrm>
            <a:off x="7152457" y="4461184"/>
            <a:ext cx="1440160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Gwariant Cyfalaf Grŵp Arall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2764D2D-21D3-9AD3-668E-8791D1BE198C}"/>
              </a:ext>
            </a:extLst>
          </p:cNvPr>
          <p:cNvSpPr/>
          <p:nvPr/>
        </p:nvSpPr>
        <p:spPr>
          <a:xfrm>
            <a:off x="5410845" y="3416671"/>
            <a:ext cx="1440160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Gwariant Cyfalaf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566DAE0-8E90-C8A5-8D53-A7F5B51C736A}"/>
              </a:ext>
            </a:extLst>
          </p:cNvPr>
          <p:cNvSpPr/>
          <p:nvPr/>
        </p:nvSpPr>
        <p:spPr>
          <a:xfrm>
            <a:off x="7368481" y="5072377"/>
            <a:ext cx="1008112" cy="2657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£2,579k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EE76420-9FC5-252B-5FED-A09E92B90B52}"/>
              </a:ext>
            </a:extLst>
          </p:cNvPr>
          <p:cNvSpPr/>
          <p:nvPr/>
        </p:nvSpPr>
        <p:spPr>
          <a:xfrm>
            <a:off x="5626869" y="5045416"/>
            <a:ext cx="1008112" cy="2657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£4,899k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AB1C572-36C3-0B0C-179D-6CBE515045E8}"/>
              </a:ext>
            </a:extLst>
          </p:cNvPr>
          <p:cNvSpPr/>
          <p:nvPr/>
        </p:nvSpPr>
        <p:spPr>
          <a:xfrm>
            <a:off x="3938600" y="5045496"/>
            <a:ext cx="1008112" cy="2657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£20,245k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0CF1F36-9A55-80AD-4104-4216081A2B0D}"/>
              </a:ext>
            </a:extLst>
          </p:cNvPr>
          <p:cNvSpPr/>
          <p:nvPr/>
        </p:nvSpPr>
        <p:spPr>
          <a:xfrm>
            <a:off x="5628659" y="4015169"/>
            <a:ext cx="1008112" cy="2657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£27,723k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13CCB01-5F0A-DCDF-39DC-C777EF9222FA}"/>
              </a:ext>
            </a:extLst>
          </p:cNvPr>
          <p:cNvSpPr/>
          <p:nvPr/>
        </p:nvSpPr>
        <p:spPr>
          <a:xfrm>
            <a:off x="5652120" y="2566006"/>
            <a:ext cx="1008112" cy="2657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£5,486k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CC2DDCB-B95B-4BEE-D032-97BBC950C498}"/>
              </a:ext>
            </a:extLst>
          </p:cNvPr>
          <p:cNvSpPr/>
          <p:nvPr/>
        </p:nvSpPr>
        <p:spPr>
          <a:xfrm>
            <a:off x="7368481" y="3431139"/>
            <a:ext cx="1008112" cy="2657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(£27,261k)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0072EAD-6AFA-AC6D-F108-FBEF8601DD24}"/>
              </a:ext>
            </a:extLst>
          </p:cNvPr>
          <p:cNvSpPr/>
          <p:nvPr/>
        </p:nvSpPr>
        <p:spPr>
          <a:xfrm>
            <a:off x="3935557" y="3429000"/>
            <a:ext cx="1008112" cy="2657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£5,024k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E051BC-E592-E5D9-90FD-7BD941060D61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4439613" y="2678906"/>
            <a:ext cx="1418" cy="180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6286242-4B52-C5BF-B1D9-65A85AC78353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7872537" y="2690011"/>
            <a:ext cx="202" cy="169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3713820-236E-1D5F-F215-C05C0AA0BCC1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4439613" y="4148023"/>
            <a:ext cx="3043" cy="3131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20FE65-D1AE-3F2A-E9A9-B03DD099C054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7869696" y="4148023"/>
            <a:ext cx="2841" cy="3131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686122"/>
      </p:ext>
    </p:extLst>
  </p:cSld>
  <p:clrMapOvr>
    <a:masterClrMapping/>
  </p:clrMapOvr>
</p:sld>
</file>

<file path=ppt/theme/theme1.xml><?xml version="1.0" encoding="utf-8"?>
<a:theme xmlns:a="http://schemas.openxmlformats.org/drawingml/2006/main" name="20140311PresentationUWTSD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WTS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AC8572FA451C4A8C62C266268C941C" ma:contentTypeVersion="11" ma:contentTypeDescription="Create a new document." ma:contentTypeScope="" ma:versionID="15063476170477e522149d48b2ba7ae2">
  <xsd:schema xmlns:xsd="http://www.w3.org/2001/XMLSchema" xmlns:xs="http://www.w3.org/2001/XMLSchema" xmlns:p="http://schemas.microsoft.com/office/2006/metadata/properties" xmlns:ns3="6d46fdde-5d26-4950-981c-b14a66732252" xmlns:ns4="2246f762-e4c2-4389-aeb5-9c233ec06f49" targetNamespace="http://schemas.microsoft.com/office/2006/metadata/properties" ma:root="true" ma:fieldsID="350c38a34f10eddcf16c1c9d2bff9e93" ns3:_="" ns4:_="">
    <xsd:import namespace="6d46fdde-5d26-4950-981c-b14a66732252"/>
    <xsd:import namespace="2246f762-e4c2-4389-aeb5-9c233ec06f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6fdde-5d26-4950-981c-b14a667322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6f762-e4c2-4389-aeb5-9c233ec06f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246f762-e4c2-4389-aeb5-9c233ec06f49">
      <UserInfo>
        <DisplayName>Alison Harding</DisplayName>
        <AccountId>352</AccountId>
        <AccountType/>
      </UserInfo>
      <UserInfo>
        <DisplayName>Rachel Bendall</DisplayName>
        <AccountId>2520</AccountId>
        <AccountType/>
      </UserInfo>
      <UserInfo>
        <DisplayName>Ruth Groff</DisplayName>
        <AccountId>2266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04BE40-8B85-449B-A274-5C94C23EAA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46fdde-5d26-4950-981c-b14a66732252"/>
    <ds:schemaRef ds:uri="2246f762-e4c2-4389-aeb5-9c233ec06f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FC5585-51CA-4C4C-9028-AEC8FAD67B8B}">
  <ds:schemaRefs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6d46fdde-5d26-4950-981c-b14a66732252"/>
    <ds:schemaRef ds:uri="http://purl.org/dc/dcmitype/"/>
    <ds:schemaRef ds:uri="http://schemas.microsoft.com/office/2006/documentManagement/types"/>
    <ds:schemaRef ds:uri="2246f762-e4c2-4389-aeb5-9c233ec06f4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081439C-114A-4151-B03A-0408F1ADA9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20140311PresentationUWTSDTemplate</Template>
  <TotalTime>0</TotalTime>
  <Words>674</Words>
  <Application>Microsoft Office PowerPoint</Application>
  <PresentationFormat>Sioe Ar-sgrin (4:3)</PresentationFormat>
  <Paragraphs>68</Paragraphs>
  <Slides>6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3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6</vt:i4>
      </vt:variant>
    </vt:vector>
  </HeadingPairs>
  <TitlesOfParts>
    <vt:vector size="10" baseType="lpstr">
      <vt:lpstr>Myriad Pro</vt:lpstr>
      <vt:lpstr>Arial</vt:lpstr>
      <vt:lpstr>Calibri</vt:lpstr>
      <vt:lpstr>20140311PresentationUWTSDTemplate</vt:lpstr>
      <vt:lpstr>Datganiadau Ariannol PCDDS 2023/2024</vt:lpstr>
      <vt:lpstr>Incwm y Brifysgol a’r Grŵp</vt:lpstr>
      <vt:lpstr>Gwariant Gweithredu’r Brifysgol a’r Grŵp </vt:lpstr>
      <vt:lpstr>Defnydd o Ffioedd Dysgu’r Brifysgol</vt:lpstr>
      <vt:lpstr>Gwarged Gwaelodol a Defnydd Arian Parod y Brifysgol</vt:lpstr>
      <vt:lpstr>Gwarged Gwaelodol a Defnydd Arian Parod y Grŵp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Swanson, Mike</dc:creator>
  <cp:lastModifiedBy>Margaret Bowen</cp:lastModifiedBy>
  <cp:revision>148</cp:revision>
  <cp:lastPrinted>2020-07-22T21:33:14Z</cp:lastPrinted>
  <dcterms:created xsi:type="dcterms:W3CDTF">2015-04-14T15:21:28Z</dcterms:created>
  <dcterms:modified xsi:type="dcterms:W3CDTF">2025-02-04T11:39:50Z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0x0101007CAC8572FA451C4A8C62C266268C941C</vt:lpwstr>
  </property>
</Properties>
</file>