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66" r:id="rId6"/>
  </p:sldMasterIdLst>
  <p:sldIdLst>
    <p:sldId id="256" r:id="rId7"/>
    <p:sldId id="416" r:id="rId8"/>
    <p:sldId id="417" r:id="rId9"/>
    <p:sldId id="418" r:id="rId10"/>
    <p:sldId id="419" r:id="rId11"/>
    <p:sldId id="372" r:id="rId12"/>
    <p:sldId id="420" r:id="rId13"/>
    <p:sldId id="373" r:id="rId14"/>
    <p:sldId id="272" r:id="rId15"/>
    <p:sldId id="374" r:id="rId16"/>
    <p:sldId id="375" r:id="rId17"/>
    <p:sldId id="390" r:id="rId18"/>
    <p:sldId id="376" r:id="rId19"/>
    <p:sldId id="421" r:id="rId20"/>
    <p:sldId id="378" r:id="rId21"/>
    <p:sldId id="380" r:id="rId22"/>
    <p:sldId id="411" r:id="rId23"/>
    <p:sldId id="382" r:id="rId24"/>
    <p:sldId id="423" r:id="rId25"/>
    <p:sldId id="385" r:id="rId26"/>
    <p:sldId id="386" r:id="rId27"/>
    <p:sldId id="387" r:id="rId28"/>
    <p:sldId id="389" r:id="rId29"/>
    <p:sldId id="395" r:id="rId30"/>
    <p:sldId id="394" r:id="rId31"/>
    <p:sldId id="391" r:id="rId32"/>
    <p:sldId id="388" r:id="rId33"/>
    <p:sldId id="392" r:id="rId34"/>
    <p:sldId id="398" r:id="rId35"/>
    <p:sldId id="393" r:id="rId36"/>
    <p:sldId id="396" r:id="rId37"/>
    <p:sldId id="424" r:id="rId38"/>
    <p:sldId id="399" r:id="rId39"/>
    <p:sldId id="400" r:id="rId40"/>
    <p:sldId id="401" r:id="rId41"/>
    <p:sldId id="402" r:id="rId42"/>
    <p:sldId id="425" r:id="rId43"/>
    <p:sldId id="428" r:id="rId44"/>
    <p:sldId id="403" r:id="rId45"/>
    <p:sldId id="407" r:id="rId46"/>
    <p:sldId id="426" r:id="rId47"/>
    <p:sldId id="42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D46A40-BFF4-4EAA-8E9E-A522344991CF}">
          <p14:sldIdLst>
            <p14:sldId id="256"/>
            <p14:sldId id="416"/>
          </p14:sldIdLst>
        </p14:section>
        <p14:section name="Key Information" id="{53C08BAB-4E47-467B-B8C1-20700A9CA93D}">
          <p14:sldIdLst>
            <p14:sldId id="417"/>
            <p14:sldId id="418"/>
            <p14:sldId id="419"/>
            <p14:sldId id="372"/>
            <p14:sldId id="420"/>
            <p14:sldId id="373"/>
          </p14:sldIdLst>
        </p14:section>
        <p14:section name="Duties of External Examiners" id="{5803D2B1-623A-4C24-A906-C1307BF686C6}">
          <p14:sldIdLst>
            <p14:sldId id="272"/>
            <p14:sldId id="374"/>
            <p14:sldId id="375"/>
          </p14:sldIdLst>
        </p14:section>
        <p14:section name="Verifying Assessments" id="{0BA5A270-159B-4C88-A13A-D967502FB226}">
          <p14:sldIdLst>
            <p14:sldId id="390"/>
            <p14:sldId id="376"/>
            <p14:sldId id="421"/>
            <p14:sldId id="378"/>
            <p14:sldId id="380"/>
            <p14:sldId id="411"/>
            <p14:sldId id="382"/>
            <p14:sldId id="423"/>
            <p14:sldId id="385"/>
            <p14:sldId id="386"/>
            <p14:sldId id="387"/>
            <p14:sldId id="389"/>
            <p14:sldId id="395"/>
            <p14:sldId id="394"/>
            <p14:sldId id="391"/>
            <p14:sldId id="388"/>
            <p14:sldId id="392"/>
            <p14:sldId id="398"/>
            <p14:sldId id="393"/>
            <p14:sldId id="396"/>
            <p14:sldId id="424"/>
          </p14:sldIdLst>
        </p14:section>
        <p14:section name="Award Regulations" id="{0A26838B-5086-45A3-A063-9D994E628BA3}">
          <p14:sldIdLst>
            <p14:sldId id="399"/>
            <p14:sldId id="400"/>
            <p14:sldId id="401"/>
          </p14:sldIdLst>
        </p14:section>
        <p14:section name="External Examiner Report" id="{19B950EE-3B3C-4BC7-BA5D-A40711058E7F}">
          <p14:sldIdLst>
            <p14:sldId id="402"/>
            <p14:sldId id="425"/>
            <p14:sldId id="428"/>
            <p14:sldId id="403"/>
          </p14:sldIdLst>
        </p14:section>
        <p14:section name="Additional Information" id="{B996FA78-467F-49F7-AB30-9F690B3DD4F9}">
          <p14:sldIdLst>
            <p14:sldId id="407"/>
            <p14:sldId id="426"/>
            <p14:sldId id="42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61A52C-F3F5-41A4-8598-3C876AB7FBC8}" name="Errietta Bissa" initials="EB" userId="S::e.bissa@uwtsd.ac.uk::81ffec9e-7d76-4710-b828-fc34ea58d3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312B27-83CB-461B-A171-F8885E23F929}" v="1710" dt="2025-09-10T09:49:06.819"/>
    <p1510:client id="{E8106223-08D7-45EC-8175-B174FBEB7288}" v="9" dt="2025-09-10T09:49:14.1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6327"/>
  </p:normalViewPr>
  <p:slideViewPr>
    <p:cSldViewPr snapToGrid="0" snapToObjects="1">
      <p:cViewPr varScale="1">
        <p:scale>
          <a:sx n="108" d="100"/>
          <a:sy n="108" d="100"/>
        </p:scale>
        <p:origin x="64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AD0F6-07B6-463C-A862-97B491A0BB29}" type="doc">
      <dgm:prSet loTypeId="urn:microsoft.com/office/officeart/2005/8/layout/process1" loCatId="process" qsTypeId="urn:microsoft.com/office/officeart/2005/8/quickstyle/simple1" qsCatId="simple" csTypeId="urn:microsoft.com/office/officeart/2005/8/colors/accent1_2" csCatId="accent1" phldr="1"/>
      <dgm:spPr/>
    </dgm:pt>
    <dgm:pt modelId="{627C365C-DD29-47E9-AF50-4ADE98CA0DF0}">
      <dgm:prSet phldrT="[Text]"/>
      <dgm:spPr/>
      <dgm:t>
        <a:bodyPr/>
        <a:lstStyle/>
        <a:p>
          <a:r>
            <a:rPr lang="en-GB" dirty="0" err="1"/>
            <a:t>Arweinydd</a:t>
          </a:r>
          <a:r>
            <a:rPr lang="en-GB" dirty="0"/>
            <a:t> y </a:t>
          </a:r>
          <a:r>
            <a:rPr lang="en-GB" dirty="0" err="1"/>
            <a:t>modwl</a:t>
          </a:r>
          <a:r>
            <a:rPr lang="en-GB" dirty="0"/>
            <a:t> </a:t>
          </a:r>
          <a:r>
            <a:rPr lang="en-GB" dirty="0" err="1"/>
            <a:t>yn</a:t>
          </a:r>
          <a:r>
            <a:rPr lang="en-GB" dirty="0"/>
            <a:t> </a:t>
          </a:r>
          <a:r>
            <a:rPr lang="en-GB" dirty="0" err="1"/>
            <a:t>paratoi</a:t>
          </a:r>
          <a:r>
            <a:rPr lang="en-GB" dirty="0"/>
            <a:t> </a:t>
          </a:r>
          <a:r>
            <a:rPr lang="en-GB" dirty="0" err="1"/>
            <a:t>tasgau</a:t>
          </a:r>
          <a:r>
            <a:rPr lang="en-GB" dirty="0"/>
            <a:t> </a:t>
          </a:r>
          <a:r>
            <a:rPr lang="en-GB" dirty="0" err="1"/>
            <a:t>asesu</a:t>
          </a:r>
          <a:r>
            <a:rPr lang="en-GB" dirty="0"/>
            <a:t> ac </a:t>
          </a:r>
          <a:r>
            <a:rPr lang="en-GB" dirty="0" err="1"/>
            <a:t>yn</a:t>
          </a:r>
          <a:r>
            <a:rPr lang="en-GB" dirty="0"/>
            <a:t> </a:t>
          </a:r>
          <a:r>
            <a:rPr lang="en-GB" dirty="0" err="1"/>
            <a:t>cwblhau</a:t>
          </a:r>
          <a:r>
            <a:rPr lang="en-GB" dirty="0"/>
            <a:t> </a:t>
          </a:r>
          <a:r>
            <a:rPr lang="en-GB" dirty="0" err="1"/>
            <a:t>ffurflen</a:t>
          </a:r>
          <a:r>
            <a:rPr lang="en-GB" dirty="0"/>
            <a:t> GA36</a:t>
          </a:r>
        </a:p>
      </dgm:t>
    </dgm:pt>
    <dgm:pt modelId="{6FFA9684-F2A9-4BE6-8A05-406E3D3B75BB}" type="parTrans" cxnId="{DCC8D62F-42D4-46FF-895D-67FB1FEF496D}">
      <dgm:prSet/>
      <dgm:spPr/>
      <dgm:t>
        <a:bodyPr/>
        <a:lstStyle/>
        <a:p>
          <a:endParaRPr lang="en-GB"/>
        </a:p>
      </dgm:t>
    </dgm:pt>
    <dgm:pt modelId="{004C6D86-2913-4BAD-9AC8-59E044420267}" type="sibTrans" cxnId="{DCC8D62F-42D4-46FF-895D-67FB1FEF496D}">
      <dgm:prSet/>
      <dgm:spPr/>
      <dgm:t>
        <a:bodyPr/>
        <a:lstStyle/>
        <a:p>
          <a:endParaRPr lang="en-GB"/>
        </a:p>
      </dgm:t>
    </dgm:pt>
    <dgm:pt modelId="{F7DE29D1-BB54-4F2C-B078-C9CC5D37E668}">
      <dgm:prSet phldrT="[Text]"/>
      <dgm:spPr/>
      <dgm:t>
        <a:bodyPr/>
        <a:lstStyle/>
        <a:p>
          <a:r>
            <a:rPr lang="en-GB" dirty="0" err="1"/>
            <a:t>Arweinydd</a:t>
          </a:r>
          <a:r>
            <a:rPr lang="en-GB" dirty="0"/>
            <a:t> y </a:t>
          </a:r>
          <a:r>
            <a:rPr lang="en-GB" dirty="0" err="1"/>
            <a:t>modwl</a:t>
          </a:r>
          <a:r>
            <a:rPr lang="en-GB" dirty="0"/>
            <a:t> </a:t>
          </a:r>
          <a:r>
            <a:rPr lang="en-GB" dirty="0" err="1"/>
            <a:t>yn</a:t>
          </a:r>
          <a:r>
            <a:rPr lang="en-GB" dirty="0"/>
            <a:t> </a:t>
          </a:r>
          <a:r>
            <a:rPr lang="en-GB" dirty="0" err="1"/>
            <a:t>cwblhau'r</a:t>
          </a:r>
          <a:r>
            <a:rPr lang="en-GB" dirty="0"/>
            <a:t> </a:t>
          </a:r>
          <a:r>
            <a:rPr lang="en-GB" dirty="0" err="1"/>
            <a:t>Ffurflen</a:t>
          </a:r>
          <a:r>
            <a:rPr lang="en-GB" dirty="0"/>
            <a:t> </a:t>
          </a:r>
          <a:r>
            <a:rPr lang="en-GB" dirty="0" err="1"/>
            <a:t>Cymeradwyo</a:t>
          </a:r>
          <a:r>
            <a:rPr lang="en-GB" dirty="0"/>
            <a:t> </a:t>
          </a:r>
          <a:r>
            <a:rPr lang="en-GB" dirty="0" err="1"/>
            <a:t>Asesiad</a:t>
          </a:r>
          <a:r>
            <a:rPr lang="en-GB" dirty="0"/>
            <a:t> (GA34)</a:t>
          </a:r>
        </a:p>
      </dgm:t>
    </dgm:pt>
    <dgm:pt modelId="{AC7BA307-9C0B-4DBD-988B-D6C06AFA73F8}" type="parTrans" cxnId="{43BEE117-E0D9-4482-835B-18AEE9BFB5C8}">
      <dgm:prSet/>
      <dgm:spPr/>
      <dgm:t>
        <a:bodyPr/>
        <a:lstStyle/>
        <a:p>
          <a:endParaRPr lang="en-GB"/>
        </a:p>
      </dgm:t>
    </dgm:pt>
    <dgm:pt modelId="{2B4EA216-05D4-43CA-8CD3-F9000E77D6D6}" type="sibTrans" cxnId="{43BEE117-E0D9-4482-835B-18AEE9BFB5C8}">
      <dgm:prSet/>
      <dgm:spPr/>
      <dgm:t>
        <a:bodyPr/>
        <a:lstStyle/>
        <a:p>
          <a:endParaRPr lang="en-GB"/>
        </a:p>
      </dgm:t>
    </dgm:pt>
    <dgm:pt modelId="{37859F90-7DAA-4BEE-96F5-75A23A6BC02B}">
      <dgm:prSet phldrT="[Text]"/>
      <dgm:spPr/>
      <dgm:t>
        <a:bodyPr/>
        <a:lstStyle/>
        <a:p>
          <a:r>
            <a:rPr lang="en-GB" dirty="0" err="1"/>
            <a:t>Cymedrolwr</a:t>
          </a:r>
          <a:r>
            <a:rPr lang="en-GB" dirty="0"/>
            <a:t> </a:t>
          </a:r>
          <a:r>
            <a:rPr lang="en-GB" dirty="0" err="1"/>
            <a:t>yn</a:t>
          </a:r>
          <a:r>
            <a:rPr lang="en-GB" dirty="0"/>
            <a:t> </a:t>
          </a:r>
          <a:r>
            <a:rPr lang="en-GB" dirty="0" err="1"/>
            <a:t>adolygu</a:t>
          </a:r>
          <a:r>
            <a:rPr lang="en-GB" dirty="0"/>
            <a:t> </a:t>
          </a:r>
          <a:r>
            <a:rPr lang="en-GB" dirty="0" err="1"/>
            <a:t>asesiadau</a:t>
          </a:r>
          <a:r>
            <a:rPr lang="en-GB" dirty="0"/>
            <a:t> a </a:t>
          </a:r>
          <a:r>
            <a:rPr lang="en-GB" dirty="0" err="1"/>
            <a:t>diweddariadau</a:t>
          </a:r>
          <a:r>
            <a:rPr lang="en-GB" dirty="0"/>
            <a:t> GA34</a:t>
          </a:r>
        </a:p>
      </dgm:t>
    </dgm:pt>
    <dgm:pt modelId="{A1E467BE-73ED-44A9-BDD7-2AEBD5E2D758}" type="parTrans" cxnId="{63E15A48-CFBE-425B-AA32-FBD7AFB3BA1D}">
      <dgm:prSet/>
      <dgm:spPr/>
      <dgm:t>
        <a:bodyPr/>
        <a:lstStyle/>
        <a:p>
          <a:endParaRPr lang="en-GB"/>
        </a:p>
      </dgm:t>
    </dgm:pt>
    <dgm:pt modelId="{05AC8ADE-AD56-4006-8D75-DDAEF65935DB}" type="sibTrans" cxnId="{63E15A48-CFBE-425B-AA32-FBD7AFB3BA1D}">
      <dgm:prSet/>
      <dgm:spPr/>
      <dgm:t>
        <a:bodyPr/>
        <a:lstStyle/>
        <a:p>
          <a:endParaRPr lang="en-GB"/>
        </a:p>
      </dgm:t>
    </dgm:pt>
    <dgm:pt modelId="{F56C506B-80E5-4FA8-BD7F-52CC58CAD5CA}">
      <dgm:prSet phldrT="[Text]"/>
      <dgm:spPr/>
      <dgm:t>
        <a:bodyPr/>
        <a:lstStyle/>
        <a:p>
          <a:r>
            <a:rPr lang="en-GB" dirty="0" err="1"/>
            <a:t>Arholwr</a:t>
          </a:r>
          <a:r>
            <a:rPr lang="en-GB" dirty="0"/>
            <a:t> </a:t>
          </a:r>
          <a:r>
            <a:rPr lang="en-GB" dirty="0" err="1"/>
            <a:t>allanol</a:t>
          </a:r>
          <a:r>
            <a:rPr lang="en-GB" dirty="0"/>
            <a:t> </a:t>
          </a:r>
          <a:r>
            <a:rPr lang="en-GB" dirty="0" err="1"/>
            <a:t>yn</a:t>
          </a:r>
          <a:r>
            <a:rPr lang="en-GB" dirty="0"/>
            <a:t> </a:t>
          </a:r>
          <a:r>
            <a:rPr lang="en-GB" dirty="0" err="1"/>
            <a:t>adolygu</a:t>
          </a:r>
          <a:r>
            <a:rPr lang="en-GB" dirty="0"/>
            <a:t>, </a:t>
          </a:r>
          <a:r>
            <a:rPr lang="en-GB" dirty="0" err="1"/>
            <a:t>asesiadau</a:t>
          </a:r>
          <a:r>
            <a:rPr lang="en-GB" dirty="0"/>
            <a:t> ac </a:t>
          </a:r>
          <a:r>
            <a:rPr lang="en-GB" dirty="0" err="1"/>
            <a:t>yn</a:t>
          </a:r>
          <a:r>
            <a:rPr lang="en-GB" dirty="0"/>
            <a:t> </a:t>
          </a:r>
          <a:r>
            <a:rPr lang="en-GB" dirty="0" err="1"/>
            <a:t>llofnodi</a:t>
          </a:r>
          <a:r>
            <a:rPr lang="en-GB" dirty="0"/>
            <a:t> GA34</a:t>
          </a:r>
        </a:p>
      </dgm:t>
    </dgm:pt>
    <dgm:pt modelId="{AA433371-91E4-4C41-B8A2-0A930150C71F}" type="parTrans" cxnId="{0CA91225-5729-40A4-B81F-CD854F29AAEC}">
      <dgm:prSet/>
      <dgm:spPr/>
      <dgm:t>
        <a:bodyPr/>
        <a:lstStyle/>
        <a:p>
          <a:endParaRPr lang="en-GB"/>
        </a:p>
      </dgm:t>
    </dgm:pt>
    <dgm:pt modelId="{57F6ED76-E3D7-4ECD-9212-CEC31C68031E}" type="sibTrans" cxnId="{0CA91225-5729-40A4-B81F-CD854F29AAEC}">
      <dgm:prSet/>
      <dgm:spPr/>
      <dgm:t>
        <a:bodyPr/>
        <a:lstStyle/>
        <a:p>
          <a:endParaRPr lang="en-GB"/>
        </a:p>
      </dgm:t>
    </dgm:pt>
    <dgm:pt modelId="{548580F1-3DE6-415C-8D7D-71B1A95A9E62}" type="pres">
      <dgm:prSet presAssocID="{C59AD0F6-07B6-463C-A862-97B491A0BB29}" presName="Name0" presStyleCnt="0">
        <dgm:presLayoutVars>
          <dgm:dir/>
          <dgm:resizeHandles val="exact"/>
        </dgm:presLayoutVars>
      </dgm:prSet>
      <dgm:spPr/>
    </dgm:pt>
    <dgm:pt modelId="{E2D0E496-B560-4BE8-85EC-ED82F70B142E}" type="pres">
      <dgm:prSet presAssocID="{627C365C-DD29-47E9-AF50-4ADE98CA0DF0}" presName="node" presStyleLbl="node1" presStyleIdx="0" presStyleCnt="4">
        <dgm:presLayoutVars>
          <dgm:bulletEnabled val="1"/>
        </dgm:presLayoutVars>
      </dgm:prSet>
      <dgm:spPr/>
    </dgm:pt>
    <dgm:pt modelId="{FD99D5CF-A46C-4C5E-A084-FE838764352B}" type="pres">
      <dgm:prSet presAssocID="{004C6D86-2913-4BAD-9AC8-59E044420267}" presName="sibTrans" presStyleLbl="sibTrans2D1" presStyleIdx="0" presStyleCnt="3"/>
      <dgm:spPr/>
    </dgm:pt>
    <dgm:pt modelId="{C947247D-13C6-4D3E-B7F9-CDFCA5E71658}" type="pres">
      <dgm:prSet presAssocID="{004C6D86-2913-4BAD-9AC8-59E044420267}" presName="connectorText" presStyleLbl="sibTrans2D1" presStyleIdx="0" presStyleCnt="3"/>
      <dgm:spPr/>
    </dgm:pt>
    <dgm:pt modelId="{C90F93C4-5211-4507-B024-93CEBB20FE38}" type="pres">
      <dgm:prSet presAssocID="{F7DE29D1-BB54-4F2C-B078-C9CC5D37E668}" presName="node" presStyleLbl="node1" presStyleIdx="1" presStyleCnt="4">
        <dgm:presLayoutVars>
          <dgm:bulletEnabled val="1"/>
        </dgm:presLayoutVars>
      </dgm:prSet>
      <dgm:spPr/>
    </dgm:pt>
    <dgm:pt modelId="{FA43E3A8-5FF8-4633-9BEF-FFFDD3AB0D03}" type="pres">
      <dgm:prSet presAssocID="{2B4EA216-05D4-43CA-8CD3-F9000E77D6D6}" presName="sibTrans" presStyleLbl="sibTrans2D1" presStyleIdx="1" presStyleCnt="3"/>
      <dgm:spPr/>
    </dgm:pt>
    <dgm:pt modelId="{C25CAED6-24DF-4D1F-B679-43B9E5265443}" type="pres">
      <dgm:prSet presAssocID="{2B4EA216-05D4-43CA-8CD3-F9000E77D6D6}" presName="connectorText" presStyleLbl="sibTrans2D1" presStyleIdx="1" presStyleCnt="3"/>
      <dgm:spPr/>
    </dgm:pt>
    <dgm:pt modelId="{89D3B761-CEB9-43AA-93E7-8176344260DB}" type="pres">
      <dgm:prSet presAssocID="{37859F90-7DAA-4BEE-96F5-75A23A6BC02B}" presName="node" presStyleLbl="node1" presStyleIdx="2" presStyleCnt="4">
        <dgm:presLayoutVars>
          <dgm:bulletEnabled val="1"/>
        </dgm:presLayoutVars>
      </dgm:prSet>
      <dgm:spPr/>
    </dgm:pt>
    <dgm:pt modelId="{D13C9590-14DA-4A16-B81C-7EB9AA84C501}" type="pres">
      <dgm:prSet presAssocID="{05AC8ADE-AD56-4006-8D75-DDAEF65935DB}" presName="sibTrans" presStyleLbl="sibTrans2D1" presStyleIdx="2" presStyleCnt="3"/>
      <dgm:spPr/>
    </dgm:pt>
    <dgm:pt modelId="{4D598EB4-6CD5-4966-9183-E4C16CA82760}" type="pres">
      <dgm:prSet presAssocID="{05AC8ADE-AD56-4006-8D75-DDAEF65935DB}" presName="connectorText" presStyleLbl="sibTrans2D1" presStyleIdx="2" presStyleCnt="3"/>
      <dgm:spPr/>
    </dgm:pt>
    <dgm:pt modelId="{D22EB3AF-DB2D-45A7-A8C0-824A3F64EC62}" type="pres">
      <dgm:prSet presAssocID="{F56C506B-80E5-4FA8-BD7F-52CC58CAD5CA}" presName="node" presStyleLbl="node1" presStyleIdx="3" presStyleCnt="4" custLinFactNeighborX="572" custLinFactNeighborY="3990">
        <dgm:presLayoutVars>
          <dgm:bulletEnabled val="1"/>
        </dgm:presLayoutVars>
      </dgm:prSet>
      <dgm:spPr/>
    </dgm:pt>
  </dgm:ptLst>
  <dgm:cxnLst>
    <dgm:cxn modelId="{D4D3FA03-5978-42CF-9451-4422E0DC19CA}" type="presOf" srcId="{F7DE29D1-BB54-4F2C-B078-C9CC5D37E668}" destId="{C90F93C4-5211-4507-B024-93CEBB20FE38}" srcOrd="0" destOrd="0" presId="urn:microsoft.com/office/officeart/2005/8/layout/process1"/>
    <dgm:cxn modelId="{F52BE904-16E5-4B52-83D1-6CE818835778}" type="presOf" srcId="{627C365C-DD29-47E9-AF50-4ADE98CA0DF0}" destId="{E2D0E496-B560-4BE8-85EC-ED82F70B142E}" srcOrd="0" destOrd="0" presId="urn:microsoft.com/office/officeart/2005/8/layout/process1"/>
    <dgm:cxn modelId="{C5F85009-8C98-4AA0-97E7-F038D7ACA03B}" type="presOf" srcId="{004C6D86-2913-4BAD-9AC8-59E044420267}" destId="{C947247D-13C6-4D3E-B7F9-CDFCA5E71658}" srcOrd="1" destOrd="0" presId="urn:microsoft.com/office/officeart/2005/8/layout/process1"/>
    <dgm:cxn modelId="{43BEE117-E0D9-4482-835B-18AEE9BFB5C8}" srcId="{C59AD0F6-07B6-463C-A862-97B491A0BB29}" destId="{F7DE29D1-BB54-4F2C-B078-C9CC5D37E668}" srcOrd="1" destOrd="0" parTransId="{AC7BA307-9C0B-4DBD-988B-D6C06AFA73F8}" sibTransId="{2B4EA216-05D4-43CA-8CD3-F9000E77D6D6}"/>
    <dgm:cxn modelId="{2841B721-AC3C-4A6E-A263-F1A1E73492B9}" type="presOf" srcId="{2B4EA216-05D4-43CA-8CD3-F9000E77D6D6}" destId="{C25CAED6-24DF-4D1F-B679-43B9E5265443}" srcOrd="1" destOrd="0" presId="urn:microsoft.com/office/officeart/2005/8/layout/process1"/>
    <dgm:cxn modelId="{0CA91225-5729-40A4-B81F-CD854F29AAEC}" srcId="{C59AD0F6-07B6-463C-A862-97B491A0BB29}" destId="{F56C506B-80E5-4FA8-BD7F-52CC58CAD5CA}" srcOrd="3" destOrd="0" parTransId="{AA433371-91E4-4C41-B8A2-0A930150C71F}" sibTransId="{57F6ED76-E3D7-4ECD-9212-CEC31C68031E}"/>
    <dgm:cxn modelId="{DCC8D62F-42D4-46FF-895D-67FB1FEF496D}" srcId="{C59AD0F6-07B6-463C-A862-97B491A0BB29}" destId="{627C365C-DD29-47E9-AF50-4ADE98CA0DF0}" srcOrd="0" destOrd="0" parTransId="{6FFA9684-F2A9-4BE6-8A05-406E3D3B75BB}" sibTransId="{004C6D86-2913-4BAD-9AC8-59E044420267}"/>
    <dgm:cxn modelId="{5E50C435-1775-4FC4-B93D-3C3072202EED}" type="presOf" srcId="{05AC8ADE-AD56-4006-8D75-DDAEF65935DB}" destId="{D13C9590-14DA-4A16-B81C-7EB9AA84C501}" srcOrd="0" destOrd="0" presId="urn:microsoft.com/office/officeart/2005/8/layout/process1"/>
    <dgm:cxn modelId="{D0090D45-15C1-466E-B2AE-E18A36DD17A4}" type="presOf" srcId="{004C6D86-2913-4BAD-9AC8-59E044420267}" destId="{FD99D5CF-A46C-4C5E-A084-FE838764352B}" srcOrd="0" destOrd="0" presId="urn:microsoft.com/office/officeart/2005/8/layout/process1"/>
    <dgm:cxn modelId="{63E15A48-CFBE-425B-AA32-FBD7AFB3BA1D}" srcId="{C59AD0F6-07B6-463C-A862-97B491A0BB29}" destId="{37859F90-7DAA-4BEE-96F5-75A23A6BC02B}" srcOrd="2" destOrd="0" parTransId="{A1E467BE-73ED-44A9-BDD7-2AEBD5E2D758}" sibTransId="{05AC8ADE-AD56-4006-8D75-DDAEF65935DB}"/>
    <dgm:cxn modelId="{D7C18E77-6DF3-4824-AB21-3B63857D0EF1}" type="presOf" srcId="{C59AD0F6-07B6-463C-A862-97B491A0BB29}" destId="{548580F1-3DE6-415C-8D7D-71B1A95A9E62}" srcOrd="0" destOrd="0" presId="urn:microsoft.com/office/officeart/2005/8/layout/process1"/>
    <dgm:cxn modelId="{4B66A97F-7F81-42AE-9A3F-2EFB120FF69C}" type="presOf" srcId="{37859F90-7DAA-4BEE-96F5-75A23A6BC02B}" destId="{89D3B761-CEB9-43AA-93E7-8176344260DB}" srcOrd="0" destOrd="0" presId="urn:microsoft.com/office/officeart/2005/8/layout/process1"/>
    <dgm:cxn modelId="{E8D2F482-FDA0-4FEC-93FA-3574C41176CA}" type="presOf" srcId="{05AC8ADE-AD56-4006-8D75-DDAEF65935DB}" destId="{4D598EB4-6CD5-4966-9183-E4C16CA82760}" srcOrd="1" destOrd="0" presId="urn:microsoft.com/office/officeart/2005/8/layout/process1"/>
    <dgm:cxn modelId="{E1A0C39A-14BC-4DC8-B74F-06C3781C6993}" type="presOf" srcId="{2B4EA216-05D4-43CA-8CD3-F9000E77D6D6}" destId="{FA43E3A8-5FF8-4633-9BEF-FFFDD3AB0D03}" srcOrd="0" destOrd="0" presId="urn:microsoft.com/office/officeart/2005/8/layout/process1"/>
    <dgm:cxn modelId="{840040FE-B211-47BB-8F44-6B850D41A2A4}" type="presOf" srcId="{F56C506B-80E5-4FA8-BD7F-52CC58CAD5CA}" destId="{D22EB3AF-DB2D-45A7-A8C0-824A3F64EC62}" srcOrd="0" destOrd="0" presId="urn:microsoft.com/office/officeart/2005/8/layout/process1"/>
    <dgm:cxn modelId="{15A4427F-C323-4CB4-B3EF-6A31F2FA176E}" type="presParOf" srcId="{548580F1-3DE6-415C-8D7D-71B1A95A9E62}" destId="{E2D0E496-B560-4BE8-85EC-ED82F70B142E}" srcOrd="0" destOrd="0" presId="urn:microsoft.com/office/officeart/2005/8/layout/process1"/>
    <dgm:cxn modelId="{FBFF2ADD-8DE3-4CB2-959E-C6D01B4CF64D}" type="presParOf" srcId="{548580F1-3DE6-415C-8D7D-71B1A95A9E62}" destId="{FD99D5CF-A46C-4C5E-A084-FE838764352B}" srcOrd="1" destOrd="0" presId="urn:microsoft.com/office/officeart/2005/8/layout/process1"/>
    <dgm:cxn modelId="{FD7A1506-72FF-40A2-9DE3-08C7BAA2873A}" type="presParOf" srcId="{FD99D5CF-A46C-4C5E-A084-FE838764352B}" destId="{C947247D-13C6-4D3E-B7F9-CDFCA5E71658}" srcOrd="0" destOrd="0" presId="urn:microsoft.com/office/officeart/2005/8/layout/process1"/>
    <dgm:cxn modelId="{ACBB7F09-6DB2-4D91-A628-ADA35D456333}" type="presParOf" srcId="{548580F1-3DE6-415C-8D7D-71B1A95A9E62}" destId="{C90F93C4-5211-4507-B024-93CEBB20FE38}" srcOrd="2" destOrd="0" presId="urn:microsoft.com/office/officeart/2005/8/layout/process1"/>
    <dgm:cxn modelId="{D33952E5-8281-4252-9853-C7812421336E}" type="presParOf" srcId="{548580F1-3DE6-415C-8D7D-71B1A95A9E62}" destId="{FA43E3A8-5FF8-4633-9BEF-FFFDD3AB0D03}" srcOrd="3" destOrd="0" presId="urn:microsoft.com/office/officeart/2005/8/layout/process1"/>
    <dgm:cxn modelId="{A1E907AF-B010-4E01-A956-59587BBCCF14}" type="presParOf" srcId="{FA43E3A8-5FF8-4633-9BEF-FFFDD3AB0D03}" destId="{C25CAED6-24DF-4D1F-B679-43B9E5265443}" srcOrd="0" destOrd="0" presId="urn:microsoft.com/office/officeart/2005/8/layout/process1"/>
    <dgm:cxn modelId="{D7245001-490E-40F5-B82E-6D8BA97B168C}" type="presParOf" srcId="{548580F1-3DE6-415C-8D7D-71B1A95A9E62}" destId="{89D3B761-CEB9-43AA-93E7-8176344260DB}" srcOrd="4" destOrd="0" presId="urn:microsoft.com/office/officeart/2005/8/layout/process1"/>
    <dgm:cxn modelId="{CA3482F2-0170-434C-B410-C8829E15EA1F}" type="presParOf" srcId="{548580F1-3DE6-415C-8D7D-71B1A95A9E62}" destId="{D13C9590-14DA-4A16-B81C-7EB9AA84C501}" srcOrd="5" destOrd="0" presId="urn:microsoft.com/office/officeart/2005/8/layout/process1"/>
    <dgm:cxn modelId="{F8BBBC9B-86D3-4A0B-B861-85F78E361F36}" type="presParOf" srcId="{D13C9590-14DA-4A16-B81C-7EB9AA84C501}" destId="{4D598EB4-6CD5-4966-9183-E4C16CA82760}" srcOrd="0" destOrd="0" presId="urn:microsoft.com/office/officeart/2005/8/layout/process1"/>
    <dgm:cxn modelId="{DBA7B762-CFF9-4A69-89F0-E5DA1362DFF6}" type="presParOf" srcId="{548580F1-3DE6-415C-8D7D-71B1A95A9E62}" destId="{D22EB3AF-DB2D-45A7-A8C0-824A3F64EC62}"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9AD0F6-07B6-463C-A862-97B491A0BB29}" type="doc">
      <dgm:prSet loTypeId="urn:microsoft.com/office/officeart/2005/8/layout/process1" loCatId="process" qsTypeId="urn:microsoft.com/office/officeart/2005/8/quickstyle/simple1" qsCatId="simple" csTypeId="urn:microsoft.com/office/officeart/2005/8/colors/accent1_2" csCatId="accent1" phldr="1"/>
      <dgm:spPr/>
    </dgm:pt>
    <dgm:pt modelId="{627C365C-DD29-47E9-AF50-4ADE98CA0DF0}">
      <dgm:prSet phldrT="[Text]"/>
      <dgm:spPr/>
      <dgm:t>
        <a:bodyPr/>
        <a:lstStyle/>
        <a:p>
          <a:r>
            <a:rPr lang="en-GB" dirty="0"/>
            <a:t>Module lead prepares assessment tasks and completes the GA36</a:t>
          </a:r>
        </a:p>
      </dgm:t>
    </dgm:pt>
    <dgm:pt modelId="{6FFA9684-F2A9-4BE6-8A05-406E3D3B75BB}" type="parTrans" cxnId="{DCC8D62F-42D4-46FF-895D-67FB1FEF496D}">
      <dgm:prSet/>
      <dgm:spPr/>
      <dgm:t>
        <a:bodyPr/>
        <a:lstStyle/>
        <a:p>
          <a:endParaRPr lang="en-GB"/>
        </a:p>
      </dgm:t>
    </dgm:pt>
    <dgm:pt modelId="{004C6D86-2913-4BAD-9AC8-59E044420267}" type="sibTrans" cxnId="{DCC8D62F-42D4-46FF-895D-67FB1FEF496D}">
      <dgm:prSet/>
      <dgm:spPr/>
      <dgm:t>
        <a:bodyPr/>
        <a:lstStyle/>
        <a:p>
          <a:endParaRPr lang="en-GB"/>
        </a:p>
      </dgm:t>
    </dgm:pt>
    <dgm:pt modelId="{F7DE29D1-BB54-4F2C-B078-C9CC5D37E668}">
      <dgm:prSet phldrT="[Text]"/>
      <dgm:spPr/>
      <dgm:t>
        <a:bodyPr/>
        <a:lstStyle/>
        <a:p>
          <a:r>
            <a:rPr lang="en-GB" dirty="0"/>
            <a:t>Module lead completes the Assessment Approval Form (GA34)</a:t>
          </a:r>
        </a:p>
      </dgm:t>
    </dgm:pt>
    <dgm:pt modelId="{AC7BA307-9C0B-4DBD-988B-D6C06AFA73F8}" type="parTrans" cxnId="{43BEE117-E0D9-4482-835B-18AEE9BFB5C8}">
      <dgm:prSet/>
      <dgm:spPr/>
      <dgm:t>
        <a:bodyPr/>
        <a:lstStyle/>
        <a:p>
          <a:endParaRPr lang="en-GB"/>
        </a:p>
      </dgm:t>
    </dgm:pt>
    <dgm:pt modelId="{2B4EA216-05D4-43CA-8CD3-F9000E77D6D6}" type="sibTrans" cxnId="{43BEE117-E0D9-4482-835B-18AEE9BFB5C8}">
      <dgm:prSet/>
      <dgm:spPr/>
      <dgm:t>
        <a:bodyPr/>
        <a:lstStyle/>
        <a:p>
          <a:endParaRPr lang="en-GB"/>
        </a:p>
      </dgm:t>
    </dgm:pt>
    <dgm:pt modelId="{37859F90-7DAA-4BEE-96F5-75A23A6BC02B}">
      <dgm:prSet phldrT="[Text]"/>
      <dgm:spPr/>
      <dgm:t>
        <a:bodyPr/>
        <a:lstStyle/>
        <a:p>
          <a:r>
            <a:rPr lang="en-GB" dirty="0"/>
            <a:t>Moderator reviews assessments and updates GA34</a:t>
          </a:r>
        </a:p>
      </dgm:t>
    </dgm:pt>
    <dgm:pt modelId="{A1E467BE-73ED-44A9-BDD7-2AEBD5E2D758}" type="parTrans" cxnId="{63E15A48-CFBE-425B-AA32-FBD7AFB3BA1D}">
      <dgm:prSet/>
      <dgm:spPr/>
      <dgm:t>
        <a:bodyPr/>
        <a:lstStyle/>
        <a:p>
          <a:endParaRPr lang="en-GB"/>
        </a:p>
      </dgm:t>
    </dgm:pt>
    <dgm:pt modelId="{05AC8ADE-AD56-4006-8D75-DDAEF65935DB}" type="sibTrans" cxnId="{63E15A48-CFBE-425B-AA32-FBD7AFB3BA1D}">
      <dgm:prSet/>
      <dgm:spPr/>
      <dgm:t>
        <a:bodyPr/>
        <a:lstStyle/>
        <a:p>
          <a:endParaRPr lang="en-GB"/>
        </a:p>
      </dgm:t>
    </dgm:pt>
    <dgm:pt modelId="{F56C506B-80E5-4FA8-BD7F-52CC58CAD5CA}">
      <dgm:prSet phldrT="[Text]"/>
      <dgm:spPr/>
      <dgm:t>
        <a:bodyPr/>
        <a:lstStyle/>
        <a:p>
          <a:r>
            <a:rPr lang="en-GB" dirty="0"/>
            <a:t>External examiner reviews assessments and signs GA34</a:t>
          </a:r>
        </a:p>
      </dgm:t>
    </dgm:pt>
    <dgm:pt modelId="{AA433371-91E4-4C41-B8A2-0A930150C71F}" type="parTrans" cxnId="{0CA91225-5729-40A4-B81F-CD854F29AAEC}">
      <dgm:prSet/>
      <dgm:spPr/>
      <dgm:t>
        <a:bodyPr/>
        <a:lstStyle/>
        <a:p>
          <a:endParaRPr lang="en-GB"/>
        </a:p>
      </dgm:t>
    </dgm:pt>
    <dgm:pt modelId="{57F6ED76-E3D7-4ECD-9212-CEC31C68031E}" type="sibTrans" cxnId="{0CA91225-5729-40A4-B81F-CD854F29AAEC}">
      <dgm:prSet/>
      <dgm:spPr/>
      <dgm:t>
        <a:bodyPr/>
        <a:lstStyle/>
        <a:p>
          <a:endParaRPr lang="en-GB"/>
        </a:p>
      </dgm:t>
    </dgm:pt>
    <dgm:pt modelId="{548580F1-3DE6-415C-8D7D-71B1A95A9E62}" type="pres">
      <dgm:prSet presAssocID="{C59AD0F6-07B6-463C-A862-97B491A0BB29}" presName="Name0" presStyleCnt="0">
        <dgm:presLayoutVars>
          <dgm:dir/>
          <dgm:resizeHandles val="exact"/>
        </dgm:presLayoutVars>
      </dgm:prSet>
      <dgm:spPr/>
    </dgm:pt>
    <dgm:pt modelId="{E2D0E496-B560-4BE8-85EC-ED82F70B142E}" type="pres">
      <dgm:prSet presAssocID="{627C365C-DD29-47E9-AF50-4ADE98CA0DF0}" presName="node" presStyleLbl="node1" presStyleIdx="0" presStyleCnt="4">
        <dgm:presLayoutVars>
          <dgm:bulletEnabled val="1"/>
        </dgm:presLayoutVars>
      </dgm:prSet>
      <dgm:spPr/>
    </dgm:pt>
    <dgm:pt modelId="{FD99D5CF-A46C-4C5E-A084-FE838764352B}" type="pres">
      <dgm:prSet presAssocID="{004C6D86-2913-4BAD-9AC8-59E044420267}" presName="sibTrans" presStyleLbl="sibTrans2D1" presStyleIdx="0" presStyleCnt="3"/>
      <dgm:spPr/>
    </dgm:pt>
    <dgm:pt modelId="{C947247D-13C6-4D3E-B7F9-CDFCA5E71658}" type="pres">
      <dgm:prSet presAssocID="{004C6D86-2913-4BAD-9AC8-59E044420267}" presName="connectorText" presStyleLbl="sibTrans2D1" presStyleIdx="0" presStyleCnt="3"/>
      <dgm:spPr/>
    </dgm:pt>
    <dgm:pt modelId="{C90F93C4-5211-4507-B024-93CEBB20FE38}" type="pres">
      <dgm:prSet presAssocID="{F7DE29D1-BB54-4F2C-B078-C9CC5D37E668}" presName="node" presStyleLbl="node1" presStyleIdx="1" presStyleCnt="4">
        <dgm:presLayoutVars>
          <dgm:bulletEnabled val="1"/>
        </dgm:presLayoutVars>
      </dgm:prSet>
      <dgm:spPr/>
    </dgm:pt>
    <dgm:pt modelId="{FA43E3A8-5FF8-4633-9BEF-FFFDD3AB0D03}" type="pres">
      <dgm:prSet presAssocID="{2B4EA216-05D4-43CA-8CD3-F9000E77D6D6}" presName="sibTrans" presStyleLbl="sibTrans2D1" presStyleIdx="1" presStyleCnt="3"/>
      <dgm:spPr/>
    </dgm:pt>
    <dgm:pt modelId="{C25CAED6-24DF-4D1F-B679-43B9E5265443}" type="pres">
      <dgm:prSet presAssocID="{2B4EA216-05D4-43CA-8CD3-F9000E77D6D6}" presName="connectorText" presStyleLbl="sibTrans2D1" presStyleIdx="1" presStyleCnt="3"/>
      <dgm:spPr/>
    </dgm:pt>
    <dgm:pt modelId="{89D3B761-CEB9-43AA-93E7-8176344260DB}" type="pres">
      <dgm:prSet presAssocID="{37859F90-7DAA-4BEE-96F5-75A23A6BC02B}" presName="node" presStyleLbl="node1" presStyleIdx="2" presStyleCnt="4">
        <dgm:presLayoutVars>
          <dgm:bulletEnabled val="1"/>
        </dgm:presLayoutVars>
      </dgm:prSet>
      <dgm:spPr/>
    </dgm:pt>
    <dgm:pt modelId="{D13C9590-14DA-4A16-B81C-7EB9AA84C501}" type="pres">
      <dgm:prSet presAssocID="{05AC8ADE-AD56-4006-8D75-DDAEF65935DB}" presName="sibTrans" presStyleLbl="sibTrans2D1" presStyleIdx="2" presStyleCnt="3"/>
      <dgm:spPr/>
    </dgm:pt>
    <dgm:pt modelId="{4D598EB4-6CD5-4966-9183-E4C16CA82760}" type="pres">
      <dgm:prSet presAssocID="{05AC8ADE-AD56-4006-8D75-DDAEF65935DB}" presName="connectorText" presStyleLbl="sibTrans2D1" presStyleIdx="2" presStyleCnt="3"/>
      <dgm:spPr/>
    </dgm:pt>
    <dgm:pt modelId="{D22EB3AF-DB2D-45A7-A8C0-824A3F64EC62}" type="pres">
      <dgm:prSet presAssocID="{F56C506B-80E5-4FA8-BD7F-52CC58CAD5CA}" presName="node" presStyleLbl="node1" presStyleIdx="3" presStyleCnt="4">
        <dgm:presLayoutVars>
          <dgm:bulletEnabled val="1"/>
        </dgm:presLayoutVars>
      </dgm:prSet>
      <dgm:spPr/>
    </dgm:pt>
  </dgm:ptLst>
  <dgm:cxnLst>
    <dgm:cxn modelId="{D4D3FA03-5978-42CF-9451-4422E0DC19CA}" type="presOf" srcId="{F7DE29D1-BB54-4F2C-B078-C9CC5D37E668}" destId="{C90F93C4-5211-4507-B024-93CEBB20FE38}" srcOrd="0" destOrd="0" presId="urn:microsoft.com/office/officeart/2005/8/layout/process1"/>
    <dgm:cxn modelId="{F52BE904-16E5-4B52-83D1-6CE818835778}" type="presOf" srcId="{627C365C-DD29-47E9-AF50-4ADE98CA0DF0}" destId="{E2D0E496-B560-4BE8-85EC-ED82F70B142E}" srcOrd="0" destOrd="0" presId="urn:microsoft.com/office/officeart/2005/8/layout/process1"/>
    <dgm:cxn modelId="{C5F85009-8C98-4AA0-97E7-F038D7ACA03B}" type="presOf" srcId="{004C6D86-2913-4BAD-9AC8-59E044420267}" destId="{C947247D-13C6-4D3E-B7F9-CDFCA5E71658}" srcOrd="1" destOrd="0" presId="urn:microsoft.com/office/officeart/2005/8/layout/process1"/>
    <dgm:cxn modelId="{43BEE117-E0D9-4482-835B-18AEE9BFB5C8}" srcId="{C59AD0F6-07B6-463C-A862-97B491A0BB29}" destId="{F7DE29D1-BB54-4F2C-B078-C9CC5D37E668}" srcOrd="1" destOrd="0" parTransId="{AC7BA307-9C0B-4DBD-988B-D6C06AFA73F8}" sibTransId="{2B4EA216-05D4-43CA-8CD3-F9000E77D6D6}"/>
    <dgm:cxn modelId="{2841B721-AC3C-4A6E-A263-F1A1E73492B9}" type="presOf" srcId="{2B4EA216-05D4-43CA-8CD3-F9000E77D6D6}" destId="{C25CAED6-24DF-4D1F-B679-43B9E5265443}" srcOrd="1" destOrd="0" presId="urn:microsoft.com/office/officeart/2005/8/layout/process1"/>
    <dgm:cxn modelId="{0CA91225-5729-40A4-B81F-CD854F29AAEC}" srcId="{C59AD0F6-07B6-463C-A862-97B491A0BB29}" destId="{F56C506B-80E5-4FA8-BD7F-52CC58CAD5CA}" srcOrd="3" destOrd="0" parTransId="{AA433371-91E4-4C41-B8A2-0A930150C71F}" sibTransId="{57F6ED76-E3D7-4ECD-9212-CEC31C68031E}"/>
    <dgm:cxn modelId="{DCC8D62F-42D4-46FF-895D-67FB1FEF496D}" srcId="{C59AD0F6-07B6-463C-A862-97B491A0BB29}" destId="{627C365C-DD29-47E9-AF50-4ADE98CA0DF0}" srcOrd="0" destOrd="0" parTransId="{6FFA9684-F2A9-4BE6-8A05-406E3D3B75BB}" sibTransId="{004C6D86-2913-4BAD-9AC8-59E044420267}"/>
    <dgm:cxn modelId="{5E50C435-1775-4FC4-B93D-3C3072202EED}" type="presOf" srcId="{05AC8ADE-AD56-4006-8D75-DDAEF65935DB}" destId="{D13C9590-14DA-4A16-B81C-7EB9AA84C501}" srcOrd="0" destOrd="0" presId="urn:microsoft.com/office/officeart/2005/8/layout/process1"/>
    <dgm:cxn modelId="{D0090D45-15C1-466E-B2AE-E18A36DD17A4}" type="presOf" srcId="{004C6D86-2913-4BAD-9AC8-59E044420267}" destId="{FD99D5CF-A46C-4C5E-A084-FE838764352B}" srcOrd="0" destOrd="0" presId="urn:microsoft.com/office/officeart/2005/8/layout/process1"/>
    <dgm:cxn modelId="{63E15A48-CFBE-425B-AA32-FBD7AFB3BA1D}" srcId="{C59AD0F6-07B6-463C-A862-97B491A0BB29}" destId="{37859F90-7DAA-4BEE-96F5-75A23A6BC02B}" srcOrd="2" destOrd="0" parTransId="{A1E467BE-73ED-44A9-BDD7-2AEBD5E2D758}" sibTransId="{05AC8ADE-AD56-4006-8D75-DDAEF65935DB}"/>
    <dgm:cxn modelId="{D7C18E77-6DF3-4824-AB21-3B63857D0EF1}" type="presOf" srcId="{C59AD0F6-07B6-463C-A862-97B491A0BB29}" destId="{548580F1-3DE6-415C-8D7D-71B1A95A9E62}" srcOrd="0" destOrd="0" presId="urn:microsoft.com/office/officeart/2005/8/layout/process1"/>
    <dgm:cxn modelId="{4B66A97F-7F81-42AE-9A3F-2EFB120FF69C}" type="presOf" srcId="{37859F90-7DAA-4BEE-96F5-75A23A6BC02B}" destId="{89D3B761-CEB9-43AA-93E7-8176344260DB}" srcOrd="0" destOrd="0" presId="urn:microsoft.com/office/officeart/2005/8/layout/process1"/>
    <dgm:cxn modelId="{E8D2F482-FDA0-4FEC-93FA-3574C41176CA}" type="presOf" srcId="{05AC8ADE-AD56-4006-8D75-DDAEF65935DB}" destId="{4D598EB4-6CD5-4966-9183-E4C16CA82760}" srcOrd="1" destOrd="0" presId="urn:microsoft.com/office/officeart/2005/8/layout/process1"/>
    <dgm:cxn modelId="{E1A0C39A-14BC-4DC8-B74F-06C3781C6993}" type="presOf" srcId="{2B4EA216-05D4-43CA-8CD3-F9000E77D6D6}" destId="{FA43E3A8-5FF8-4633-9BEF-FFFDD3AB0D03}" srcOrd="0" destOrd="0" presId="urn:microsoft.com/office/officeart/2005/8/layout/process1"/>
    <dgm:cxn modelId="{840040FE-B211-47BB-8F44-6B850D41A2A4}" type="presOf" srcId="{F56C506B-80E5-4FA8-BD7F-52CC58CAD5CA}" destId="{D22EB3AF-DB2D-45A7-A8C0-824A3F64EC62}" srcOrd="0" destOrd="0" presId="urn:microsoft.com/office/officeart/2005/8/layout/process1"/>
    <dgm:cxn modelId="{15A4427F-C323-4CB4-B3EF-6A31F2FA176E}" type="presParOf" srcId="{548580F1-3DE6-415C-8D7D-71B1A95A9E62}" destId="{E2D0E496-B560-4BE8-85EC-ED82F70B142E}" srcOrd="0" destOrd="0" presId="urn:microsoft.com/office/officeart/2005/8/layout/process1"/>
    <dgm:cxn modelId="{FBFF2ADD-8DE3-4CB2-959E-C6D01B4CF64D}" type="presParOf" srcId="{548580F1-3DE6-415C-8D7D-71B1A95A9E62}" destId="{FD99D5CF-A46C-4C5E-A084-FE838764352B}" srcOrd="1" destOrd="0" presId="urn:microsoft.com/office/officeart/2005/8/layout/process1"/>
    <dgm:cxn modelId="{FD7A1506-72FF-40A2-9DE3-08C7BAA2873A}" type="presParOf" srcId="{FD99D5CF-A46C-4C5E-A084-FE838764352B}" destId="{C947247D-13C6-4D3E-B7F9-CDFCA5E71658}" srcOrd="0" destOrd="0" presId="urn:microsoft.com/office/officeart/2005/8/layout/process1"/>
    <dgm:cxn modelId="{ACBB7F09-6DB2-4D91-A628-ADA35D456333}" type="presParOf" srcId="{548580F1-3DE6-415C-8D7D-71B1A95A9E62}" destId="{C90F93C4-5211-4507-B024-93CEBB20FE38}" srcOrd="2" destOrd="0" presId="urn:microsoft.com/office/officeart/2005/8/layout/process1"/>
    <dgm:cxn modelId="{D33952E5-8281-4252-9853-C7812421336E}" type="presParOf" srcId="{548580F1-3DE6-415C-8D7D-71B1A95A9E62}" destId="{FA43E3A8-5FF8-4633-9BEF-FFFDD3AB0D03}" srcOrd="3" destOrd="0" presId="urn:microsoft.com/office/officeart/2005/8/layout/process1"/>
    <dgm:cxn modelId="{A1E907AF-B010-4E01-A956-59587BBCCF14}" type="presParOf" srcId="{FA43E3A8-5FF8-4633-9BEF-FFFDD3AB0D03}" destId="{C25CAED6-24DF-4D1F-B679-43B9E5265443}" srcOrd="0" destOrd="0" presId="urn:microsoft.com/office/officeart/2005/8/layout/process1"/>
    <dgm:cxn modelId="{D7245001-490E-40F5-B82E-6D8BA97B168C}" type="presParOf" srcId="{548580F1-3DE6-415C-8D7D-71B1A95A9E62}" destId="{89D3B761-CEB9-43AA-93E7-8176344260DB}" srcOrd="4" destOrd="0" presId="urn:microsoft.com/office/officeart/2005/8/layout/process1"/>
    <dgm:cxn modelId="{CA3482F2-0170-434C-B410-C8829E15EA1F}" type="presParOf" srcId="{548580F1-3DE6-415C-8D7D-71B1A95A9E62}" destId="{D13C9590-14DA-4A16-B81C-7EB9AA84C501}" srcOrd="5" destOrd="0" presId="urn:microsoft.com/office/officeart/2005/8/layout/process1"/>
    <dgm:cxn modelId="{F8BBBC9B-86D3-4A0B-B861-85F78E361F36}" type="presParOf" srcId="{D13C9590-14DA-4A16-B81C-7EB9AA84C501}" destId="{4D598EB4-6CD5-4966-9183-E4C16CA82760}" srcOrd="0" destOrd="0" presId="urn:microsoft.com/office/officeart/2005/8/layout/process1"/>
    <dgm:cxn modelId="{DBA7B762-CFF9-4A69-89F0-E5DA1362DFF6}" type="presParOf" srcId="{548580F1-3DE6-415C-8D7D-71B1A95A9E62}" destId="{D22EB3AF-DB2D-45A7-A8C0-824A3F64EC62}"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9AD0F6-07B6-463C-A862-97B491A0BB29}" type="doc">
      <dgm:prSet loTypeId="urn:microsoft.com/office/officeart/2005/8/layout/process4" loCatId="process" qsTypeId="urn:microsoft.com/office/officeart/2005/8/quickstyle/simple1" qsCatId="simple" csTypeId="urn:microsoft.com/office/officeart/2005/8/colors/accent1_2" csCatId="accent1" phldr="1"/>
      <dgm:spPr/>
    </dgm:pt>
    <dgm:pt modelId="{627C365C-DD29-47E9-AF50-4ADE98CA0DF0}">
      <dgm:prSet phldrT="[Text]"/>
      <dgm:spPr/>
      <dgm:t>
        <a:bodyPr/>
        <a:lstStyle/>
        <a:p>
          <a:r>
            <a:rPr lang="en-GB" dirty="0" err="1"/>
            <a:t>Marciwr</a:t>
          </a:r>
          <a:r>
            <a:rPr lang="en-GB" dirty="0"/>
            <a:t> </a:t>
          </a:r>
          <a:r>
            <a:rPr lang="en-GB" dirty="0" err="1"/>
            <a:t>yn</a:t>
          </a:r>
          <a:r>
            <a:rPr lang="en-GB" dirty="0"/>
            <a:t> nodi </a:t>
          </a:r>
          <a:r>
            <a:rPr lang="en-GB" dirty="0" err="1"/>
            <a:t>camymddwyn</a:t>
          </a:r>
          <a:r>
            <a:rPr lang="en-GB" dirty="0"/>
            <a:t> </a:t>
          </a:r>
          <a:r>
            <a:rPr lang="en-GB" dirty="0" err="1"/>
            <a:t>honedig</a:t>
          </a:r>
          <a:r>
            <a:rPr lang="en-GB" dirty="0"/>
            <a:t> – </a:t>
          </a:r>
          <a:r>
            <a:rPr lang="en-GB" dirty="0" err="1"/>
            <a:t>nid</a:t>
          </a:r>
          <a:r>
            <a:rPr lang="en-GB" dirty="0"/>
            <a:t> </a:t>
          </a:r>
          <a:r>
            <a:rPr lang="en-GB" dirty="0" err="1"/>
            <a:t>yw'r</a:t>
          </a:r>
          <a:r>
            <a:rPr lang="en-GB" dirty="0"/>
            <a:t> </a:t>
          </a:r>
          <a:r>
            <a:rPr lang="en-GB" dirty="0" err="1"/>
            <a:t>gwaith</a:t>
          </a:r>
          <a:r>
            <a:rPr lang="en-GB" dirty="0"/>
            <a:t> </a:t>
          </a:r>
          <a:r>
            <a:rPr lang="en-GB" dirty="0" err="1"/>
            <a:t>yn</a:t>
          </a:r>
          <a:r>
            <a:rPr lang="en-GB" dirty="0"/>
            <a:t> </a:t>
          </a:r>
          <a:r>
            <a:rPr lang="en-GB" dirty="0" err="1"/>
            <a:t>cael</a:t>
          </a:r>
          <a:r>
            <a:rPr lang="en-GB" dirty="0"/>
            <a:t> </a:t>
          </a:r>
          <a:r>
            <a:rPr lang="en-GB" dirty="0" err="1"/>
            <a:t>ei</a:t>
          </a:r>
          <a:r>
            <a:rPr lang="en-GB" dirty="0"/>
            <a:t> </a:t>
          </a:r>
          <a:r>
            <a:rPr lang="en-GB" dirty="0" err="1"/>
            <a:t>farcio</a:t>
          </a:r>
          <a:r>
            <a:rPr lang="en-GB" dirty="0"/>
            <a:t> a </a:t>
          </a:r>
          <a:r>
            <a:rPr lang="en-GB" dirty="0" err="1"/>
            <a:t>chwblheir</a:t>
          </a:r>
          <a:r>
            <a:rPr lang="en-GB" dirty="0"/>
            <a:t> SC05</a:t>
          </a:r>
        </a:p>
      </dgm:t>
    </dgm:pt>
    <dgm:pt modelId="{6FFA9684-F2A9-4BE6-8A05-406E3D3B75BB}" type="parTrans" cxnId="{DCC8D62F-42D4-46FF-895D-67FB1FEF496D}">
      <dgm:prSet/>
      <dgm:spPr/>
      <dgm:t>
        <a:bodyPr/>
        <a:lstStyle/>
        <a:p>
          <a:endParaRPr lang="en-GB"/>
        </a:p>
      </dgm:t>
    </dgm:pt>
    <dgm:pt modelId="{004C6D86-2913-4BAD-9AC8-59E044420267}" type="sibTrans" cxnId="{DCC8D62F-42D4-46FF-895D-67FB1FEF496D}">
      <dgm:prSet/>
      <dgm:spPr/>
      <dgm:t>
        <a:bodyPr/>
        <a:lstStyle/>
        <a:p>
          <a:endParaRPr lang="en-GB"/>
        </a:p>
      </dgm:t>
    </dgm:pt>
    <dgm:pt modelId="{F7DE29D1-BB54-4F2C-B078-C9CC5D37E668}">
      <dgm:prSet phldrT="[Text]"/>
      <dgm:spPr/>
      <dgm:t>
        <a:bodyPr/>
        <a:lstStyle/>
        <a:p>
          <a:r>
            <a:rPr lang="en-GB" dirty="0" err="1"/>
            <a:t>Swyddog</a:t>
          </a:r>
          <a:r>
            <a:rPr lang="en-GB" dirty="0"/>
            <a:t> </a:t>
          </a:r>
          <a:r>
            <a:rPr lang="en-GB" dirty="0" err="1"/>
            <a:t>Camymddwyn</a:t>
          </a:r>
          <a:r>
            <a:rPr lang="en-GB" dirty="0"/>
            <a:t> </a:t>
          </a:r>
          <a:r>
            <a:rPr lang="en-GB" dirty="0" err="1"/>
            <a:t>Academaidd</a:t>
          </a:r>
          <a:r>
            <a:rPr lang="en-GB" dirty="0"/>
            <a:t> </a:t>
          </a:r>
          <a:r>
            <a:rPr lang="en-GB" dirty="0" err="1"/>
            <a:t>yn</a:t>
          </a:r>
          <a:r>
            <a:rPr lang="en-GB" dirty="0"/>
            <a:t> </a:t>
          </a:r>
          <a:r>
            <a:rPr lang="en-GB" dirty="0" err="1"/>
            <a:t>asesu’r</a:t>
          </a:r>
          <a:r>
            <a:rPr lang="en-GB" dirty="0"/>
            <a:t> </a:t>
          </a:r>
          <a:r>
            <a:rPr lang="en-GB" dirty="0" err="1"/>
            <a:t>honiad</a:t>
          </a:r>
          <a:r>
            <a:rPr lang="en-GB" dirty="0"/>
            <a:t> ac </a:t>
          </a:r>
          <a:r>
            <a:rPr lang="en-GB" dirty="0" err="1"/>
            <a:t>yn</a:t>
          </a:r>
          <a:r>
            <a:rPr lang="en-GB" dirty="0"/>
            <a:t> </a:t>
          </a:r>
          <a:r>
            <a:rPr lang="en-GB" dirty="0" err="1"/>
            <a:t>cwblhau</a:t>
          </a:r>
          <a:r>
            <a:rPr lang="en-GB" dirty="0"/>
            <a:t> SC05</a:t>
          </a:r>
        </a:p>
      </dgm:t>
    </dgm:pt>
    <dgm:pt modelId="{AC7BA307-9C0B-4DBD-988B-D6C06AFA73F8}" type="parTrans" cxnId="{43BEE117-E0D9-4482-835B-18AEE9BFB5C8}">
      <dgm:prSet/>
      <dgm:spPr/>
      <dgm:t>
        <a:bodyPr/>
        <a:lstStyle/>
        <a:p>
          <a:endParaRPr lang="en-GB"/>
        </a:p>
      </dgm:t>
    </dgm:pt>
    <dgm:pt modelId="{2B4EA216-05D4-43CA-8CD3-F9000E77D6D6}" type="sibTrans" cxnId="{43BEE117-E0D9-4482-835B-18AEE9BFB5C8}">
      <dgm:prSet/>
      <dgm:spPr/>
      <dgm:t>
        <a:bodyPr/>
        <a:lstStyle/>
        <a:p>
          <a:endParaRPr lang="en-GB"/>
        </a:p>
      </dgm:t>
    </dgm:pt>
    <dgm:pt modelId="{37859F90-7DAA-4BEE-96F5-75A23A6BC02B}">
      <dgm:prSet phldrT="[Text]"/>
      <dgm:spPr/>
      <dgm:t>
        <a:bodyPr/>
        <a:lstStyle/>
        <a:p>
          <a:r>
            <a:rPr lang="en-GB" dirty="0" err="1"/>
            <a:t>Tîm</a:t>
          </a:r>
          <a:r>
            <a:rPr lang="en-GB" dirty="0"/>
            <a:t> </a:t>
          </a:r>
          <a:r>
            <a:rPr lang="en-GB" dirty="0" err="1"/>
            <a:t>Achosion</a:t>
          </a:r>
          <a:r>
            <a:rPr lang="en-GB" dirty="0"/>
            <a:t> </a:t>
          </a:r>
          <a:r>
            <a:rPr lang="en-GB" dirty="0" err="1"/>
            <a:t>Myfyrwyr</a:t>
          </a:r>
          <a:r>
            <a:rPr lang="en-GB" dirty="0"/>
            <a:t> </a:t>
          </a:r>
          <a:r>
            <a:rPr lang="en-GB" dirty="0" err="1"/>
            <a:t>yn</a:t>
          </a:r>
          <a:r>
            <a:rPr lang="en-GB" dirty="0"/>
            <a:t> </a:t>
          </a:r>
          <a:r>
            <a:rPr lang="en-GB" dirty="0" err="1"/>
            <a:t>derbyn</a:t>
          </a:r>
          <a:r>
            <a:rPr lang="en-GB" dirty="0"/>
            <a:t> SC05 ac </a:t>
          </a:r>
          <a:r>
            <a:rPr lang="en-GB" dirty="0" err="1"/>
            <a:t>yn</a:t>
          </a:r>
          <a:r>
            <a:rPr lang="en-GB" dirty="0"/>
            <a:t> </a:t>
          </a:r>
          <a:r>
            <a:rPr lang="en-GB" dirty="0" err="1"/>
            <a:t>cysylltu</a:t>
          </a:r>
          <a:r>
            <a:rPr lang="en-GB" dirty="0"/>
            <a:t> </a:t>
          </a:r>
          <a:r>
            <a:rPr lang="en-GB" dirty="0" err="1"/>
            <a:t>â'r</a:t>
          </a:r>
          <a:r>
            <a:rPr lang="en-GB" dirty="0"/>
            <a:t> </a:t>
          </a:r>
          <a:r>
            <a:rPr lang="en-GB" dirty="0" err="1"/>
            <a:t>myfyriwr</a:t>
          </a:r>
          <a:r>
            <a:rPr lang="en-GB" dirty="0"/>
            <a:t> </a:t>
          </a:r>
          <a:r>
            <a:rPr lang="en-GB" dirty="0" err="1"/>
            <a:t>i</a:t>
          </a:r>
          <a:r>
            <a:rPr lang="en-GB" dirty="0"/>
            <a:t> </a:t>
          </a:r>
          <a:r>
            <a:rPr lang="en-GB" dirty="0" err="1"/>
            <a:t>gadarnhau</a:t>
          </a:r>
          <a:r>
            <a:rPr lang="en-GB" dirty="0"/>
            <a:t> a </a:t>
          </a:r>
          <a:r>
            <a:rPr lang="en-GB" dirty="0" err="1"/>
            <a:t>yw’n</a:t>
          </a:r>
          <a:r>
            <a:rPr lang="en-GB" dirty="0"/>
            <a:t> </a:t>
          </a:r>
          <a:r>
            <a:rPr lang="en-GB" dirty="0" err="1"/>
            <a:t>dymuno</a:t>
          </a:r>
          <a:r>
            <a:rPr lang="en-GB" dirty="0"/>
            <a:t> </a:t>
          </a:r>
          <a:r>
            <a:rPr lang="en-GB" dirty="0" err="1"/>
            <a:t>derbyn</a:t>
          </a:r>
          <a:r>
            <a:rPr lang="en-GB" dirty="0"/>
            <a:t> neu </a:t>
          </a:r>
          <a:r>
            <a:rPr lang="en-GB" dirty="0" err="1"/>
            <a:t>wrthod</a:t>
          </a:r>
          <a:r>
            <a:rPr lang="en-GB" dirty="0"/>
            <a:t> yr </a:t>
          </a:r>
          <a:r>
            <a:rPr lang="en-GB" dirty="0" err="1"/>
            <a:t>honiad</a:t>
          </a:r>
          <a:endParaRPr lang="en-GB" dirty="0"/>
        </a:p>
      </dgm:t>
    </dgm:pt>
    <dgm:pt modelId="{A1E467BE-73ED-44A9-BDD7-2AEBD5E2D758}" type="parTrans" cxnId="{63E15A48-CFBE-425B-AA32-FBD7AFB3BA1D}">
      <dgm:prSet/>
      <dgm:spPr/>
      <dgm:t>
        <a:bodyPr/>
        <a:lstStyle/>
        <a:p>
          <a:endParaRPr lang="en-GB"/>
        </a:p>
      </dgm:t>
    </dgm:pt>
    <dgm:pt modelId="{05AC8ADE-AD56-4006-8D75-DDAEF65935DB}" type="sibTrans" cxnId="{63E15A48-CFBE-425B-AA32-FBD7AFB3BA1D}">
      <dgm:prSet/>
      <dgm:spPr/>
      <dgm:t>
        <a:bodyPr/>
        <a:lstStyle/>
        <a:p>
          <a:endParaRPr lang="en-GB"/>
        </a:p>
      </dgm:t>
    </dgm:pt>
    <dgm:pt modelId="{F56C506B-80E5-4FA8-BD7F-52CC58CAD5CA}">
      <dgm:prSet phldrT="[Text]"/>
      <dgm:spPr/>
      <dgm:t>
        <a:bodyPr/>
        <a:lstStyle/>
        <a:p>
          <a:r>
            <a:rPr lang="en-GB" dirty="0" err="1"/>
            <a:t>Os</a:t>
          </a:r>
          <a:r>
            <a:rPr lang="en-GB" dirty="0"/>
            <a:t> </a:t>
          </a:r>
          <a:r>
            <a:rPr lang="en-GB" dirty="0" err="1"/>
            <a:t>caiff</a:t>
          </a:r>
          <a:r>
            <a:rPr lang="en-GB" dirty="0"/>
            <a:t> </a:t>
          </a:r>
          <a:r>
            <a:rPr lang="en-GB" dirty="0" err="1"/>
            <a:t>ei</a:t>
          </a:r>
          <a:r>
            <a:rPr lang="en-GB" dirty="0"/>
            <a:t> </a:t>
          </a:r>
          <a:r>
            <a:rPr lang="en-GB" dirty="0" err="1"/>
            <a:t>gadarnhau</a:t>
          </a:r>
          <a:r>
            <a:rPr lang="en-GB" dirty="0"/>
            <a:t>, </a:t>
          </a:r>
          <a:r>
            <a:rPr lang="en-GB" dirty="0" err="1"/>
            <a:t>yna</a:t>
          </a:r>
          <a:r>
            <a:rPr lang="en-GB" dirty="0"/>
            <a:t> </a:t>
          </a:r>
          <a:r>
            <a:rPr lang="en-GB" dirty="0" err="1"/>
            <a:t>cymhwysir</a:t>
          </a:r>
          <a:r>
            <a:rPr lang="en-GB" dirty="0"/>
            <a:t> </a:t>
          </a:r>
          <a:r>
            <a:rPr lang="en-GB" dirty="0" err="1"/>
            <a:t>cosb</a:t>
          </a:r>
          <a:r>
            <a:rPr lang="en-GB" dirty="0"/>
            <a:t> </a:t>
          </a:r>
          <a:r>
            <a:rPr lang="en-GB" dirty="0" err="1"/>
            <a:t>yn</a:t>
          </a:r>
          <a:r>
            <a:rPr lang="en-GB" dirty="0"/>
            <a:t> </a:t>
          </a:r>
          <a:r>
            <a:rPr lang="en-GB" dirty="0" err="1"/>
            <a:t>seiliedig</a:t>
          </a:r>
          <a:r>
            <a:rPr lang="en-GB" dirty="0"/>
            <a:t> </a:t>
          </a:r>
          <a:r>
            <a:rPr lang="en-GB" dirty="0" err="1"/>
            <a:t>ar</a:t>
          </a:r>
          <a:r>
            <a:rPr lang="en-GB" dirty="0"/>
            <a:t> system </a:t>
          </a:r>
          <a:r>
            <a:rPr lang="en-GB" dirty="0" err="1"/>
            <a:t>bwyntiau</a:t>
          </a:r>
          <a:endParaRPr lang="en-GB" dirty="0"/>
        </a:p>
      </dgm:t>
    </dgm:pt>
    <dgm:pt modelId="{AA433371-91E4-4C41-B8A2-0A930150C71F}" type="parTrans" cxnId="{0CA91225-5729-40A4-B81F-CD854F29AAEC}">
      <dgm:prSet/>
      <dgm:spPr/>
      <dgm:t>
        <a:bodyPr/>
        <a:lstStyle/>
        <a:p>
          <a:endParaRPr lang="en-GB"/>
        </a:p>
      </dgm:t>
    </dgm:pt>
    <dgm:pt modelId="{57F6ED76-E3D7-4ECD-9212-CEC31C68031E}" type="sibTrans" cxnId="{0CA91225-5729-40A4-B81F-CD854F29AAEC}">
      <dgm:prSet/>
      <dgm:spPr/>
      <dgm:t>
        <a:bodyPr/>
        <a:lstStyle/>
        <a:p>
          <a:endParaRPr lang="en-GB"/>
        </a:p>
      </dgm:t>
    </dgm:pt>
    <dgm:pt modelId="{B6F34653-5EA1-446E-955E-40FA96BC8DC5}">
      <dgm:prSet phldrT="[Text]"/>
      <dgm:spPr/>
      <dgm:t>
        <a:bodyPr/>
        <a:lstStyle/>
        <a:p>
          <a:r>
            <a:rPr lang="en-GB" dirty="0" err="1"/>
            <a:t>Os</a:t>
          </a:r>
          <a:r>
            <a:rPr lang="en-GB" dirty="0"/>
            <a:t> </a:t>
          </a:r>
          <a:r>
            <a:rPr lang="en-GB" dirty="0" err="1"/>
            <a:t>yw’n</a:t>
          </a:r>
          <a:r>
            <a:rPr lang="en-GB" dirty="0"/>
            <a:t> </a:t>
          </a:r>
          <a:r>
            <a:rPr lang="en-GB" dirty="0" err="1"/>
            <a:t>Derbyn</a:t>
          </a:r>
          <a:r>
            <a:rPr lang="en-GB" dirty="0"/>
            <a:t>: </a:t>
          </a:r>
          <a:r>
            <a:rPr lang="en-GB" dirty="0" err="1"/>
            <a:t>ystyrir</a:t>
          </a:r>
          <a:r>
            <a:rPr lang="en-GB" dirty="0"/>
            <a:t> bod yr </a:t>
          </a:r>
          <a:r>
            <a:rPr lang="en-GB" dirty="0" err="1"/>
            <a:t>honiadau</a:t>
          </a:r>
          <a:r>
            <a:rPr lang="en-GB" dirty="0"/>
            <a:t> </a:t>
          </a:r>
          <a:r>
            <a:rPr lang="en-GB" dirty="0" err="1"/>
            <a:t>wedi'u</a:t>
          </a:r>
          <a:r>
            <a:rPr lang="en-GB" dirty="0"/>
            <a:t> </a:t>
          </a:r>
          <a:r>
            <a:rPr lang="en-GB" dirty="0" err="1"/>
            <a:t>cadarnhau</a:t>
          </a:r>
          <a:endParaRPr lang="en-GB" dirty="0"/>
        </a:p>
      </dgm:t>
    </dgm:pt>
    <dgm:pt modelId="{A2345805-971C-444D-93AC-07171B8435A4}" type="parTrans" cxnId="{5F40FFCB-2C2C-46C9-A02D-15E4B6F11790}">
      <dgm:prSet/>
      <dgm:spPr/>
      <dgm:t>
        <a:bodyPr/>
        <a:lstStyle/>
        <a:p>
          <a:endParaRPr lang="en-GB"/>
        </a:p>
      </dgm:t>
    </dgm:pt>
    <dgm:pt modelId="{20A9187B-06A8-4110-AAD4-9F22BD9585BF}" type="sibTrans" cxnId="{5F40FFCB-2C2C-46C9-A02D-15E4B6F11790}">
      <dgm:prSet/>
      <dgm:spPr/>
      <dgm:t>
        <a:bodyPr/>
        <a:lstStyle/>
        <a:p>
          <a:endParaRPr lang="en-GB"/>
        </a:p>
      </dgm:t>
    </dgm:pt>
    <dgm:pt modelId="{54C16758-15DD-42DD-AB4B-F53CAEECC2F4}">
      <dgm:prSet phldrT="[Text]"/>
      <dgm:spPr/>
      <dgm:t>
        <a:bodyPr/>
        <a:lstStyle/>
        <a:p>
          <a:r>
            <a:rPr lang="en-GB" dirty="0" err="1"/>
            <a:t>Os</a:t>
          </a:r>
          <a:r>
            <a:rPr lang="en-GB" dirty="0"/>
            <a:t> </a:t>
          </a:r>
          <a:r>
            <a:rPr lang="en-GB" dirty="0" err="1"/>
            <a:t>yw’n</a:t>
          </a:r>
          <a:r>
            <a:rPr lang="en-GB" dirty="0"/>
            <a:t> </a:t>
          </a:r>
          <a:r>
            <a:rPr lang="en-GB" dirty="0" err="1"/>
            <a:t>gwadu</a:t>
          </a:r>
          <a:r>
            <a:rPr lang="en-GB" dirty="0"/>
            <a:t>, </a:t>
          </a:r>
          <a:r>
            <a:rPr lang="en-GB" dirty="0" err="1"/>
            <a:t>yna</a:t>
          </a:r>
          <a:r>
            <a:rPr lang="en-GB" dirty="0"/>
            <a:t> </a:t>
          </a:r>
          <a:r>
            <a:rPr lang="en-GB" dirty="0" err="1"/>
            <a:t>mae'r</a:t>
          </a:r>
          <a:r>
            <a:rPr lang="en-GB" dirty="0"/>
            <a:t> </a:t>
          </a:r>
          <a:r>
            <a:rPr lang="en-GB" dirty="0" err="1"/>
            <a:t>gwaith</a:t>
          </a:r>
          <a:r>
            <a:rPr lang="en-GB" dirty="0"/>
            <a:t> </a:t>
          </a:r>
          <a:r>
            <a:rPr lang="en-GB" dirty="0" err="1"/>
            <a:t>yn</a:t>
          </a:r>
          <a:r>
            <a:rPr lang="en-GB" dirty="0"/>
            <a:t> </a:t>
          </a:r>
          <a:r>
            <a:rPr lang="en-GB" dirty="0" err="1"/>
            <a:t>mynd</a:t>
          </a:r>
          <a:r>
            <a:rPr lang="en-GB" dirty="0"/>
            <a:t> </a:t>
          </a:r>
          <a:r>
            <a:rPr lang="en-GB" dirty="0" err="1"/>
            <a:t>i</a:t>
          </a:r>
          <a:r>
            <a:rPr lang="en-GB" dirty="0"/>
            <a:t> Banel </a:t>
          </a:r>
          <a:r>
            <a:rPr lang="en-GB" dirty="0" err="1"/>
            <a:t>Ymchwilio</a:t>
          </a:r>
          <a:r>
            <a:rPr lang="en-GB" dirty="0"/>
            <a:t> </a:t>
          </a:r>
          <a:r>
            <a:rPr lang="en-GB" dirty="0" err="1"/>
            <a:t>i</a:t>
          </a:r>
          <a:r>
            <a:rPr lang="en-GB" dirty="0"/>
            <a:t> </a:t>
          </a:r>
          <a:r>
            <a:rPr lang="en-GB" dirty="0" err="1"/>
            <a:t>Gamymddwyn</a:t>
          </a:r>
          <a:r>
            <a:rPr lang="en-GB" dirty="0"/>
            <a:t> </a:t>
          </a:r>
          <a:r>
            <a:rPr lang="en-GB" dirty="0" err="1"/>
            <a:t>Academaidd</a:t>
          </a:r>
          <a:r>
            <a:rPr lang="en-GB" dirty="0"/>
            <a:t> </a:t>
          </a:r>
          <a:r>
            <a:rPr lang="en-GB" dirty="0" err="1"/>
            <a:t>sy'n</a:t>
          </a:r>
          <a:r>
            <a:rPr lang="en-GB" dirty="0"/>
            <a:t> </a:t>
          </a:r>
          <a:r>
            <a:rPr lang="en-GB" dirty="0" err="1"/>
            <a:t>gwneud</a:t>
          </a:r>
          <a:r>
            <a:rPr lang="en-GB" dirty="0"/>
            <a:t> </a:t>
          </a:r>
          <a:r>
            <a:rPr lang="en-GB" dirty="0" err="1"/>
            <a:t>dyfarniad</a:t>
          </a:r>
          <a:endParaRPr lang="en-GB" dirty="0"/>
        </a:p>
      </dgm:t>
    </dgm:pt>
    <dgm:pt modelId="{728E4B5C-E0D2-4CED-B1C3-0DAA707D4295}" type="parTrans" cxnId="{7FD1A4F0-4305-4894-AB5C-01A460D7BA8D}">
      <dgm:prSet/>
      <dgm:spPr/>
      <dgm:t>
        <a:bodyPr/>
        <a:lstStyle/>
        <a:p>
          <a:endParaRPr lang="en-GB"/>
        </a:p>
      </dgm:t>
    </dgm:pt>
    <dgm:pt modelId="{BA82D4DB-5193-42D3-82CF-A4FE36721D46}" type="sibTrans" cxnId="{7FD1A4F0-4305-4894-AB5C-01A460D7BA8D}">
      <dgm:prSet/>
      <dgm:spPr/>
      <dgm:t>
        <a:bodyPr/>
        <a:lstStyle/>
        <a:p>
          <a:endParaRPr lang="en-GB"/>
        </a:p>
      </dgm:t>
    </dgm:pt>
    <dgm:pt modelId="{641C5EE9-EED9-4267-B8BB-18A123258F14}" type="pres">
      <dgm:prSet presAssocID="{C59AD0F6-07B6-463C-A862-97B491A0BB29}" presName="Name0" presStyleCnt="0">
        <dgm:presLayoutVars>
          <dgm:dir/>
          <dgm:animLvl val="lvl"/>
          <dgm:resizeHandles val="exact"/>
        </dgm:presLayoutVars>
      </dgm:prSet>
      <dgm:spPr/>
    </dgm:pt>
    <dgm:pt modelId="{5C7B89DE-FEDA-4071-B537-2AABB7D73476}" type="pres">
      <dgm:prSet presAssocID="{F56C506B-80E5-4FA8-BD7F-52CC58CAD5CA}" presName="boxAndChildren" presStyleCnt="0"/>
      <dgm:spPr/>
    </dgm:pt>
    <dgm:pt modelId="{982731B7-8D48-4797-8101-B76A94FC75D2}" type="pres">
      <dgm:prSet presAssocID="{F56C506B-80E5-4FA8-BD7F-52CC58CAD5CA}" presName="parentTextBox" presStyleLbl="node1" presStyleIdx="0" presStyleCnt="4" custLinFactNeighborX="-88" custLinFactNeighborY="190"/>
      <dgm:spPr/>
    </dgm:pt>
    <dgm:pt modelId="{7A51EA62-C343-4A80-A2FD-351815F1C6E3}" type="pres">
      <dgm:prSet presAssocID="{05AC8ADE-AD56-4006-8D75-DDAEF65935DB}" presName="sp" presStyleCnt="0"/>
      <dgm:spPr/>
    </dgm:pt>
    <dgm:pt modelId="{DA0ABCA4-2B38-45DF-BC2B-ED815FF4812F}" type="pres">
      <dgm:prSet presAssocID="{37859F90-7DAA-4BEE-96F5-75A23A6BC02B}" presName="arrowAndChildren" presStyleCnt="0"/>
      <dgm:spPr/>
    </dgm:pt>
    <dgm:pt modelId="{568F036B-DE46-4F28-8E7E-7D70E071D300}" type="pres">
      <dgm:prSet presAssocID="{37859F90-7DAA-4BEE-96F5-75A23A6BC02B}" presName="parentTextArrow" presStyleLbl="node1" presStyleIdx="0" presStyleCnt="4"/>
      <dgm:spPr/>
    </dgm:pt>
    <dgm:pt modelId="{146D2490-4EEE-4379-9CDA-1CD232A20AFC}" type="pres">
      <dgm:prSet presAssocID="{37859F90-7DAA-4BEE-96F5-75A23A6BC02B}" presName="arrow" presStyleLbl="node1" presStyleIdx="1" presStyleCnt="4"/>
      <dgm:spPr/>
    </dgm:pt>
    <dgm:pt modelId="{CD84EDA0-0E3E-4937-8E79-9D0EA96AEF11}" type="pres">
      <dgm:prSet presAssocID="{37859F90-7DAA-4BEE-96F5-75A23A6BC02B}" presName="descendantArrow" presStyleCnt="0"/>
      <dgm:spPr/>
    </dgm:pt>
    <dgm:pt modelId="{D207C87E-B15D-4B48-AA88-AE4251619F59}" type="pres">
      <dgm:prSet presAssocID="{B6F34653-5EA1-446E-955E-40FA96BC8DC5}" presName="childTextArrow" presStyleLbl="fgAccFollowNode1" presStyleIdx="0" presStyleCnt="2">
        <dgm:presLayoutVars>
          <dgm:bulletEnabled val="1"/>
        </dgm:presLayoutVars>
      </dgm:prSet>
      <dgm:spPr/>
    </dgm:pt>
    <dgm:pt modelId="{DD43441F-29A7-44EC-91C6-6B8BE3E25A1E}" type="pres">
      <dgm:prSet presAssocID="{54C16758-15DD-42DD-AB4B-F53CAEECC2F4}" presName="childTextArrow" presStyleLbl="fgAccFollowNode1" presStyleIdx="1" presStyleCnt="2">
        <dgm:presLayoutVars>
          <dgm:bulletEnabled val="1"/>
        </dgm:presLayoutVars>
      </dgm:prSet>
      <dgm:spPr/>
    </dgm:pt>
    <dgm:pt modelId="{71A8D189-CA0C-4255-8999-0DC61CF4F150}" type="pres">
      <dgm:prSet presAssocID="{2B4EA216-05D4-43CA-8CD3-F9000E77D6D6}" presName="sp" presStyleCnt="0"/>
      <dgm:spPr/>
    </dgm:pt>
    <dgm:pt modelId="{20B98489-A975-4A5E-9D24-95E1A387A6E0}" type="pres">
      <dgm:prSet presAssocID="{F7DE29D1-BB54-4F2C-B078-C9CC5D37E668}" presName="arrowAndChildren" presStyleCnt="0"/>
      <dgm:spPr/>
    </dgm:pt>
    <dgm:pt modelId="{730F2E00-BEBF-4048-B7D2-3737803941AF}" type="pres">
      <dgm:prSet presAssocID="{F7DE29D1-BB54-4F2C-B078-C9CC5D37E668}" presName="parentTextArrow" presStyleLbl="node1" presStyleIdx="2" presStyleCnt="4" custScaleY="99010"/>
      <dgm:spPr/>
    </dgm:pt>
    <dgm:pt modelId="{6BA124C5-E900-42E5-952E-9C88450C6CD5}" type="pres">
      <dgm:prSet presAssocID="{004C6D86-2913-4BAD-9AC8-59E044420267}" presName="sp" presStyleCnt="0"/>
      <dgm:spPr/>
    </dgm:pt>
    <dgm:pt modelId="{04DE33DF-77B2-485A-9715-200286A71849}" type="pres">
      <dgm:prSet presAssocID="{627C365C-DD29-47E9-AF50-4ADE98CA0DF0}" presName="arrowAndChildren" presStyleCnt="0"/>
      <dgm:spPr/>
    </dgm:pt>
    <dgm:pt modelId="{D791669F-6D1B-4EF6-9132-1697E126E1E2}" type="pres">
      <dgm:prSet presAssocID="{627C365C-DD29-47E9-AF50-4ADE98CA0DF0}" presName="parentTextArrow" presStyleLbl="node1" presStyleIdx="3" presStyleCnt="4"/>
      <dgm:spPr/>
    </dgm:pt>
  </dgm:ptLst>
  <dgm:cxnLst>
    <dgm:cxn modelId="{43BEE117-E0D9-4482-835B-18AEE9BFB5C8}" srcId="{C59AD0F6-07B6-463C-A862-97B491A0BB29}" destId="{F7DE29D1-BB54-4F2C-B078-C9CC5D37E668}" srcOrd="1" destOrd="0" parTransId="{AC7BA307-9C0B-4DBD-988B-D6C06AFA73F8}" sibTransId="{2B4EA216-05D4-43CA-8CD3-F9000E77D6D6}"/>
    <dgm:cxn modelId="{0CA91225-5729-40A4-B81F-CD854F29AAEC}" srcId="{C59AD0F6-07B6-463C-A862-97B491A0BB29}" destId="{F56C506B-80E5-4FA8-BD7F-52CC58CAD5CA}" srcOrd="3" destOrd="0" parTransId="{AA433371-91E4-4C41-B8A2-0A930150C71F}" sibTransId="{57F6ED76-E3D7-4ECD-9212-CEC31C68031E}"/>
    <dgm:cxn modelId="{27FAE62C-932E-4C74-B79E-437B3DB43620}" type="presOf" srcId="{F56C506B-80E5-4FA8-BD7F-52CC58CAD5CA}" destId="{982731B7-8D48-4797-8101-B76A94FC75D2}" srcOrd="0" destOrd="0" presId="urn:microsoft.com/office/officeart/2005/8/layout/process4"/>
    <dgm:cxn modelId="{DCC8D62F-42D4-46FF-895D-67FB1FEF496D}" srcId="{C59AD0F6-07B6-463C-A862-97B491A0BB29}" destId="{627C365C-DD29-47E9-AF50-4ADE98CA0DF0}" srcOrd="0" destOrd="0" parTransId="{6FFA9684-F2A9-4BE6-8A05-406E3D3B75BB}" sibTransId="{004C6D86-2913-4BAD-9AC8-59E044420267}"/>
    <dgm:cxn modelId="{63E15A48-CFBE-425B-AA32-FBD7AFB3BA1D}" srcId="{C59AD0F6-07B6-463C-A862-97B491A0BB29}" destId="{37859F90-7DAA-4BEE-96F5-75A23A6BC02B}" srcOrd="2" destOrd="0" parTransId="{A1E467BE-73ED-44A9-BDD7-2AEBD5E2D758}" sibTransId="{05AC8ADE-AD56-4006-8D75-DDAEF65935DB}"/>
    <dgm:cxn modelId="{2FA90E73-0DDF-4818-8C41-2DBDAF90E339}" type="presOf" srcId="{B6F34653-5EA1-446E-955E-40FA96BC8DC5}" destId="{D207C87E-B15D-4B48-AA88-AE4251619F59}" srcOrd="0" destOrd="0" presId="urn:microsoft.com/office/officeart/2005/8/layout/process4"/>
    <dgm:cxn modelId="{7A603290-807C-46F3-BFE5-10471F13B9A8}" type="presOf" srcId="{54C16758-15DD-42DD-AB4B-F53CAEECC2F4}" destId="{DD43441F-29A7-44EC-91C6-6B8BE3E25A1E}" srcOrd="0" destOrd="0" presId="urn:microsoft.com/office/officeart/2005/8/layout/process4"/>
    <dgm:cxn modelId="{5C69CDA6-430E-4DA1-A620-D75DE87E4FD5}" type="presOf" srcId="{37859F90-7DAA-4BEE-96F5-75A23A6BC02B}" destId="{146D2490-4EEE-4379-9CDA-1CD232A20AFC}" srcOrd="1" destOrd="0" presId="urn:microsoft.com/office/officeart/2005/8/layout/process4"/>
    <dgm:cxn modelId="{5A98B7AD-F0B6-406E-97A3-E1DB6DB7EB4B}" type="presOf" srcId="{37859F90-7DAA-4BEE-96F5-75A23A6BC02B}" destId="{568F036B-DE46-4F28-8E7E-7D70E071D300}" srcOrd="0" destOrd="0" presId="urn:microsoft.com/office/officeart/2005/8/layout/process4"/>
    <dgm:cxn modelId="{70354CC5-E9B3-4701-A6E2-F125F4F78ACC}" type="presOf" srcId="{627C365C-DD29-47E9-AF50-4ADE98CA0DF0}" destId="{D791669F-6D1B-4EF6-9132-1697E126E1E2}" srcOrd="0" destOrd="0" presId="urn:microsoft.com/office/officeart/2005/8/layout/process4"/>
    <dgm:cxn modelId="{203F00C6-2110-4F62-999E-8AA39D84D0E9}" type="presOf" srcId="{F7DE29D1-BB54-4F2C-B078-C9CC5D37E668}" destId="{730F2E00-BEBF-4048-B7D2-3737803941AF}" srcOrd="0" destOrd="0" presId="urn:microsoft.com/office/officeart/2005/8/layout/process4"/>
    <dgm:cxn modelId="{5F40FFCB-2C2C-46C9-A02D-15E4B6F11790}" srcId="{37859F90-7DAA-4BEE-96F5-75A23A6BC02B}" destId="{B6F34653-5EA1-446E-955E-40FA96BC8DC5}" srcOrd="0" destOrd="0" parTransId="{A2345805-971C-444D-93AC-07171B8435A4}" sibTransId="{20A9187B-06A8-4110-AAD4-9F22BD9585BF}"/>
    <dgm:cxn modelId="{E20856EE-466D-4122-9AAA-9D9F021E27F2}" type="presOf" srcId="{C59AD0F6-07B6-463C-A862-97B491A0BB29}" destId="{641C5EE9-EED9-4267-B8BB-18A123258F14}" srcOrd="0" destOrd="0" presId="urn:microsoft.com/office/officeart/2005/8/layout/process4"/>
    <dgm:cxn modelId="{7FD1A4F0-4305-4894-AB5C-01A460D7BA8D}" srcId="{37859F90-7DAA-4BEE-96F5-75A23A6BC02B}" destId="{54C16758-15DD-42DD-AB4B-F53CAEECC2F4}" srcOrd="1" destOrd="0" parTransId="{728E4B5C-E0D2-4CED-B1C3-0DAA707D4295}" sibTransId="{BA82D4DB-5193-42D3-82CF-A4FE36721D46}"/>
    <dgm:cxn modelId="{67A97E2C-7EE2-4DFD-A77A-FC59C36DB851}" type="presParOf" srcId="{641C5EE9-EED9-4267-B8BB-18A123258F14}" destId="{5C7B89DE-FEDA-4071-B537-2AABB7D73476}" srcOrd="0" destOrd="0" presId="urn:microsoft.com/office/officeart/2005/8/layout/process4"/>
    <dgm:cxn modelId="{08A90350-2E22-49D5-8F6D-67A10C0D47CE}" type="presParOf" srcId="{5C7B89DE-FEDA-4071-B537-2AABB7D73476}" destId="{982731B7-8D48-4797-8101-B76A94FC75D2}" srcOrd="0" destOrd="0" presId="urn:microsoft.com/office/officeart/2005/8/layout/process4"/>
    <dgm:cxn modelId="{CA29020B-EDEA-4224-BC4C-21332EE3DB46}" type="presParOf" srcId="{641C5EE9-EED9-4267-B8BB-18A123258F14}" destId="{7A51EA62-C343-4A80-A2FD-351815F1C6E3}" srcOrd="1" destOrd="0" presId="urn:microsoft.com/office/officeart/2005/8/layout/process4"/>
    <dgm:cxn modelId="{80384049-E761-4BDD-AA68-1C04F0B60668}" type="presParOf" srcId="{641C5EE9-EED9-4267-B8BB-18A123258F14}" destId="{DA0ABCA4-2B38-45DF-BC2B-ED815FF4812F}" srcOrd="2" destOrd="0" presId="urn:microsoft.com/office/officeart/2005/8/layout/process4"/>
    <dgm:cxn modelId="{42F43704-3002-4440-9862-5C004F118E45}" type="presParOf" srcId="{DA0ABCA4-2B38-45DF-BC2B-ED815FF4812F}" destId="{568F036B-DE46-4F28-8E7E-7D70E071D300}" srcOrd="0" destOrd="0" presId="urn:microsoft.com/office/officeart/2005/8/layout/process4"/>
    <dgm:cxn modelId="{0E57C515-1956-448D-8569-4D01573A8806}" type="presParOf" srcId="{DA0ABCA4-2B38-45DF-BC2B-ED815FF4812F}" destId="{146D2490-4EEE-4379-9CDA-1CD232A20AFC}" srcOrd="1" destOrd="0" presId="urn:microsoft.com/office/officeart/2005/8/layout/process4"/>
    <dgm:cxn modelId="{E4447679-E67C-4ACC-AE17-8220F790BA5F}" type="presParOf" srcId="{DA0ABCA4-2B38-45DF-BC2B-ED815FF4812F}" destId="{CD84EDA0-0E3E-4937-8E79-9D0EA96AEF11}" srcOrd="2" destOrd="0" presId="urn:microsoft.com/office/officeart/2005/8/layout/process4"/>
    <dgm:cxn modelId="{9F5898BB-8CB1-4392-BC73-B8A8C97E41A4}" type="presParOf" srcId="{CD84EDA0-0E3E-4937-8E79-9D0EA96AEF11}" destId="{D207C87E-B15D-4B48-AA88-AE4251619F59}" srcOrd="0" destOrd="0" presId="urn:microsoft.com/office/officeart/2005/8/layout/process4"/>
    <dgm:cxn modelId="{802ED543-3C7E-4A93-A593-81158AC4AA97}" type="presParOf" srcId="{CD84EDA0-0E3E-4937-8E79-9D0EA96AEF11}" destId="{DD43441F-29A7-44EC-91C6-6B8BE3E25A1E}" srcOrd="1" destOrd="0" presId="urn:microsoft.com/office/officeart/2005/8/layout/process4"/>
    <dgm:cxn modelId="{66CB12C6-2063-4B07-A119-93719E9B49A1}" type="presParOf" srcId="{641C5EE9-EED9-4267-B8BB-18A123258F14}" destId="{71A8D189-CA0C-4255-8999-0DC61CF4F150}" srcOrd="3" destOrd="0" presId="urn:microsoft.com/office/officeart/2005/8/layout/process4"/>
    <dgm:cxn modelId="{6357F89F-41E8-439C-96DC-30927EB232D3}" type="presParOf" srcId="{641C5EE9-EED9-4267-B8BB-18A123258F14}" destId="{20B98489-A975-4A5E-9D24-95E1A387A6E0}" srcOrd="4" destOrd="0" presId="urn:microsoft.com/office/officeart/2005/8/layout/process4"/>
    <dgm:cxn modelId="{95A751D1-5EFD-47D1-B881-4AC4267EA3FE}" type="presParOf" srcId="{20B98489-A975-4A5E-9D24-95E1A387A6E0}" destId="{730F2E00-BEBF-4048-B7D2-3737803941AF}" srcOrd="0" destOrd="0" presId="urn:microsoft.com/office/officeart/2005/8/layout/process4"/>
    <dgm:cxn modelId="{E21B4510-4065-40BB-87AF-E18BC50747CC}" type="presParOf" srcId="{641C5EE9-EED9-4267-B8BB-18A123258F14}" destId="{6BA124C5-E900-42E5-952E-9C88450C6CD5}" srcOrd="5" destOrd="0" presId="urn:microsoft.com/office/officeart/2005/8/layout/process4"/>
    <dgm:cxn modelId="{80A6C48C-E27D-4042-B4DA-389EA3885C38}" type="presParOf" srcId="{641C5EE9-EED9-4267-B8BB-18A123258F14}" destId="{04DE33DF-77B2-485A-9715-200286A71849}" srcOrd="6" destOrd="0" presId="urn:microsoft.com/office/officeart/2005/8/layout/process4"/>
    <dgm:cxn modelId="{DB72BEA7-3862-4E20-A1FD-4707C185BE10}" type="presParOf" srcId="{04DE33DF-77B2-485A-9715-200286A71849}" destId="{D791669F-6D1B-4EF6-9132-1697E126E1E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9AD0F6-07B6-463C-A862-97B491A0BB29}" type="doc">
      <dgm:prSet loTypeId="urn:microsoft.com/office/officeart/2005/8/layout/process4" loCatId="process" qsTypeId="urn:microsoft.com/office/officeart/2005/8/quickstyle/simple1" qsCatId="simple" csTypeId="urn:microsoft.com/office/officeart/2005/8/colors/accent1_2" csCatId="accent1" phldr="1"/>
      <dgm:spPr/>
    </dgm:pt>
    <dgm:pt modelId="{627C365C-DD29-47E9-AF50-4ADE98CA0DF0}">
      <dgm:prSet phldrT="[Text]"/>
      <dgm:spPr/>
      <dgm:t>
        <a:bodyPr/>
        <a:lstStyle/>
        <a:p>
          <a:r>
            <a:rPr lang="en-GB" dirty="0"/>
            <a:t>Marker Identifies alleged misconduct – work is not marked and SC05 completed</a:t>
          </a:r>
        </a:p>
      </dgm:t>
    </dgm:pt>
    <dgm:pt modelId="{6FFA9684-F2A9-4BE6-8A05-406E3D3B75BB}" type="parTrans" cxnId="{DCC8D62F-42D4-46FF-895D-67FB1FEF496D}">
      <dgm:prSet/>
      <dgm:spPr/>
      <dgm:t>
        <a:bodyPr/>
        <a:lstStyle/>
        <a:p>
          <a:endParaRPr lang="en-GB"/>
        </a:p>
      </dgm:t>
    </dgm:pt>
    <dgm:pt modelId="{004C6D86-2913-4BAD-9AC8-59E044420267}" type="sibTrans" cxnId="{DCC8D62F-42D4-46FF-895D-67FB1FEF496D}">
      <dgm:prSet/>
      <dgm:spPr/>
      <dgm:t>
        <a:bodyPr/>
        <a:lstStyle/>
        <a:p>
          <a:endParaRPr lang="en-GB"/>
        </a:p>
      </dgm:t>
    </dgm:pt>
    <dgm:pt modelId="{F7DE29D1-BB54-4F2C-B078-C9CC5D37E668}">
      <dgm:prSet phldrT="[Text]"/>
      <dgm:spPr/>
      <dgm:t>
        <a:bodyPr/>
        <a:lstStyle/>
        <a:p>
          <a:r>
            <a:rPr lang="en-GB" dirty="0"/>
            <a:t>Academic Misconduct Officer assesses allegation and completes SC05</a:t>
          </a:r>
        </a:p>
      </dgm:t>
    </dgm:pt>
    <dgm:pt modelId="{AC7BA307-9C0B-4DBD-988B-D6C06AFA73F8}" type="parTrans" cxnId="{43BEE117-E0D9-4482-835B-18AEE9BFB5C8}">
      <dgm:prSet/>
      <dgm:spPr/>
      <dgm:t>
        <a:bodyPr/>
        <a:lstStyle/>
        <a:p>
          <a:endParaRPr lang="en-GB"/>
        </a:p>
      </dgm:t>
    </dgm:pt>
    <dgm:pt modelId="{2B4EA216-05D4-43CA-8CD3-F9000E77D6D6}" type="sibTrans" cxnId="{43BEE117-E0D9-4482-835B-18AEE9BFB5C8}">
      <dgm:prSet/>
      <dgm:spPr/>
      <dgm:t>
        <a:bodyPr/>
        <a:lstStyle/>
        <a:p>
          <a:endParaRPr lang="en-GB"/>
        </a:p>
      </dgm:t>
    </dgm:pt>
    <dgm:pt modelId="{37859F90-7DAA-4BEE-96F5-75A23A6BC02B}">
      <dgm:prSet phldrT="[Text]"/>
      <dgm:spPr/>
      <dgm:t>
        <a:bodyPr/>
        <a:lstStyle/>
        <a:p>
          <a:r>
            <a:rPr lang="en-GB" dirty="0"/>
            <a:t>Student Cases team receives SC05 and contacts student to confirm if they wish to accept or deny allegation</a:t>
          </a:r>
        </a:p>
      </dgm:t>
    </dgm:pt>
    <dgm:pt modelId="{A1E467BE-73ED-44A9-BDD7-2AEBD5E2D758}" type="parTrans" cxnId="{63E15A48-CFBE-425B-AA32-FBD7AFB3BA1D}">
      <dgm:prSet/>
      <dgm:spPr/>
      <dgm:t>
        <a:bodyPr/>
        <a:lstStyle/>
        <a:p>
          <a:endParaRPr lang="en-GB"/>
        </a:p>
      </dgm:t>
    </dgm:pt>
    <dgm:pt modelId="{05AC8ADE-AD56-4006-8D75-DDAEF65935DB}" type="sibTrans" cxnId="{63E15A48-CFBE-425B-AA32-FBD7AFB3BA1D}">
      <dgm:prSet/>
      <dgm:spPr/>
      <dgm:t>
        <a:bodyPr/>
        <a:lstStyle/>
        <a:p>
          <a:endParaRPr lang="en-GB"/>
        </a:p>
      </dgm:t>
    </dgm:pt>
    <dgm:pt modelId="{F56C506B-80E5-4FA8-BD7F-52CC58CAD5CA}">
      <dgm:prSet phldrT="[Text]"/>
      <dgm:spPr/>
      <dgm:t>
        <a:bodyPr/>
        <a:lstStyle/>
        <a:p>
          <a:r>
            <a:rPr lang="en-GB" dirty="0"/>
            <a:t>If substantiated, then penalty is applied based on a points system</a:t>
          </a:r>
        </a:p>
      </dgm:t>
    </dgm:pt>
    <dgm:pt modelId="{AA433371-91E4-4C41-B8A2-0A930150C71F}" type="parTrans" cxnId="{0CA91225-5729-40A4-B81F-CD854F29AAEC}">
      <dgm:prSet/>
      <dgm:spPr/>
      <dgm:t>
        <a:bodyPr/>
        <a:lstStyle/>
        <a:p>
          <a:endParaRPr lang="en-GB"/>
        </a:p>
      </dgm:t>
    </dgm:pt>
    <dgm:pt modelId="{57F6ED76-E3D7-4ECD-9212-CEC31C68031E}" type="sibTrans" cxnId="{0CA91225-5729-40A4-B81F-CD854F29AAEC}">
      <dgm:prSet/>
      <dgm:spPr/>
      <dgm:t>
        <a:bodyPr/>
        <a:lstStyle/>
        <a:p>
          <a:endParaRPr lang="en-GB"/>
        </a:p>
      </dgm:t>
    </dgm:pt>
    <dgm:pt modelId="{B6F34653-5EA1-446E-955E-40FA96BC8DC5}">
      <dgm:prSet phldrT="[Text]"/>
      <dgm:spPr/>
      <dgm:t>
        <a:bodyPr/>
        <a:lstStyle/>
        <a:p>
          <a:r>
            <a:rPr lang="en-GB" dirty="0"/>
            <a:t>If Accept: then allegations is deemed to be substantiated</a:t>
          </a:r>
        </a:p>
      </dgm:t>
    </dgm:pt>
    <dgm:pt modelId="{A2345805-971C-444D-93AC-07171B8435A4}" type="parTrans" cxnId="{5F40FFCB-2C2C-46C9-A02D-15E4B6F11790}">
      <dgm:prSet/>
      <dgm:spPr/>
      <dgm:t>
        <a:bodyPr/>
        <a:lstStyle/>
        <a:p>
          <a:endParaRPr lang="en-GB"/>
        </a:p>
      </dgm:t>
    </dgm:pt>
    <dgm:pt modelId="{20A9187B-06A8-4110-AAD4-9F22BD9585BF}" type="sibTrans" cxnId="{5F40FFCB-2C2C-46C9-A02D-15E4B6F11790}">
      <dgm:prSet/>
      <dgm:spPr/>
      <dgm:t>
        <a:bodyPr/>
        <a:lstStyle/>
        <a:p>
          <a:endParaRPr lang="en-GB"/>
        </a:p>
      </dgm:t>
    </dgm:pt>
    <dgm:pt modelId="{54C16758-15DD-42DD-AB4B-F53CAEECC2F4}">
      <dgm:prSet phldrT="[Text]"/>
      <dgm:spPr/>
      <dgm:t>
        <a:bodyPr/>
        <a:lstStyle/>
        <a:p>
          <a:r>
            <a:rPr lang="en-GB" dirty="0"/>
            <a:t>If denial, then work goes to an Academic Misconduct Investigation Panel which makes a judgement</a:t>
          </a:r>
        </a:p>
      </dgm:t>
    </dgm:pt>
    <dgm:pt modelId="{728E4B5C-E0D2-4CED-B1C3-0DAA707D4295}" type="parTrans" cxnId="{7FD1A4F0-4305-4894-AB5C-01A460D7BA8D}">
      <dgm:prSet/>
      <dgm:spPr/>
      <dgm:t>
        <a:bodyPr/>
        <a:lstStyle/>
        <a:p>
          <a:endParaRPr lang="en-GB"/>
        </a:p>
      </dgm:t>
    </dgm:pt>
    <dgm:pt modelId="{BA82D4DB-5193-42D3-82CF-A4FE36721D46}" type="sibTrans" cxnId="{7FD1A4F0-4305-4894-AB5C-01A460D7BA8D}">
      <dgm:prSet/>
      <dgm:spPr/>
      <dgm:t>
        <a:bodyPr/>
        <a:lstStyle/>
        <a:p>
          <a:endParaRPr lang="en-GB"/>
        </a:p>
      </dgm:t>
    </dgm:pt>
    <dgm:pt modelId="{641C5EE9-EED9-4267-B8BB-18A123258F14}" type="pres">
      <dgm:prSet presAssocID="{C59AD0F6-07B6-463C-A862-97B491A0BB29}" presName="Name0" presStyleCnt="0">
        <dgm:presLayoutVars>
          <dgm:dir/>
          <dgm:animLvl val="lvl"/>
          <dgm:resizeHandles val="exact"/>
        </dgm:presLayoutVars>
      </dgm:prSet>
      <dgm:spPr/>
    </dgm:pt>
    <dgm:pt modelId="{5C7B89DE-FEDA-4071-B537-2AABB7D73476}" type="pres">
      <dgm:prSet presAssocID="{F56C506B-80E5-4FA8-BD7F-52CC58CAD5CA}" presName="boxAndChildren" presStyleCnt="0"/>
      <dgm:spPr/>
    </dgm:pt>
    <dgm:pt modelId="{982731B7-8D48-4797-8101-B76A94FC75D2}" type="pres">
      <dgm:prSet presAssocID="{F56C506B-80E5-4FA8-BD7F-52CC58CAD5CA}" presName="parentTextBox" presStyleLbl="node1" presStyleIdx="0" presStyleCnt="4"/>
      <dgm:spPr/>
    </dgm:pt>
    <dgm:pt modelId="{7A51EA62-C343-4A80-A2FD-351815F1C6E3}" type="pres">
      <dgm:prSet presAssocID="{05AC8ADE-AD56-4006-8D75-DDAEF65935DB}" presName="sp" presStyleCnt="0"/>
      <dgm:spPr/>
    </dgm:pt>
    <dgm:pt modelId="{DA0ABCA4-2B38-45DF-BC2B-ED815FF4812F}" type="pres">
      <dgm:prSet presAssocID="{37859F90-7DAA-4BEE-96F5-75A23A6BC02B}" presName="arrowAndChildren" presStyleCnt="0"/>
      <dgm:spPr/>
    </dgm:pt>
    <dgm:pt modelId="{568F036B-DE46-4F28-8E7E-7D70E071D300}" type="pres">
      <dgm:prSet presAssocID="{37859F90-7DAA-4BEE-96F5-75A23A6BC02B}" presName="parentTextArrow" presStyleLbl="node1" presStyleIdx="0" presStyleCnt="4"/>
      <dgm:spPr/>
    </dgm:pt>
    <dgm:pt modelId="{146D2490-4EEE-4379-9CDA-1CD232A20AFC}" type="pres">
      <dgm:prSet presAssocID="{37859F90-7DAA-4BEE-96F5-75A23A6BC02B}" presName="arrow" presStyleLbl="node1" presStyleIdx="1" presStyleCnt="4"/>
      <dgm:spPr/>
    </dgm:pt>
    <dgm:pt modelId="{CD84EDA0-0E3E-4937-8E79-9D0EA96AEF11}" type="pres">
      <dgm:prSet presAssocID="{37859F90-7DAA-4BEE-96F5-75A23A6BC02B}" presName="descendantArrow" presStyleCnt="0"/>
      <dgm:spPr/>
    </dgm:pt>
    <dgm:pt modelId="{D207C87E-B15D-4B48-AA88-AE4251619F59}" type="pres">
      <dgm:prSet presAssocID="{B6F34653-5EA1-446E-955E-40FA96BC8DC5}" presName="childTextArrow" presStyleLbl="fgAccFollowNode1" presStyleIdx="0" presStyleCnt="2">
        <dgm:presLayoutVars>
          <dgm:bulletEnabled val="1"/>
        </dgm:presLayoutVars>
      </dgm:prSet>
      <dgm:spPr/>
    </dgm:pt>
    <dgm:pt modelId="{DD43441F-29A7-44EC-91C6-6B8BE3E25A1E}" type="pres">
      <dgm:prSet presAssocID="{54C16758-15DD-42DD-AB4B-F53CAEECC2F4}" presName="childTextArrow" presStyleLbl="fgAccFollowNode1" presStyleIdx="1" presStyleCnt="2">
        <dgm:presLayoutVars>
          <dgm:bulletEnabled val="1"/>
        </dgm:presLayoutVars>
      </dgm:prSet>
      <dgm:spPr/>
    </dgm:pt>
    <dgm:pt modelId="{71A8D189-CA0C-4255-8999-0DC61CF4F150}" type="pres">
      <dgm:prSet presAssocID="{2B4EA216-05D4-43CA-8CD3-F9000E77D6D6}" presName="sp" presStyleCnt="0"/>
      <dgm:spPr/>
    </dgm:pt>
    <dgm:pt modelId="{20B98489-A975-4A5E-9D24-95E1A387A6E0}" type="pres">
      <dgm:prSet presAssocID="{F7DE29D1-BB54-4F2C-B078-C9CC5D37E668}" presName="arrowAndChildren" presStyleCnt="0"/>
      <dgm:spPr/>
    </dgm:pt>
    <dgm:pt modelId="{730F2E00-BEBF-4048-B7D2-3737803941AF}" type="pres">
      <dgm:prSet presAssocID="{F7DE29D1-BB54-4F2C-B078-C9CC5D37E668}" presName="parentTextArrow" presStyleLbl="node1" presStyleIdx="2" presStyleCnt="4"/>
      <dgm:spPr/>
    </dgm:pt>
    <dgm:pt modelId="{6BA124C5-E900-42E5-952E-9C88450C6CD5}" type="pres">
      <dgm:prSet presAssocID="{004C6D86-2913-4BAD-9AC8-59E044420267}" presName="sp" presStyleCnt="0"/>
      <dgm:spPr/>
    </dgm:pt>
    <dgm:pt modelId="{04DE33DF-77B2-485A-9715-200286A71849}" type="pres">
      <dgm:prSet presAssocID="{627C365C-DD29-47E9-AF50-4ADE98CA0DF0}" presName="arrowAndChildren" presStyleCnt="0"/>
      <dgm:spPr/>
    </dgm:pt>
    <dgm:pt modelId="{D791669F-6D1B-4EF6-9132-1697E126E1E2}" type="pres">
      <dgm:prSet presAssocID="{627C365C-DD29-47E9-AF50-4ADE98CA0DF0}" presName="parentTextArrow" presStyleLbl="node1" presStyleIdx="3" presStyleCnt="4"/>
      <dgm:spPr/>
    </dgm:pt>
  </dgm:ptLst>
  <dgm:cxnLst>
    <dgm:cxn modelId="{43BEE117-E0D9-4482-835B-18AEE9BFB5C8}" srcId="{C59AD0F6-07B6-463C-A862-97B491A0BB29}" destId="{F7DE29D1-BB54-4F2C-B078-C9CC5D37E668}" srcOrd="1" destOrd="0" parTransId="{AC7BA307-9C0B-4DBD-988B-D6C06AFA73F8}" sibTransId="{2B4EA216-05D4-43CA-8CD3-F9000E77D6D6}"/>
    <dgm:cxn modelId="{0CA91225-5729-40A4-B81F-CD854F29AAEC}" srcId="{C59AD0F6-07B6-463C-A862-97B491A0BB29}" destId="{F56C506B-80E5-4FA8-BD7F-52CC58CAD5CA}" srcOrd="3" destOrd="0" parTransId="{AA433371-91E4-4C41-B8A2-0A930150C71F}" sibTransId="{57F6ED76-E3D7-4ECD-9212-CEC31C68031E}"/>
    <dgm:cxn modelId="{27FAE62C-932E-4C74-B79E-437B3DB43620}" type="presOf" srcId="{F56C506B-80E5-4FA8-BD7F-52CC58CAD5CA}" destId="{982731B7-8D48-4797-8101-B76A94FC75D2}" srcOrd="0" destOrd="0" presId="urn:microsoft.com/office/officeart/2005/8/layout/process4"/>
    <dgm:cxn modelId="{DCC8D62F-42D4-46FF-895D-67FB1FEF496D}" srcId="{C59AD0F6-07B6-463C-A862-97B491A0BB29}" destId="{627C365C-DD29-47E9-AF50-4ADE98CA0DF0}" srcOrd="0" destOrd="0" parTransId="{6FFA9684-F2A9-4BE6-8A05-406E3D3B75BB}" sibTransId="{004C6D86-2913-4BAD-9AC8-59E044420267}"/>
    <dgm:cxn modelId="{63E15A48-CFBE-425B-AA32-FBD7AFB3BA1D}" srcId="{C59AD0F6-07B6-463C-A862-97B491A0BB29}" destId="{37859F90-7DAA-4BEE-96F5-75A23A6BC02B}" srcOrd="2" destOrd="0" parTransId="{A1E467BE-73ED-44A9-BDD7-2AEBD5E2D758}" sibTransId="{05AC8ADE-AD56-4006-8D75-DDAEF65935DB}"/>
    <dgm:cxn modelId="{2FA90E73-0DDF-4818-8C41-2DBDAF90E339}" type="presOf" srcId="{B6F34653-5EA1-446E-955E-40FA96BC8DC5}" destId="{D207C87E-B15D-4B48-AA88-AE4251619F59}" srcOrd="0" destOrd="0" presId="urn:microsoft.com/office/officeart/2005/8/layout/process4"/>
    <dgm:cxn modelId="{7A603290-807C-46F3-BFE5-10471F13B9A8}" type="presOf" srcId="{54C16758-15DD-42DD-AB4B-F53CAEECC2F4}" destId="{DD43441F-29A7-44EC-91C6-6B8BE3E25A1E}" srcOrd="0" destOrd="0" presId="urn:microsoft.com/office/officeart/2005/8/layout/process4"/>
    <dgm:cxn modelId="{5C69CDA6-430E-4DA1-A620-D75DE87E4FD5}" type="presOf" srcId="{37859F90-7DAA-4BEE-96F5-75A23A6BC02B}" destId="{146D2490-4EEE-4379-9CDA-1CD232A20AFC}" srcOrd="1" destOrd="0" presId="urn:microsoft.com/office/officeart/2005/8/layout/process4"/>
    <dgm:cxn modelId="{5A98B7AD-F0B6-406E-97A3-E1DB6DB7EB4B}" type="presOf" srcId="{37859F90-7DAA-4BEE-96F5-75A23A6BC02B}" destId="{568F036B-DE46-4F28-8E7E-7D70E071D300}" srcOrd="0" destOrd="0" presId="urn:microsoft.com/office/officeart/2005/8/layout/process4"/>
    <dgm:cxn modelId="{70354CC5-E9B3-4701-A6E2-F125F4F78ACC}" type="presOf" srcId="{627C365C-DD29-47E9-AF50-4ADE98CA0DF0}" destId="{D791669F-6D1B-4EF6-9132-1697E126E1E2}" srcOrd="0" destOrd="0" presId="urn:microsoft.com/office/officeart/2005/8/layout/process4"/>
    <dgm:cxn modelId="{203F00C6-2110-4F62-999E-8AA39D84D0E9}" type="presOf" srcId="{F7DE29D1-BB54-4F2C-B078-C9CC5D37E668}" destId="{730F2E00-BEBF-4048-B7D2-3737803941AF}" srcOrd="0" destOrd="0" presId="urn:microsoft.com/office/officeart/2005/8/layout/process4"/>
    <dgm:cxn modelId="{5F40FFCB-2C2C-46C9-A02D-15E4B6F11790}" srcId="{37859F90-7DAA-4BEE-96F5-75A23A6BC02B}" destId="{B6F34653-5EA1-446E-955E-40FA96BC8DC5}" srcOrd="0" destOrd="0" parTransId="{A2345805-971C-444D-93AC-07171B8435A4}" sibTransId="{20A9187B-06A8-4110-AAD4-9F22BD9585BF}"/>
    <dgm:cxn modelId="{E20856EE-466D-4122-9AAA-9D9F021E27F2}" type="presOf" srcId="{C59AD0F6-07B6-463C-A862-97B491A0BB29}" destId="{641C5EE9-EED9-4267-B8BB-18A123258F14}" srcOrd="0" destOrd="0" presId="urn:microsoft.com/office/officeart/2005/8/layout/process4"/>
    <dgm:cxn modelId="{7FD1A4F0-4305-4894-AB5C-01A460D7BA8D}" srcId="{37859F90-7DAA-4BEE-96F5-75A23A6BC02B}" destId="{54C16758-15DD-42DD-AB4B-F53CAEECC2F4}" srcOrd="1" destOrd="0" parTransId="{728E4B5C-E0D2-4CED-B1C3-0DAA707D4295}" sibTransId="{BA82D4DB-5193-42D3-82CF-A4FE36721D46}"/>
    <dgm:cxn modelId="{67A97E2C-7EE2-4DFD-A77A-FC59C36DB851}" type="presParOf" srcId="{641C5EE9-EED9-4267-B8BB-18A123258F14}" destId="{5C7B89DE-FEDA-4071-B537-2AABB7D73476}" srcOrd="0" destOrd="0" presId="urn:microsoft.com/office/officeart/2005/8/layout/process4"/>
    <dgm:cxn modelId="{08A90350-2E22-49D5-8F6D-67A10C0D47CE}" type="presParOf" srcId="{5C7B89DE-FEDA-4071-B537-2AABB7D73476}" destId="{982731B7-8D48-4797-8101-B76A94FC75D2}" srcOrd="0" destOrd="0" presId="urn:microsoft.com/office/officeart/2005/8/layout/process4"/>
    <dgm:cxn modelId="{CA29020B-EDEA-4224-BC4C-21332EE3DB46}" type="presParOf" srcId="{641C5EE9-EED9-4267-B8BB-18A123258F14}" destId="{7A51EA62-C343-4A80-A2FD-351815F1C6E3}" srcOrd="1" destOrd="0" presId="urn:microsoft.com/office/officeart/2005/8/layout/process4"/>
    <dgm:cxn modelId="{80384049-E761-4BDD-AA68-1C04F0B60668}" type="presParOf" srcId="{641C5EE9-EED9-4267-B8BB-18A123258F14}" destId="{DA0ABCA4-2B38-45DF-BC2B-ED815FF4812F}" srcOrd="2" destOrd="0" presId="urn:microsoft.com/office/officeart/2005/8/layout/process4"/>
    <dgm:cxn modelId="{42F43704-3002-4440-9862-5C004F118E45}" type="presParOf" srcId="{DA0ABCA4-2B38-45DF-BC2B-ED815FF4812F}" destId="{568F036B-DE46-4F28-8E7E-7D70E071D300}" srcOrd="0" destOrd="0" presId="urn:microsoft.com/office/officeart/2005/8/layout/process4"/>
    <dgm:cxn modelId="{0E57C515-1956-448D-8569-4D01573A8806}" type="presParOf" srcId="{DA0ABCA4-2B38-45DF-BC2B-ED815FF4812F}" destId="{146D2490-4EEE-4379-9CDA-1CD232A20AFC}" srcOrd="1" destOrd="0" presId="urn:microsoft.com/office/officeart/2005/8/layout/process4"/>
    <dgm:cxn modelId="{E4447679-E67C-4ACC-AE17-8220F790BA5F}" type="presParOf" srcId="{DA0ABCA4-2B38-45DF-BC2B-ED815FF4812F}" destId="{CD84EDA0-0E3E-4937-8E79-9D0EA96AEF11}" srcOrd="2" destOrd="0" presId="urn:microsoft.com/office/officeart/2005/8/layout/process4"/>
    <dgm:cxn modelId="{9F5898BB-8CB1-4392-BC73-B8A8C97E41A4}" type="presParOf" srcId="{CD84EDA0-0E3E-4937-8E79-9D0EA96AEF11}" destId="{D207C87E-B15D-4B48-AA88-AE4251619F59}" srcOrd="0" destOrd="0" presId="urn:microsoft.com/office/officeart/2005/8/layout/process4"/>
    <dgm:cxn modelId="{802ED543-3C7E-4A93-A593-81158AC4AA97}" type="presParOf" srcId="{CD84EDA0-0E3E-4937-8E79-9D0EA96AEF11}" destId="{DD43441F-29A7-44EC-91C6-6B8BE3E25A1E}" srcOrd="1" destOrd="0" presId="urn:microsoft.com/office/officeart/2005/8/layout/process4"/>
    <dgm:cxn modelId="{66CB12C6-2063-4B07-A119-93719E9B49A1}" type="presParOf" srcId="{641C5EE9-EED9-4267-B8BB-18A123258F14}" destId="{71A8D189-CA0C-4255-8999-0DC61CF4F150}" srcOrd="3" destOrd="0" presId="urn:microsoft.com/office/officeart/2005/8/layout/process4"/>
    <dgm:cxn modelId="{6357F89F-41E8-439C-96DC-30927EB232D3}" type="presParOf" srcId="{641C5EE9-EED9-4267-B8BB-18A123258F14}" destId="{20B98489-A975-4A5E-9D24-95E1A387A6E0}" srcOrd="4" destOrd="0" presId="urn:microsoft.com/office/officeart/2005/8/layout/process4"/>
    <dgm:cxn modelId="{95A751D1-5EFD-47D1-B881-4AC4267EA3FE}" type="presParOf" srcId="{20B98489-A975-4A5E-9D24-95E1A387A6E0}" destId="{730F2E00-BEBF-4048-B7D2-3737803941AF}" srcOrd="0" destOrd="0" presId="urn:microsoft.com/office/officeart/2005/8/layout/process4"/>
    <dgm:cxn modelId="{E21B4510-4065-40BB-87AF-E18BC50747CC}" type="presParOf" srcId="{641C5EE9-EED9-4267-B8BB-18A123258F14}" destId="{6BA124C5-E900-42E5-952E-9C88450C6CD5}" srcOrd="5" destOrd="0" presId="urn:microsoft.com/office/officeart/2005/8/layout/process4"/>
    <dgm:cxn modelId="{80A6C48C-E27D-4042-B4DA-389EA3885C38}" type="presParOf" srcId="{641C5EE9-EED9-4267-B8BB-18A123258F14}" destId="{04DE33DF-77B2-485A-9715-200286A71849}" srcOrd="6" destOrd="0" presId="urn:microsoft.com/office/officeart/2005/8/layout/process4"/>
    <dgm:cxn modelId="{DB72BEA7-3862-4E20-A1FD-4707C185BE10}" type="presParOf" srcId="{04DE33DF-77B2-485A-9715-200286A71849}" destId="{D791669F-6D1B-4EF6-9132-1697E126E1E2}"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650469-9446-4C3A-9198-2D38D7278E1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4F1A1BDB-4E60-4757-8072-FE1DFB391651}">
      <dgm:prSet phldrT="[Text]"/>
      <dgm:spPr/>
      <dgm:t>
        <a:bodyPr/>
        <a:lstStyle/>
        <a:p>
          <a:r>
            <a:rPr lang="en-GB"/>
            <a:t>External Examiner Report</a:t>
          </a:r>
        </a:p>
      </dgm:t>
    </dgm:pt>
    <dgm:pt modelId="{E8D0C839-AB9F-4EF5-811B-C12571FF54B4}" type="parTrans" cxnId="{2EF6F279-93CE-4949-A3AE-3B3D9D9924B9}">
      <dgm:prSet/>
      <dgm:spPr/>
      <dgm:t>
        <a:bodyPr/>
        <a:lstStyle/>
        <a:p>
          <a:endParaRPr lang="en-GB"/>
        </a:p>
      </dgm:t>
    </dgm:pt>
    <dgm:pt modelId="{067B6CC8-904C-4867-BBBF-CA260AFD9AA2}" type="sibTrans" cxnId="{2EF6F279-93CE-4949-A3AE-3B3D9D9924B9}">
      <dgm:prSet/>
      <dgm:spPr/>
      <dgm:t>
        <a:bodyPr/>
        <a:lstStyle/>
        <a:p>
          <a:endParaRPr lang="en-GB"/>
        </a:p>
      </dgm:t>
    </dgm:pt>
    <dgm:pt modelId="{5B6311B2-A027-4B77-91B2-8A43A79F3631}">
      <dgm:prSet phldrT="[Text]"/>
      <dgm:spPr/>
      <dgm:t>
        <a:bodyPr/>
        <a:lstStyle/>
        <a:p>
          <a:r>
            <a:rPr lang="en-GB"/>
            <a:t>Received by:</a:t>
          </a:r>
        </a:p>
      </dgm:t>
    </dgm:pt>
    <dgm:pt modelId="{69742F02-E440-4C0F-B70E-DAE1BE7637B3}" type="parTrans" cxnId="{7052B940-1A8A-45FA-B6E6-BE38454D45CD}">
      <dgm:prSet/>
      <dgm:spPr/>
      <dgm:t>
        <a:bodyPr/>
        <a:lstStyle/>
        <a:p>
          <a:endParaRPr lang="en-GB"/>
        </a:p>
      </dgm:t>
    </dgm:pt>
    <dgm:pt modelId="{B2DB0E64-8CC7-40EE-8719-B1CF79EA18B8}" type="sibTrans" cxnId="{7052B940-1A8A-45FA-B6E6-BE38454D45CD}">
      <dgm:prSet/>
      <dgm:spPr/>
      <dgm:t>
        <a:bodyPr/>
        <a:lstStyle/>
        <a:p>
          <a:endParaRPr lang="en-GB"/>
        </a:p>
      </dgm:t>
    </dgm:pt>
    <dgm:pt modelId="{787E0A64-1E3C-41B6-A522-0F7B37117F8B}">
      <dgm:prSet phldrT="[Text]"/>
      <dgm:spPr/>
      <dgm:t>
        <a:bodyPr/>
        <a:lstStyle/>
        <a:p>
          <a:r>
            <a:rPr lang="en-GB"/>
            <a:t>Programme Manager completes a response to the report (PV11c)</a:t>
          </a:r>
        </a:p>
      </dgm:t>
    </dgm:pt>
    <dgm:pt modelId="{08985C04-FD63-43ED-A2A3-65F194899A29}" type="parTrans" cxnId="{1C1EE51D-A8DE-4CD8-85DF-C4FD4612716E}">
      <dgm:prSet/>
      <dgm:spPr/>
      <dgm:t>
        <a:bodyPr/>
        <a:lstStyle/>
        <a:p>
          <a:endParaRPr lang="en-GB"/>
        </a:p>
      </dgm:t>
    </dgm:pt>
    <dgm:pt modelId="{D4B5D9EE-3D55-4EA0-8C8B-D8857562E765}" type="sibTrans" cxnId="{1C1EE51D-A8DE-4CD8-85DF-C4FD4612716E}">
      <dgm:prSet/>
      <dgm:spPr/>
      <dgm:t>
        <a:bodyPr/>
        <a:lstStyle/>
        <a:p>
          <a:endParaRPr lang="en-GB"/>
        </a:p>
      </dgm:t>
    </dgm:pt>
    <dgm:pt modelId="{71DCC276-662E-478E-BE98-AB74061C0DFD}">
      <dgm:prSet phldrT="[Text]"/>
      <dgm:spPr/>
      <dgm:t>
        <a:bodyPr/>
        <a:lstStyle/>
        <a:p>
          <a:r>
            <a:rPr lang="en-GB"/>
            <a:t>Report and Response </a:t>
          </a:r>
        </a:p>
      </dgm:t>
    </dgm:pt>
    <dgm:pt modelId="{1226C21E-7959-464C-807F-9FB735AD74B7}" type="parTrans" cxnId="{1B771188-58EC-4C46-AF45-DA510E4DAE00}">
      <dgm:prSet/>
      <dgm:spPr/>
      <dgm:t>
        <a:bodyPr/>
        <a:lstStyle/>
        <a:p>
          <a:endParaRPr lang="en-GB"/>
        </a:p>
      </dgm:t>
    </dgm:pt>
    <dgm:pt modelId="{D282C4C0-46F9-4790-8425-A83B495362A4}" type="sibTrans" cxnId="{1B771188-58EC-4C46-AF45-DA510E4DAE00}">
      <dgm:prSet/>
      <dgm:spPr/>
      <dgm:t>
        <a:bodyPr/>
        <a:lstStyle/>
        <a:p>
          <a:endParaRPr lang="en-GB"/>
        </a:p>
      </dgm:t>
    </dgm:pt>
    <dgm:pt modelId="{BFF79AB0-D49F-4FF7-8C04-4DB67238C1BF}">
      <dgm:prSet phldrT="[Text]"/>
      <dgm:spPr/>
      <dgm:t>
        <a:bodyPr/>
        <a:lstStyle/>
        <a:p>
          <a:r>
            <a:rPr lang="en-GB"/>
            <a:t>Programme Manager</a:t>
          </a:r>
        </a:p>
      </dgm:t>
    </dgm:pt>
    <dgm:pt modelId="{0F9C90B3-3302-4768-92B7-E04B95C34E05}" type="parTrans" cxnId="{B2023A8D-7726-4ACB-A8BC-47501C05E92E}">
      <dgm:prSet/>
      <dgm:spPr/>
      <dgm:t>
        <a:bodyPr/>
        <a:lstStyle/>
        <a:p>
          <a:endParaRPr lang="en-GB"/>
        </a:p>
      </dgm:t>
    </dgm:pt>
    <dgm:pt modelId="{11E9DCE0-65AE-4605-82B8-F5B8368178DD}" type="sibTrans" cxnId="{B2023A8D-7726-4ACB-A8BC-47501C05E92E}">
      <dgm:prSet/>
      <dgm:spPr/>
      <dgm:t>
        <a:bodyPr/>
        <a:lstStyle/>
        <a:p>
          <a:endParaRPr lang="en-GB"/>
        </a:p>
      </dgm:t>
    </dgm:pt>
    <dgm:pt modelId="{9963AAA0-6266-45BE-BF3E-8F5C856530DF}">
      <dgm:prSet phldrT="[Text]"/>
      <dgm:spPr/>
      <dgm:t>
        <a:bodyPr/>
        <a:lstStyle/>
        <a:p>
          <a:r>
            <a:rPr lang="en-GB"/>
            <a:t>Academic Office/Collaborative Partnership Office</a:t>
          </a:r>
        </a:p>
      </dgm:t>
    </dgm:pt>
    <dgm:pt modelId="{765BA71D-C3F6-405E-B8CE-9DDD28E84CC8}" type="parTrans" cxnId="{2D8986BA-99AD-4E3C-B5E9-8C42077CC3CF}">
      <dgm:prSet/>
      <dgm:spPr/>
      <dgm:t>
        <a:bodyPr/>
        <a:lstStyle/>
        <a:p>
          <a:endParaRPr lang="en-GB"/>
        </a:p>
      </dgm:t>
    </dgm:pt>
    <dgm:pt modelId="{7FF398EF-F3EA-4F5F-880A-4FE73E912010}" type="sibTrans" cxnId="{2D8986BA-99AD-4E3C-B5E9-8C42077CC3CF}">
      <dgm:prSet/>
      <dgm:spPr/>
      <dgm:t>
        <a:bodyPr/>
        <a:lstStyle/>
        <a:p>
          <a:endParaRPr lang="en-GB"/>
        </a:p>
      </dgm:t>
    </dgm:pt>
    <dgm:pt modelId="{17D11B57-E152-4E68-B4A3-D2C649811138}">
      <dgm:prSet phldrT="[Text]"/>
      <dgm:spPr/>
      <dgm:t>
        <a:bodyPr/>
        <a:lstStyle/>
        <a:p>
          <a:r>
            <a:rPr lang="en-GB"/>
            <a:t>Deans</a:t>
          </a:r>
        </a:p>
      </dgm:t>
    </dgm:pt>
    <dgm:pt modelId="{C5ECC36A-84FC-4F00-96D7-47317A810FF7}" type="parTrans" cxnId="{7618BC0E-9D96-429B-BF83-DB870E1BFE43}">
      <dgm:prSet/>
      <dgm:spPr/>
      <dgm:t>
        <a:bodyPr/>
        <a:lstStyle/>
        <a:p>
          <a:endParaRPr lang="en-GB"/>
        </a:p>
      </dgm:t>
    </dgm:pt>
    <dgm:pt modelId="{6EA8F08C-DE8D-43F7-A42D-65464A2AF226}" type="sibTrans" cxnId="{7618BC0E-9D96-429B-BF83-DB870E1BFE43}">
      <dgm:prSet/>
      <dgm:spPr/>
      <dgm:t>
        <a:bodyPr/>
        <a:lstStyle/>
        <a:p>
          <a:endParaRPr lang="en-GB"/>
        </a:p>
      </dgm:t>
    </dgm:pt>
    <dgm:pt modelId="{D0FC9264-17EF-4BA8-ADCA-1835C9FC1B18}">
      <dgm:prSet phldrT="[Text]"/>
      <dgm:spPr/>
      <dgm:t>
        <a:bodyPr/>
        <a:lstStyle/>
        <a:p>
          <a:r>
            <a:rPr lang="en-GB"/>
            <a:t>Assistant Deans</a:t>
          </a:r>
        </a:p>
      </dgm:t>
    </dgm:pt>
    <dgm:pt modelId="{43F327FF-1964-4DA4-846D-BB332D70A2E1}" type="parTrans" cxnId="{27008100-E37B-49E8-AB3B-AEB57CFB2C90}">
      <dgm:prSet/>
      <dgm:spPr/>
      <dgm:t>
        <a:bodyPr/>
        <a:lstStyle/>
        <a:p>
          <a:endParaRPr lang="en-GB"/>
        </a:p>
      </dgm:t>
    </dgm:pt>
    <dgm:pt modelId="{1447FD4B-FB77-4177-BDCC-3F03572FCA5C}" type="sibTrans" cxnId="{27008100-E37B-49E8-AB3B-AEB57CFB2C90}">
      <dgm:prSet/>
      <dgm:spPr/>
      <dgm:t>
        <a:bodyPr/>
        <a:lstStyle/>
        <a:p>
          <a:endParaRPr lang="en-GB"/>
        </a:p>
      </dgm:t>
    </dgm:pt>
    <dgm:pt modelId="{1556F86C-590B-4473-B73F-8A8B2BEDA6D5}">
      <dgm:prSet phldrT="[Text]"/>
      <dgm:spPr/>
      <dgm:t>
        <a:bodyPr/>
        <a:lstStyle/>
        <a:p>
          <a:r>
            <a:rPr lang="en-GB"/>
            <a:t>Received by:</a:t>
          </a:r>
        </a:p>
      </dgm:t>
    </dgm:pt>
    <dgm:pt modelId="{480EE939-CD7D-45FC-B751-6ADE765F5B57}" type="sibTrans" cxnId="{6F795BCE-51F0-48FC-B3A6-B847326283F4}">
      <dgm:prSet/>
      <dgm:spPr/>
      <dgm:t>
        <a:bodyPr/>
        <a:lstStyle/>
        <a:p>
          <a:endParaRPr lang="en-GB"/>
        </a:p>
      </dgm:t>
    </dgm:pt>
    <dgm:pt modelId="{3930D49D-ABF5-4A50-A0C5-651901F46B48}" type="parTrans" cxnId="{6F795BCE-51F0-48FC-B3A6-B847326283F4}">
      <dgm:prSet/>
      <dgm:spPr/>
      <dgm:t>
        <a:bodyPr/>
        <a:lstStyle/>
        <a:p>
          <a:endParaRPr lang="en-GB"/>
        </a:p>
      </dgm:t>
    </dgm:pt>
    <dgm:pt modelId="{8C69B11C-EB1E-4575-80D6-720935139248}">
      <dgm:prSet phldrT="[Text]"/>
      <dgm:spPr/>
      <dgm:t>
        <a:bodyPr/>
        <a:lstStyle/>
        <a:p>
          <a:r>
            <a:rPr lang="en-GB"/>
            <a:t>Academic Office/Collaborative Partnership Office</a:t>
          </a:r>
        </a:p>
      </dgm:t>
    </dgm:pt>
    <dgm:pt modelId="{35A88461-8449-4519-8678-3A98F34F42BE}" type="parTrans" cxnId="{5895FB63-7C60-4026-AB3E-155360A9127C}">
      <dgm:prSet/>
      <dgm:spPr/>
      <dgm:t>
        <a:bodyPr/>
        <a:lstStyle/>
        <a:p>
          <a:endParaRPr lang="en-GB"/>
        </a:p>
      </dgm:t>
    </dgm:pt>
    <dgm:pt modelId="{CE3880BA-7036-416E-B765-A8913828145F}" type="sibTrans" cxnId="{5895FB63-7C60-4026-AB3E-155360A9127C}">
      <dgm:prSet/>
      <dgm:spPr/>
      <dgm:t>
        <a:bodyPr/>
        <a:lstStyle/>
        <a:p>
          <a:endParaRPr lang="en-GB"/>
        </a:p>
      </dgm:t>
    </dgm:pt>
    <dgm:pt modelId="{D6302F3A-48B3-4D2A-A326-BFBAB97D38D1}">
      <dgm:prSet/>
      <dgm:spPr/>
      <dgm:t>
        <a:bodyPr/>
        <a:lstStyle/>
        <a:p>
          <a:r>
            <a:rPr lang="en-GB"/>
            <a:t>Deans</a:t>
          </a:r>
        </a:p>
      </dgm:t>
    </dgm:pt>
    <dgm:pt modelId="{EF51D09D-6008-41CC-B847-BD301BABDEB6}" type="parTrans" cxnId="{63DD1A96-8640-48FA-A1AE-1EA9C19F07C9}">
      <dgm:prSet/>
      <dgm:spPr/>
      <dgm:t>
        <a:bodyPr/>
        <a:lstStyle/>
        <a:p>
          <a:endParaRPr lang="en-GB"/>
        </a:p>
      </dgm:t>
    </dgm:pt>
    <dgm:pt modelId="{478EA081-23BE-4F5F-A18A-4ADF2FD7DBC4}" type="sibTrans" cxnId="{63DD1A96-8640-48FA-A1AE-1EA9C19F07C9}">
      <dgm:prSet/>
      <dgm:spPr/>
      <dgm:t>
        <a:bodyPr/>
        <a:lstStyle/>
        <a:p>
          <a:endParaRPr lang="en-GB"/>
        </a:p>
      </dgm:t>
    </dgm:pt>
    <dgm:pt modelId="{BC1C3A0D-D56B-4B15-9E28-9C5CA6372ABC}">
      <dgm:prSet/>
      <dgm:spPr/>
      <dgm:t>
        <a:bodyPr/>
        <a:lstStyle/>
        <a:p>
          <a:r>
            <a:rPr lang="en-GB"/>
            <a:t>Assistant Deans</a:t>
          </a:r>
        </a:p>
      </dgm:t>
    </dgm:pt>
    <dgm:pt modelId="{25475C7A-69AB-41E1-BF3D-0FE3652DBC66}" type="parTrans" cxnId="{E5B0B118-1048-48ED-847F-8729C5C5718F}">
      <dgm:prSet/>
      <dgm:spPr/>
      <dgm:t>
        <a:bodyPr/>
        <a:lstStyle/>
        <a:p>
          <a:endParaRPr lang="en-GB"/>
        </a:p>
      </dgm:t>
    </dgm:pt>
    <dgm:pt modelId="{2FDF11AF-98DA-4A90-AABE-D2A3B0C379A4}" type="sibTrans" cxnId="{E5B0B118-1048-48ED-847F-8729C5C5718F}">
      <dgm:prSet/>
      <dgm:spPr/>
      <dgm:t>
        <a:bodyPr/>
        <a:lstStyle/>
        <a:p>
          <a:endParaRPr lang="en-GB"/>
        </a:p>
      </dgm:t>
    </dgm:pt>
    <dgm:pt modelId="{36111078-4FC1-45CC-896A-D8CC5E0FA9A2}">
      <dgm:prSet/>
      <dgm:spPr/>
      <dgm:t>
        <a:bodyPr/>
        <a:lstStyle/>
        <a:p>
          <a:r>
            <a:rPr lang="en-GB"/>
            <a:t>Academic Directors</a:t>
          </a:r>
        </a:p>
      </dgm:t>
    </dgm:pt>
    <dgm:pt modelId="{0C95F33D-41B6-4D14-81DE-0626EF8D1DD1}" type="parTrans" cxnId="{44033390-963A-45D4-9FB1-DD00313676D5}">
      <dgm:prSet/>
      <dgm:spPr/>
      <dgm:t>
        <a:bodyPr/>
        <a:lstStyle/>
        <a:p>
          <a:endParaRPr lang="en-GB"/>
        </a:p>
      </dgm:t>
    </dgm:pt>
    <dgm:pt modelId="{F431ACD7-8C2A-4ADE-918F-639C879F6E07}" type="sibTrans" cxnId="{44033390-963A-45D4-9FB1-DD00313676D5}">
      <dgm:prSet/>
      <dgm:spPr/>
      <dgm:t>
        <a:bodyPr/>
        <a:lstStyle/>
        <a:p>
          <a:endParaRPr lang="en-GB"/>
        </a:p>
      </dgm:t>
    </dgm:pt>
    <dgm:pt modelId="{F02BF75D-5372-4CC3-84A0-8897289AD475}">
      <dgm:prSet phldrT="[Text]"/>
      <dgm:spPr/>
      <dgm:t>
        <a:bodyPr/>
        <a:lstStyle/>
        <a:p>
          <a:r>
            <a:rPr lang="en-GB"/>
            <a:t>Academic Directors</a:t>
          </a:r>
        </a:p>
      </dgm:t>
    </dgm:pt>
    <dgm:pt modelId="{CF6466C8-A7F6-4C5D-AC65-1C1BAF8DEC2B}" type="parTrans" cxnId="{7D250764-6D33-49E4-9847-4D8B3287798E}">
      <dgm:prSet/>
      <dgm:spPr/>
      <dgm:t>
        <a:bodyPr/>
        <a:lstStyle/>
        <a:p>
          <a:endParaRPr lang="en-GB"/>
        </a:p>
      </dgm:t>
    </dgm:pt>
    <dgm:pt modelId="{EE2964E7-5D2F-4B59-88C3-7821841A39B9}" type="sibTrans" cxnId="{7D250764-6D33-49E4-9847-4D8B3287798E}">
      <dgm:prSet/>
      <dgm:spPr/>
      <dgm:t>
        <a:bodyPr/>
        <a:lstStyle/>
        <a:p>
          <a:endParaRPr lang="en-GB"/>
        </a:p>
      </dgm:t>
    </dgm:pt>
    <dgm:pt modelId="{6BABB109-850E-4484-94AA-8D5896C548F0}">
      <dgm:prSet phldrT="[Text]"/>
      <dgm:spPr/>
      <dgm:t>
        <a:bodyPr/>
        <a:lstStyle/>
        <a:p>
          <a:r>
            <a:rPr lang="en-GB"/>
            <a:t>External Examiner</a:t>
          </a:r>
        </a:p>
      </dgm:t>
    </dgm:pt>
    <dgm:pt modelId="{54D2500C-7E09-4687-9F64-3F4DD0984FE3}" type="parTrans" cxnId="{0E0939B4-7F5B-4296-B10D-6595B5972403}">
      <dgm:prSet/>
      <dgm:spPr/>
      <dgm:t>
        <a:bodyPr/>
        <a:lstStyle/>
        <a:p>
          <a:endParaRPr lang="en-GB"/>
        </a:p>
      </dgm:t>
    </dgm:pt>
    <dgm:pt modelId="{9154F3F2-B7F0-4753-BA0A-8F8008CBE53D}" type="sibTrans" cxnId="{0E0939B4-7F5B-4296-B10D-6595B5972403}">
      <dgm:prSet/>
      <dgm:spPr/>
      <dgm:t>
        <a:bodyPr/>
        <a:lstStyle/>
        <a:p>
          <a:endParaRPr lang="en-GB"/>
        </a:p>
      </dgm:t>
    </dgm:pt>
    <dgm:pt modelId="{56045058-ADB2-47F0-9C73-881254459C81}">
      <dgm:prSet phldrT="[Text]"/>
      <dgm:spPr/>
      <dgm:t>
        <a:bodyPr/>
        <a:lstStyle/>
        <a:p>
          <a:r>
            <a:rPr lang="en-GB"/>
            <a:t>External Examiner overview report </a:t>
          </a:r>
        </a:p>
        <a:p>
          <a:r>
            <a:rPr lang="en-GB"/>
            <a:t>Created by Academic Office and Collaborative Partnership Office</a:t>
          </a:r>
        </a:p>
        <a:p>
          <a:r>
            <a:rPr lang="en-GB"/>
            <a:t>Received by:</a:t>
          </a:r>
        </a:p>
        <a:p>
          <a:r>
            <a:rPr lang="en-GB"/>
            <a:t>Academic Standards Committee</a:t>
          </a:r>
        </a:p>
        <a:p>
          <a:r>
            <a:rPr lang="en-GB"/>
            <a:t>Senate</a:t>
          </a:r>
        </a:p>
      </dgm:t>
    </dgm:pt>
    <dgm:pt modelId="{B3BA6CA9-FC16-4CB9-9F29-E44C65206C7B}" type="parTrans" cxnId="{0BCFE67E-4C56-49B0-8D4C-895B2D1A26C1}">
      <dgm:prSet/>
      <dgm:spPr/>
      <dgm:t>
        <a:bodyPr/>
        <a:lstStyle/>
        <a:p>
          <a:endParaRPr lang="en-GB"/>
        </a:p>
      </dgm:t>
    </dgm:pt>
    <dgm:pt modelId="{0541203E-FEF7-4210-9545-7154FC046D91}" type="sibTrans" cxnId="{0BCFE67E-4C56-49B0-8D4C-895B2D1A26C1}">
      <dgm:prSet/>
      <dgm:spPr/>
      <dgm:t>
        <a:bodyPr/>
        <a:lstStyle/>
        <a:p>
          <a:endParaRPr lang="en-GB"/>
        </a:p>
      </dgm:t>
    </dgm:pt>
    <dgm:pt modelId="{A23F5192-EF15-4B9A-BA7C-1B12D07FFDAC}" type="pres">
      <dgm:prSet presAssocID="{DE650469-9446-4C3A-9198-2D38D7278E11}" presName="Name0" presStyleCnt="0">
        <dgm:presLayoutVars>
          <dgm:dir/>
          <dgm:resizeHandles val="exact"/>
        </dgm:presLayoutVars>
      </dgm:prSet>
      <dgm:spPr/>
    </dgm:pt>
    <dgm:pt modelId="{DF967994-B396-4FA1-BC14-BDEB3880516F}" type="pres">
      <dgm:prSet presAssocID="{4F1A1BDB-4E60-4757-8072-FE1DFB391651}" presName="node" presStyleLbl="node1" presStyleIdx="0" presStyleCnt="4">
        <dgm:presLayoutVars>
          <dgm:bulletEnabled val="1"/>
        </dgm:presLayoutVars>
      </dgm:prSet>
      <dgm:spPr/>
    </dgm:pt>
    <dgm:pt modelId="{8290AE95-BF5D-478B-84C2-4DD8B9B09F10}" type="pres">
      <dgm:prSet presAssocID="{067B6CC8-904C-4867-BBBF-CA260AFD9AA2}" presName="sibTrans" presStyleLbl="sibTrans2D1" presStyleIdx="0" presStyleCnt="3"/>
      <dgm:spPr/>
    </dgm:pt>
    <dgm:pt modelId="{A7FE7DD9-6BF8-4E83-A449-913662031E6B}" type="pres">
      <dgm:prSet presAssocID="{067B6CC8-904C-4867-BBBF-CA260AFD9AA2}" presName="connectorText" presStyleLbl="sibTrans2D1" presStyleIdx="0" presStyleCnt="3"/>
      <dgm:spPr/>
    </dgm:pt>
    <dgm:pt modelId="{0105FA17-9843-4B60-9E3F-D1398BC5275E}" type="pres">
      <dgm:prSet presAssocID="{787E0A64-1E3C-41B6-A522-0F7B37117F8B}" presName="node" presStyleLbl="node1" presStyleIdx="1" presStyleCnt="4">
        <dgm:presLayoutVars>
          <dgm:bulletEnabled val="1"/>
        </dgm:presLayoutVars>
      </dgm:prSet>
      <dgm:spPr/>
    </dgm:pt>
    <dgm:pt modelId="{677FF8AC-E2C4-49B7-9C3F-F90B85B655B7}" type="pres">
      <dgm:prSet presAssocID="{D4B5D9EE-3D55-4EA0-8C8B-D8857562E765}" presName="sibTrans" presStyleLbl="sibTrans2D1" presStyleIdx="1" presStyleCnt="3"/>
      <dgm:spPr/>
    </dgm:pt>
    <dgm:pt modelId="{2A3106AD-5B8D-4EBB-BEC1-157ED566C149}" type="pres">
      <dgm:prSet presAssocID="{D4B5D9EE-3D55-4EA0-8C8B-D8857562E765}" presName="connectorText" presStyleLbl="sibTrans2D1" presStyleIdx="1" presStyleCnt="3"/>
      <dgm:spPr/>
    </dgm:pt>
    <dgm:pt modelId="{2B402F41-55CA-4F6E-AD15-1CD5CF6BBD4F}" type="pres">
      <dgm:prSet presAssocID="{71DCC276-662E-478E-BE98-AB74061C0DFD}" presName="node" presStyleLbl="node1" presStyleIdx="2" presStyleCnt="4">
        <dgm:presLayoutVars>
          <dgm:bulletEnabled val="1"/>
        </dgm:presLayoutVars>
      </dgm:prSet>
      <dgm:spPr/>
    </dgm:pt>
    <dgm:pt modelId="{D986F39A-C745-46F8-A8E2-F2C726455D28}" type="pres">
      <dgm:prSet presAssocID="{D282C4C0-46F9-4790-8425-A83B495362A4}" presName="sibTrans" presStyleLbl="sibTrans2D1" presStyleIdx="2" presStyleCnt="3"/>
      <dgm:spPr/>
    </dgm:pt>
    <dgm:pt modelId="{32218FC0-A507-4484-B822-E747529697F2}" type="pres">
      <dgm:prSet presAssocID="{D282C4C0-46F9-4790-8425-A83B495362A4}" presName="connectorText" presStyleLbl="sibTrans2D1" presStyleIdx="2" presStyleCnt="3"/>
      <dgm:spPr/>
    </dgm:pt>
    <dgm:pt modelId="{2BB340B0-914B-4A91-A6F7-256370C3E5CA}" type="pres">
      <dgm:prSet presAssocID="{56045058-ADB2-47F0-9C73-881254459C81}" presName="node" presStyleLbl="node1" presStyleIdx="3" presStyleCnt="4">
        <dgm:presLayoutVars>
          <dgm:bulletEnabled val="1"/>
        </dgm:presLayoutVars>
      </dgm:prSet>
      <dgm:spPr/>
    </dgm:pt>
  </dgm:ptLst>
  <dgm:cxnLst>
    <dgm:cxn modelId="{27008100-E37B-49E8-AB3B-AEB57CFB2C90}" srcId="{5B6311B2-A027-4B77-91B2-8A43A79F3631}" destId="{D0FC9264-17EF-4BA8-ADCA-1835C9FC1B18}" srcOrd="3" destOrd="0" parTransId="{43F327FF-1964-4DA4-846D-BB332D70A2E1}" sibTransId="{1447FD4B-FB77-4177-BDCC-3F03572FCA5C}"/>
    <dgm:cxn modelId="{48AFEA04-6221-4CC0-966E-75A13AE241E7}" type="presOf" srcId="{D4B5D9EE-3D55-4EA0-8C8B-D8857562E765}" destId="{2A3106AD-5B8D-4EBB-BEC1-157ED566C149}" srcOrd="1" destOrd="0" presId="urn:microsoft.com/office/officeart/2005/8/layout/process1"/>
    <dgm:cxn modelId="{7618BC0E-9D96-429B-BF83-DB870E1BFE43}" srcId="{5B6311B2-A027-4B77-91B2-8A43A79F3631}" destId="{17D11B57-E152-4E68-B4A3-D2C649811138}" srcOrd="2" destOrd="0" parTransId="{C5ECC36A-84FC-4F00-96D7-47317A810FF7}" sibTransId="{6EA8F08C-DE8D-43F7-A42D-65464A2AF226}"/>
    <dgm:cxn modelId="{AF7AFC11-37B3-41D7-8ECA-651FD45E32A4}" type="presOf" srcId="{787E0A64-1E3C-41B6-A522-0F7B37117F8B}" destId="{0105FA17-9843-4B60-9E3F-D1398BC5275E}" srcOrd="0" destOrd="0" presId="urn:microsoft.com/office/officeart/2005/8/layout/process1"/>
    <dgm:cxn modelId="{72298812-563D-4B81-949A-E0E3391949E4}" type="presOf" srcId="{6BABB109-850E-4484-94AA-8D5896C548F0}" destId="{2B402F41-55CA-4F6E-AD15-1CD5CF6BBD4F}" srcOrd="0" destOrd="2" presId="urn:microsoft.com/office/officeart/2005/8/layout/process1"/>
    <dgm:cxn modelId="{E5B0B118-1048-48ED-847F-8729C5C5718F}" srcId="{1556F86C-590B-4473-B73F-8A8B2BEDA6D5}" destId="{BC1C3A0D-D56B-4B15-9E28-9C5CA6372ABC}" srcOrd="3" destOrd="0" parTransId="{25475C7A-69AB-41E1-BF3D-0FE3652DBC66}" sibTransId="{2FDF11AF-98DA-4A90-AABE-D2A3B0C379A4}"/>
    <dgm:cxn modelId="{1FE5C01A-09F9-479A-9753-9AD41D592C41}" type="presOf" srcId="{067B6CC8-904C-4867-BBBF-CA260AFD9AA2}" destId="{8290AE95-BF5D-478B-84C2-4DD8B9B09F10}" srcOrd="0" destOrd="0" presId="urn:microsoft.com/office/officeart/2005/8/layout/process1"/>
    <dgm:cxn modelId="{1C1EE51D-A8DE-4CD8-85DF-C4FD4612716E}" srcId="{DE650469-9446-4C3A-9198-2D38D7278E11}" destId="{787E0A64-1E3C-41B6-A522-0F7B37117F8B}" srcOrd="1" destOrd="0" parTransId="{08985C04-FD63-43ED-A2A3-65F194899A29}" sibTransId="{D4B5D9EE-3D55-4EA0-8C8B-D8857562E765}"/>
    <dgm:cxn modelId="{5B326E1E-7995-4AFD-909D-12210827066D}" type="presOf" srcId="{D6302F3A-48B3-4D2A-A326-BFBAB97D38D1}" destId="{2B402F41-55CA-4F6E-AD15-1CD5CF6BBD4F}" srcOrd="0" destOrd="4" presId="urn:microsoft.com/office/officeart/2005/8/layout/process1"/>
    <dgm:cxn modelId="{A6109627-61CF-4B88-8ACA-D18BF5C08712}" type="presOf" srcId="{9963AAA0-6266-45BE-BF3E-8F5C856530DF}" destId="{DF967994-B396-4FA1-BC14-BDEB3880516F}" srcOrd="0" destOrd="3" presId="urn:microsoft.com/office/officeart/2005/8/layout/process1"/>
    <dgm:cxn modelId="{46C4292B-BD7C-4D10-9008-0FB48A969828}" type="presOf" srcId="{BC1C3A0D-D56B-4B15-9E28-9C5CA6372ABC}" destId="{2B402F41-55CA-4F6E-AD15-1CD5CF6BBD4F}" srcOrd="0" destOrd="5" presId="urn:microsoft.com/office/officeart/2005/8/layout/process1"/>
    <dgm:cxn modelId="{770F3A3F-2D41-4FCA-B791-4C70C9ECE4A3}" type="presOf" srcId="{D4B5D9EE-3D55-4EA0-8C8B-D8857562E765}" destId="{677FF8AC-E2C4-49B7-9C3F-F90B85B655B7}" srcOrd="0" destOrd="0" presId="urn:microsoft.com/office/officeart/2005/8/layout/process1"/>
    <dgm:cxn modelId="{7052B940-1A8A-45FA-B6E6-BE38454D45CD}" srcId="{4F1A1BDB-4E60-4757-8072-FE1DFB391651}" destId="{5B6311B2-A027-4B77-91B2-8A43A79F3631}" srcOrd="0" destOrd="0" parTransId="{69742F02-E440-4C0F-B70E-DAE1BE7637B3}" sibTransId="{B2DB0E64-8CC7-40EE-8719-B1CF79EA18B8}"/>
    <dgm:cxn modelId="{8805555B-1183-4D55-B3B1-2BDF9A72B029}" type="presOf" srcId="{D282C4C0-46F9-4790-8425-A83B495362A4}" destId="{32218FC0-A507-4484-B822-E747529697F2}" srcOrd="1" destOrd="0" presId="urn:microsoft.com/office/officeart/2005/8/layout/process1"/>
    <dgm:cxn modelId="{FB00D65E-FB4D-4447-A520-D4C473A21D0C}" type="presOf" srcId="{F02BF75D-5372-4CC3-84A0-8897289AD475}" destId="{DF967994-B396-4FA1-BC14-BDEB3880516F}" srcOrd="0" destOrd="6" presId="urn:microsoft.com/office/officeart/2005/8/layout/process1"/>
    <dgm:cxn modelId="{5895FB63-7C60-4026-AB3E-155360A9127C}" srcId="{1556F86C-590B-4473-B73F-8A8B2BEDA6D5}" destId="{8C69B11C-EB1E-4575-80D6-720935139248}" srcOrd="1" destOrd="0" parTransId="{35A88461-8449-4519-8678-3A98F34F42BE}" sibTransId="{CE3880BA-7036-416E-B765-A8913828145F}"/>
    <dgm:cxn modelId="{7D250764-6D33-49E4-9847-4D8B3287798E}" srcId="{5B6311B2-A027-4B77-91B2-8A43A79F3631}" destId="{F02BF75D-5372-4CC3-84A0-8897289AD475}" srcOrd="4" destOrd="0" parTransId="{CF6466C8-A7F6-4C5D-AC65-1C1BAF8DEC2B}" sibTransId="{EE2964E7-5D2F-4B59-88C3-7821841A39B9}"/>
    <dgm:cxn modelId="{20CAA068-1B3A-4BB5-BD0E-7C491E6A63B6}" type="presOf" srcId="{D282C4C0-46F9-4790-8425-A83B495362A4}" destId="{D986F39A-C745-46F8-A8E2-F2C726455D28}" srcOrd="0" destOrd="0" presId="urn:microsoft.com/office/officeart/2005/8/layout/process1"/>
    <dgm:cxn modelId="{55E78271-120F-4AC6-B859-CFB2D69AE993}" type="presOf" srcId="{067B6CC8-904C-4867-BBBF-CA260AFD9AA2}" destId="{A7FE7DD9-6BF8-4E83-A449-913662031E6B}" srcOrd="1" destOrd="0" presId="urn:microsoft.com/office/officeart/2005/8/layout/process1"/>
    <dgm:cxn modelId="{55758178-ADCB-459F-880A-1E8EF2B35A42}" type="presOf" srcId="{D0FC9264-17EF-4BA8-ADCA-1835C9FC1B18}" destId="{DF967994-B396-4FA1-BC14-BDEB3880516F}" srcOrd="0" destOrd="5" presId="urn:microsoft.com/office/officeart/2005/8/layout/process1"/>
    <dgm:cxn modelId="{2EF6F279-93CE-4949-A3AE-3B3D9D9924B9}" srcId="{DE650469-9446-4C3A-9198-2D38D7278E11}" destId="{4F1A1BDB-4E60-4757-8072-FE1DFB391651}" srcOrd="0" destOrd="0" parTransId="{E8D0C839-AB9F-4EF5-811B-C12571FF54B4}" sibTransId="{067B6CC8-904C-4867-BBBF-CA260AFD9AA2}"/>
    <dgm:cxn modelId="{0BCFE67E-4C56-49B0-8D4C-895B2D1A26C1}" srcId="{DE650469-9446-4C3A-9198-2D38D7278E11}" destId="{56045058-ADB2-47F0-9C73-881254459C81}" srcOrd="3" destOrd="0" parTransId="{B3BA6CA9-FC16-4CB9-9F29-E44C65206C7B}" sibTransId="{0541203E-FEF7-4210-9545-7154FC046D91}"/>
    <dgm:cxn modelId="{1B771188-58EC-4C46-AF45-DA510E4DAE00}" srcId="{DE650469-9446-4C3A-9198-2D38D7278E11}" destId="{71DCC276-662E-478E-BE98-AB74061C0DFD}" srcOrd="2" destOrd="0" parTransId="{1226C21E-7959-464C-807F-9FB735AD74B7}" sibTransId="{D282C4C0-46F9-4790-8425-A83B495362A4}"/>
    <dgm:cxn modelId="{B2023A8D-7726-4ACB-A8BC-47501C05E92E}" srcId="{5B6311B2-A027-4B77-91B2-8A43A79F3631}" destId="{BFF79AB0-D49F-4FF7-8C04-4DB67238C1BF}" srcOrd="0" destOrd="0" parTransId="{0F9C90B3-3302-4768-92B7-E04B95C34E05}" sibTransId="{11E9DCE0-65AE-4605-82B8-F5B8368178DD}"/>
    <dgm:cxn modelId="{44033390-963A-45D4-9FB1-DD00313676D5}" srcId="{1556F86C-590B-4473-B73F-8A8B2BEDA6D5}" destId="{36111078-4FC1-45CC-896A-D8CC5E0FA9A2}" srcOrd="4" destOrd="0" parTransId="{0C95F33D-41B6-4D14-81DE-0626EF8D1DD1}" sibTransId="{F431ACD7-8C2A-4ADE-918F-639C879F6E07}"/>
    <dgm:cxn modelId="{63DD1A96-8640-48FA-A1AE-1EA9C19F07C9}" srcId="{1556F86C-590B-4473-B73F-8A8B2BEDA6D5}" destId="{D6302F3A-48B3-4D2A-A326-BFBAB97D38D1}" srcOrd="2" destOrd="0" parTransId="{EF51D09D-6008-41CC-B847-BD301BABDEB6}" sibTransId="{478EA081-23BE-4F5F-A18A-4ADF2FD7DBC4}"/>
    <dgm:cxn modelId="{15795EA1-840A-49B8-AECA-540BE7378EB9}" type="presOf" srcId="{56045058-ADB2-47F0-9C73-881254459C81}" destId="{2BB340B0-914B-4A91-A6F7-256370C3E5CA}" srcOrd="0" destOrd="0" presId="urn:microsoft.com/office/officeart/2005/8/layout/process1"/>
    <dgm:cxn modelId="{139D38A4-ACAA-45D5-915F-AE6C46509227}" type="presOf" srcId="{BFF79AB0-D49F-4FF7-8C04-4DB67238C1BF}" destId="{DF967994-B396-4FA1-BC14-BDEB3880516F}" srcOrd="0" destOrd="2" presId="urn:microsoft.com/office/officeart/2005/8/layout/process1"/>
    <dgm:cxn modelId="{58657CA7-8840-4A70-ACC1-AD1CC6E4272D}" type="presOf" srcId="{1556F86C-590B-4473-B73F-8A8B2BEDA6D5}" destId="{2B402F41-55CA-4F6E-AD15-1CD5CF6BBD4F}" srcOrd="0" destOrd="1" presId="urn:microsoft.com/office/officeart/2005/8/layout/process1"/>
    <dgm:cxn modelId="{BE2508AF-6455-4C46-B687-23B46F00C9FF}" type="presOf" srcId="{5B6311B2-A027-4B77-91B2-8A43A79F3631}" destId="{DF967994-B396-4FA1-BC14-BDEB3880516F}" srcOrd="0" destOrd="1" presId="urn:microsoft.com/office/officeart/2005/8/layout/process1"/>
    <dgm:cxn modelId="{0E0939B4-7F5B-4296-B10D-6595B5972403}" srcId="{1556F86C-590B-4473-B73F-8A8B2BEDA6D5}" destId="{6BABB109-850E-4484-94AA-8D5896C548F0}" srcOrd="0" destOrd="0" parTransId="{54D2500C-7E09-4687-9F64-3F4DD0984FE3}" sibTransId="{9154F3F2-B7F0-4753-BA0A-8F8008CBE53D}"/>
    <dgm:cxn modelId="{BD5873B6-B11D-4BEF-85C1-CC934FE72D7F}" type="presOf" srcId="{DE650469-9446-4C3A-9198-2D38D7278E11}" destId="{A23F5192-EF15-4B9A-BA7C-1B12D07FFDAC}" srcOrd="0" destOrd="0" presId="urn:microsoft.com/office/officeart/2005/8/layout/process1"/>
    <dgm:cxn modelId="{2D8986BA-99AD-4E3C-B5E9-8C42077CC3CF}" srcId="{5B6311B2-A027-4B77-91B2-8A43A79F3631}" destId="{9963AAA0-6266-45BE-BF3E-8F5C856530DF}" srcOrd="1" destOrd="0" parTransId="{765BA71D-C3F6-405E-B8CE-9DDD28E84CC8}" sibTransId="{7FF398EF-F3EA-4F5F-880A-4FE73E912010}"/>
    <dgm:cxn modelId="{A3E08DBE-1E5A-4A36-8865-828921D99F67}" type="presOf" srcId="{8C69B11C-EB1E-4575-80D6-720935139248}" destId="{2B402F41-55CA-4F6E-AD15-1CD5CF6BBD4F}" srcOrd="0" destOrd="3" presId="urn:microsoft.com/office/officeart/2005/8/layout/process1"/>
    <dgm:cxn modelId="{6F795BCE-51F0-48FC-B3A6-B847326283F4}" srcId="{71DCC276-662E-478E-BE98-AB74061C0DFD}" destId="{1556F86C-590B-4473-B73F-8A8B2BEDA6D5}" srcOrd="0" destOrd="0" parTransId="{3930D49D-ABF5-4A50-A0C5-651901F46B48}" sibTransId="{480EE939-CD7D-45FC-B751-6ADE765F5B57}"/>
    <dgm:cxn modelId="{DF6BC7D3-4853-460B-89E8-2A4E5649372F}" type="presOf" srcId="{36111078-4FC1-45CC-896A-D8CC5E0FA9A2}" destId="{2B402F41-55CA-4F6E-AD15-1CD5CF6BBD4F}" srcOrd="0" destOrd="6" presId="urn:microsoft.com/office/officeart/2005/8/layout/process1"/>
    <dgm:cxn modelId="{45CE23EA-EC1B-4A7A-B0F2-B9F22BAE76B3}" type="presOf" srcId="{17D11B57-E152-4E68-B4A3-D2C649811138}" destId="{DF967994-B396-4FA1-BC14-BDEB3880516F}" srcOrd="0" destOrd="4" presId="urn:microsoft.com/office/officeart/2005/8/layout/process1"/>
    <dgm:cxn modelId="{924721F2-5C70-4683-9A3C-8D4B9B358941}" type="presOf" srcId="{71DCC276-662E-478E-BE98-AB74061C0DFD}" destId="{2B402F41-55CA-4F6E-AD15-1CD5CF6BBD4F}" srcOrd="0" destOrd="0" presId="urn:microsoft.com/office/officeart/2005/8/layout/process1"/>
    <dgm:cxn modelId="{1B07C8F9-C3B9-451E-8028-7C6C1FB5BA61}" type="presOf" srcId="{4F1A1BDB-4E60-4757-8072-FE1DFB391651}" destId="{DF967994-B396-4FA1-BC14-BDEB3880516F}" srcOrd="0" destOrd="0" presId="urn:microsoft.com/office/officeart/2005/8/layout/process1"/>
    <dgm:cxn modelId="{324BE245-5184-4415-BFEE-3F5B9D8CDC9F}" type="presParOf" srcId="{A23F5192-EF15-4B9A-BA7C-1B12D07FFDAC}" destId="{DF967994-B396-4FA1-BC14-BDEB3880516F}" srcOrd="0" destOrd="0" presId="urn:microsoft.com/office/officeart/2005/8/layout/process1"/>
    <dgm:cxn modelId="{1735D3C5-E0A7-4671-B5F9-71C957ED103A}" type="presParOf" srcId="{A23F5192-EF15-4B9A-BA7C-1B12D07FFDAC}" destId="{8290AE95-BF5D-478B-84C2-4DD8B9B09F10}" srcOrd="1" destOrd="0" presId="urn:microsoft.com/office/officeart/2005/8/layout/process1"/>
    <dgm:cxn modelId="{05181668-E532-400F-BFB0-E3313FD5E267}" type="presParOf" srcId="{8290AE95-BF5D-478B-84C2-4DD8B9B09F10}" destId="{A7FE7DD9-6BF8-4E83-A449-913662031E6B}" srcOrd="0" destOrd="0" presId="urn:microsoft.com/office/officeart/2005/8/layout/process1"/>
    <dgm:cxn modelId="{6297BA99-E5EC-4A2D-8EAB-EC89ADDA184E}" type="presParOf" srcId="{A23F5192-EF15-4B9A-BA7C-1B12D07FFDAC}" destId="{0105FA17-9843-4B60-9E3F-D1398BC5275E}" srcOrd="2" destOrd="0" presId="urn:microsoft.com/office/officeart/2005/8/layout/process1"/>
    <dgm:cxn modelId="{4832B632-AA9D-4752-A65B-981A263B43C1}" type="presParOf" srcId="{A23F5192-EF15-4B9A-BA7C-1B12D07FFDAC}" destId="{677FF8AC-E2C4-49B7-9C3F-F90B85B655B7}" srcOrd="3" destOrd="0" presId="urn:microsoft.com/office/officeart/2005/8/layout/process1"/>
    <dgm:cxn modelId="{042A0132-DA97-474D-8B9C-FEA045D137CA}" type="presParOf" srcId="{677FF8AC-E2C4-49B7-9C3F-F90B85B655B7}" destId="{2A3106AD-5B8D-4EBB-BEC1-157ED566C149}" srcOrd="0" destOrd="0" presId="urn:microsoft.com/office/officeart/2005/8/layout/process1"/>
    <dgm:cxn modelId="{1D395595-B01E-40ED-BBCF-194D7BBD2923}" type="presParOf" srcId="{A23F5192-EF15-4B9A-BA7C-1B12D07FFDAC}" destId="{2B402F41-55CA-4F6E-AD15-1CD5CF6BBD4F}" srcOrd="4" destOrd="0" presId="urn:microsoft.com/office/officeart/2005/8/layout/process1"/>
    <dgm:cxn modelId="{4A0AF8C8-1163-47EF-80DB-5DB099072C35}" type="presParOf" srcId="{A23F5192-EF15-4B9A-BA7C-1B12D07FFDAC}" destId="{D986F39A-C745-46F8-A8E2-F2C726455D28}" srcOrd="5" destOrd="0" presId="urn:microsoft.com/office/officeart/2005/8/layout/process1"/>
    <dgm:cxn modelId="{C24274AF-C288-4B8D-A0A3-6E968BF3FB58}" type="presParOf" srcId="{D986F39A-C745-46F8-A8E2-F2C726455D28}" destId="{32218FC0-A507-4484-B822-E747529697F2}" srcOrd="0" destOrd="0" presId="urn:microsoft.com/office/officeart/2005/8/layout/process1"/>
    <dgm:cxn modelId="{845E365F-6D6C-4446-BEDD-523425B89F45}" type="presParOf" srcId="{A23F5192-EF15-4B9A-BA7C-1B12D07FFDAC}" destId="{2BB340B0-914B-4A91-A6F7-256370C3E5CA}"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650469-9446-4C3A-9198-2D38D7278E1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GB"/>
        </a:p>
      </dgm:t>
    </dgm:pt>
    <dgm:pt modelId="{4F1A1BDB-4E60-4757-8072-FE1DFB391651}">
      <dgm:prSet phldrT="[Text]"/>
      <dgm:spPr/>
      <dgm:t>
        <a:bodyPr/>
        <a:lstStyle/>
        <a:p>
          <a:r>
            <a:rPr lang="cy-GB" noProof="0"/>
            <a:t>Adroddiad Arholwr Allanol</a:t>
          </a:r>
        </a:p>
      </dgm:t>
    </dgm:pt>
    <dgm:pt modelId="{E8D0C839-AB9F-4EF5-811B-C12571FF54B4}" type="parTrans" cxnId="{2EF6F279-93CE-4949-A3AE-3B3D9D9924B9}">
      <dgm:prSet/>
      <dgm:spPr/>
      <dgm:t>
        <a:bodyPr/>
        <a:lstStyle/>
        <a:p>
          <a:endParaRPr lang="cy-GB" noProof="0"/>
        </a:p>
      </dgm:t>
    </dgm:pt>
    <dgm:pt modelId="{067B6CC8-904C-4867-BBBF-CA260AFD9AA2}" type="sibTrans" cxnId="{2EF6F279-93CE-4949-A3AE-3B3D9D9924B9}">
      <dgm:prSet/>
      <dgm:spPr/>
      <dgm:t>
        <a:bodyPr/>
        <a:lstStyle/>
        <a:p>
          <a:endParaRPr lang="cy-GB" noProof="0"/>
        </a:p>
      </dgm:t>
    </dgm:pt>
    <dgm:pt modelId="{787E0A64-1E3C-41B6-A522-0F7B37117F8B}">
      <dgm:prSet phldrT="[Text]"/>
      <dgm:spPr/>
      <dgm:t>
        <a:bodyPr/>
        <a:lstStyle/>
        <a:p>
          <a:r>
            <a:rPr lang="cy-GB" noProof="0"/>
            <a:t>Mae’r Rheolwr Rhaglen yn cwblhau ymateb i’r adroddiad (PV11c)</a:t>
          </a:r>
        </a:p>
      </dgm:t>
    </dgm:pt>
    <dgm:pt modelId="{08985C04-FD63-43ED-A2A3-65F194899A29}" type="parTrans" cxnId="{1C1EE51D-A8DE-4CD8-85DF-C4FD4612716E}">
      <dgm:prSet/>
      <dgm:spPr/>
      <dgm:t>
        <a:bodyPr/>
        <a:lstStyle/>
        <a:p>
          <a:endParaRPr lang="cy-GB" noProof="0"/>
        </a:p>
      </dgm:t>
    </dgm:pt>
    <dgm:pt modelId="{D4B5D9EE-3D55-4EA0-8C8B-D8857562E765}" type="sibTrans" cxnId="{1C1EE51D-A8DE-4CD8-85DF-C4FD4612716E}">
      <dgm:prSet/>
      <dgm:spPr/>
      <dgm:t>
        <a:bodyPr/>
        <a:lstStyle/>
        <a:p>
          <a:endParaRPr lang="cy-GB" noProof="0"/>
        </a:p>
      </dgm:t>
    </dgm:pt>
    <dgm:pt modelId="{71DCC276-662E-478E-BE98-AB74061C0DFD}">
      <dgm:prSet phldrT="[Text]"/>
      <dgm:spPr/>
      <dgm:t>
        <a:bodyPr/>
        <a:lstStyle/>
        <a:p>
          <a:r>
            <a:rPr lang="cy-GB" noProof="0"/>
            <a:t>Adroddiad ac Ymateb</a:t>
          </a:r>
        </a:p>
      </dgm:t>
    </dgm:pt>
    <dgm:pt modelId="{1226C21E-7959-464C-807F-9FB735AD74B7}" type="parTrans" cxnId="{1B771188-58EC-4C46-AF45-DA510E4DAE00}">
      <dgm:prSet/>
      <dgm:spPr/>
      <dgm:t>
        <a:bodyPr/>
        <a:lstStyle/>
        <a:p>
          <a:endParaRPr lang="cy-GB" noProof="0"/>
        </a:p>
      </dgm:t>
    </dgm:pt>
    <dgm:pt modelId="{D282C4C0-46F9-4790-8425-A83B495362A4}" type="sibTrans" cxnId="{1B771188-58EC-4C46-AF45-DA510E4DAE00}">
      <dgm:prSet/>
      <dgm:spPr/>
      <dgm:t>
        <a:bodyPr/>
        <a:lstStyle/>
        <a:p>
          <a:endParaRPr lang="cy-GB" noProof="0"/>
        </a:p>
      </dgm:t>
    </dgm:pt>
    <dgm:pt modelId="{1556F86C-590B-4473-B73F-8A8B2BEDA6D5}">
      <dgm:prSet phldrT="[Text]"/>
      <dgm:spPr/>
      <dgm:t>
        <a:bodyPr/>
        <a:lstStyle/>
        <a:p>
          <a:r>
            <a:rPr lang="cy-GB" noProof="0"/>
            <a:t>Fe’u derbynnir gan:</a:t>
          </a:r>
        </a:p>
      </dgm:t>
    </dgm:pt>
    <dgm:pt modelId="{480EE939-CD7D-45FC-B751-6ADE765F5B57}" type="sibTrans" cxnId="{6F795BCE-51F0-48FC-B3A6-B847326283F4}">
      <dgm:prSet/>
      <dgm:spPr/>
      <dgm:t>
        <a:bodyPr/>
        <a:lstStyle/>
        <a:p>
          <a:endParaRPr lang="cy-GB" noProof="0"/>
        </a:p>
      </dgm:t>
    </dgm:pt>
    <dgm:pt modelId="{3930D49D-ABF5-4A50-A0C5-651901F46B48}" type="parTrans" cxnId="{6F795BCE-51F0-48FC-B3A6-B847326283F4}">
      <dgm:prSet/>
      <dgm:spPr/>
      <dgm:t>
        <a:bodyPr/>
        <a:lstStyle/>
        <a:p>
          <a:endParaRPr lang="cy-GB" noProof="0"/>
        </a:p>
      </dgm:t>
    </dgm:pt>
    <dgm:pt modelId="{8C69B11C-EB1E-4575-80D6-720935139248}">
      <dgm:prSet phldrT="[Text]"/>
      <dgm:spPr/>
      <dgm:t>
        <a:bodyPr/>
        <a:lstStyle/>
        <a:p>
          <a:r>
            <a:rPr lang="cy-GB" noProof="0"/>
            <a:t>Swyddfa Academaidd/ Swyddfa Partneriaethau Cydweithredol</a:t>
          </a:r>
        </a:p>
      </dgm:t>
    </dgm:pt>
    <dgm:pt modelId="{35A88461-8449-4519-8678-3A98F34F42BE}" type="parTrans" cxnId="{5895FB63-7C60-4026-AB3E-155360A9127C}">
      <dgm:prSet/>
      <dgm:spPr/>
      <dgm:t>
        <a:bodyPr/>
        <a:lstStyle/>
        <a:p>
          <a:endParaRPr lang="cy-GB" noProof="0"/>
        </a:p>
      </dgm:t>
    </dgm:pt>
    <dgm:pt modelId="{CE3880BA-7036-416E-B765-A8913828145F}" type="sibTrans" cxnId="{5895FB63-7C60-4026-AB3E-155360A9127C}">
      <dgm:prSet/>
      <dgm:spPr/>
      <dgm:t>
        <a:bodyPr/>
        <a:lstStyle/>
        <a:p>
          <a:endParaRPr lang="cy-GB" noProof="0"/>
        </a:p>
      </dgm:t>
    </dgm:pt>
    <dgm:pt modelId="{D6302F3A-48B3-4D2A-A326-BFBAB97D38D1}">
      <dgm:prSet/>
      <dgm:spPr/>
      <dgm:t>
        <a:bodyPr/>
        <a:lstStyle/>
        <a:p>
          <a:r>
            <a:rPr lang="cy-GB" noProof="0"/>
            <a:t>Deoniaid</a:t>
          </a:r>
        </a:p>
      </dgm:t>
    </dgm:pt>
    <dgm:pt modelId="{EF51D09D-6008-41CC-B847-BD301BABDEB6}" type="parTrans" cxnId="{63DD1A96-8640-48FA-A1AE-1EA9C19F07C9}">
      <dgm:prSet/>
      <dgm:spPr/>
      <dgm:t>
        <a:bodyPr/>
        <a:lstStyle/>
        <a:p>
          <a:endParaRPr lang="cy-GB" noProof="0"/>
        </a:p>
      </dgm:t>
    </dgm:pt>
    <dgm:pt modelId="{478EA081-23BE-4F5F-A18A-4ADF2FD7DBC4}" type="sibTrans" cxnId="{63DD1A96-8640-48FA-A1AE-1EA9C19F07C9}">
      <dgm:prSet/>
      <dgm:spPr/>
      <dgm:t>
        <a:bodyPr/>
        <a:lstStyle/>
        <a:p>
          <a:endParaRPr lang="cy-GB" noProof="0"/>
        </a:p>
      </dgm:t>
    </dgm:pt>
    <dgm:pt modelId="{BC1C3A0D-D56B-4B15-9E28-9C5CA6372ABC}">
      <dgm:prSet/>
      <dgm:spPr/>
      <dgm:t>
        <a:bodyPr/>
        <a:lstStyle/>
        <a:p>
          <a:r>
            <a:rPr lang="cy-GB" noProof="0"/>
            <a:t>Deoniaid Cynorthwyol</a:t>
          </a:r>
        </a:p>
      </dgm:t>
    </dgm:pt>
    <dgm:pt modelId="{25475C7A-69AB-41E1-BF3D-0FE3652DBC66}" type="parTrans" cxnId="{E5B0B118-1048-48ED-847F-8729C5C5718F}">
      <dgm:prSet/>
      <dgm:spPr/>
      <dgm:t>
        <a:bodyPr/>
        <a:lstStyle/>
        <a:p>
          <a:endParaRPr lang="cy-GB" noProof="0"/>
        </a:p>
      </dgm:t>
    </dgm:pt>
    <dgm:pt modelId="{2FDF11AF-98DA-4A90-AABE-D2A3B0C379A4}" type="sibTrans" cxnId="{E5B0B118-1048-48ED-847F-8729C5C5718F}">
      <dgm:prSet/>
      <dgm:spPr/>
      <dgm:t>
        <a:bodyPr/>
        <a:lstStyle/>
        <a:p>
          <a:endParaRPr lang="cy-GB" noProof="0"/>
        </a:p>
      </dgm:t>
    </dgm:pt>
    <dgm:pt modelId="{36111078-4FC1-45CC-896A-D8CC5E0FA9A2}">
      <dgm:prSet/>
      <dgm:spPr/>
      <dgm:t>
        <a:bodyPr/>
        <a:lstStyle/>
        <a:p>
          <a:r>
            <a:rPr lang="cy-GB" noProof="0"/>
            <a:t>Cyfarwyddwyr Academaidd</a:t>
          </a:r>
        </a:p>
      </dgm:t>
    </dgm:pt>
    <dgm:pt modelId="{0C95F33D-41B6-4D14-81DE-0626EF8D1DD1}" type="parTrans" cxnId="{44033390-963A-45D4-9FB1-DD00313676D5}">
      <dgm:prSet/>
      <dgm:spPr/>
      <dgm:t>
        <a:bodyPr/>
        <a:lstStyle/>
        <a:p>
          <a:endParaRPr lang="cy-GB" noProof="0"/>
        </a:p>
      </dgm:t>
    </dgm:pt>
    <dgm:pt modelId="{F431ACD7-8C2A-4ADE-918F-639C879F6E07}" type="sibTrans" cxnId="{44033390-963A-45D4-9FB1-DD00313676D5}">
      <dgm:prSet/>
      <dgm:spPr/>
      <dgm:t>
        <a:bodyPr/>
        <a:lstStyle/>
        <a:p>
          <a:endParaRPr lang="cy-GB" noProof="0"/>
        </a:p>
      </dgm:t>
    </dgm:pt>
    <dgm:pt modelId="{F02BF75D-5372-4CC3-84A0-8897289AD475}">
      <dgm:prSet phldrT="[Text]"/>
      <dgm:spPr/>
      <dgm:t>
        <a:bodyPr/>
        <a:lstStyle/>
        <a:p>
          <a:r>
            <a:rPr lang="cy-GB" noProof="0"/>
            <a:t>Cyfarwyddwyr Academaidd</a:t>
          </a:r>
        </a:p>
      </dgm:t>
    </dgm:pt>
    <dgm:pt modelId="{CF6466C8-A7F6-4C5D-AC65-1C1BAF8DEC2B}" type="parTrans" cxnId="{7D250764-6D33-49E4-9847-4D8B3287798E}">
      <dgm:prSet/>
      <dgm:spPr/>
      <dgm:t>
        <a:bodyPr/>
        <a:lstStyle/>
        <a:p>
          <a:endParaRPr lang="cy-GB" noProof="0"/>
        </a:p>
      </dgm:t>
    </dgm:pt>
    <dgm:pt modelId="{EE2964E7-5D2F-4B59-88C3-7821841A39B9}" type="sibTrans" cxnId="{7D250764-6D33-49E4-9847-4D8B3287798E}">
      <dgm:prSet/>
      <dgm:spPr/>
      <dgm:t>
        <a:bodyPr/>
        <a:lstStyle/>
        <a:p>
          <a:endParaRPr lang="cy-GB" noProof="0"/>
        </a:p>
      </dgm:t>
    </dgm:pt>
    <dgm:pt modelId="{6BABB109-850E-4484-94AA-8D5896C548F0}">
      <dgm:prSet phldrT="[Text]"/>
      <dgm:spPr/>
      <dgm:t>
        <a:bodyPr/>
        <a:lstStyle/>
        <a:p>
          <a:r>
            <a:rPr lang="cy-GB" noProof="0"/>
            <a:t>Arholwr Allanol</a:t>
          </a:r>
        </a:p>
      </dgm:t>
    </dgm:pt>
    <dgm:pt modelId="{54D2500C-7E09-4687-9F64-3F4DD0984FE3}" type="parTrans" cxnId="{0E0939B4-7F5B-4296-B10D-6595B5972403}">
      <dgm:prSet/>
      <dgm:spPr/>
      <dgm:t>
        <a:bodyPr/>
        <a:lstStyle/>
        <a:p>
          <a:endParaRPr lang="cy-GB" noProof="0"/>
        </a:p>
      </dgm:t>
    </dgm:pt>
    <dgm:pt modelId="{9154F3F2-B7F0-4753-BA0A-8F8008CBE53D}" type="sibTrans" cxnId="{0E0939B4-7F5B-4296-B10D-6595B5972403}">
      <dgm:prSet/>
      <dgm:spPr/>
      <dgm:t>
        <a:bodyPr/>
        <a:lstStyle/>
        <a:p>
          <a:endParaRPr lang="cy-GB" noProof="0"/>
        </a:p>
      </dgm:t>
    </dgm:pt>
    <dgm:pt modelId="{56045058-ADB2-47F0-9C73-881254459C81}">
      <dgm:prSet phldrT="[Text]"/>
      <dgm:spPr/>
      <dgm:t>
        <a:bodyPr/>
        <a:lstStyle/>
        <a:p>
          <a:r>
            <a:rPr lang="cy-GB" noProof="0"/>
            <a:t>Adroddiad Trosolwg Arholwyr Allanol</a:t>
          </a:r>
        </a:p>
        <a:p>
          <a:r>
            <a:rPr lang="cy-GB" noProof="0">
              <a:solidFill>
                <a:srgbClr val="FFFFFF"/>
              </a:solidFill>
              <a:latin typeface="Segoe UI"/>
              <a:cs typeface="Segoe UI"/>
            </a:rPr>
            <a:t>Fe’i</a:t>
          </a:r>
          <a:r>
            <a:rPr lang="cy-GB" spc="-20" noProof="0">
              <a:solidFill>
                <a:srgbClr val="FFFFFF"/>
              </a:solidFill>
              <a:latin typeface="Segoe UI"/>
              <a:cs typeface="Segoe UI"/>
            </a:rPr>
            <a:t> </a:t>
          </a:r>
          <a:r>
            <a:rPr lang="cy-GB" noProof="0">
              <a:solidFill>
                <a:srgbClr val="FFFFFF"/>
              </a:solidFill>
              <a:latin typeface="Segoe UI"/>
              <a:cs typeface="Segoe UI"/>
            </a:rPr>
            <a:t>crëir</a:t>
          </a:r>
          <a:r>
            <a:rPr lang="cy-GB" spc="-5" noProof="0">
              <a:solidFill>
                <a:srgbClr val="FFFFFF"/>
              </a:solidFill>
              <a:latin typeface="Segoe UI"/>
              <a:cs typeface="Segoe UI"/>
            </a:rPr>
            <a:t> </a:t>
          </a:r>
          <a:r>
            <a:rPr lang="cy-GB" noProof="0">
              <a:solidFill>
                <a:srgbClr val="FFFFFF"/>
              </a:solidFill>
              <a:latin typeface="Segoe UI"/>
              <a:cs typeface="Segoe UI"/>
            </a:rPr>
            <a:t>gan</a:t>
          </a:r>
          <a:r>
            <a:rPr lang="cy-GB" spc="-10" noProof="0">
              <a:solidFill>
                <a:srgbClr val="FFFFFF"/>
              </a:solidFill>
              <a:latin typeface="Segoe UI"/>
              <a:cs typeface="Segoe UI"/>
            </a:rPr>
            <a:t> </a:t>
          </a:r>
          <a:r>
            <a:rPr lang="cy-GB" noProof="0">
              <a:solidFill>
                <a:srgbClr val="FFFFFF"/>
              </a:solidFill>
              <a:latin typeface="Segoe UI"/>
              <a:cs typeface="Segoe UI"/>
            </a:rPr>
            <a:t>y</a:t>
          </a:r>
          <a:r>
            <a:rPr lang="cy-GB" spc="-15" noProof="0">
              <a:solidFill>
                <a:srgbClr val="FFFFFF"/>
              </a:solidFill>
              <a:latin typeface="Segoe UI"/>
              <a:cs typeface="Segoe UI"/>
            </a:rPr>
            <a:t> </a:t>
          </a:r>
          <a:r>
            <a:rPr lang="cy-GB" spc="-10" noProof="0">
              <a:solidFill>
                <a:srgbClr val="FFFFFF"/>
              </a:solidFill>
              <a:latin typeface="Segoe UI"/>
              <a:cs typeface="Segoe UI"/>
            </a:rPr>
            <a:t>Swyddfa </a:t>
          </a:r>
          <a:r>
            <a:rPr lang="cy-GB" noProof="0">
              <a:solidFill>
                <a:srgbClr val="FFFFFF"/>
              </a:solidFill>
              <a:latin typeface="Segoe UI"/>
              <a:cs typeface="Segoe UI"/>
            </a:rPr>
            <a:t>Academaidd</a:t>
          </a:r>
          <a:r>
            <a:rPr lang="cy-GB" spc="-65" noProof="0">
              <a:solidFill>
                <a:srgbClr val="FFFFFF"/>
              </a:solidFill>
              <a:latin typeface="Segoe UI"/>
              <a:cs typeface="Segoe UI"/>
            </a:rPr>
            <a:t> </a:t>
          </a:r>
          <a:r>
            <a:rPr lang="cy-GB" spc="-25" noProof="0">
              <a:solidFill>
                <a:srgbClr val="FFFFFF"/>
              </a:solidFill>
              <a:latin typeface="Segoe UI"/>
              <a:cs typeface="Segoe UI"/>
            </a:rPr>
            <a:t>a’r </a:t>
          </a:r>
          <a:r>
            <a:rPr lang="cy-GB" spc="-10" noProof="0">
              <a:solidFill>
                <a:srgbClr val="FFFFFF"/>
              </a:solidFill>
              <a:latin typeface="Segoe UI"/>
              <a:cs typeface="Segoe UI"/>
            </a:rPr>
            <a:t>Swyddfa</a:t>
          </a:r>
          <a:r>
            <a:rPr lang="cy-GB" spc="500" noProof="0">
              <a:solidFill>
                <a:srgbClr val="FFFFFF"/>
              </a:solidFill>
              <a:latin typeface="Segoe UI"/>
              <a:cs typeface="Segoe UI"/>
            </a:rPr>
            <a:t> </a:t>
          </a:r>
          <a:r>
            <a:rPr lang="cy-GB" spc="-10" noProof="0">
              <a:solidFill>
                <a:srgbClr val="FFFFFF"/>
              </a:solidFill>
              <a:latin typeface="Segoe UI"/>
              <a:cs typeface="Segoe UI"/>
            </a:rPr>
            <a:t>Partneriaethau Cydweithredol</a:t>
          </a:r>
          <a:endParaRPr lang="cy-GB" noProof="0">
            <a:latin typeface="Segoe UI"/>
            <a:cs typeface="Segoe UI"/>
          </a:endParaRPr>
        </a:p>
        <a:p>
          <a:r>
            <a:rPr lang="cy-GB" noProof="0">
              <a:solidFill>
                <a:srgbClr val="FFFFFF"/>
              </a:solidFill>
              <a:latin typeface="Segoe UI"/>
              <a:cs typeface="Segoe UI"/>
            </a:rPr>
            <a:t>Fe’i</a:t>
          </a:r>
          <a:r>
            <a:rPr lang="cy-GB" spc="-40" noProof="0">
              <a:solidFill>
                <a:srgbClr val="FFFFFF"/>
              </a:solidFill>
              <a:latin typeface="Segoe UI"/>
              <a:cs typeface="Segoe UI"/>
            </a:rPr>
            <a:t> </a:t>
          </a:r>
          <a:r>
            <a:rPr lang="cy-GB" noProof="0">
              <a:solidFill>
                <a:srgbClr val="FFFFFF"/>
              </a:solidFill>
              <a:latin typeface="Segoe UI"/>
              <a:cs typeface="Segoe UI"/>
            </a:rPr>
            <a:t>derbynnir</a:t>
          </a:r>
          <a:r>
            <a:rPr lang="cy-GB" spc="-15" noProof="0">
              <a:solidFill>
                <a:srgbClr val="FFFFFF"/>
              </a:solidFill>
              <a:latin typeface="Segoe UI"/>
              <a:cs typeface="Segoe UI"/>
            </a:rPr>
            <a:t> </a:t>
          </a:r>
          <a:r>
            <a:rPr lang="cy-GB" spc="-20" noProof="0">
              <a:solidFill>
                <a:srgbClr val="FFFFFF"/>
              </a:solidFill>
              <a:latin typeface="Segoe UI"/>
              <a:cs typeface="Segoe UI"/>
            </a:rPr>
            <a:t>gan:</a:t>
          </a:r>
          <a:endParaRPr lang="cy-GB" noProof="0">
            <a:latin typeface="Segoe UI"/>
            <a:cs typeface="Segoe UI"/>
          </a:endParaRPr>
        </a:p>
        <a:p>
          <a:r>
            <a:rPr lang="cy-GB" noProof="0">
              <a:solidFill>
                <a:srgbClr val="FFFFFF"/>
              </a:solidFill>
              <a:latin typeface="Segoe UI"/>
              <a:cs typeface="Segoe UI"/>
            </a:rPr>
            <a:t>Pwyllgor</a:t>
          </a:r>
          <a:r>
            <a:rPr lang="cy-GB" spc="-45" noProof="0">
              <a:solidFill>
                <a:srgbClr val="FFFFFF"/>
              </a:solidFill>
              <a:latin typeface="Segoe UI"/>
              <a:cs typeface="Segoe UI"/>
            </a:rPr>
            <a:t> </a:t>
          </a:r>
          <a:r>
            <a:rPr lang="cy-GB" spc="-10" noProof="0">
              <a:solidFill>
                <a:srgbClr val="FFFFFF"/>
              </a:solidFill>
              <a:latin typeface="Segoe UI"/>
              <a:cs typeface="Segoe UI"/>
            </a:rPr>
            <a:t>Safonau Academaidd</a:t>
          </a:r>
          <a:endParaRPr lang="cy-GB" noProof="0">
            <a:latin typeface="Segoe UI"/>
            <a:cs typeface="Segoe UI"/>
          </a:endParaRPr>
        </a:p>
        <a:p>
          <a:r>
            <a:rPr lang="cy-GB" spc="-10" noProof="0">
              <a:solidFill>
                <a:srgbClr val="FFFFFF"/>
              </a:solidFill>
              <a:latin typeface="Segoe UI"/>
              <a:cs typeface="Segoe UI"/>
            </a:rPr>
            <a:t>Senedd</a:t>
          </a:r>
          <a:endParaRPr lang="cy-GB" noProof="0"/>
        </a:p>
      </dgm:t>
    </dgm:pt>
    <dgm:pt modelId="{B3BA6CA9-FC16-4CB9-9F29-E44C65206C7B}" type="parTrans" cxnId="{0BCFE67E-4C56-49B0-8D4C-895B2D1A26C1}">
      <dgm:prSet/>
      <dgm:spPr/>
      <dgm:t>
        <a:bodyPr/>
        <a:lstStyle/>
        <a:p>
          <a:endParaRPr lang="cy-GB" noProof="0"/>
        </a:p>
      </dgm:t>
    </dgm:pt>
    <dgm:pt modelId="{0541203E-FEF7-4210-9545-7154FC046D91}" type="sibTrans" cxnId="{0BCFE67E-4C56-49B0-8D4C-895B2D1A26C1}">
      <dgm:prSet/>
      <dgm:spPr/>
      <dgm:t>
        <a:bodyPr/>
        <a:lstStyle/>
        <a:p>
          <a:endParaRPr lang="cy-GB" noProof="0"/>
        </a:p>
      </dgm:t>
    </dgm:pt>
    <dgm:pt modelId="{5B6311B2-A027-4B77-91B2-8A43A79F3631}">
      <dgm:prSet phldrT="[Text]"/>
      <dgm:spPr/>
      <dgm:t>
        <a:bodyPr/>
        <a:lstStyle/>
        <a:p>
          <a:r>
            <a:rPr lang="cy-GB" noProof="0"/>
            <a:t>Fe’i derbynnir gan:</a:t>
          </a:r>
        </a:p>
      </dgm:t>
    </dgm:pt>
    <dgm:pt modelId="{B2DB0E64-8CC7-40EE-8719-B1CF79EA18B8}" type="sibTrans" cxnId="{7052B940-1A8A-45FA-B6E6-BE38454D45CD}">
      <dgm:prSet/>
      <dgm:spPr/>
      <dgm:t>
        <a:bodyPr/>
        <a:lstStyle/>
        <a:p>
          <a:endParaRPr lang="cy-GB" noProof="0"/>
        </a:p>
      </dgm:t>
    </dgm:pt>
    <dgm:pt modelId="{69742F02-E440-4C0F-B70E-DAE1BE7637B3}" type="parTrans" cxnId="{7052B940-1A8A-45FA-B6E6-BE38454D45CD}">
      <dgm:prSet/>
      <dgm:spPr/>
      <dgm:t>
        <a:bodyPr/>
        <a:lstStyle/>
        <a:p>
          <a:endParaRPr lang="cy-GB" noProof="0"/>
        </a:p>
      </dgm:t>
    </dgm:pt>
    <dgm:pt modelId="{BFF79AB0-D49F-4FF7-8C04-4DB67238C1BF}">
      <dgm:prSet phldrT="[Text]"/>
      <dgm:spPr/>
      <dgm:t>
        <a:bodyPr/>
        <a:lstStyle/>
        <a:p>
          <a:r>
            <a:rPr lang="cy-GB" noProof="0"/>
            <a:t>Rheolwr Rhaglen</a:t>
          </a:r>
        </a:p>
      </dgm:t>
    </dgm:pt>
    <dgm:pt modelId="{11E9DCE0-65AE-4605-82B8-F5B8368178DD}" type="sibTrans" cxnId="{B2023A8D-7726-4ACB-A8BC-47501C05E92E}">
      <dgm:prSet/>
      <dgm:spPr/>
      <dgm:t>
        <a:bodyPr/>
        <a:lstStyle/>
        <a:p>
          <a:endParaRPr lang="cy-GB" noProof="0"/>
        </a:p>
      </dgm:t>
    </dgm:pt>
    <dgm:pt modelId="{0F9C90B3-3302-4768-92B7-E04B95C34E05}" type="parTrans" cxnId="{B2023A8D-7726-4ACB-A8BC-47501C05E92E}">
      <dgm:prSet/>
      <dgm:spPr/>
      <dgm:t>
        <a:bodyPr/>
        <a:lstStyle/>
        <a:p>
          <a:endParaRPr lang="cy-GB" noProof="0"/>
        </a:p>
      </dgm:t>
    </dgm:pt>
    <dgm:pt modelId="{9963AAA0-6266-45BE-BF3E-8F5C856530DF}">
      <dgm:prSet phldrT="[Text]"/>
      <dgm:spPr/>
      <dgm:t>
        <a:bodyPr/>
        <a:lstStyle/>
        <a:p>
          <a:r>
            <a:rPr lang="cy-GB" noProof="0"/>
            <a:t>Swyddfa Academaidd/ Swyddfa Partneriaethau Cydweithredol</a:t>
          </a:r>
        </a:p>
      </dgm:t>
    </dgm:pt>
    <dgm:pt modelId="{7FF398EF-F3EA-4F5F-880A-4FE73E912010}" type="sibTrans" cxnId="{2D8986BA-99AD-4E3C-B5E9-8C42077CC3CF}">
      <dgm:prSet/>
      <dgm:spPr/>
      <dgm:t>
        <a:bodyPr/>
        <a:lstStyle/>
        <a:p>
          <a:endParaRPr lang="cy-GB" noProof="0"/>
        </a:p>
      </dgm:t>
    </dgm:pt>
    <dgm:pt modelId="{765BA71D-C3F6-405E-B8CE-9DDD28E84CC8}" type="parTrans" cxnId="{2D8986BA-99AD-4E3C-B5E9-8C42077CC3CF}">
      <dgm:prSet/>
      <dgm:spPr/>
      <dgm:t>
        <a:bodyPr/>
        <a:lstStyle/>
        <a:p>
          <a:endParaRPr lang="cy-GB" noProof="0"/>
        </a:p>
      </dgm:t>
    </dgm:pt>
    <dgm:pt modelId="{17D11B57-E152-4E68-B4A3-D2C649811138}">
      <dgm:prSet phldrT="[Text]"/>
      <dgm:spPr/>
      <dgm:t>
        <a:bodyPr/>
        <a:lstStyle/>
        <a:p>
          <a:r>
            <a:rPr lang="cy-GB" noProof="0"/>
            <a:t>Deoniaid</a:t>
          </a:r>
        </a:p>
      </dgm:t>
    </dgm:pt>
    <dgm:pt modelId="{6EA8F08C-DE8D-43F7-A42D-65464A2AF226}" type="sibTrans" cxnId="{7618BC0E-9D96-429B-BF83-DB870E1BFE43}">
      <dgm:prSet/>
      <dgm:spPr/>
      <dgm:t>
        <a:bodyPr/>
        <a:lstStyle/>
        <a:p>
          <a:endParaRPr lang="cy-GB" noProof="0"/>
        </a:p>
      </dgm:t>
    </dgm:pt>
    <dgm:pt modelId="{C5ECC36A-84FC-4F00-96D7-47317A810FF7}" type="parTrans" cxnId="{7618BC0E-9D96-429B-BF83-DB870E1BFE43}">
      <dgm:prSet/>
      <dgm:spPr/>
      <dgm:t>
        <a:bodyPr/>
        <a:lstStyle/>
        <a:p>
          <a:endParaRPr lang="cy-GB" noProof="0"/>
        </a:p>
      </dgm:t>
    </dgm:pt>
    <dgm:pt modelId="{D0FC9264-17EF-4BA8-ADCA-1835C9FC1B18}">
      <dgm:prSet phldrT="[Text]"/>
      <dgm:spPr/>
      <dgm:t>
        <a:bodyPr/>
        <a:lstStyle/>
        <a:p>
          <a:r>
            <a:rPr lang="cy-GB" noProof="0"/>
            <a:t>Deoniaid Cynorthwyol</a:t>
          </a:r>
        </a:p>
      </dgm:t>
    </dgm:pt>
    <dgm:pt modelId="{1447FD4B-FB77-4177-BDCC-3F03572FCA5C}" type="sibTrans" cxnId="{27008100-E37B-49E8-AB3B-AEB57CFB2C90}">
      <dgm:prSet/>
      <dgm:spPr/>
      <dgm:t>
        <a:bodyPr/>
        <a:lstStyle/>
        <a:p>
          <a:endParaRPr lang="cy-GB" noProof="0"/>
        </a:p>
      </dgm:t>
    </dgm:pt>
    <dgm:pt modelId="{43F327FF-1964-4DA4-846D-BB332D70A2E1}" type="parTrans" cxnId="{27008100-E37B-49E8-AB3B-AEB57CFB2C90}">
      <dgm:prSet/>
      <dgm:spPr/>
      <dgm:t>
        <a:bodyPr/>
        <a:lstStyle/>
        <a:p>
          <a:endParaRPr lang="cy-GB" noProof="0"/>
        </a:p>
      </dgm:t>
    </dgm:pt>
    <dgm:pt modelId="{A23F5192-EF15-4B9A-BA7C-1B12D07FFDAC}" type="pres">
      <dgm:prSet presAssocID="{DE650469-9446-4C3A-9198-2D38D7278E11}" presName="Name0" presStyleCnt="0">
        <dgm:presLayoutVars>
          <dgm:dir/>
          <dgm:resizeHandles val="exact"/>
        </dgm:presLayoutVars>
      </dgm:prSet>
      <dgm:spPr/>
    </dgm:pt>
    <dgm:pt modelId="{DF967994-B396-4FA1-BC14-BDEB3880516F}" type="pres">
      <dgm:prSet presAssocID="{4F1A1BDB-4E60-4757-8072-FE1DFB391651}" presName="node" presStyleLbl="node1" presStyleIdx="0" presStyleCnt="4">
        <dgm:presLayoutVars>
          <dgm:bulletEnabled val="1"/>
        </dgm:presLayoutVars>
      </dgm:prSet>
      <dgm:spPr/>
    </dgm:pt>
    <dgm:pt modelId="{8290AE95-BF5D-478B-84C2-4DD8B9B09F10}" type="pres">
      <dgm:prSet presAssocID="{067B6CC8-904C-4867-BBBF-CA260AFD9AA2}" presName="sibTrans" presStyleLbl="sibTrans2D1" presStyleIdx="0" presStyleCnt="3"/>
      <dgm:spPr/>
    </dgm:pt>
    <dgm:pt modelId="{A7FE7DD9-6BF8-4E83-A449-913662031E6B}" type="pres">
      <dgm:prSet presAssocID="{067B6CC8-904C-4867-BBBF-CA260AFD9AA2}" presName="connectorText" presStyleLbl="sibTrans2D1" presStyleIdx="0" presStyleCnt="3"/>
      <dgm:spPr/>
    </dgm:pt>
    <dgm:pt modelId="{0105FA17-9843-4B60-9E3F-D1398BC5275E}" type="pres">
      <dgm:prSet presAssocID="{787E0A64-1E3C-41B6-A522-0F7B37117F8B}" presName="node" presStyleLbl="node1" presStyleIdx="1" presStyleCnt="4">
        <dgm:presLayoutVars>
          <dgm:bulletEnabled val="1"/>
        </dgm:presLayoutVars>
      </dgm:prSet>
      <dgm:spPr/>
    </dgm:pt>
    <dgm:pt modelId="{677FF8AC-E2C4-49B7-9C3F-F90B85B655B7}" type="pres">
      <dgm:prSet presAssocID="{D4B5D9EE-3D55-4EA0-8C8B-D8857562E765}" presName="sibTrans" presStyleLbl="sibTrans2D1" presStyleIdx="1" presStyleCnt="3"/>
      <dgm:spPr/>
    </dgm:pt>
    <dgm:pt modelId="{2A3106AD-5B8D-4EBB-BEC1-157ED566C149}" type="pres">
      <dgm:prSet presAssocID="{D4B5D9EE-3D55-4EA0-8C8B-D8857562E765}" presName="connectorText" presStyleLbl="sibTrans2D1" presStyleIdx="1" presStyleCnt="3"/>
      <dgm:spPr/>
    </dgm:pt>
    <dgm:pt modelId="{2B402F41-55CA-4F6E-AD15-1CD5CF6BBD4F}" type="pres">
      <dgm:prSet presAssocID="{71DCC276-662E-478E-BE98-AB74061C0DFD}" presName="node" presStyleLbl="node1" presStyleIdx="2" presStyleCnt="4">
        <dgm:presLayoutVars>
          <dgm:bulletEnabled val="1"/>
        </dgm:presLayoutVars>
      </dgm:prSet>
      <dgm:spPr/>
    </dgm:pt>
    <dgm:pt modelId="{D986F39A-C745-46F8-A8E2-F2C726455D28}" type="pres">
      <dgm:prSet presAssocID="{D282C4C0-46F9-4790-8425-A83B495362A4}" presName="sibTrans" presStyleLbl="sibTrans2D1" presStyleIdx="2" presStyleCnt="3"/>
      <dgm:spPr/>
    </dgm:pt>
    <dgm:pt modelId="{32218FC0-A507-4484-B822-E747529697F2}" type="pres">
      <dgm:prSet presAssocID="{D282C4C0-46F9-4790-8425-A83B495362A4}" presName="connectorText" presStyleLbl="sibTrans2D1" presStyleIdx="2" presStyleCnt="3"/>
      <dgm:spPr/>
    </dgm:pt>
    <dgm:pt modelId="{2BB340B0-914B-4A91-A6F7-256370C3E5CA}" type="pres">
      <dgm:prSet presAssocID="{56045058-ADB2-47F0-9C73-881254459C81}" presName="node" presStyleLbl="node1" presStyleIdx="3" presStyleCnt="4">
        <dgm:presLayoutVars>
          <dgm:bulletEnabled val="1"/>
        </dgm:presLayoutVars>
      </dgm:prSet>
      <dgm:spPr/>
    </dgm:pt>
  </dgm:ptLst>
  <dgm:cxnLst>
    <dgm:cxn modelId="{27008100-E37B-49E8-AB3B-AEB57CFB2C90}" srcId="{5B6311B2-A027-4B77-91B2-8A43A79F3631}" destId="{D0FC9264-17EF-4BA8-ADCA-1835C9FC1B18}" srcOrd="3" destOrd="0" parTransId="{43F327FF-1964-4DA4-846D-BB332D70A2E1}" sibTransId="{1447FD4B-FB77-4177-BDCC-3F03572FCA5C}"/>
    <dgm:cxn modelId="{48AFEA04-6221-4CC0-966E-75A13AE241E7}" type="presOf" srcId="{D4B5D9EE-3D55-4EA0-8C8B-D8857562E765}" destId="{2A3106AD-5B8D-4EBB-BEC1-157ED566C149}" srcOrd="1" destOrd="0" presId="urn:microsoft.com/office/officeart/2005/8/layout/process1"/>
    <dgm:cxn modelId="{7618BC0E-9D96-429B-BF83-DB870E1BFE43}" srcId="{5B6311B2-A027-4B77-91B2-8A43A79F3631}" destId="{17D11B57-E152-4E68-B4A3-D2C649811138}" srcOrd="2" destOrd="0" parTransId="{C5ECC36A-84FC-4F00-96D7-47317A810FF7}" sibTransId="{6EA8F08C-DE8D-43F7-A42D-65464A2AF226}"/>
    <dgm:cxn modelId="{AF7AFC11-37B3-41D7-8ECA-651FD45E32A4}" type="presOf" srcId="{787E0A64-1E3C-41B6-A522-0F7B37117F8B}" destId="{0105FA17-9843-4B60-9E3F-D1398BC5275E}" srcOrd="0" destOrd="0" presId="urn:microsoft.com/office/officeart/2005/8/layout/process1"/>
    <dgm:cxn modelId="{72298812-563D-4B81-949A-E0E3391949E4}" type="presOf" srcId="{6BABB109-850E-4484-94AA-8D5896C548F0}" destId="{2B402F41-55CA-4F6E-AD15-1CD5CF6BBD4F}" srcOrd="0" destOrd="2" presId="urn:microsoft.com/office/officeart/2005/8/layout/process1"/>
    <dgm:cxn modelId="{E5B0B118-1048-48ED-847F-8729C5C5718F}" srcId="{1556F86C-590B-4473-B73F-8A8B2BEDA6D5}" destId="{BC1C3A0D-D56B-4B15-9E28-9C5CA6372ABC}" srcOrd="3" destOrd="0" parTransId="{25475C7A-69AB-41E1-BF3D-0FE3652DBC66}" sibTransId="{2FDF11AF-98DA-4A90-AABE-D2A3B0C379A4}"/>
    <dgm:cxn modelId="{1FE5C01A-09F9-479A-9753-9AD41D592C41}" type="presOf" srcId="{067B6CC8-904C-4867-BBBF-CA260AFD9AA2}" destId="{8290AE95-BF5D-478B-84C2-4DD8B9B09F10}" srcOrd="0" destOrd="0" presId="urn:microsoft.com/office/officeart/2005/8/layout/process1"/>
    <dgm:cxn modelId="{1C1EE51D-A8DE-4CD8-85DF-C4FD4612716E}" srcId="{DE650469-9446-4C3A-9198-2D38D7278E11}" destId="{787E0A64-1E3C-41B6-A522-0F7B37117F8B}" srcOrd="1" destOrd="0" parTransId="{08985C04-FD63-43ED-A2A3-65F194899A29}" sibTransId="{D4B5D9EE-3D55-4EA0-8C8B-D8857562E765}"/>
    <dgm:cxn modelId="{5B326E1E-7995-4AFD-909D-12210827066D}" type="presOf" srcId="{D6302F3A-48B3-4D2A-A326-BFBAB97D38D1}" destId="{2B402F41-55CA-4F6E-AD15-1CD5CF6BBD4F}" srcOrd="0" destOrd="4" presId="urn:microsoft.com/office/officeart/2005/8/layout/process1"/>
    <dgm:cxn modelId="{A6109627-61CF-4B88-8ACA-D18BF5C08712}" type="presOf" srcId="{9963AAA0-6266-45BE-BF3E-8F5C856530DF}" destId="{DF967994-B396-4FA1-BC14-BDEB3880516F}" srcOrd="0" destOrd="3" presId="urn:microsoft.com/office/officeart/2005/8/layout/process1"/>
    <dgm:cxn modelId="{46C4292B-BD7C-4D10-9008-0FB48A969828}" type="presOf" srcId="{BC1C3A0D-D56B-4B15-9E28-9C5CA6372ABC}" destId="{2B402F41-55CA-4F6E-AD15-1CD5CF6BBD4F}" srcOrd="0" destOrd="5" presId="urn:microsoft.com/office/officeart/2005/8/layout/process1"/>
    <dgm:cxn modelId="{770F3A3F-2D41-4FCA-B791-4C70C9ECE4A3}" type="presOf" srcId="{D4B5D9EE-3D55-4EA0-8C8B-D8857562E765}" destId="{677FF8AC-E2C4-49B7-9C3F-F90B85B655B7}" srcOrd="0" destOrd="0" presId="urn:microsoft.com/office/officeart/2005/8/layout/process1"/>
    <dgm:cxn modelId="{7052B940-1A8A-45FA-B6E6-BE38454D45CD}" srcId="{4F1A1BDB-4E60-4757-8072-FE1DFB391651}" destId="{5B6311B2-A027-4B77-91B2-8A43A79F3631}" srcOrd="0" destOrd="0" parTransId="{69742F02-E440-4C0F-B70E-DAE1BE7637B3}" sibTransId="{B2DB0E64-8CC7-40EE-8719-B1CF79EA18B8}"/>
    <dgm:cxn modelId="{8805555B-1183-4D55-B3B1-2BDF9A72B029}" type="presOf" srcId="{D282C4C0-46F9-4790-8425-A83B495362A4}" destId="{32218FC0-A507-4484-B822-E747529697F2}" srcOrd="1" destOrd="0" presId="urn:microsoft.com/office/officeart/2005/8/layout/process1"/>
    <dgm:cxn modelId="{FB00D65E-FB4D-4447-A520-D4C473A21D0C}" type="presOf" srcId="{F02BF75D-5372-4CC3-84A0-8897289AD475}" destId="{DF967994-B396-4FA1-BC14-BDEB3880516F}" srcOrd="0" destOrd="6" presId="urn:microsoft.com/office/officeart/2005/8/layout/process1"/>
    <dgm:cxn modelId="{5895FB63-7C60-4026-AB3E-155360A9127C}" srcId="{1556F86C-590B-4473-B73F-8A8B2BEDA6D5}" destId="{8C69B11C-EB1E-4575-80D6-720935139248}" srcOrd="1" destOrd="0" parTransId="{35A88461-8449-4519-8678-3A98F34F42BE}" sibTransId="{CE3880BA-7036-416E-B765-A8913828145F}"/>
    <dgm:cxn modelId="{7D250764-6D33-49E4-9847-4D8B3287798E}" srcId="{5B6311B2-A027-4B77-91B2-8A43A79F3631}" destId="{F02BF75D-5372-4CC3-84A0-8897289AD475}" srcOrd="4" destOrd="0" parTransId="{CF6466C8-A7F6-4C5D-AC65-1C1BAF8DEC2B}" sibTransId="{EE2964E7-5D2F-4B59-88C3-7821841A39B9}"/>
    <dgm:cxn modelId="{20CAA068-1B3A-4BB5-BD0E-7C491E6A63B6}" type="presOf" srcId="{D282C4C0-46F9-4790-8425-A83B495362A4}" destId="{D986F39A-C745-46F8-A8E2-F2C726455D28}" srcOrd="0" destOrd="0" presId="urn:microsoft.com/office/officeart/2005/8/layout/process1"/>
    <dgm:cxn modelId="{55E78271-120F-4AC6-B859-CFB2D69AE993}" type="presOf" srcId="{067B6CC8-904C-4867-BBBF-CA260AFD9AA2}" destId="{A7FE7DD9-6BF8-4E83-A449-913662031E6B}" srcOrd="1" destOrd="0" presId="urn:microsoft.com/office/officeart/2005/8/layout/process1"/>
    <dgm:cxn modelId="{55758178-ADCB-459F-880A-1E8EF2B35A42}" type="presOf" srcId="{D0FC9264-17EF-4BA8-ADCA-1835C9FC1B18}" destId="{DF967994-B396-4FA1-BC14-BDEB3880516F}" srcOrd="0" destOrd="5" presId="urn:microsoft.com/office/officeart/2005/8/layout/process1"/>
    <dgm:cxn modelId="{2EF6F279-93CE-4949-A3AE-3B3D9D9924B9}" srcId="{DE650469-9446-4C3A-9198-2D38D7278E11}" destId="{4F1A1BDB-4E60-4757-8072-FE1DFB391651}" srcOrd="0" destOrd="0" parTransId="{E8D0C839-AB9F-4EF5-811B-C12571FF54B4}" sibTransId="{067B6CC8-904C-4867-BBBF-CA260AFD9AA2}"/>
    <dgm:cxn modelId="{0BCFE67E-4C56-49B0-8D4C-895B2D1A26C1}" srcId="{DE650469-9446-4C3A-9198-2D38D7278E11}" destId="{56045058-ADB2-47F0-9C73-881254459C81}" srcOrd="3" destOrd="0" parTransId="{B3BA6CA9-FC16-4CB9-9F29-E44C65206C7B}" sibTransId="{0541203E-FEF7-4210-9545-7154FC046D91}"/>
    <dgm:cxn modelId="{1B771188-58EC-4C46-AF45-DA510E4DAE00}" srcId="{DE650469-9446-4C3A-9198-2D38D7278E11}" destId="{71DCC276-662E-478E-BE98-AB74061C0DFD}" srcOrd="2" destOrd="0" parTransId="{1226C21E-7959-464C-807F-9FB735AD74B7}" sibTransId="{D282C4C0-46F9-4790-8425-A83B495362A4}"/>
    <dgm:cxn modelId="{B2023A8D-7726-4ACB-A8BC-47501C05E92E}" srcId="{5B6311B2-A027-4B77-91B2-8A43A79F3631}" destId="{BFF79AB0-D49F-4FF7-8C04-4DB67238C1BF}" srcOrd="0" destOrd="0" parTransId="{0F9C90B3-3302-4768-92B7-E04B95C34E05}" sibTransId="{11E9DCE0-65AE-4605-82B8-F5B8368178DD}"/>
    <dgm:cxn modelId="{44033390-963A-45D4-9FB1-DD00313676D5}" srcId="{1556F86C-590B-4473-B73F-8A8B2BEDA6D5}" destId="{36111078-4FC1-45CC-896A-D8CC5E0FA9A2}" srcOrd="4" destOrd="0" parTransId="{0C95F33D-41B6-4D14-81DE-0626EF8D1DD1}" sibTransId="{F431ACD7-8C2A-4ADE-918F-639C879F6E07}"/>
    <dgm:cxn modelId="{63DD1A96-8640-48FA-A1AE-1EA9C19F07C9}" srcId="{1556F86C-590B-4473-B73F-8A8B2BEDA6D5}" destId="{D6302F3A-48B3-4D2A-A326-BFBAB97D38D1}" srcOrd="2" destOrd="0" parTransId="{EF51D09D-6008-41CC-B847-BD301BABDEB6}" sibTransId="{478EA081-23BE-4F5F-A18A-4ADF2FD7DBC4}"/>
    <dgm:cxn modelId="{15795EA1-840A-49B8-AECA-540BE7378EB9}" type="presOf" srcId="{56045058-ADB2-47F0-9C73-881254459C81}" destId="{2BB340B0-914B-4A91-A6F7-256370C3E5CA}" srcOrd="0" destOrd="0" presId="urn:microsoft.com/office/officeart/2005/8/layout/process1"/>
    <dgm:cxn modelId="{139D38A4-ACAA-45D5-915F-AE6C46509227}" type="presOf" srcId="{BFF79AB0-D49F-4FF7-8C04-4DB67238C1BF}" destId="{DF967994-B396-4FA1-BC14-BDEB3880516F}" srcOrd="0" destOrd="2" presId="urn:microsoft.com/office/officeart/2005/8/layout/process1"/>
    <dgm:cxn modelId="{58657CA7-8840-4A70-ACC1-AD1CC6E4272D}" type="presOf" srcId="{1556F86C-590B-4473-B73F-8A8B2BEDA6D5}" destId="{2B402F41-55CA-4F6E-AD15-1CD5CF6BBD4F}" srcOrd="0" destOrd="1" presId="urn:microsoft.com/office/officeart/2005/8/layout/process1"/>
    <dgm:cxn modelId="{BE2508AF-6455-4C46-B687-23B46F00C9FF}" type="presOf" srcId="{5B6311B2-A027-4B77-91B2-8A43A79F3631}" destId="{DF967994-B396-4FA1-BC14-BDEB3880516F}" srcOrd="0" destOrd="1" presId="urn:microsoft.com/office/officeart/2005/8/layout/process1"/>
    <dgm:cxn modelId="{0E0939B4-7F5B-4296-B10D-6595B5972403}" srcId="{1556F86C-590B-4473-B73F-8A8B2BEDA6D5}" destId="{6BABB109-850E-4484-94AA-8D5896C548F0}" srcOrd="0" destOrd="0" parTransId="{54D2500C-7E09-4687-9F64-3F4DD0984FE3}" sibTransId="{9154F3F2-B7F0-4753-BA0A-8F8008CBE53D}"/>
    <dgm:cxn modelId="{BD5873B6-B11D-4BEF-85C1-CC934FE72D7F}" type="presOf" srcId="{DE650469-9446-4C3A-9198-2D38D7278E11}" destId="{A23F5192-EF15-4B9A-BA7C-1B12D07FFDAC}" srcOrd="0" destOrd="0" presId="urn:microsoft.com/office/officeart/2005/8/layout/process1"/>
    <dgm:cxn modelId="{2D8986BA-99AD-4E3C-B5E9-8C42077CC3CF}" srcId="{5B6311B2-A027-4B77-91B2-8A43A79F3631}" destId="{9963AAA0-6266-45BE-BF3E-8F5C856530DF}" srcOrd="1" destOrd="0" parTransId="{765BA71D-C3F6-405E-B8CE-9DDD28E84CC8}" sibTransId="{7FF398EF-F3EA-4F5F-880A-4FE73E912010}"/>
    <dgm:cxn modelId="{A3E08DBE-1E5A-4A36-8865-828921D99F67}" type="presOf" srcId="{8C69B11C-EB1E-4575-80D6-720935139248}" destId="{2B402F41-55CA-4F6E-AD15-1CD5CF6BBD4F}" srcOrd="0" destOrd="3" presId="urn:microsoft.com/office/officeart/2005/8/layout/process1"/>
    <dgm:cxn modelId="{6F795BCE-51F0-48FC-B3A6-B847326283F4}" srcId="{71DCC276-662E-478E-BE98-AB74061C0DFD}" destId="{1556F86C-590B-4473-B73F-8A8B2BEDA6D5}" srcOrd="0" destOrd="0" parTransId="{3930D49D-ABF5-4A50-A0C5-651901F46B48}" sibTransId="{480EE939-CD7D-45FC-B751-6ADE765F5B57}"/>
    <dgm:cxn modelId="{DF6BC7D3-4853-460B-89E8-2A4E5649372F}" type="presOf" srcId="{36111078-4FC1-45CC-896A-D8CC5E0FA9A2}" destId="{2B402F41-55CA-4F6E-AD15-1CD5CF6BBD4F}" srcOrd="0" destOrd="6" presId="urn:microsoft.com/office/officeart/2005/8/layout/process1"/>
    <dgm:cxn modelId="{45CE23EA-EC1B-4A7A-B0F2-B9F22BAE76B3}" type="presOf" srcId="{17D11B57-E152-4E68-B4A3-D2C649811138}" destId="{DF967994-B396-4FA1-BC14-BDEB3880516F}" srcOrd="0" destOrd="4" presId="urn:microsoft.com/office/officeart/2005/8/layout/process1"/>
    <dgm:cxn modelId="{924721F2-5C70-4683-9A3C-8D4B9B358941}" type="presOf" srcId="{71DCC276-662E-478E-BE98-AB74061C0DFD}" destId="{2B402F41-55CA-4F6E-AD15-1CD5CF6BBD4F}" srcOrd="0" destOrd="0" presId="urn:microsoft.com/office/officeart/2005/8/layout/process1"/>
    <dgm:cxn modelId="{1B07C8F9-C3B9-451E-8028-7C6C1FB5BA61}" type="presOf" srcId="{4F1A1BDB-4E60-4757-8072-FE1DFB391651}" destId="{DF967994-B396-4FA1-BC14-BDEB3880516F}" srcOrd="0" destOrd="0" presId="urn:microsoft.com/office/officeart/2005/8/layout/process1"/>
    <dgm:cxn modelId="{324BE245-5184-4415-BFEE-3F5B9D8CDC9F}" type="presParOf" srcId="{A23F5192-EF15-4B9A-BA7C-1B12D07FFDAC}" destId="{DF967994-B396-4FA1-BC14-BDEB3880516F}" srcOrd="0" destOrd="0" presId="urn:microsoft.com/office/officeart/2005/8/layout/process1"/>
    <dgm:cxn modelId="{1735D3C5-E0A7-4671-B5F9-71C957ED103A}" type="presParOf" srcId="{A23F5192-EF15-4B9A-BA7C-1B12D07FFDAC}" destId="{8290AE95-BF5D-478B-84C2-4DD8B9B09F10}" srcOrd="1" destOrd="0" presId="urn:microsoft.com/office/officeart/2005/8/layout/process1"/>
    <dgm:cxn modelId="{05181668-E532-400F-BFB0-E3313FD5E267}" type="presParOf" srcId="{8290AE95-BF5D-478B-84C2-4DD8B9B09F10}" destId="{A7FE7DD9-6BF8-4E83-A449-913662031E6B}" srcOrd="0" destOrd="0" presId="urn:microsoft.com/office/officeart/2005/8/layout/process1"/>
    <dgm:cxn modelId="{6297BA99-E5EC-4A2D-8EAB-EC89ADDA184E}" type="presParOf" srcId="{A23F5192-EF15-4B9A-BA7C-1B12D07FFDAC}" destId="{0105FA17-9843-4B60-9E3F-D1398BC5275E}" srcOrd="2" destOrd="0" presId="urn:microsoft.com/office/officeart/2005/8/layout/process1"/>
    <dgm:cxn modelId="{4832B632-AA9D-4752-A65B-981A263B43C1}" type="presParOf" srcId="{A23F5192-EF15-4B9A-BA7C-1B12D07FFDAC}" destId="{677FF8AC-E2C4-49B7-9C3F-F90B85B655B7}" srcOrd="3" destOrd="0" presId="urn:microsoft.com/office/officeart/2005/8/layout/process1"/>
    <dgm:cxn modelId="{042A0132-DA97-474D-8B9C-FEA045D137CA}" type="presParOf" srcId="{677FF8AC-E2C4-49B7-9C3F-F90B85B655B7}" destId="{2A3106AD-5B8D-4EBB-BEC1-157ED566C149}" srcOrd="0" destOrd="0" presId="urn:microsoft.com/office/officeart/2005/8/layout/process1"/>
    <dgm:cxn modelId="{1D395595-B01E-40ED-BBCF-194D7BBD2923}" type="presParOf" srcId="{A23F5192-EF15-4B9A-BA7C-1B12D07FFDAC}" destId="{2B402F41-55CA-4F6E-AD15-1CD5CF6BBD4F}" srcOrd="4" destOrd="0" presId="urn:microsoft.com/office/officeart/2005/8/layout/process1"/>
    <dgm:cxn modelId="{4A0AF8C8-1163-47EF-80DB-5DB099072C35}" type="presParOf" srcId="{A23F5192-EF15-4B9A-BA7C-1B12D07FFDAC}" destId="{D986F39A-C745-46F8-A8E2-F2C726455D28}" srcOrd="5" destOrd="0" presId="urn:microsoft.com/office/officeart/2005/8/layout/process1"/>
    <dgm:cxn modelId="{C24274AF-C288-4B8D-A0A3-6E968BF3FB58}" type="presParOf" srcId="{D986F39A-C745-46F8-A8E2-F2C726455D28}" destId="{32218FC0-A507-4484-B822-E747529697F2}" srcOrd="0" destOrd="0" presId="urn:microsoft.com/office/officeart/2005/8/layout/process1"/>
    <dgm:cxn modelId="{845E365F-6D6C-4446-BEDD-523425B89F45}" type="presParOf" srcId="{A23F5192-EF15-4B9A-BA7C-1B12D07FFDAC}" destId="{2BB340B0-914B-4A91-A6F7-256370C3E5CA}" srcOrd="6"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0E496-B560-4BE8-85EC-ED82F70B142E}">
      <dsp:nvSpPr>
        <dsp:cNvPr id="0" name=""/>
        <dsp:cNvSpPr/>
      </dsp:nvSpPr>
      <dsp:spPr>
        <a:xfrm>
          <a:off x="3571" y="567844"/>
          <a:ext cx="1561703" cy="16837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err="1"/>
            <a:t>Arweinydd</a:t>
          </a:r>
          <a:r>
            <a:rPr lang="en-GB" sz="1700" kern="1200" dirty="0"/>
            <a:t> y </a:t>
          </a:r>
          <a:r>
            <a:rPr lang="en-GB" sz="1700" kern="1200" dirty="0" err="1"/>
            <a:t>modwl</a:t>
          </a:r>
          <a:r>
            <a:rPr lang="en-GB" sz="1700" kern="1200" dirty="0"/>
            <a:t> </a:t>
          </a:r>
          <a:r>
            <a:rPr lang="en-GB" sz="1700" kern="1200" dirty="0" err="1"/>
            <a:t>yn</a:t>
          </a:r>
          <a:r>
            <a:rPr lang="en-GB" sz="1700" kern="1200" dirty="0"/>
            <a:t> </a:t>
          </a:r>
          <a:r>
            <a:rPr lang="en-GB" sz="1700" kern="1200" dirty="0" err="1"/>
            <a:t>paratoi</a:t>
          </a:r>
          <a:r>
            <a:rPr lang="en-GB" sz="1700" kern="1200" dirty="0"/>
            <a:t> </a:t>
          </a:r>
          <a:r>
            <a:rPr lang="en-GB" sz="1700" kern="1200" dirty="0" err="1"/>
            <a:t>tasgau</a:t>
          </a:r>
          <a:r>
            <a:rPr lang="en-GB" sz="1700" kern="1200" dirty="0"/>
            <a:t> </a:t>
          </a:r>
          <a:r>
            <a:rPr lang="en-GB" sz="1700" kern="1200" dirty="0" err="1"/>
            <a:t>asesu</a:t>
          </a:r>
          <a:r>
            <a:rPr lang="en-GB" sz="1700" kern="1200" dirty="0"/>
            <a:t> ac </a:t>
          </a:r>
          <a:r>
            <a:rPr lang="en-GB" sz="1700" kern="1200" dirty="0" err="1"/>
            <a:t>yn</a:t>
          </a:r>
          <a:r>
            <a:rPr lang="en-GB" sz="1700" kern="1200" dirty="0"/>
            <a:t> </a:t>
          </a:r>
          <a:r>
            <a:rPr lang="en-GB" sz="1700" kern="1200" dirty="0" err="1"/>
            <a:t>cwblhau</a:t>
          </a:r>
          <a:r>
            <a:rPr lang="en-GB" sz="1700" kern="1200" dirty="0"/>
            <a:t> </a:t>
          </a:r>
          <a:r>
            <a:rPr lang="en-GB" sz="1700" kern="1200" dirty="0" err="1"/>
            <a:t>ffurflen</a:t>
          </a:r>
          <a:r>
            <a:rPr lang="en-GB" sz="1700" kern="1200" dirty="0"/>
            <a:t> GA36</a:t>
          </a:r>
        </a:p>
      </dsp:txBody>
      <dsp:txXfrm>
        <a:off x="49312" y="613585"/>
        <a:ext cx="1470221" cy="1592229"/>
      </dsp:txXfrm>
    </dsp:sp>
    <dsp:sp modelId="{FD99D5CF-A46C-4C5E-A084-FE838764352B}">
      <dsp:nvSpPr>
        <dsp:cNvPr id="0" name=""/>
        <dsp:cNvSpPr/>
      </dsp:nvSpPr>
      <dsp:spPr>
        <a:xfrm>
          <a:off x="1721445" y="1216049"/>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721445" y="1293509"/>
        <a:ext cx="231757" cy="232382"/>
      </dsp:txXfrm>
    </dsp:sp>
    <dsp:sp modelId="{C90F93C4-5211-4507-B024-93CEBB20FE38}">
      <dsp:nvSpPr>
        <dsp:cNvPr id="0" name=""/>
        <dsp:cNvSpPr/>
      </dsp:nvSpPr>
      <dsp:spPr>
        <a:xfrm>
          <a:off x="2189956" y="567844"/>
          <a:ext cx="1561703" cy="16837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err="1"/>
            <a:t>Arweinydd</a:t>
          </a:r>
          <a:r>
            <a:rPr lang="en-GB" sz="1700" kern="1200" dirty="0"/>
            <a:t> y </a:t>
          </a:r>
          <a:r>
            <a:rPr lang="en-GB" sz="1700" kern="1200" dirty="0" err="1"/>
            <a:t>modwl</a:t>
          </a:r>
          <a:r>
            <a:rPr lang="en-GB" sz="1700" kern="1200" dirty="0"/>
            <a:t> </a:t>
          </a:r>
          <a:r>
            <a:rPr lang="en-GB" sz="1700" kern="1200" dirty="0" err="1"/>
            <a:t>yn</a:t>
          </a:r>
          <a:r>
            <a:rPr lang="en-GB" sz="1700" kern="1200" dirty="0"/>
            <a:t> </a:t>
          </a:r>
          <a:r>
            <a:rPr lang="en-GB" sz="1700" kern="1200" dirty="0" err="1"/>
            <a:t>cwblhau'r</a:t>
          </a:r>
          <a:r>
            <a:rPr lang="en-GB" sz="1700" kern="1200" dirty="0"/>
            <a:t> </a:t>
          </a:r>
          <a:r>
            <a:rPr lang="en-GB" sz="1700" kern="1200" dirty="0" err="1"/>
            <a:t>Ffurflen</a:t>
          </a:r>
          <a:r>
            <a:rPr lang="en-GB" sz="1700" kern="1200" dirty="0"/>
            <a:t> </a:t>
          </a:r>
          <a:r>
            <a:rPr lang="en-GB" sz="1700" kern="1200" dirty="0" err="1"/>
            <a:t>Cymeradwyo</a:t>
          </a:r>
          <a:r>
            <a:rPr lang="en-GB" sz="1700" kern="1200" dirty="0"/>
            <a:t> </a:t>
          </a:r>
          <a:r>
            <a:rPr lang="en-GB" sz="1700" kern="1200" dirty="0" err="1"/>
            <a:t>Asesiad</a:t>
          </a:r>
          <a:r>
            <a:rPr lang="en-GB" sz="1700" kern="1200" dirty="0"/>
            <a:t> (GA34)</a:t>
          </a:r>
        </a:p>
      </dsp:txBody>
      <dsp:txXfrm>
        <a:off x="2235697" y="613585"/>
        <a:ext cx="1470221" cy="1592229"/>
      </dsp:txXfrm>
    </dsp:sp>
    <dsp:sp modelId="{FA43E3A8-5FF8-4633-9BEF-FFFDD3AB0D03}">
      <dsp:nvSpPr>
        <dsp:cNvPr id="0" name=""/>
        <dsp:cNvSpPr/>
      </dsp:nvSpPr>
      <dsp:spPr>
        <a:xfrm>
          <a:off x="3907829" y="1216049"/>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907829" y="1293509"/>
        <a:ext cx="231757" cy="232382"/>
      </dsp:txXfrm>
    </dsp:sp>
    <dsp:sp modelId="{89D3B761-CEB9-43AA-93E7-8176344260DB}">
      <dsp:nvSpPr>
        <dsp:cNvPr id="0" name=""/>
        <dsp:cNvSpPr/>
      </dsp:nvSpPr>
      <dsp:spPr>
        <a:xfrm>
          <a:off x="4376340" y="567844"/>
          <a:ext cx="1561703" cy="16837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err="1"/>
            <a:t>Cymedrolwr</a:t>
          </a:r>
          <a:r>
            <a:rPr lang="en-GB" sz="1700" kern="1200" dirty="0"/>
            <a:t> </a:t>
          </a:r>
          <a:r>
            <a:rPr lang="en-GB" sz="1700" kern="1200" dirty="0" err="1"/>
            <a:t>yn</a:t>
          </a:r>
          <a:r>
            <a:rPr lang="en-GB" sz="1700" kern="1200" dirty="0"/>
            <a:t> </a:t>
          </a:r>
          <a:r>
            <a:rPr lang="en-GB" sz="1700" kern="1200" dirty="0" err="1"/>
            <a:t>adolygu</a:t>
          </a:r>
          <a:r>
            <a:rPr lang="en-GB" sz="1700" kern="1200" dirty="0"/>
            <a:t> </a:t>
          </a:r>
          <a:r>
            <a:rPr lang="en-GB" sz="1700" kern="1200" dirty="0" err="1"/>
            <a:t>asesiadau</a:t>
          </a:r>
          <a:r>
            <a:rPr lang="en-GB" sz="1700" kern="1200" dirty="0"/>
            <a:t> a </a:t>
          </a:r>
          <a:r>
            <a:rPr lang="en-GB" sz="1700" kern="1200" dirty="0" err="1"/>
            <a:t>diweddariadau</a:t>
          </a:r>
          <a:r>
            <a:rPr lang="en-GB" sz="1700" kern="1200" dirty="0"/>
            <a:t> GA34</a:t>
          </a:r>
        </a:p>
      </dsp:txBody>
      <dsp:txXfrm>
        <a:off x="4422081" y="613585"/>
        <a:ext cx="1470221" cy="1592229"/>
      </dsp:txXfrm>
    </dsp:sp>
    <dsp:sp modelId="{D13C9590-14DA-4A16-B81C-7EB9AA84C501}">
      <dsp:nvSpPr>
        <dsp:cNvPr id="0" name=""/>
        <dsp:cNvSpPr/>
      </dsp:nvSpPr>
      <dsp:spPr>
        <a:xfrm rot="105425">
          <a:off x="6095028" y="1249928"/>
          <a:ext cx="333130"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095051" y="1325856"/>
        <a:ext cx="233191" cy="232382"/>
      </dsp:txXfrm>
    </dsp:sp>
    <dsp:sp modelId="{D22EB3AF-DB2D-45A7-A8C0-824A3F64EC62}">
      <dsp:nvSpPr>
        <dsp:cNvPr id="0" name=""/>
        <dsp:cNvSpPr/>
      </dsp:nvSpPr>
      <dsp:spPr>
        <a:xfrm>
          <a:off x="6566296" y="635024"/>
          <a:ext cx="1561703" cy="168371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err="1"/>
            <a:t>Arholwr</a:t>
          </a:r>
          <a:r>
            <a:rPr lang="en-GB" sz="1700" kern="1200" dirty="0"/>
            <a:t> </a:t>
          </a:r>
          <a:r>
            <a:rPr lang="en-GB" sz="1700" kern="1200" dirty="0" err="1"/>
            <a:t>allanol</a:t>
          </a:r>
          <a:r>
            <a:rPr lang="en-GB" sz="1700" kern="1200" dirty="0"/>
            <a:t> </a:t>
          </a:r>
          <a:r>
            <a:rPr lang="en-GB" sz="1700" kern="1200" dirty="0" err="1"/>
            <a:t>yn</a:t>
          </a:r>
          <a:r>
            <a:rPr lang="en-GB" sz="1700" kern="1200" dirty="0"/>
            <a:t> </a:t>
          </a:r>
          <a:r>
            <a:rPr lang="en-GB" sz="1700" kern="1200" dirty="0" err="1"/>
            <a:t>adolygu</a:t>
          </a:r>
          <a:r>
            <a:rPr lang="en-GB" sz="1700" kern="1200" dirty="0"/>
            <a:t>, </a:t>
          </a:r>
          <a:r>
            <a:rPr lang="en-GB" sz="1700" kern="1200" dirty="0" err="1"/>
            <a:t>asesiadau</a:t>
          </a:r>
          <a:r>
            <a:rPr lang="en-GB" sz="1700" kern="1200" dirty="0"/>
            <a:t> ac </a:t>
          </a:r>
          <a:r>
            <a:rPr lang="en-GB" sz="1700" kern="1200" dirty="0" err="1"/>
            <a:t>yn</a:t>
          </a:r>
          <a:r>
            <a:rPr lang="en-GB" sz="1700" kern="1200" dirty="0"/>
            <a:t> </a:t>
          </a:r>
          <a:r>
            <a:rPr lang="en-GB" sz="1700" kern="1200" dirty="0" err="1"/>
            <a:t>llofnodi</a:t>
          </a:r>
          <a:r>
            <a:rPr lang="en-GB" sz="1700" kern="1200" dirty="0"/>
            <a:t> GA34</a:t>
          </a:r>
        </a:p>
      </dsp:txBody>
      <dsp:txXfrm>
        <a:off x="6612037" y="680765"/>
        <a:ext cx="1470221" cy="1592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D0E496-B560-4BE8-85EC-ED82F70B142E}">
      <dsp:nvSpPr>
        <dsp:cNvPr id="0" name=""/>
        <dsp:cNvSpPr/>
      </dsp:nvSpPr>
      <dsp:spPr>
        <a:xfrm>
          <a:off x="3571" y="523922"/>
          <a:ext cx="1561703" cy="17715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Module lead prepares assessment tasks and completes the GA36</a:t>
          </a:r>
        </a:p>
      </dsp:txBody>
      <dsp:txXfrm>
        <a:off x="49312" y="569663"/>
        <a:ext cx="1470221" cy="1680074"/>
      </dsp:txXfrm>
    </dsp:sp>
    <dsp:sp modelId="{FD99D5CF-A46C-4C5E-A084-FE838764352B}">
      <dsp:nvSpPr>
        <dsp:cNvPr id="0" name=""/>
        <dsp:cNvSpPr/>
      </dsp:nvSpPr>
      <dsp:spPr>
        <a:xfrm>
          <a:off x="1721445" y="1216049"/>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1721445" y="1293509"/>
        <a:ext cx="231757" cy="232382"/>
      </dsp:txXfrm>
    </dsp:sp>
    <dsp:sp modelId="{C90F93C4-5211-4507-B024-93CEBB20FE38}">
      <dsp:nvSpPr>
        <dsp:cNvPr id="0" name=""/>
        <dsp:cNvSpPr/>
      </dsp:nvSpPr>
      <dsp:spPr>
        <a:xfrm>
          <a:off x="2189956" y="523922"/>
          <a:ext cx="1561703" cy="17715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Module lead completes the Assessment Approval Form (GA34)</a:t>
          </a:r>
        </a:p>
      </dsp:txBody>
      <dsp:txXfrm>
        <a:off x="2235697" y="569663"/>
        <a:ext cx="1470221" cy="1680074"/>
      </dsp:txXfrm>
    </dsp:sp>
    <dsp:sp modelId="{FA43E3A8-5FF8-4633-9BEF-FFFDD3AB0D03}">
      <dsp:nvSpPr>
        <dsp:cNvPr id="0" name=""/>
        <dsp:cNvSpPr/>
      </dsp:nvSpPr>
      <dsp:spPr>
        <a:xfrm>
          <a:off x="3907829" y="1216049"/>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3907829" y="1293509"/>
        <a:ext cx="231757" cy="232382"/>
      </dsp:txXfrm>
    </dsp:sp>
    <dsp:sp modelId="{89D3B761-CEB9-43AA-93E7-8176344260DB}">
      <dsp:nvSpPr>
        <dsp:cNvPr id="0" name=""/>
        <dsp:cNvSpPr/>
      </dsp:nvSpPr>
      <dsp:spPr>
        <a:xfrm>
          <a:off x="4376340" y="523922"/>
          <a:ext cx="1561703" cy="17715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Moderator reviews assessments and updates GA34</a:t>
          </a:r>
        </a:p>
      </dsp:txBody>
      <dsp:txXfrm>
        <a:off x="4422081" y="569663"/>
        <a:ext cx="1470221" cy="1680074"/>
      </dsp:txXfrm>
    </dsp:sp>
    <dsp:sp modelId="{D13C9590-14DA-4A16-B81C-7EB9AA84C501}">
      <dsp:nvSpPr>
        <dsp:cNvPr id="0" name=""/>
        <dsp:cNvSpPr/>
      </dsp:nvSpPr>
      <dsp:spPr>
        <a:xfrm>
          <a:off x="6094214" y="1216049"/>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6094214" y="1293509"/>
        <a:ext cx="231757" cy="232382"/>
      </dsp:txXfrm>
    </dsp:sp>
    <dsp:sp modelId="{D22EB3AF-DB2D-45A7-A8C0-824A3F64EC62}">
      <dsp:nvSpPr>
        <dsp:cNvPr id="0" name=""/>
        <dsp:cNvSpPr/>
      </dsp:nvSpPr>
      <dsp:spPr>
        <a:xfrm>
          <a:off x="6562724" y="523922"/>
          <a:ext cx="1561703" cy="177155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External examiner reviews assessments and signs GA34</a:t>
          </a:r>
        </a:p>
      </dsp:txBody>
      <dsp:txXfrm>
        <a:off x="6608465" y="569663"/>
        <a:ext cx="1470221" cy="16800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731B7-8D48-4797-8101-B76A94FC75D2}">
      <dsp:nvSpPr>
        <dsp:cNvPr id="0" name=""/>
        <dsp:cNvSpPr/>
      </dsp:nvSpPr>
      <dsp:spPr>
        <a:xfrm>
          <a:off x="0" y="2312078"/>
          <a:ext cx="4665247" cy="5072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GB" sz="700" kern="1200" dirty="0" err="1"/>
            <a:t>Os</a:t>
          </a:r>
          <a:r>
            <a:rPr lang="en-GB" sz="700" kern="1200" dirty="0"/>
            <a:t> </a:t>
          </a:r>
          <a:r>
            <a:rPr lang="en-GB" sz="700" kern="1200" dirty="0" err="1"/>
            <a:t>caiff</a:t>
          </a:r>
          <a:r>
            <a:rPr lang="en-GB" sz="700" kern="1200" dirty="0"/>
            <a:t> </a:t>
          </a:r>
          <a:r>
            <a:rPr lang="en-GB" sz="700" kern="1200" dirty="0" err="1"/>
            <a:t>ei</a:t>
          </a:r>
          <a:r>
            <a:rPr lang="en-GB" sz="700" kern="1200" dirty="0"/>
            <a:t> </a:t>
          </a:r>
          <a:r>
            <a:rPr lang="en-GB" sz="700" kern="1200" dirty="0" err="1"/>
            <a:t>gadarnhau</a:t>
          </a:r>
          <a:r>
            <a:rPr lang="en-GB" sz="700" kern="1200" dirty="0"/>
            <a:t>, </a:t>
          </a:r>
          <a:r>
            <a:rPr lang="en-GB" sz="700" kern="1200" dirty="0" err="1"/>
            <a:t>yna</a:t>
          </a:r>
          <a:r>
            <a:rPr lang="en-GB" sz="700" kern="1200" dirty="0"/>
            <a:t> </a:t>
          </a:r>
          <a:r>
            <a:rPr lang="en-GB" sz="700" kern="1200" dirty="0" err="1"/>
            <a:t>cymhwysir</a:t>
          </a:r>
          <a:r>
            <a:rPr lang="en-GB" sz="700" kern="1200" dirty="0"/>
            <a:t> </a:t>
          </a:r>
          <a:r>
            <a:rPr lang="en-GB" sz="700" kern="1200" dirty="0" err="1"/>
            <a:t>cosb</a:t>
          </a:r>
          <a:r>
            <a:rPr lang="en-GB" sz="700" kern="1200" dirty="0"/>
            <a:t> </a:t>
          </a:r>
          <a:r>
            <a:rPr lang="en-GB" sz="700" kern="1200" dirty="0" err="1"/>
            <a:t>yn</a:t>
          </a:r>
          <a:r>
            <a:rPr lang="en-GB" sz="700" kern="1200" dirty="0"/>
            <a:t> </a:t>
          </a:r>
          <a:r>
            <a:rPr lang="en-GB" sz="700" kern="1200" dirty="0" err="1"/>
            <a:t>seiliedig</a:t>
          </a:r>
          <a:r>
            <a:rPr lang="en-GB" sz="700" kern="1200" dirty="0"/>
            <a:t> </a:t>
          </a:r>
          <a:r>
            <a:rPr lang="en-GB" sz="700" kern="1200" dirty="0" err="1"/>
            <a:t>ar</a:t>
          </a:r>
          <a:r>
            <a:rPr lang="en-GB" sz="700" kern="1200" dirty="0"/>
            <a:t> system </a:t>
          </a:r>
          <a:r>
            <a:rPr lang="en-GB" sz="700" kern="1200" dirty="0" err="1"/>
            <a:t>bwyntiau</a:t>
          </a:r>
          <a:endParaRPr lang="en-GB" sz="700" kern="1200" dirty="0"/>
        </a:p>
      </dsp:txBody>
      <dsp:txXfrm>
        <a:off x="0" y="2312078"/>
        <a:ext cx="4665247" cy="507299"/>
      </dsp:txXfrm>
    </dsp:sp>
    <dsp:sp modelId="{146D2490-4EEE-4379-9CDA-1CD232A20AFC}">
      <dsp:nvSpPr>
        <dsp:cNvPr id="0" name=""/>
        <dsp:cNvSpPr/>
      </dsp:nvSpPr>
      <dsp:spPr>
        <a:xfrm rot="10800000">
          <a:off x="0" y="1538497"/>
          <a:ext cx="4665247" cy="7802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GB" sz="700" kern="1200" dirty="0" err="1"/>
            <a:t>Tîm</a:t>
          </a:r>
          <a:r>
            <a:rPr lang="en-GB" sz="700" kern="1200" dirty="0"/>
            <a:t> </a:t>
          </a:r>
          <a:r>
            <a:rPr lang="en-GB" sz="700" kern="1200" dirty="0" err="1"/>
            <a:t>Achosion</a:t>
          </a:r>
          <a:r>
            <a:rPr lang="en-GB" sz="700" kern="1200" dirty="0"/>
            <a:t> </a:t>
          </a:r>
          <a:r>
            <a:rPr lang="en-GB" sz="700" kern="1200" dirty="0" err="1"/>
            <a:t>Myfyrwyr</a:t>
          </a:r>
          <a:r>
            <a:rPr lang="en-GB" sz="700" kern="1200" dirty="0"/>
            <a:t> </a:t>
          </a:r>
          <a:r>
            <a:rPr lang="en-GB" sz="700" kern="1200" dirty="0" err="1"/>
            <a:t>yn</a:t>
          </a:r>
          <a:r>
            <a:rPr lang="en-GB" sz="700" kern="1200" dirty="0"/>
            <a:t> </a:t>
          </a:r>
          <a:r>
            <a:rPr lang="en-GB" sz="700" kern="1200" dirty="0" err="1"/>
            <a:t>derbyn</a:t>
          </a:r>
          <a:r>
            <a:rPr lang="en-GB" sz="700" kern="1200" dirty="0"/>
            <a:t> SC05 ac </a:t>
          </a:r>
          <a:r>
            <a:rPr lang="en-GB" sz="700" kern="1200" dirty="0" err="1"/>
            <a:t>yn</a:t>
          </a:r>
          <a:r>
            <a:rPr lang="en-GB" sz="700" kern="1200" dirty="0"/>
            <a:t> </a:t>
          </a:r>
          <a:r>
            <a:rPr lang="en-GB" sz="700" kern="1200" dirty="0" err="1"/>
            <a:t>cysylltu</a:t>
          </a:r>
          <a:r>
            <a:rPr lang="en-GB" sz="700" kern="1200" dirty="0"/>
            <a:t> </a:t>
          </a:r>
          <a:r>
            <a:rPr lang="en-GB" sz="700" kern="1200" dirty="0" err="1"/>
            <a:t>â'r</a:t>
          </a:r>
          <a:r>
            <a:rPr lang="en-GB" sz="700" kern="1200" dirty="0"/>
            <a:t> </a:t>
          </a:r>
          <a:r>
            <a:rPr lang="en-GB" sz="700" kern="1200" dirty="0" err="1"/>
            <a:t>myfyriwr</a:t>
          </a:r>
          <a:r>
            <a:rPr lang="en-GB" sz="700" kern="1200" dirty="0"/>
            <a:t> </a:t>
          </a:r>
          <a:r>
            <a:rPr lang="en-GB" sz="700" kern="1200" dirty="0" err="1"/>
            <a:t>i</a:t>
          </a:r>
          <a:r>
            <a:rPr lang="en-GB" sz="700" kern="1200" dirty="0"/>
            <a:t> </a:t>
          </a:r>
          <a:r>
            <a:rPr lang="en-GB" sz="700" kern="1200" dirty="0" err="1"/>
            <a:t>gadarnhau</a:t>
          </a:r>
          <a:r>
            <a:rPr lang="en-GB" sz="700" kern="1200" dirty="0"/>
            <a:t> a </a:t>
          </a:r>
          <a:r>
            <a:rPr lang="en-GB" sz="700" kern="1200" dirty="0" err="1"/>
            <a:t>yw’n</a:t>
          </a:r>
          <a:r>
            <a:rPr lang="en-GB" sz="700" kern="1200" dirty="0"/>
            <a:t> </a:t>
          </a:r>
          <a:r>
            <a:rPr lang="en-GB" sz="700" kern="1200" dirty="0" err="1"/>
            <a:t>dymuno</a:t>
          </a:r>
          <a:r>
            <a:rPr lang="en-GB" sz="700" kern="1200" dirty="0"/>
            <a:t> </a:t>
          </a:r>
          <a:r>
            <a:rPr lang="en-GB" sz="700" kern="1200" dirty="0" err="1"/>
            <a:t>derbyn</a:t>
          </a:r>
          <a:r>
            <a:rPr lang="en-GB" sz="700" kern="1200" dirty="0"/>
            <a:t> neu </a:t>
          </a:r>
          <a:r>
            <a:rPr lang="en-GB" sz="700" kern="1200" dirty="0" err="1"/>
            <a:t>wrthod</a:t>
          </a:r>
          <a:r>
            <a:rPr lang="en-GB" sz="700" kern="1200" dirty="0"/>
            <a:t> yr </a:t>
          </a:r>
          <a:r>
            <a:rPr lang="en-GB" sz="700" kern="1200" dirty="0" err="1"/>
            <a:t>honiad</a:t>
          </a:r>
          <a:endParaRPr lang="en-GB" sz="700" kern="1200" dirty="0"/>
        </a:p>
      </dsp:txBody>
      <dsp:txXfrm rot="-10800000">
        <a:off x="0" y="1538497"/>
        <a:ext cx="4665247" cy="273859"/>
      </dsp:txXfrm>
    </dsp:sp>
    <dsp:sp modelId="{D207C87E-B15D-4B48-AA88-AE4251619F59}">
      <dsp:nvSpPr>
        <dsp:cNvPr id="0" name=""/>
        <dsp:cNvSpPr/>
      </dsp:nvSpPr>
      <dsp:spPr>
        <a:xfrm>
          <a:off x="0" y="1812356"/>
          <a:ext cx="2332623" cy="2332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GB" sz="700" kern="1200" dirty="0" err="1"/>
            <a:t>Os</a:t>
          </a:r>
          <a:r>
            <a:rPr lang="en-GB" sz="700" kern="1200" dirty="0"/>
            <a:t> </a:t>
          </a:r>
          <a:r>
            <a:rPr lang="en-GB" sz="700" kern="1200" dirty="0" err="1"/>
            <a:t>yw’n</a:t>
          </a:r>
          <a:r>
            <a:rPr lang="en-GB" sz="700" kern="1200" dirty="0"/>
            <a:t> </a:t>
          </a:r>
          <a:r>
            <a:rPr lang="en-GB" sz="700" kern="1200" dirty="0" err="1"/>
            <a:t>Derbyn</a:t>
          </a:r>
          <a:r>
            <a:rPr lang="en-GB" sz="700" kern="1200" dirty="0"/>
            <a:t>: </a:t>
          </a:r>
          <a:r>
            <a:rPr lang="en-GB" sz="700" kern="1200" dirty="0" err="1"/>
            <a:t>ystyrir</a:t>
          </a:r>
          <a:r>
            <a:rPr lang="en-GB" sz="700" kern="1200" dirty="0"/>
            <a:t> bod yr </a:t>
          </a:r>
          <a:r>
            <a:rPr lang="en-GB" sz="700" kern="1200" dirty="0" err="1"/>
            <a:t>honiadau</a:t>
          </a:r>
          <a:r>
            <a:rPr lang="en-GB" sz="700" kern="1200" dirty="0"/>
            <a:t> </a:t>
          </a:r>
          <a:r>
            <a:rPr lang="en-GB" sz="700" kern="1200" dirty="0" err="1"/>
            <a:t>wedi'u</a:t>
          </a:r>
          <a:r>
            <a:rPr lang="en-GB" sz="700" kern="1200" dirty="0"/>
            <a:t> </a:t>
          </a:r>
          <a:r>
            <a:rPr lang="en-GB" sz="700" kern="1200" dirty="0" err="1"/>
            <a:t>cadarnhau</a:t>
          </a:r>
          <a:endParaRPr lang="en-GB" sz="700" kern="1200" dirty="0"/>
        </a:p>
      </dsp:txBody>
      <dsp:txXfrm>
        <a:off x="0" y="1812356"/>
        <a:ext cx="2332623" cy="233287"/>
      </dsp:txXfrm>
    </dsp:sp>
    <dsp:sp modelId="{DD43441F-29A7-44EC-91C6-6B8BE3E25A1E}">
      <dsp:nvSpPr>
        <dsp:cNvPr id="0" name=""/>
        <dsp:cNvSpPr/>
      </dsp:nvSpPr>
      <dsp:spPr>
        <a:xfrm>
          <a:off x="2332623" y="1812356"/>
          <a:ext cx="2332623" cy="23328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GB" sz="700" kern="1200" dirty="0" err="1"/>
            <a:t>Os</a:t>
          </a:r>
          <a:r>
            <a:rPr lang="en-GB" sz="700" kern="1200" dirty="0"/>
            <a:t> </a:t>
          </a:r>
          <a:r>
            <a:rPr lang="en-GB" sz="700" kern="1200" dirty="0" err="1"/>
            <a:t>yw’n</a:t>
          </a:r>
          <a:r>
            <a:rPr lang="en-GB" sz="700" kern="1200" dirty="0"/>
            <a:t> </a:t>
          </a:r>
          <a:r>
            <a:rPr lang="en-GB" sz="700" kern="1200" dirty="0" err="1"/>
            <a:t>gwadu</a:t>
          </a:r>
          <a:r>
            <a:rPr lang="en-GB" sz="700" kern="1200" dirty="0"/>
            <a:t>, </a:t>
          </a:r>
          <a:r>
            <a:rPr lang="en-GB" sz="700" kern="1200" dirty="0" err="1"/>
            <a:t>yna</a:t>
          </a:r>
          <a:r>
            <a:rPr lang="en-GB" sz="700" kern="1200" dirty="0"/>
            <a:t> </a:t>
          </a:r>
          <a:r>
            <a:rPr lang="en-GB" sz="700" kern="1200" dirty="0" err="1"/>
            <a:t>mae'r</a:t>
          </a:r>
          <a:r>
            <a:rPr lang="en-GB" sz="700" kern="1200" dirty="0"/>
            <a:t> </a:t>
          </a:r>
          <a:r>
            <a:rPr lang="en-GB" sz="700" kern="1200" dirty="0" err="1"/>
            <a:t>gwaith</a:t>
          </a:r>
          <a:r>
            <a:rPr lang="en-GB" sz="700" kern="1200" dirty="0"/>
            <a:t> </a:t>
          </a:r>
          <a:r>
            <a:rPr lang="en-GB" sz="700" kern="1200" dirty="0" err="1"/>
            <a:t>yn</a:t>
          </a:r>
          <a:r>
            <a:rPr lang="en-GB" sz="700" kern="1200" dirty="0"/>
            <a:t> </a:t>
          </a:r>
          <a:r>
            <a:rPr lang="en-GB" sz="700" kern="1200" dirty="0" err="1"/>
            <a:t>mynd</a:t>
          </a:r>
          <a:r>
            <a:rPr lang="en-GB" sz="700" kern="1200" dirty="0"/>
            <a:t> </a:t>
          </a:r>
          <a:r>
            <a:rPr lang="en-GB" sz="700" kern="1200" dirty="0" err="1"/>
            <a:t>i</a:t>
          </a:r>
          <a:r>
            <a:rPr lang="en-GB" sz="700" kern="1200" dirty="0"/>
            <a:t> Banel </a:t>
          </a:r>
          <a:r>
            <a:rPr lang="en-GB" sz="700" kern="1200" dirty="0" err="1"/>
            <a:t>Ymchwilio</a:t>
          </a:r>
          <a:r>
            <a:rPr lang="en-GB" sz="700" kern="1200" dirty="0"/>
            <a:t> </a:t>
          </a:r>
          <a:r>
            <a:rPr lang="en-GB" sz="700" kern="1200" dirty="0" err="1"/>
            <a:t>i</a:t>
          </a:r>
          <a:r>
            <a:rPr lang="en-GB" sz="700" kern="1200" dirty="0"/>
            <a:t> </a:t>
          </a:r>
          <a:r>
            <a:rPr lang="en-GB" sz="700" kern="1200" dirty="0" err="1"/>
            <a:t>Gamymddwyn</a:t>
          </a:r>
          <a:r>
            <a:rPr lang="en-GB" sz="700" kern="1200" dirty="0"/>
            <a:t> </a:t>
          </a:r>
          <a:r>
            <a:rPr lang="en-GB" sz="700" kern="1200" dirty="0" err="1"/>
            <a:t>Academaidd</a:t>
          </a:r>
          <a:r>
            <a:rPr lang="en-GB" sz="700" kern="1200" dirty="0"/>
            <a:t> </a:t>
          </a:r>
          <a:r>
            <a:rPr lang="en-GB" sz="700" kern="1200" dirty="0" err="1"/>
            <a:t>sy'n</a:t>
          </a:r>
          <a:r>
            <a:rPr lang="en-GB" sz="700" kern="1200" dirty="0"/>
            <a:t> </a:t>
          </a:r>
          <a:r>
            <a:rPr lang="en-GB" sz="700" kern="1200" dirty="0" err="1"/>
            <a:t>gwneud</a:t>
          </a:r>
          <a:r>
            <a:rPr lang="en-GB" sz="700" kern="1200" dirty="0"/>
            <a:t> </a:t>
          </a:r>
          <a:r>
            <a:rPr lang="en-GB" sz="700" kern="1200" dirty="0" err="1"/>
            <a:t>dyfarniad</a:t>
          </a:r>
          <a:endParaRPr lang="en-GB" sz="700" kern="1200" dirty="0"/>
        </a:p>
      </dsp:txBody>
      <dsp:txXfrm>
        <a:off x="2332623" y="1812356"/>
        <a:ext cx="2332623" cy="233287"/>
      </dsp:txXfrm>
    </dsp:sp>
    <dsp:sp modelId="{730F2E00-BEBF-4048-B7D2-3737803941AF}">
      <dsp:nvSpPr>
        <dsp:cNvPr id="0" name=""/>
        <dsp:cNvSpPr/>
      </dsp:nvSpPr>
      <dsp:spPr>
        <a:xfrm rot="10800000">
          <a:off x="0" y="773604"/>
          <a:ext cx="4665247" cy="772502"/>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GB" sz="700" kern="1200" dirty="0" err="1"/>
            <a:t>Swyddog</a:t>
          </a:r>
          <a:r>
            <a:rPr lang="en-GB" sz="700" kern="1200" dirty="0"/>
            <a:t> </a:t>
          </a:r>
          <a:r>
            <a:rPr lang="en-GB" sz="700" kern="1200" dirty="0" err="1"/>
            <a:t>Camymddwyn</a:t>
          </a:r>
          <a:r>
            <a:rPr lang="en-GB" sz="700" kern="1200" dirty="0"/>
            <a:t> </a:t>
          </a:r>
          <a:r>
            <a:rPr lang="en-GB" sz="700" kern="1200" dirty="0" err="1"/>
            <a:t>Academaidd</a:t>
          </a:r>
          <a:r>
            <a:rPr lang="en-GB" sz="700" kern="1200" dirty="0"/>
            <a:t> </a:t>
          </a:r>
          <a:r>
            <a:rPr lang="en-GB" sz="700" kern="1200" dirty="0" err="1"/>
            <a:t>yn</a:t>
          </a:r>
          <a:r>
            <a:rPr lang="en-GB" sz="700" kern="1200" dirty="0"/>
            <a:t> </a:t>
          </a:r>
          <a:r>
            <a:rPr lang="en-GB" sz="700" kern="1200" dirty="0" err="1"/>
            <a:t>asesu’r</a:t>
          </a:r>
          <a:r>
            <a:rPr lang="en-GB" sz="700" kern="1200" dirty="0"/>
            <a:t> </a:t>
          </a:r>
          <a:r>
            <a:rPr lang="en-GB" sz="700" kern="1200" dirty="0" err="1"/>
            <a:t>honiad</a:t>
          </a:r>
          <a:r>
            <a:rPr lang="en-GB" sz="700" kern="1200" dirty="0"/>
            <a:t> ac </a:t>
          </a:r>
          <a:r>
            <a:rPr lang="en-GB" sz="700" kern="1200" dirty="0" err="1"/>
            <a:t>yn</a:t>
          </a:r>
          <a:r>
            <a:rPr lang="en-GB" sz="700" kern="1200" dirty="0"/>
            <a:t> </a:t>
          </a:r>
          <a:r>
            <a:rPr lang="en-GB" sz="700" kern="1200" dirty="0" err="1"/>
            <a:t>cwblhau</a:t>
          </a:r>
          <a:r>
            <a:rPr lang="en-GB" sz="700" kern="1200" dirty="0"/>
            <a:t> SC05</a:t>
          </a:r>
        </a:p>
      </dsp:txBody>
      <dsp:txXfrm rot="10800000">
        <a:off x="0" y="773604"/>
        <a:ext cx="4665247" cy="501949"/>
      </dsp:txXfrm>
    </dsp:sp>
    <dsp:sp modelId="{D791669F-6D1B-4EF6-9132-1697E126E1E2}">
      <dsp:nvSpPr>
        <dsp:cNvPr id="0" name=""/>
        <dsp:cNvSpPr/>
      </dsp:nvSpPr>
      <dsp:spPr>
        <a:xfrm rot="10800000">
          <a:off x="0" y="987"/>
          <a:ext cx="4665247" cy="78022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marL="0" lvl="0" indent="0" algn="ctr" defTabSz="311150">
            <a:lnSpc>
              <a:spcPct val="90000"/>
            </a:lnSpc>
            <a:spcBef>
              <a:spcPct val="0"/>
            </a:spcBef>
            <a:spcAft>
              <a:spcPct val="35000"/>
            </a:spcAft>
            <a:buNone/>
          </a:pPr>
          <a:r>
            <a:rPr lang="en-GB" sz="700" kern="1200" dirty="0" err="1"/>
            <a:t>Marciwr</a:t>
          </a:r>
          <a:r>
            <a:rPr lang="en-GB" sz="700" kern="1200" dirty="0"/>
            <a:t> </a:t>
          </a:r>
          <a:r>
            <a:rPr lang="en-GB" sz="700" kern="1200" dirty="0" err="1"/>
            <a:t>yn</a:t>
          </a:r>
          <a:r>
            <a:rPr lang="en-GB" sz="700" kern="1200" dirty="0"/>
            <a:t> nodi </a:t>
          </a:r>
          <a:r>
            <a:rPr lang="en-GB" sz="700" kern="1200" dirty="0" err="1"/>
            <a:t>camymddwyn</a:t>
          </a:r>
          <a:r>
            <a:rPr lang="en-GB" sz="700" kern="1200" dirty="0"/>
            <a:t> </a:t>
          </a:r>
          <a:r>
            <a:rPr lang="en-GB" sz="700" kern="1200" dirty="0" err="1"/>
            <a:t>honedig</a:t>
          </a:r>
          <a:r>
            <a:rPr lang="en-GB" sz="700" kern="1200" dirty="0"/>
            <a:t> – </a:t>
          </a:r>
          <a:r>
            <a:rPr lang="en-GB" sz="700" kern="1200" dirty="0" err="1"/>
            <a:t>nid</a:t>
          </a:r>
          <a:r>
            <a:rPr lang="en-GB" sz="700" kern="1200" dirty="0"/>
            <a:t> </a:t>
          </a:r>
          <a:r>
            <a:rPr lang="en-GB" sz="700" kern="1200" dirty="0" err="1"/>
            <a:t>yw'r</a:t>
          </a:r>
          <a:r>
            <a:rPr lang="en-GB" sz="700" kern="1200" dirty="0"/>
            <a:t> </a:t>
          </a:r>
          <a:r>
            <a:rPr lang="en-GB" sz="700" kern="1200" dirty="0" err="1"/>
            <a:t>gwaith</a:t>
          </a:r>
          <a:r>
            <a:rPr lang="en-GB" sz="700" kern="1200" dirty="0"/>
            <a:t> </a:t>
          </a:r>
          <a:r>
            <a:rPr lang="en-GB" sz="700" kern="1200" dirty="0" err="1"/>
            <a:t>yn</a:t>
          </a:r>
          <a:r>
            <a:rPr lang="en-GB" sz="700" kern="1200" dirty="0"/>
            <a:t> </a:t>
          </a:r>
          <a:r>
            <a:rPr lang="en-GB" sz="700" kern="1200" dirty="0" err="1"/>
            <a:t>cael</a:t>
          </a:r>
          <a:r>
            <a:rPr lang="en-GB" sz="700" kern="1200" dirty="0"/>
            <a:t> </a:t>
          </a:r>
          <a:r>
            <a:rPr lang="en-GB" sz="700" kern="1200" dirty="0" err="1"/>
            <a:t>ei</a:t>
          </a:r>
          <a:r>
            <a:rPr lang="en-GB" sz="700" kern="1200" dirty="0"/>
            <a:t> </a:t>
          </a:r>
          <a:r>
            <a:rPr lang="en-GB" sz="700" kern="1200" dirty="0" err="1"/>
            <a:t>farcio</a:t>
          </a:r>
          <a:r>
            <a:rPr lang="en-GB" sz="700" kern="1200" dirty="0"/>
            <a:t> a </a:t>
          </a:r>
          <a:r>
            <a:rPr lang="en-GB" sz="700" kern="1200" dirty="0" err="1"/>
            <a:t>chwblheir</a:t>
          </a:r>
          <a:r>
            <a:rPr lang="en-GB" sz="700" kern="1200" dirty="0"/>
            <a:t> SC05</a:t>
          </a:r>
        </a:p>
      </dsp:txBody>
      <dsp:txXfrm rot="10800000">
        <a:off x="0" y="987"/>
        <a:ext cx="4665247" cy="5069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731B7-8D48-4797-8101-B76A94FC75D2}">
      <dsp:nvSpPr>
        <dsp:cNvPr id="0" name=""/>
        <dsp:cNvSpPr/>
      </dsp:nvSpPr>
      <dsp:spPr>
        <a:xfrm>
          <a:off x="0" y="2312519"/>
          <a:ext cx="4665247" cy="505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kern="1200" dirty="0"/>
            <a:t>If substantiated, then penalty is applied based on a points system</a:t>
          </a:r>
        </a:p>
      </dsp:txBody>
      <dsp:txXfrm>
        <a:off x="0" y="2312519"/>
        <a:ext cx="4665247" cy="505922"/>
      </dsp:txXfrm>
    </dsp:sp>
    <dsp:sp modelId="{146D2490-4EEE-4379-9CDA-1CD232A20AFC}">
      <dsp:nvSpPr>
        <dsp:cNvPr id="0" name=""/>
        <dsp:cNvSpPr/>
      </dsp:nvSpPr>
      <dsp:spPr>
        <a:xfrm rot="10800000">
          <a:off x="0" y="1541999"/>
          <a:ext cx="4665247" cy="77810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kern="1200" dirty="0"/>
            <a:t>Student Cases team receives SC05 and contacts student to confirm if they wish to accept or deny allegation</a:t>
          </a:r>
        </a:p>
      </dsp:txBody>
      <dsp:txXfrm rot="-10800000">
        <a:off x="0" y="1541999"/>
        <a:ext cx="4665247" cy="273116"/>
      </dsp:txXfrm>
    </dsp:sp>
    <dsp:sp modelId="{D207C87E-B15D-4B48-AA88-AE4251619F59}">
      <dsp:nvSpPr>
        <dsp:cNvPr id="0" name=""/>
        <dsp:cNvSpPr/>
      </dsp:nvSpPr>
      <dsp:spPr>
        <a:xfrm>
          <a:off x="0" y="1815115"/>
          <a:ext cx="2332623" cy="2326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GB" sz="700" kern="1200" dirty="0"/>
            <a:t>If Accept: then allegations is deemed to be substantiated</a:t>
          </a:r>
        </a:p>
      </dsp:txBody>
      <dsp:txXfrm>
        <a:off x="0" y="1815115"/>
        <a:ext cx="2332623" cy="232654"/>
      </dsp:txXfrm>
    </dsp:sp>
    <dsp:sp modelId="{DD43441F-29A7-44EC-91C6-6B8BE3E25A1E}">
      <dsp:nvSpPr>
        <dsp:cNvPr id="0" name=""/>
        <dsp:cNvSpPr/>
      </dsp:nvSpPr>
      <dsp:spPr>
        <a:xfrm>
          <a:off x="2332623" y="1815115"/>
          <a:ext cx="2332623" cy="2326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90000"/>
            </a:lnSpc>
            <a:spcBef>
              <a:spcPct val="0"/>
            </a:spcBef>
            <a:spcAft>
              <a:spcPct val="35000"/>
            </a:spcAft>
            <a:buNone/>
          </a:pPr>
          <a:r>
            <a:rPr lang="en-GB" sz="700" kern="1200" dirty="0"/>
            <a:t>If denial, then work goes to an Academic Misconduct Investigation Panel which makes a judgement</a:t>
          </a:r>
        </a:p>
      </dsp:txBody>
      <dsp:txXfrm>
        <a:off x="2332623" y="1815115"/>
        <a:ext cx="2332623" cy="232654"/>
      </dsp:txXfrm>
    </dsp:sp>
    <dsp:sp modelId="{730F2E00-BEBF-4048-B7D2-3737803941AF}">
      <dsp:nvSpPr>
        <dsp:cNvPr id="0" name=""/>
        <dsp:cNvSpPr/>
      </dsp:nvSpPr>
      <dsp:spPr>
        <a:xfrm rot="10800000">
          <a:off x="0" y="771478"/>
          <a:ext cx="4665247" cy="77810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kern="1200" dirty="0"/>
            <a:t>Academic Misconduct Officer assesses allegation and completes SC05</a:t>
          </a:r>
        </a:p>
      </dsp:txBody>
      <dsp:txXfrm rot="10800000">
        <a:off x="0" y="771478"/>
        <a:ext cx="4665247" cy="505592"/>
      </dsp:txXfrm>
    </dsp:sp>
    <dsp:sp modelId="{D791669F-6D1B-4EF6-9132-1697E126E1E2}">
      <dsp:nvSpPr>
        <dsp:cNvPr id="0" name=""/>
        <dsp:cNvSpPr/>
      </dsp:nvSpPr>
      <dsp:spPr>
        <a:xfrm rot="10800000">
          <a:off x="0" y="958"/>
          <a:ext cx="4665247" cy="778109"/>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896" tIns="56896" rIns="56896" bIns="56896" numCol="1" spcCol="1270" anchor="ctr" anchorCtr="0">
          <a:noAutofit/>
        </a:bodyPr>
        <a:lstStyle/>
        <a:p>
          <a:pPr marL="0" lvl="0" indent="0" algn="ctr" defTabSz="355600">
            <a:lnSpc>
              <a:spcPct val="90000"/>
            </a:lnSpc>
            <a:spcBef>
              <a:spcPct val="0"/>
            </a:spcBef>
            <a:spcAft>
              <a:spcPct val="35000"/>
            </a:spcAft>
            <a:buNone/>
          </a:pPr>
          <a:r>
            <a:rPr lang="en-GB" sz="800" kern="1200" dirty="0"/>
            <a:t>Marker Identifies alleged misconduct – work is not marked and SC05 completed</a:t>
          </a:r>
        </a:p>
      </dsp:txBody>
      <dsp:txXfrm rot="10800000">
        <a:off x="0" y="958"/>
        <a:ext cx="4665247" cy="5055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67994-B396-4FA1-BC14-BDEB3880516F}">
      <dsp:nvSpPr>
        <dsp:cNvPr id="0" name=""/>
        <dsp:cNvSpPr/>
      </dsp:nvSpPr>
      <dsp:spPr>
        <a:xfrm>
          <a:off x="4940" y="92042"/>
          <a:ext cx="2159973" cy="2450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External Examiner Report</a:t>
          </a:r>
        </a:p>
        <a:p>
          <a:pPr marL="114300" lvl="1" indent="-114300" algn="l" defTabSz="533400">
            <a:lnSpc>
              <a:spcPct val="90000"/>
            </a:lnSpc>
            <a:spcBef>
              <a:spcPct val="0"/>
            </a:spcBef>
            <a:spcAft>
              <a:spcPct val="15000"/>
            </a:spcAft>
            <a:buChar char="•"/>
          </a:pPr>
          <a:r>
            <a:rPr lang="en-GB" sz="1200" kern="1200"/>
            <a:t>Received by:</a:t>
          </a:r>
        </a:p>
        <a:p>
          <a:pPr marL="228600" lvl="2" indent="-114300" algn="l" defTabSz="533400">
            <a:lnSpc>
              <a:spcPct val="90000"/>
            </a:lnSpc>
            <a:spcBef>
              <a:spcPct val="0"/>
            </a:spcBef>
            <a:spcAft>
              <a:spcPct val="15000"/>
            </a:spcAft>
            <a:buChar char="•"/>
          </a:pPr>
          <a:r>
            <a:rPr lang="en-GB" sz="1200" kern="1200"/>
            <a:t>Programme Manager</a:t>
          </a:r>
        </a:p>
        <a:p>
          <a:pPr marL="228600" lvl="2" indent="-114300" algn="l" defTabSz="533400">
            <a:lnSpc>
              <a:spcPct val="90000"/>
            </a:lnSpc>
            <a:spcBef>
              <a:spcPct val="0"/>
            </a:spcBef>
            <a:spcAft>
              <a:spcPct val="15000"/>
            </a:spcAft>
            <a:buChar char="•"/>
          </a:pPr>
          <a:r>
            <a:rPr lang="en-GB" sz="1200" kern="1200"/>
            <a:t>Academic Office/Collaborative Partnership Office</a:t>
          </a:r>
        </a:p>
        <a:p>
          <a:pPr marL="228600" lvl="2" indent="-114300" algn="l" defTabSz="533400">
            <a:lnSpc>
              <a:spcPct val="90000"/>
            </a:lnSpc>
            <a:spcBef>
              <a:spcPct val="0"/>
            </a:spcBef>
            <a:spcAft>
              <a:spcPct val="15000"/>
            </a:spcAft>
            <a:buChar char="•"/>
          </a:pPr>
          <a:r>
            <a:rPr lang="en-GB" sz="1200" kern="1200"/>
            <a:t>Deans</a:t>
          </a:r>
        </a:p>
        <a:p>
          <a:pPr marL="228600" lvl="2" indent="-114300" algn="l" defTabSz="533400">
            <a:lnSpc>
              <a:spcPct val="90000"/>
            </a:lnSpc>
            <a:spcBef>
              <a:spcPct val="0"/>
            </a:spcBef>
            <a:spcAft>
              <a:spcPct val="15000"/>
            </a:spcAft>
            <a:buChar char="•"/>
          </a:pPr>
          <a:r>
            <a:rPr lang="en-GB" sz="1200" kern="1200"/>
            <a:t>Assistant Deans</a:t>
          </a:r>
        </a:p>
        <a:p>
          <a:pPr marL="228600" lvl="2" indent="-114300" algn="l" defTabSz="533400">
            <a:lnSpc>
              <a:spcPct val="90000"/>
            </a:lnSpc>
            <a:spcBef>
              <a:spcPct val="0"/>
            </a:spcBef>
            <a:spcAft>
              <a:spcPct val="15000"/>
            </a:spcAft>
            <a:buChar char="•"/>
          </a:pPr>
          <a:r>
            <a:rPr lang="en-GB" sz="1200" kern="1200"/>
            <a:t>Academic Directors</a:t>
          </a:r>
        </a:p>
      </dsp:txBody>
      <dsp:txXfrm>
        <a:off x="68203" y="155305"/>
        <a:ext cx="2033447" cy="2323693"/>
      </dsp:txXfrm>
    </dsp:sp>
    <dsp:sp modelId="{8290AE95-BF5D-478B-84C2-4DD8B9B09F10}">
      <dsp:nvSpPr>
        <dsp:cNvPr id="0" name=""/>
        <dsp:cNvSpPr/>
      </dsp:nvSpPr>
      <dsp:spPr>
        <a:xfrm>
          <a:off x="2380910" y="1049315"/>
          <a:ext cx="457914" cy="535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2380910" y="1156450"/>
        <a:ext cx="320540" cy="321403"/>
      </dsp:txXfrm>
    </dsp:sp>
    <dsp:sp modelId="{0105FA17-9843-4B60-9E3F-D1398BC5275E}">
      <dsp:nvSpPr>
        <dsp:cNvPr id="0" name=""/>
        <dsp:cNvSpPr/>
      </dsp:nvSpPr>
      <dsp:spPr>
        <a:xfrm>
          <a:off x="3028902" y="92042"/>
          <a:ext cx="2159973" cy="2450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Programme Manager completes a response to the report (PV11c)</a:t>
          </a:r>
        </a:p>
      </dsp:txBody>
      <dsp:txXfrm>
        <a:off x="3092165" y="155305"/>
        <a:ext cx="2033447" cy="2323693"/>
      </dsp:txXfrm>
    </dsp:sp>
    <dsp:sp modelId="{677FF8AC-E2C4-49B7-9C3F-F90B85B655B7}">
      <dsp:nvSpPr>
        <dsp:cNvPr id="0" name=""/>
        <dsp:cNvSpPr/>
      </dsp:nvSpPr>
      <dsp:spPr>
        <a:xfrm>
          <a:off x="5404873" y="1049315"/>
          <a:ext cx="457914" cy="535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5404873" y="1156450"/>
        <a:ext cx="320540" cy="321403"/>
      </dsp:txXfrm>
    </dsp:sp>
    <dsp:sp modelId="{2B402F41-55CA-4F6E-AD15-1CD5CF6BBD4F}">
      <dsp:nvSpPr>
        <dsp:cNvPr id="0" name=""/>
        <dsp:cNvSpPr/>
      </dsp:nvSpPr>
      <dsp:spPr>
        <a:xfrm>
          <a:off x="6052865" y="92042"/>
          <a:ext cx="2159973" cy="2450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Report and Response </a:t>
          </a:r>
        </a:p>
        <a:p>
          <a:pPr marL="114300" lvl="1" indent="-114300" algn="l" defTabSz="533400">
            <a:lnSpc>
              <a:spcPct val="90000"/>
            </a:lnSpc>
            <a:spcBef>
              <a:spcPct val="0"/>
            </a:spcBef>
            <a:spcAft>
              <a:spcPct val="15000"/>
            </a:spcAft>
            <a:buChar char="•"/>
          </a:pPr>
          <a:r>
            <a:rPr lang="en-GB" sz="1200" kern="1200"/>
            <a:t>Received by:</a:t>
          </a:r>
        </a:p>
        <a:p>
          <a:pPr marL="228600" lvl="2" indent="-114300" algn="l" defTabSz="533400">
            <a:lnSpc>
              <a:spcPct val="90000"/>
            </a:lnSpc>
            <a:spcBef>
              <a:spcPct val="0"/>
            </a:spcBef>
            <a:spcAft>
              <a:spcPct val="15000"/>
            </a:spcAft>
            <a:buChar char="•"/>
          </a:pPr>
          <a:r>
            <a:rPr lang="en-GB" sz="1200" kern="1200"/>
            <a:t>External Examiner</a:t>
          </a:r>
        </a:p>
        <a:p>
          <a:pPr marL="228600" lvl="2" indent="-114300" algn="l" defTabSz="533400">
            <a:lnSpc>
              <a:spcPct val="90000"/>
            </a:lnSpc>
            <a:spcBef>
              <a:spcPct val="0"/>
            </a:spcBef>
            <a:spcAft>
              <a:spcPct val="15000"/>
            </a:spcAft>
            <a:buChar char="•"/>
          </a:pPr>
          <a:r>
            <a:rPr lang="en-GB" sz="1200" kern="1200"/>
            <a:t>Academic Office/Collaborative Partnership Office</a:t>
          </a:r>
        </a:p>
        <a:p>
          <a:pPr marL="228600" lvl="2" indent="-114300" algn="l" defTabSz="533400">
            <a:lnSpc>
              <a:spcPct val="90000"/>
            </a:lnSpc>
            <a:spcBef>
              <a:spcPct val="0"/>
            </a:spcBef>
            <a:spcAft>
              <a:spcPct val="15000"/>
            </a:spcAft>
            <a:buChar char="•"/>
          </a:pPr>
          <a:r>
            <a:rPr lang="en-GB" sz="1200" kern="1200"/>
            <a:t>Deans</a:t>
          </a:r>
        </a:p>
        <a:p>
          <a:pPr marL="228600" lvl="2" indent="-114300" algn="l" defTabSz="533400">
            <a:lnSpc>
              <a:spcPct val="90000"/>
            </a:lnSpc>
            <a:spcBef>
              <a:spcPct val="0"/>
            </a:spcBef>
            <a:spcAft>
              <a:spcPct val="15000"/>
            </a:spcAft>
            <a:buChar char="•"/>
          </a:pPr>
          <a:r>
            <a:rPr lang="en-GB" sz="1200" kern="1200"/>
            <a:t>Assistant Deans</a:t>
          </a:r>
        </a:p>
        <a:p>
          <a:pPr marL="228600" lvl="2" indent="-114300" algn="l" defTabSz="533400">
            <a:lnSpc>
              <a:spcPct val="90000"/>
            </a:lnSpc>
            <a:spcBef>
              <a:spcPct val="0"/>
            </a:spcBef>
            <a:spcAft>
              <a:spcPct val="15000"/>
            </a:spcAft>
            <a:buChar char="•"/>
          </a:pPr>
          <a:r>
            <a:rPr lang="en-GB" sz="1200" kern="1200"/>
            <a:t>Academic Directors</a:t>
          </a:r>
        </a:p>
      </dsp:txBody>
      <dsp:txXfrm>
        <a:off x="6116128" y="155305"/>
        <a:ext cx="2033447" cy="2323693"/>
      </dsp:txXfrm>
    </dsp:sp>
    <dsp:sp modelId="{D986F39A-C745-46F8-A8E2-F2C726455D28}">
      <dsp:nvSpPr>
        <dsp:cNvPr id="0" name=""/>
        <dsp:cNvSpPr/>
      </dsp:nvSpPr>
      <dsp:spPr>
        <a:xfrm>
          <a:off x="8428835" y="1049315"/>
          <a:ext cx="457914" cy="535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8428835" y="1156450"/>
        <a:ext cx="320540" cy="321403"/>
      </dsp:txXfrm>
    </dsp:sp>
    <dsp:sp modelId="{2BB340B0-914B-4A91-A6F7-256370C3E5CA}">
      <dsp:nvSpPr>
        <dsp:cNvPr id="0" name=""/>
        <dsp:cNvSpPr/>
      </dsp:nvSpPr>
      <dsp:spPr>
        <a:xfrm>
          <a:off x="9076827" y="92042"/>
          <a:ext cx="2159973" cy="24502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External Examiner overview report </a:t>
          </a:r>
        </a:p>
        <a:p>
          <a:pPr marL="0" lvl="0" indent="0" algn="ctr" defTabSz="666750">
            <a:lnSpc>
              <a:spcPct val="90000"/>
            </a:lnSpc>
            <a:spcBef>
              <a:spcPct val="0"/>
            </a:spcBef>
            <a:spcAft>
              <a:spcPct val="35000"/>
            </a:spcAft>
            <a:buNone/>
          </a:pPr>
          <a:r>
            <a:rPr lang="en-GB" sz="1500" kern="1200"/>
            <a:t>Created by Academic Office and Collaborative Partnership Office</a:t>
          </a:r>
        </a:p>
        <a:p>
          <a:pPr marL="0" lvl="0" indent="0" algn="ctr" defTabSz="666750">
            <a:lnSpc>
              <a:spcPct val="90000"/>
            </a:lnSpc>
            <a:spcBef>
              <a:spcPct val="0"/>
            </a:spcBef>
            <a:spcAft>
              <a:spcPct val="35000"/>
            </a:spcAft>
            <a:buNone/>
          </a:pPr>
          <a:r>
            <a:rPr lang="en-GB" sz="1500" kern="1200"/>
            <a:t>Received by:</a:t>
          </a:r>
        </a:p>
        <a:p>
          <a:pPr marL="0" lvl="0" indent="0" algn="ctr" defTabSz="666750">
            <a:lnSpc>
              <a:spcPct val="90000"/>
            </a:lnSpc>
            <a:spcBef>
              <a:spcPct val="0"/>
            </a:spcBef>
            <a:spcAft>
              <a:spcPct val="35000"/>
            </a:spcAft>
            <a:buNone/>
          </a:pPr>
          <a:r>
            <a:rPr lang="en-GB" sz="1500" kern="1200"/>
            <a:t>Academic Standards Committee</a:t>
          </a:r>
        </a:p>
        <a:p>
          <a:pPr marL="0" lvl="0" indent="0" algn="ctr" defTabSz="666750">
            <a:lnSpc>
              <a:spcPct val="90000"/>
            </a:lnSpc>
            <a:spcBef>
              <a:spcPct val="0"/>
            </a:spcBef>
            <a:spcAft>
              <a:spcPct val="35000"/>
            </a:spcAft>
            <a:buNone/>
          </a:pPr>
          <a:r>
            <a:rPr lang="en-GB" sz="1500" kern="1200"/>
            <a:t>Senate</a:t>
          </a:r>
        </a:p>
      </dsp:txBody>
      <dsp:txXfrm>
        <a:off x="9140090" y="155305"/>
        <a:ext cx="2033447" cy="23236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67994-B396-4FA1-BC14-BDEB3880516F}">
      <dsp:nvSpPr>
        <dsp:cNvPr id="0" name=""/>
        <dsp:cNvSpPr/>
      </dsp:nvSpPr>
      <dsp:spPr>
        <a:xfrm>
          <a:off x="4940" y="69261"/>
          <a:ext cx="2159973" cy="2495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cy-GB" sz="1300" kern="1200" noProof="0"/>
            <a:t>Adroddiad Arholwr Allanol</a:t>
          </a:r>
        </a:p>
        <a:p>
          <a:pPr marL="57150" lvl="1" indent="-57150" algn="l" defTabSz="444500">
            <a:lnSpc>
              <a:spcPct val="90000"/>
            </a:lnSpc>
            <a:spcBef>
              <a:spcPct val="0"/>
            </a:spcBef>
            <a:spcAft>
              <a:spcPct val="15000"/>
            </a:spcAft>
            <a:buChar char="•"/>
          </a:pPr>
          <a:r>
            <a:rPr lang="cy-GB" sz="1000" kern="1200" noProof="0"/>
            <a:t>Fe’i derbynnir gan:</a:t>
          </a:r>
        </a:p>
        <a:p>
          <a:pPr marL="114300" lvl="2" indent="-57150" algn="l" defTabSz="444500">
            <a:lnSpc>
              <a:spcPct val="90000"/>
            </a:lnSpc>
            <a:spcBef>
              <a:spcPct val="0"/>
            </a:spcBef>
            <a:spcAft>
              <a:spcPct val="15000"/>
            </a:spcAft>
            <a:buChar char="•"/>
          </a:pPr>
          <a:r>
            <a:rPr lang="cy-GB" sz="1000" kern="1200" noProof="0"/>
            <a:t>Rheolwr Rhaglen</a:t>
          </a:r>
        </a:p>
        <a:p>
          <a:pPr marL="114300" lvl="2" indent="-57150" algn="l" defTabSz="444500">
            <a:lnSpc>
              <a:spcPct val="90000"/>
            </a:lnSpc>
            <a:spcBef>
              <a:spcPct val="0"/>
            </a:spcBef>
            <a:spcAft>
              <a:spcPct val="15000"/>
            </a:spcAft>
            <a:buChar char="•"/>
          </a:pPr>
          <a:r>
            <a:rPr lang="cy-GB" sz="1000" kern="1200" noProof="0"/>
            <a:t>Swyddfa Academaidd/ Swyddfa Partneriaethau Cydweithredol</a:t>
          </a:r>
        </a:p>
        <a:p>
          <a:pPr marL="114300" lvl="2" indent="-57150" algn="l" defTabSz="444500">
            <a:lnSpc>
              <a:spcPct val="90000"/>
            </a:lnSpc>
            <a:spcBef>
              <a:spcPct val="0"/>
            </a:spcBef>
            <a:spcAft>
              <a:spcPct val="15000"/>
            </a:spcAft>
            <a:buChar char="•"/>
          </a:pPr>
          <a:r>
            <a:rPr lang="cy-GB" sz="1000" kern="1200" noProof="0"/>
            <a:t>Deoniaid</a:t>
          </a:r>
        </a:p>
        <a:p>
          <a:pPr marL="114300" lvl="2" indent="-57150" algn="l" defTabSz="444500">
            <a:lnSpc>
              <a:spcPct val="90000"/>
            </a:lnSpc>
            <a:spcBef>
              <a:spcPct val="0"/>
            </a:spcBef>
            <a:spcAft>
              <a:spcPct val="15000"/>
            </a:spcAft>
            <a:buChar char="•"/>
          </a:pPr>
          <a:r>
            <a:rPr lang="cy-GB" sz="1000" kern="1200" noProof="0"/>
            <a:t>Deoniaid Cynorthwyol</a:t>
          </a:r>
        </a:p>
        <a:p>
          <a:pPr marL="114300" lvl="2" indent="-57150" algn="l" defTabSz="444500">
            <a:lnSpc>
              <a:spcPct val="90000"/>
            </a:lnSpc>
            <a:spcBef>
              <a:spcPct val="0"/>
            </a:spcBef>
            <a:spcAft>
              <a:spcPct val="15000"/>
            </a:spcAft>
            <a:buChar char="•"/>
          </a:pPr>
          <a:r>
            <a:rPr lang="cy-GB" sz="1000" kern="1200" noProof="0"/>
            <a:t>Cyfarwyddwyr Academaidd</a:t>
          </a:r>
        </a:p>
      </dsp:txBody>
      <dsp:txXfrm>
        <a:off x="68203" y="132524"/>
        <a:ext cx="2033447" cy="2369255"/>
      </dsp:txXfrm>
    </dsp:sp>
    <dsp:sp modelId="{8290AE95-BF5D-478B-84C2-4DD8B9B09F10}">
      <dsp:nvSpPr>
        <dsp:cNvPr id="0" name=""/>
        <dsp:cNvSpPr/>
      </dsp:nvSpPr>
      <dsp:spPr>
        <a:xfrm>
          <a:off x="2380910" y="1049315"/>
          <a:ext cx="457914" cy="535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cy-GB" sz="1100" kern="1200" noProof="0"/>
        </a:p>
      </dsp:txBody>
      <dsp:txXfrm>
        <a:off x="2380910" y="1156450"/>
        <a:ext cx="320540" cy="321403"/>
      </dsp:txXfrm>
    </dsp:sp>
    <dsp:sp modelId="{0105FA17-9843-4B60-9E3F-D1398BC5275E}">
      <dsp:nvSpPr>
        <dsp:cNvPr id="0" name=""/>
        <dsp:cNvSpPr/>
      </dsp:nvSpPr>
      <dsp:spPr>
        <a:xfrm>
          <a:off x="3028902" y="69261"/>
          <a:ext cx="2159973" cy="2495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a:t>Mae’r Rheolwr Rhaglen yn cwblhau ymateb i’r adroddiad (PV11c)</a:t>
          </a:r>
        </a:p>
      </dsp:txBody>
      <dsp:txXfrm>
        <a:off x="3092165" y="132524"/>
        <a:ext cx="2033447" cy="2369255"/>
      </dsp:txXfrm>
    </dsp:sp>
    <dsp:sp modelId="{677FF8AC-E2C4-49B7-9C3F-F90B85B655B7}">
      <dsp:nvSpPr>
        <dsp:cNvPr id="0" name=""/>
        <dsp:cNvSpPr/>
      </dsp:nvSpPr>
      <dsp:spPr>
        <a:xfrm>
          <a:off x="5404873" y="1049315"/>
          <a:ext cx="457914" cy="535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cy-GB" sz="1100" kern="1200" noProof="0"/>
        </a:p>
      </dsp:txBody>
      <dsp:txXfrm>
        <a:off x="5404873" y="1156450"/>
        <a:ext cx="320540" cy="321403"/>
      </dsp:txXfrm>
    </dsp:sp>
    <dsp:sp modelId="{2B402F41-55CA-4F6E-AD15-1CD5CF6BBD4F}">
      <dsp:nvSpPr>
        <dsp:cNvPr id="0" name=""/>
        <dsp:cNvSpPr/>
      </dsp:nvSpPr>
      <dsp:spPr>
        <a:xfrm>
          <a:off x="6052865" y="69261"/>
          <a:ext cx="2159973" cy="2495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cy-GB" sz="1300" kern="1200" noProof="0"/>
            <a:t>Adroddiad ac Ymateb</a:t>
          </a:r>
        </a:p>
        <a:p>
          <a:pPr marL="57150" lvl="1" indent="-57150" algn="l" defTabSz="444500">
            <a:lnSpc>
              <a:spcPct val="90000"/>
            </a:lnSpc>
            <a:spcBef>
              <a:spcPct val="0"/>
            </a:spcBef>
            <a:spcAft>
              <a:spcPct val="15000"/>
            </a:spcAft>
            <a:buChar char="•"/>
          </a:pPr>
          <a:r>
            <a:rPr lang="cy-GB" sz="1000" kern="1200" noProof="0"/>
            <a:t>Fe’u derbynnir gan:</a:t>
          </a:r>
        </a:p>
        <a:p>
          <a:pPr marL="114300" lvl="2" indent="-57150" algn="l" defTabSz="444500">
            <a:lnSpc>
              <a:spcPct val="90000"/>
            </a:lnSpc>
            <a:spcBef>
              <a:spcPct val="0"/>
            </a:spcBef>
            <a:spcAft>
              <a:spcPct val="15000"/>
            </a:spcAft>
            <a:buChar char="•"/>
          </a:pPr>
          <a:r>
            <a:rPr lang="cy-GB" sz="1000" kern="1200" noProof="0"/>
            <a:t>Arholwr Allanol</a:t>
          </a:r>
        </a:p>
        <a:p>
          <a:pPr marL="114300" lvl="2" indent="-57150" algn="l" defTabSz="444500">
            <a:lnSpc>
              <a:spcPct val="90000"/>
            </a:lnSpc>
            <a:spcBef>
              <a:spcPct val="0"/>
            </a:spcBef>
            <a:spcAft>
              <a:spcPct val="15000"/>
            </a:spcAft>
            <a:buChar char="•"/>
          </a:pPr>
          <a:r>
            <a:rPr lang="cy-GB" sz="1000" kern="1200" noProof="0"/>
            <a:t>Swyddfa Academaidd/ Swyddfa Partneriaethau Cydweithredol</a:t>
          </a:r>
        </a:p>
        <a:p>
          <a:pPr marL="114300" lvl="2" indent="-57150" algn="l" defTabSz="444500">
            <a:lnSpc>
              <a:spcPct val="90000"/>
            </a:lnSpc>
            <a:spcBef>
              <a:spcPct val="0"/>
            </a:spcBef>
            <a:spcAft>
              <a:spcPct val="15000"/>
            </a:spcAft>
            <a:buChar char="•"/>
          </a:pPr>
          <a:r>
            <a:rPr lang="cy-GB" sz="1000" kern="1200" noProof="0"/>
            <a:t>Deoniaid</a:t>
          </a:r>
        </a:p>
        <a:p>
          <a:pPr marL="114300" lvl="2" indent="-57150" algn="l" defTabSz="444500">
            <a:lnSpc>
              <a:spcPct val="90000"/>
            </a:lnSpc>
            <a:spcBef>
              <a:spcPct val="0"/>
            </a:spcBef>
            <a:spcAft>
              <a:spcPct val="15000"/>
            </a:spcAft>
            <a:buChar char="•"/>
          </a:pPr>
          <a:r>
            <a:rPr lang="cy-GB" sz="1000" kern="1200" noProof="0"/>
            <a:t>Deoniaid Cynorthwyol</a:t>
          </a:r>
        </a:p>
        <a:p>
          <a:pPr marL="114300" lvl="2" indent="-57150" algn="l" defTabSz="444500">
            <a:lnSpc>
              <a:spcPct val="90000"/>
            </a:lnSpc>
            <a:spcBef>
              <a:spcPct val="0"/>
            </a:spcBef>
            <a:spcAft>
              <a:spcPct val="15000"/>
            </a:spcAft>
            <a:buChar char="•"/>
          </a:pPr>
          <a:r>
            <a:rPr lang="cy-GB" sz="1000" kern="1200" noProof="0"/>
            <a:t>Cyfarwyddwyr Academaidd</a:t>
          </a:r>
        </a:p>
      </dsp:txBody>
      <dsp:txXfrm>
        <a:off x="6116128" y="132524"/>
        <a:ext cx="2033447" cy="2369255"/>
      </dsp:txXfrm>
    </dsp:sp>
    <dsp:sp modelId="{D986F39A-C745-46F8-A8E2-F2C726455D28}">
      <dsp:nvSpPr>
        <dsp:cNvPr id="0" name=""/>
        <dsp:cNvSpPr/>
      </dsp:nvSpPr>
      <dsp:spPr>
        <a:xfrm>
          <a:off x="8428835" y="1049315"/>
          <a:ext cx="457914" cy="5356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cy-GB" sz="1100" kern="1200" noProof="0"/>
        </a:p>
      </dsp:txBody>
      <dsp:txXfrm>
        <a:off x="8428835" y="1156450"/>
        <a:ext cx="320540" cy="321403"/>
      </dsp:txXfrm>
    </dsp:sp>
    <dsp:sp modelId="{2BB340B0-914B-4A91-A6F7-256370C3E5CA}">
      <dsp:nvSpPr>
        <dsp:cNvPr id="0" name=""/>
        <dsp:cNvSpPr/>
      </dsp:nvSpPr>
      <dsp:spPr>
        <a:xfrm>
          <a:off x="9076827" y="69261"/>
          <a:ext cx="2159973" cy="24957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y-GB" sz="1300" kern="1200" noProof="0"/>
            <a:t>Adroddiad Trosolwg Arholwyr Allanol</a:t>
          </a:r>
        </a:p>
        <a:p>
          <a:pPr marL="0" lvl="0" indent="0" algn="ctr" defTabSz="577850">
            <a:lnSpc>
              <a:spcPct val="90000"/>
            </a:lnSpc>
            <a:spcBef>
              <a:spcPct val="0"/>
            </a:spcBef>
            <a:spcAft>
              <a:spcPct val="35000"/>
            </a:spcAft>
            <a:buNone/>
          </a:pPr>
          <a:r>
            <a:rPr lang="cy-GB" sz="1300" kern="1200" noProof="0">
              <a:solidFill>
                <a:srgbClr val="FFFFFF"/>
              </a:solidFill>
              <a:latin typeface="Segoe UI"/>
              <a:cs typeface="Segoe UI"/>
            </a:rPr>
            <a:t>Fe’i</a:t>
          </a:r>
          <a:r>
            <a:rPr lang="cy-GB" sz="1300" kern="1200" spc="-20" noProof="0">
              <a:solidFill>
                <a:srgbClr val="FFFFFF"/>
              </a:solidFill>
              <a:latin typeface="Segoe UI"/>
              <a:cs typeface="Segoe UI"/>
            </a:rPr>
            <a:t> </a:t>
          </a:r>
          <a:r>
            <a:rPr lang="cy-GB" sz="1300" kern="1200" noProof="0">
              <a:solidFill>
                <a:srgbClr val="FFFFFF"/>
              </a:solidFill>
              <a:latin typeface="Segoe UI"/>
              <a:cs typeface="Segoe UI"/>
            </a:rPr>
            <a:t>crëir</a:t>
          </a:r>
          <a:r>
            <a:rPr lang="cy-GB" sz="1300" kern="1200" spc="-5" noProof="0">
              <a:solidFill>
                <a:srgbClr val="FFFFFF"/>
              </a:solidFill>
              <a:latin typeface="Segoe UI"/>
              <a:cs typeface="Segoe UI"/>
            </a:rPr>
            <a:t> </a:t>
          </a:r>
          <a:r>
            <a:rPr lang="cy-GB" sz="1300" kern="1200" noProof="0">
              <a:solidFill>
                <a:srgbClr val="FFFFFF"/>
              </a:solidFill>
              <a:latin typeface="Segoe UI"/>
              <a:cs typeface="Segoe UI"/>
            </a:rPr>
            <a:t>gan</a:t>
          </a:r>
          <a:r>
            <a:rPr lang="cy-GB" sz="1300" kern="1200" spc="-10" noProof="0">
              <a:solidFill>
                <a:srgbClr val="FFFFFF"/>
              </a:solidFill>
              <a:latin typeface="Segoe UI"/>
              <a:cs typeface="Segoe UI"/>
            </a:rPr>
            <a:t> </a:t>
          </a:r>
          <a:r>
            <a:rPr lang="cy-GB" sz="1300" kern="1200" noProof="0">
              <a:solidFill>
                <a:srgbClr val="FFFFFF"/>
              </a:solidFill>
              <a:latin typeface="Segoe UI"/>
              <a:cs typeface="Segoe UI"/>
            </a:rPr>
            <a:t>y</a:t>
          </a:r>
          <a:r>
            <a:rPr lang="cy-GB" sz="1300" kern="1200" spc="-15" noProof="0">
              <a:solidFill>
                <a:srgbClr val="FFFFFF"/>
              </a:solidFill>
              <a:latin typeface="Segoe UI"/>
              <a:cs typeface="Segoe UI"/>
            </a:rPr>
            <a:t> </a:t>
          </a:r>
          <a:r>
            <a:rPr lang="cy-GB" sz="1300" kern="1200" spc="-10" noProof="0">
              <a:solidFill>
                <a:srgbClr val="FFFFFF"/>
              </a:solidFill>
              <a:latin typeface="Segoe UI"/>
              <a:cs typeface="Segoe UI"/>
            </a:rPr>
            <a:t>Swyddfa </a:t>
          </a:r>
          <a:r>
            <a:rPr lang="cy-GB" sz="1300" kern="1200" noProof="0">
              <a:solidFill>
                <a:srgbClr val="FFFFFF"/>
              </a:solidFill>
              <a:latin typeface="Segoe UI"/>
              <a:cs typeface="Segoe UI"/>
            </a:rPr>
            <a:t>Academaidd</a:t>
          </a:r>
          <a:r>
            <a:rPr lang="cy-GB" sz="1300" kern="1200" spc="-65" noProof="0">
              <a:solidFill>
                <a:srgbClr val="FFFFFF"/>
              </a:solidFill>
              <a:latin typeface="Segoe UI"/>
              <a:cs typeface="Segoe UI"/>
            </a:rPr>
            <a:t> </a:t>
          </a:r>
          <a:r>
            <a:rPr lang="cy-GB" sz="1300" kern="1200" spc="-25" noProof="0">
              <a:solidFill>
                <a:srgbClr val="FFFFFF"/>
              </a:solidFill>
              <a:latin typeface="Segoe UI"/>
              <a:cs typeface="Segoe UI"/>
            </a:rPr>
            <a:t>a’r </a:t>
          </a:r>
          <a:r>
            <a:rPr lang="cy-GB" sz="1300" kern="1200" spc="-10" noProof="0">
              <a:solidFill>
                <a:srgbClr val="FFFFFF"/>
              </a:solidFill>
              <a:latin typeface="Segoe UI"/>
              <a:cs typeface="Segoe UI"/>
            </a:rPr>
            <a:t>Swyddfa</a:t>
          </a:r>
          <a:r>
            <a:rPr lang="cy-GB" sz="1300" kern="1200" spc="500" noProof="0">
              <a:solidFill>
                <a:srgbClr val="FFFFFF"/>
              </a:solidFill>
              <a:latin typeface="Segoe UI"/>
              <a:cs typeface="Segoe UI"/>
            </a:rPr>
            <a:t> </a:t>
          </a:r>
          <a:r>
            <a:rPr lang="cy-GB" sz="1300" kern="1200" spc="-10" noProof="0">
              <a:solidFill>
                <a:srgbClr val="FFFFFF"/>
              </a:solidFill>
              <a:latin typeface="Segoe UI"/>
              <a:cs typeface="Segoe UI"/>
            </a:rPr>
            <a:t>Partneriaethau Cydweithredol</a:t>
          </a:r>
          <a:endParaRPr lang="cy-GB" sz="1300" kern="1200" noProof="0">
            <a:latin typeface="Segoe UI"/>
            <a:cs typeface="Segoe UI"/>
          </a:endParaRPr>
        </a:p>
        <a:p>
          <a:pPr marL="0" lvl="0" indent="0" algn="ctr" defTabSz="577850">
            <a:lnSpc>
              <a:spcPct val="90000"/>
            </a:lnSpc>
            <a:spcBef>
              <a:spcPct val="0"/>
            </a:spcBef>
            <a:spcAft>
              <a:spcPct val="35000"/>
            </a:spcAft>
            <a:buNone/>
          </a:pPr>
          <a:r>
            <a:rPr lang="cy-GB" sz="1300" kern="1200" noProof="0">
              <a:solidFill>
                <a:srgbClr val="FFFFFF"/>
              </a:solidFill>
              <a:latin typeface="Segoe UI"/>
              <a:cs typeface="Segoe UI"/>
            </a:rPr>
            <a:t>Fe’i</a:t>
          </a:r>
          <a:r>
            <a:rPr lang="cy-GB" sz="1300" kern="1200" spc="-40" noProof="0">
              <a:solidFill>
                <a:srgbClr val="FFFFFF"/>
              </a:solidFill>
              <a:latin typeface="Segoe UI"/>
              <a:cs typeface="Segoe UI"/>
            </a:rPr>
            <a:t> </a:t>
          </a:r>
          <a:r>
            <a:rPr lang="cy-GB" sz="1300" kern="1200" noProof="0">
              <a:solidFill>
                <a:srgbClr val="FFFFFF"/>
              </a:solidFill>
              <a:latin typeface="Segoe UI"/>
              <a:cs typeface="Segoe UI"/>
            </a:rPr>
            <a:t>derbynnir</a:t>
          </a:r>
          <a:r>
            <a:rPr lang="cy-GB" sz="1300" kern="1200" spc="-15" noProof="0">
              <a:solidFill>
                <a:srgbClr val="FFFFFF"/>
              </a:solidFill>
              <a:latin typeface="Segoe UI"/>
              <a:cs typeface="Segoe UI"/>
            </a:rPr>
            <a:t> </a:t>
          </a:r>
          <a:r>
            <a:rPr lang="cy-GB" sz="1300" kern="1200" spc="-20" noProof="0">
              <a:solidFill>
                <a:srgbClr val="FFFFFF"/>
              </a:solidFill>
              <a:latin typeface="Segoe UI"/>
              <a:cs typeface="Segoe UI"/>
            </a:rPr>
            <a:t>gan:</a:t>
          </a:r>
          <a:endParaRPr lang="cy-GB" sz="1300" kern="1200" noProof="0">
            <a:latin typeface="Segoe UI"/>
            <a:cs typeface="Segoe UI"/>
          </a:endParaRPr>
        </a:p>
        <a:p>
          <a:pPr marL="0" lvl="0" indent="0" algn="ctr" defTabSz="577850">
            <a:lnSpc>
              <a:spcPct val="90000"/>
            </a:lnSpc>
            <a:spcBef>
              <a:spcPct val="0"/>
            </a:spcBef>
            <a:spcAft>
              <a:spcPct val="35000"/>
            </a:spcAft>
            <a:buNone/>
          </a:pPr>
          <a:r>
            <a:rPr lang="cy-GB" sz="1300" kern="1200" noProof="0">
              <a:solidFill>
                <a:srgbClr val="FFFFFF"/>
              </a:solidFill>
              <a:latin typeface="Segoe UI"/>
              <a:cs typeface="Segoe UI"/>
            </a:rPr>
            <a:t>Pwyllgor</a:t>
          </a:r>
          <a:r>
            <a:rPr lang="cy-GB" sz="1300" kern="1200" spc="-45" noProof="0">
              <a:solidFill>
                <a:srgbClr val="FFFFFF"/>
              </a:solidFill>
              <a:latin typeface="Segoe UI"/>
              <a:cs typeface="Segoe UI"/>
            </a:rPr>
            <a:t> </a:t>
          </a:r>
          <a:r>
            <a:rPr lang="cy-GB" sz="1300" kern="1200" spc="-10" noProof="0">
              <a:solidFill>
                <a:srgbClr val="FFFFFF"/>
              </a:solidFill>
              <a:latin typeface="Segoe UI"/>
              <a:cs typeface="Segoe UI"/>
            </a:rPr>
            <a:t>Safonau Academaidd</a:t>
          </a:r>
          <a:endParaRPr lang="cy-GB" sz="1300" kern="1200" noProof="0">
            <a:latin typeface="Segoe UI"/>
            <a:cs typeface="Segoe UI"/>
          </a:endParaRPr>
        </a:p>
        <a:p>
          <a:pPr marL="0" lvl="0" indent="0" algn="ctr" defTabSz="577850">
            <a:lnSpc>
              <a:spcPct val="90000"/>
            </a:lnSpc>
            <a:spcBef>
              <a:spcPct val="0"/>
            </a:spcBef>
            <a:spcAft>
              <a:spcPct val="35000"/>
            </a:spcAft>
            <a:buNone/>
          </a:pPr>
          <a:r>
            <a:rPr lang="cy-GB" sz="1300" kern="1200" spc="-10" noProof="0">
              <a:solidFill>
                <a:srgbClr val="FFFFFF"/>
              </a:solidFill>
              <a:latin typeface="Segoe UI"/>
              <a:cs typeface="Segoe UI"/>
            </a:rPr>
            <a:t>Senedd</a:t>
          </a:r>
          <a:endParaRPr lang="cy-GB" sz="1300" kern="1200" noProof="0"/>
        </a:p>
      </dsp:txBody>
      <dsp:txXfrm>
        <a:off x="9140090" y="132524"/>
        <a:ext cx="2033447" cy="236925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41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39890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C64F3F4-CE19-49F8-9EF4-FF4EE52031C2}" type="datetimeFigureOut">
              <a:rPr lang="en-GB" smtClean="0"/>
              <a:t>23/09/2025</a:t>
            </a:fld>
            <a:endParaRPr lang="en-GB" dirty="0"/>
          </a:p>
        </p:txBody>
      </p:sp>
      <p:sp>
        <p:nvSpPr>
          <p:cNvPr id="7" name="Slide Number Placeholder 6"/>
          <p:cNvSpPr>
            <a:spLocks noGrp="1"/>
          </p:cNvSpPr>
          <p:nvPr>
            <p:ph type="sldNum" sz="quarter" idx="12"/>
          </p:nvPr>
        </p:nvSpPr>
        <p:spPr/>
        <p:txBody>
          <a:bodyPr/>
          <a:lstStyle/>
          <a:p>
            <a:fld id="{AC82685A-BD3A-4230-8D85-804689F67293}" type="slidenum">
              <a:rPr lang="en-GB" smtClean="0"/>
              <a:t>‹#›</a:t>
            </a:fld>
            <a:endParaRPr lang="en-GB" dirty="0"/>
          </a:p>
        </p:txBody>
      </p:sp>
    </p:spTree>
    <p:extLst>
      <p:ext uri="{BB962C8B-B14F-4D97-AF65-F5344CB8AC3E}">
        <p14:creationId xmlns:p14="http://schemas.microsoft.com/office/powerpoint/2010/main" val="3505157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mono_image bckgrnd">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FE220BDD-125F-5949-A76F-2CBFD2ED60DB}"/>
              </a:ext>
            </a:extLst>
          </p:cNvPr>
          <p:cNvSpPr>
            <a:spLocks noGrp="1"/>
          </p:cNvSpPr>
          <p:nvPr>
            <p:ph type="pic" sz="quarter" idx="11"/>
          </p:nvPr>
        </p:nvSpPr>
        <p:spPr>
          <a:xfrm>
            <a:off x="0" y="0"/>
            <a:ext cx="12192000" cy="6858000"/>
          </a:xfrm>
          <a:prstGeom prst="rect">
            <a:avLst/>
          </a:prstGeom>
        </p:spPr>
        <p:txBody>
          <a:bodyPr/>
          <a:lstStyle/>
          <a:p>
            <a:endParaRPr lang="en-US" dirty="0"/>
          </a:p>
        </p:txBody>
      </p:sp>
      <p:pic>
        <p:nvPicPr>
          <p:cNvPr id="3" name="Picture 2" descr="A picture containing screenshot, text, design&#10;&#10;Description automatically generated">
            <a:extLst>
              <a:ext uri="{FF2B5EF4-FFF2-40B4-BE49-F238E27FC236}">
                <a16:creationId xmlns:a16="http://schemas.microsoft.com/office/drawing/2014/main" id="{A77CBF0D-8BC3-2CF1-CF7E-154348643612}"/>
              </a:ext>
            </a:extLst>
          </p:cNvPr>
          <p:cNvPicPr>
            <a:picLocks noChangeAspect="1"/>
          </p:cNvPicPr>
          <p:nvPr userDrawn="1"/>
        </p:nvPicPr>
        <p:blipFill>
          <a:blip r:embed="rId2"/>
          <a:stretch>
            <a:fillRect/>
          </a:stretch>
        </p:blipFill>
        <p:spPr>
          <a:xfrm>
            <a:off x="0" y="0"/>
            <a:ext cx="12096750" cy="6804422"/>
          </a:xfrm>
          <a:prstGeom prst="rect">
            <a:avLst/>
          </a:prstGeom>
        </p:spPr>
      </p:pic>
    </p:spTree>
    <p:extLst>
      <p:ext uri="{BB962C8B-B14F-4D97-AF65-F5344CB8AC3E}">
        <p14:creationId xmlns:p14="http://schemas.microsoft.com/office/powerpoint/2010/main" val="1402491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mono_image bckgrnd 2">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FE220BDD-125F-5949-A76F-2CBFD2ED60DB}"/>
              </a:ext>
            </a:extLst>
          </p:cNvPr>
          <p:cNvSpPr>
            <a:spLocks noGrp="1"/>
          </p:cNvSpPr>
          <p:nvPr>
            <p:ph type="pic" sz="quarter" idx="11"/>
          </p:nvPr>
        </p:nvSpPr>
        <p:spPr>
          <a:xfrm>
            <a:off x="0" y="0"/>
            <a:ext cx="12192000" cy="6858000"/>
          </a:xfrm>
          <a:prstGeom prst="rect">
            <a:avLst/>
          </a:prstGeom>
        </p:spPr>
        <p:txBody>
          <a:bodyPr/>
          <a:lstStyle/>
          <a:p>
            <a:endParaRPr lang="en-US" dirty="0"/>
          </a:p>
        </p:txBody>
      </p:sp>
      <p:pic>
        <p:nvPicPr>
          <p:cNvPr id="3" name="Picture 2" descr="A picture containing screenshot, white, design&#10;&#10;Description automatically generated">
            <a:extLst>
              <a:ext uri="{FF2B5EF4-FFF2-40B4-BE49-F238E27FC236}">
                <a16:creationId xmlns:a16="http://schemas.microsoft.com/office/drawing/2014/main" id="{D2E35789-51F7-6CD7-8884-F852CB36CD1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6186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descr="A blue background with a logo&#10;&#10;Description automatically generated">
            <a:extLst>
              <a:ext uri="{FF2B5EF4-FFF2-40B4-BE49-F238E27FC236}">
                <a16:creationId xmlns:a16="http://schemas.microsoft.com/office/drawing/2014/main" id="{428A2852-A043-B582-AD32-FD952299B74F}"/>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1257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A blue background with yellow text&#10;&#10;Description automatically generated">
            <a:extLst>
              <a:ext uri="{FF2B5EF4-FFF2-40B4-BE49-F238E27FC236}">
                <a16:creationId xmlns:a16="http://schemas.microsoft.com/office/drawing/2014/main" id="{AA46EE6A-794A-EBEE-BBD4-A789F25C354D}"/>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5122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94AE048-867B-9A4B-9A50-CA9AED7B45BD}"/>
              </a:ext>
            </a:extLst>
          </p:cNvPr>
          <p:cNvSpPr>
            <a:spLocks noGrp="1"/>
          </p:cNvSpPr>
          <p:nvPr>
            <p:ph type="title"/>
          </p:nvPr>
        </p:nvSpPr>
        <p:spPr>
          <a:xfrm>
            <a:off x="358219" y="365125"/>
            <a:ext cx="11481847"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F9D5FEE-F4AC-D64A-9EE2-89DD7CCAA62A}"/>
              </a:ext>
            </a:extLst>
          </p:cNvPr>
          <p:cNvSpPr>
            <a:spLocks noGrp="1"/>
          </p:cNvSpPr>
          <p:nvPr>
            <p:ph idx="1"/>
          </p:nvPr>
        </p:nvSpPr>
        <p:spPr>
          <a:xfrm>
            <a:off x="358219" y="1825625"/>
            <a:ext cx="11481847" cy="357593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56723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594AE048-867B-9A4B-9A50-CA9AED7B45BD}"/>
              </a:ext>
            </a:extLst>
          </p:cNvPr>
          <p:cNvSpPr>
            <a:spLocks noGrp="1"/>
          </p:cNvSpPr>
          <p:nvPr>
            <p:ph type="title"/>
          </p:nvPr>
        </p:nvSpPr>
        <p:spPr>
          <a:xfrm>
            <a:off x="358219" y="365125"/>
            <a:ext cx="11481847"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Text Placeholder 2">
            <a:extLst>
              <a:ext uri="{FF2B5EF4-FFF2-40B4-BE49-F238E27FC236}">
                <a16:creationId xmlns:a16="http://schemas.microsoft.com/office/drawing/2014/main" id="{4F9D5FEE-F4AC-D64A-9EE2-89DD7CCAA62A}"/>
              </a:ext>
            </a:extLst>
          </p:cNvPr>
          <p:cNvSpPr>
            <a:spLocks noGrp="1"/>
          </p:cNvSpPr>
          <p:nvPr>
            <p:ph idx="1"/>
          </p:nvPr>
        </p:nvSpPr>
        <p:spPr>
          <a:xfrm>
            <a:off x="358219" y="1825625"/>
            <a:ext cx="11481847" cy="357593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descr="A blue and white background&#10;&#10;Description automatically generated">
            <a:extLst>
              <a:ext uri="{FF2B5EF4-FFF2-40B4-BE49-F238E27FC236}">
                <a16:creationId xmlns:a16="http://schemas.microsoft.com/office/drawing/2014/main" id="{63B6A318-EF11-49E8-E8AE-15107F6C178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98408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descr="A blue and white screen&#10;&#10;Description automatically generated">
            <a:extLst>
              <a:ext uri="{FF2B5EF4-FFF2-40B4-BE49-F238E27FC236}">
                <a16:creationId xmlns:a16="http://schemas.microsoft.com/office/drawing/2014/main" id="{361A0246-C9A2-6F9B-996B-EEEFCFE6CAC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le Placeholder 1">
            <a:extLst>
              <a:ext uri="{FF2B5EF4-FFF2-40B4-BE49-F238E27FC236}">
                <a16:creationId xmlns:a16="http://schemas.microsoft.com/office/drawing/2014/main" id="{BA0C2117-DFB0-B54B-BDD0-012C8CCE9580}"/>
              </a:ext>
            </a:extLst>
          </p:cNvPr>
          <p:cNvSpPr>
            <a:spLocks noGrp="1"/>
          </p:cNvSpPr>
          <p:nvPr>
            <p:ph type="title"/>
          </p:nvPr>
        </p:nvSpPr>
        <p:spPr>
          <a:xfrm>
            <a:off x="301657" y="1420926"/>
            <a:ext cx="11594969"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4" name="Text Placeholder 2">
            <a:extLst>
              <a:ext uri="{FF2B5EF4-FFF2-40B4-BE49-F238E27FC236}">
                <a16:creationId xmlns:a16="http://schemas.microsoft.com/office/drawing/2014/main" id="{09628F5D-9BAE-634B-AE20-8E87CB48908E}"/>
              </a:ext>
            </a:extLst>
          </p:cNvPr>
          <p:cNvSpPr>
            <a:spLocks noGrp="1"/>
          </p:cNvSpPr>
          <p:nvPr>
            <p:ph idx="1"/>
          </p:nvPr>
        </p:nvSpPr>
        <p:spPr>
          <a:xfrm>
            <a:off x="301657" y="2881426"/>
            <a:ext cx="11594969" cy="365134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97148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A blue and white screen&#10;&#10;Description automatically generated">
            <a:extLst>
              <a:ext uri="{FF2B5EF4-FFF2-40B4-BE49-F238E27FC236}">
                <a16:creationId xmlns:a16="http://schemas.microsoft.com/office/drawing/2014/main" id="{361A0246-C9A2-6F9B-996B-EEEFCFE6CAC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itle Placeholder 1">
            <a:extLst>
              <a:ext uri="{FF2B5EF4-FFF2-40B4-BE49-F238E27FC236}">
                <a16:creationId xmlns:a16="http://schemas.microsoft.com/office/drawing/2014/main" id="{BA0C2117-DFB0-B54B-BDD0-012C8CCE9580}"/>
              </a:ext>
            </a:extLst>
          </p:cNvPr>
          <p:cNvSpPr>
            <a:spLocks noGrp="1"/>
          </p:cNvSpPr>
          <p:nvPr>
            <p:ph type="title"/>
          </p:nvPr>
        </p:nvSpPr>
        <p:spPr>
          <a:xfrm>
            <a:off x="301657" y="1420926"/>
            <a:ext cx="11594969"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4" name="Text Placeholder 2">
            <a:extLst>
              <a:ext uri="{FF2B5EF4-FFF2-40B4-BE49-F238E27FC236}">
                <a16:creationId xmlns:a16="http://schemas.microsoft.com/office/drawing/2014/main" id="{09628F5D-9BAE-634B-AE20-8E87CB48908E}"/>
              </a:ext>
            </a:extLst>
          </p:cNvPr>
          <p:cNvSpPr>
            <a:spLocks noGrp="1"/>
          </p:cNvSpPr>
          <p:nvPr>
            <p:ph idx="1"/>
          </p:nvPr>
        </p:nvSpPr>
        <p:spPr>
          <a:xfrm>
            <a:off x="301657" y="2881426"/>
            <a:ext cx="11594969" cy="365134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descr="A screenshot of a computer&#10;&#10;Description automatically generated">
            <a:extLst>
              <a:ext uri="{FF2B5EF4-FFF2-40B4-BE49-F238E27FC236}">
                <a16:creationId xmlns:a16="http://schemas.microsoft.com/office/drawing/2014/main" id="{0CB99F05-75D2-06B1-964A-A54B3F613142}"/>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7974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1424" y="399308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11424" y="2492897"/>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64F3F4-CE19-49F8-9EF4-FF4EE52031C2}" type="datetimeFigureOut">
              <a:rPr lang="en-GB" smtClean="0"/>
              <a:t>23/09/2025</a:t>
            </a:fld>
            <a:endParaRPr lang="en-GB" dirty="0"/>
          </a:p>
        </p:txBody>
      </p:sp>
      <p:sp>
        <p:nvSpPr>
          <p:cNvPr id="6" name="Slide Number Placeholder 5"/>
          <p:cNvSpPr>
            <a:spLocks noGrp="1"/>
          </p:cNvSpPr>
          <p:nvPr>
            <p:ph type="sldNum" sz="quarter" idx="12"/>
          </p:nvPr>
        </p:nvSpPr>
        <p:spPr/>
        <p:txBody>
          <a:bodyPr/>
          <a:lstStyle/>
          <a:p>
            <a:fld id="{AC82685A-BD3A-4230-8D85-804689F67293}" type="slidenum">
              <a:rPr lang="en-GB" smtClean="0"/>
              <a:t>‹#›</a:t>
            </a:fld>
            <a:endParaRPr lang="en-GB" dirty="0"/>
          </a:p>
        </p:txBody>
      </p:sp>
    </p:spTree>
    <p:extLst>
      <p:ext uri="{BB962C8B-B14F-4D97-AF65-F5344CB8AC3E}">
        <p14:creationId xmlns:p14="http://schemas.microsoft.com/office/powerpoint/2010/main" val="225923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3917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64F3F4-CE19-49F8-9EF4-FF4EE52031C2}" type="datetimeFigureOut">
              <a:rPr lang="en-GB" smtClean="0"/>
              <a:t>23/09/2025</a:t>
            </a:fld>
            <a:endParaRPr lang="en-GB" dirty="0"/>
          </a:p>
        </p:txBody>
      </p:sp>
      <p:sp>
        <p:nvSpPr>
          <p:cNvPr id="5" name="Footer Placeholder 4"/>
          <p:cNvSpPr>
            <a:spLocks noGrp="1"/>
          </p:cNvSpPr>
          <p:nvPr>
            <p:ph type="ftr" sz="quarter" idx="11"/>
          </p:nvPr>
        </p:nvSpPr>
        <p:spPr>
          <a:xfrm>
            <a:off x="4175787" y="6461781"/>
            <a:ext cx="3860800" cy="365125"/>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AC82685A-BD3A-4230-8D85-804689F67293}" type="slidenum">
              <a:rPr lang="en-GB" smtClean="0"/>
              <a:t>‹#›</a:t>
            </a:fld>
            <a:endParaRPr lang="en-GB" dirty="0"/>
          </a:p>
        </p:txBody>
      </p:sp>
    </p:spTree>
    <p:extLst>
      <p:ext uri="{BB962C8B-B14F-4D97-AF65-F5344CB8AC3E}">
        <p14:creationId xmlns:p14="http://schemas.microsoft.com/office/powerpoint/2010/main" val="18123212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B22E8A-2C50-AF4C-A53B-9FE993FD64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458BCFA-3574-8B4C-9AEE-81F9601D68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EEB10D2-CA13-2643-B658-FFD9F6492B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40C29-F910-6D43-9045-53D256484F6D}" type="datetimeFigureOut">
              <a:rPr lang="en-US" smtClean="0"/>
              <a:t>9/23/2025</a:t>
            </a:fld>
            <a:endParaRPr lang="en-US"/>
          </a:p>
        </p:txBody>
      </p:sp>
      <p:sp>
        <p:nvSpPr>
          <p:cNvPr id="5" name="Footer Placeholder 4">
            <a:extLst>
              <a:ext uri="{FF2B5EF4-FFF2-40B4-BE49-F238E27FC236}">
                <a16:creationId xmlns:a16="http://schemas.microsoft.com/office/drawing/2014/main" id="{79DF4703-3493-3B42-BBD9-E9BB85FDC8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B9E5F2-30AB-A84C-8130-66352CCDF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188F3-1707-3C44-A904-58D86E3FE638}" type="slidenum">
              <a:rPr lang="en-US" smtClean="0"/>
              <a:t>‹#›</a:t>
            </a:fld>
            <a:endParaRPr lang="en-US"/>
          </a:p>
        </p:txBody>
      </p:sp>
      <p:pic>
        <p:nvPicPr>
          <p:cNvPr id="8" name="Picture 7" descr="A blue background with white text&#10;&#10;Description automatically generated with low confidence">
            <a:extLst>
              <a:ext uri="{FF2B5EF4-FFF2-40B4-BE49-F238E27FC236}">
                <a16:creationId xmlns:a16="http://schemas.microsoft.com/office/drawing/2014/main" id="{23F07876-793F-CDFC-420F-0A455F595FBB}"/>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923642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291BCB-9C09-E24A-899A-13554DBEFA2E}"/>
              </a:ext>
            </a:extLst>
          </p:cNvPr>
          <p:cNvSpPr>
            <a:spLocks noGrp="1"/>
          </p:cNvSpPr>
          <p:nvPr>
            <p:ph type="title"/>
          </p:nvPr>
        </p:nvSpPr>
        <p:spPr>
          <a:xfrm>
            <a:off x="358219" y="365125"/>
            <a:ext cx="11481847"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6273185-EDC6-2448-AE66-1EE933FA5C73}"/>
              </a:ext>
            </a:extLst>
          </p:cNvPr>
          <p:cNvSpPr>
            <a:spLocks noGrp="1"/>
          </p:cNvSpPr>
          <p:nvPr>
            <p:ph type="body" idx="1"/>
          </p:nvPr>
        </p:nvSpPr>
        <p:spPr>
          <a:xfrm>
            <a:off x="358219" y="1825625"/>
            <a:ext cx="11481847" cy="357593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6" name="Picture 5" descr="A picture containing text, businesscard, screenshot, logo&#10;&#10;Description automatically generated">
            <a:extLst>
              <a:ext uri="{FF2B5EF4-FFF2-40B4-BE49-F238E27FC236}">
                <a16:creationId xmlns:a16="http://schemas.microsoft.com/office/drawing/2014/main" id="{067C0C12-FBAF-6992-A87D-A0CF5E789462}"/>
              </a:ext>
            </a:extLst>
          </p:cNvPr>
          <p:cNvPicPr>
            <a:picLocks noChangeAspect="1"/>
          </p:cNvPicPr>
          <p:nvPr userDrawn="1"/>
        </p:nvPicPr>
        <p:blipFill>
          <a:blip r:embed="rId9"/>
          <a:stretch>
            <a:fillRect/>
          </a:stretch>
        </p:blipFill>
        <p:spPr>
          <a:xfrm>
            <a:off x="0" y="0"/>
            <a:ext cx="12192000" cy="6858000"/>
          </a:xfrm>
          <a:prstGeom prst="rect">
            <a:avLst/>
          </a:prstGeom>
        </p:spPr>
      </p:pic>
    </p:spTree>
    <p:extLst>
      <p:ext uri="{BB962C8B-B14F-4D97-AF65-F5344CB8AC3E}">
        <p14:creationId xmlns:p14="http://schemas.microsoft.com/office/powerpoint/2010/main" val="1384196811"/>
      </p:ext>
    </p:extLst>
  </p:cSld>
  <p:clrMap bg1="lt1" tx1="dk1" bg2="lt2" tx2="dk2" accent1="accent1" accent2="accent2" accent3="accent3" accent4="accent4" accent5="accent5" accent6="accent6" hlink="hlink" folHlink="folHlink"/>
  <p:sldLayoutIdLst>
    <p:sldLayoutId id="2147483682" r:id="rId1"/>
    <p:sldLayoutId id="2147483685" r:id="rId2"/>
    <p:sldLayoutId id="2147483684" r:id="rId3"/>
    <p:sldLayoutId id="2147483686" r:id="rId4"/>
    <p:sldLayoutId id="2147483707" r:id="rId5"/>
    <p:sldLayoutId id="2147483709" r:id="rId6"/>
    <p:sldLayoutId id="214748371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378712"/>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3.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19.svg"/><Relationship Id="rId5" Type="http://schemas.openxmlformats.org/officeDocument/2006/relationships/image" Target="../media/image25.svg"/><Relationship Id="rId10" Type="http://schemas.openxmlformats.org/officeDocument/2006/relationships/image" Target="../media/image18.png"/><Relationship Id="rId4" Type="http://schemas.openxmlformats.org/officeDocument/2006/relationships/image" Target="../media/image24.png"/><Relationship Id="rId9"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27.sv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3.sv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3.svg"/><Relationship Id="rId7" Type="http://schemas.openxmlformats.org/officeDocument/2006/relationships/image" Target="../media/image2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26.png"/><Relationship Id="rId11" Type="http://schemas.openxmlformats.org/officeDocument/2006/relationships/image" Target="../media/image37.svg"/><Relationship Id="rId5" Type="http://schemas.openxmlformats.org/officeDocument/2006/relationships/image" Target="../media/image33.svg"/><Relationship Id="rId10" Type="http://schemas.openxmlformats.org/officeDocument/2006/relationships/image" Target="../media/image36.png"/><Relationship Id="rId4" Type="http://schemas.openxmlformats.org/officeDocument/2006/relationships/image" Target="../media/image32.png"/><Relationship Id="rId9" Type="http://schemas.openxmlformats.org/officeDocument/2006/relationships/image" Target="../media/image35.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39.sv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9.svg"/><Relationship Id="rId7" Type="http://schemas.openxmlformats.org/officeDocument/2006/relationships/image" Target="../media/image43.sv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13.svg"/></Relationships>
</file>

<file path=ppt/slides/_rels/slide2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uwtsd.ac.uk/cy/llawlyfr-ansawdd-academaidd" TargetMode="External"/><Relationship Id="rId2" Type="http://schemas.openxmlformats.org/officeDocument/2006/relationships/hyperlink" Target="https://www.uwtsd.ac.uk/academic-quality-handbook" TargetMode="Externa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27.svg"/><Relationship Id="rId7" Type="http://schemas.openxmlformats.org/officeDocument/2006/relationships/image" Target="../media/image47.sv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49.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https://forms.office.com/Pages/ResponsePage.aspx?id=-REPTm4EBUWcuNshUjEeIbQV06Fe_sVHhGig55BAETZUNVlWUERMVTZCWUxTQ0JDOTNHOFBDSFROQyQlQCN0PWcu" TargetMode="External"/><Relationship Id="rId2" Type="http://schemas.openxmlformats.org/officeDocument/2006/relationships/hyperlink" Target="https://forms.office.com/pages/responsepage.aspx?id=-REPTm4EBUWcuNshUjEeIbQV06Fe_sVHhGig55BAETZUQjlFQUE3SlVBS01PODgzUVhERDRWUElTQyQlQCN0PWcu" TargetMode="Externa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hyperlink" Target="https://www.uwtsd.ac.uk/cy/llawlyfr-ansawdd-academaidd" TargetMode="External"/><Relationship Id="rId2" Type="http://schemas.openxmlformats.org/officeDocument/2006/relationships/hyperlink" Target="https://www.uwtsd.ac.uk/academic-quality-handbook"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www.uwtsd.ac.uk/cy/media/2555/download?attachment" TargetMode="External"/><Relationship Id="rId2" Type="http://schemas.openxmlformats.org/officeDocument/2006/relationships/hyperlink" Target="https://www.uwtsd.ac.uk/media/2555/download?attachment" TargetMode="Externa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mailto:allanolSA@pcydds.ac.uk" TargetMode="External"/><Relationship Id="rId2" Type="http://schemas.openxmlformats.org/officeDocument/2006/relationships/hyperlink" Target="mailto:aoexternals@uwtsd.ac.uk"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uwtsd.ac.uk/cy/llawlyfr-ansawdd-academaidd" TargetMode="External"/><Relationship Id="rId7" Type="http://schemas.openxmlformats.org/officeDocument/2006/relationships/hyperlink" Target="https://www.uwtsd.ac.uk/media/2592/download?attachment" TargetMode="External"/><Relationship Id="rId2" Type="http://schemas.openxmlformats.org/officeDocument/2006/relationships/hyperlink" Target="https://www.uwtsd.ac.uk/academic-quality-handbook" TargetMode="External"/><Relationship Id="rId1" Type="http://schemas.openxmlformats.org/officeDocument/2006/relationships/slideLayout" Target="../slideLayouts/slideLayout5.xml"/><Relationship Id="rId6" Type="http://schemas.openxmlformats.org/officeDocument/2006/relationships/hyperlink" Target="https://www.uwtsd.ac.uk/media/1602/download?attachment" TargetMode="External"/><Relationship Id="rId5" Type="http://schemas.openxmlformats.org/officeDocument/2006/relationships/hyperlink" Target="https://www.uwtsd.ac.uk/cy/media/2592/download?attachment" TargetMode="External"/><Relationship Id="rId4" Type="http://schemas.openxmlformats.org/officeDocument/2006/relationships/hyperlink" Target="https://www.uwtsd.ac.uk/cy/media/1602/download?attachment" TargetMode="External"/><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uwtsd.ac.uk/external-examiners" TargetMode="External"/><Relationship Id="rId2" Type="http://schemas.openxmlformats.org/officeDocument/2006/relationships/hyperlink" Target="https://www.uwtsd.ac.uk/cy/arholwyr-allanol"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14EB12B-43A5-8DE2-12E0-1F82E6B86310}"/>
              </a:ext>
            </a:extLst>
          </p:cNvPr>
          <p:cNvSpPr txBox="1">
            <a:spLocks/>
          </p:cNvSpPr>
          <p:nvPr/>
        </p:nvSpPr>
        <p:spPr>
          <a:xfrm>
            <a:off x="683568" y="3429000"/>
            <a:ext cx="6400800" cy="1752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accent2"/>
              </a:solidFill>
            </a:endParaRPr>
          </a:p>
        </p:txBody>
      </p:sp>
      <p:sp>
        <p:nvSpPr>
          <p:cNvPr id="4" name="Rectangle 3">
            <a:extLst>
              <a:ext uri="{FF2B5EF4-FFF2-40B4-BE49-F238E27FC236}">
                <a16:creationId xmlns:a16="http://schemas.microsoft.com/office/drawing/2014/main" id="{C86D18B9-046E-2267-342D-6EA8CBC30F43}"/>
              </a:ext>
            </a:extLst>
          </p:cNvPr>
          <p:cNvSpPr/>
          <p:nvPr/>
        </p:nvSpPr>
        <p:spPr>
          <a:xfrm>
            <a:off x="0" y="1526171"/>
            <a:ext cx="12192000" cy="1534389"/>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4F61C55C-10E2-B67C-C18A-82CAA5A236C0}"/>
              </a:ext>
            </a:extLst>
          </p:cNvPr>
          <p:cNvSpPr txBox="1"/>
          <p:nvPr/>
        </p:nvSpPr>
        <p:spPr>
          <a:xfrm>
            <a:off x="2623560" y="1754756"/>
            <a:ext cx="6097424" cy="1077218"/>
          </a:xfrm>
          <a:prstGeom prst="rect">
            <a:avLst/>
          </a:prstGeom>
          <a:noFill/>
        </p:spPr>
        <p:txBody>
          <a:bodyPr wrap="square">
            <a:spAutoFit/>
          </a:bodyPr>
          <a:lstStyle/>
          <a:p>
            <a:r>
              <a:rPr lang="en-US" altLang="en-US" sz="3200" dirty="0" err="1">
                <a:solidFill>
                  <a:schemeClr val="bg1"/>
                </a:solidFill>
                <a:ea typeface="ＭＳ Ｐゴシック" panose="020B0600070205080204" pitchFamily="34" charset="-128"/>
              </a:rPr>
              <a:t>Sesiwn</a:t>
            </a:r>
            <a:r>
              <a:rPr lang="en-US" altLang="en-US" sz="3200" dirty="0">
                <a:solidFill>
                  <a:schemeClr val="bg1"/>
                </a:solidFill>
                <a:ea typeface="ＭＳ Ｐゴシック" panose="020B0600070205080204" pitchFamily="34" charset="-128"/>
              </a:rPr>
              <a:t> </a:t>
            </a:r>
            <a:r>
              <a:rPr lang="en-US" altLang="en-US" sz="3200" dirty="0" err="1">
                <a:solidFill>
                  <a:schemeClr val="bg1"/>
                </a:solidFill>
                <a:ea typeface="ＭＳ Ｐゴシック" panose="020B0600070205080204" pitchFamily="34" charset="-128"/>
              </a:rPr>
              <a:t>Gynefino</a:t>
            </a:r>
            <a:r>
              <a:rPr lang="en-US" altLang="en-US" sz="3200" dirty="0">
                <a:solidFill>
                  <a:schemeClr val="bg1"/>
                </a:solidFill>
                <a:ea typeface="ＭＳ Ｐゴシック" panose="020B0600070205080204" pitchFamily="34" charset="-128"/>
              </a:rPr>
              <a:t> </a:t>
            </a:r>
            <a:r>
              <a:rPr lang="en-US" altLang="en-US" sz="3200" dirty="0" err="1">
                <a:solidFill>
                  <a:schemeClr val="bg1"/>
                </a:solidFill>
                <a:ea typeface="ＭＳ Ｐゴシック" panose="020B0600070205080204" pitchFamily="34" charset="-128"/>
              </a:rPr>
              <a:t>Arholwyr</a:t>
            </a:r>
            <a:r>
              <a:rPr lang="en-US" altLang="en-US" sz="3200" dirty="0">
                <a:solidFill>
                  <a:schemeClr val="bg1"/>
                </a:solidFill>
                <a:ea typeface="ＭＳ Ｐゴシック" panose="020B0600070205080204" pitchFamily="34" charset="-128"/>
              </a:rPr>
              <a:t> </a:t>
            </a:r>
            <a:r>
              <a:rPr lang="en-US" altLang="en-US" sz="3200" dirty="0" err="1">
                <a:solidFill>
                  <a:schemeClr val="bg1"/>
                </a:solidFill>
                <a:ea typeface="ＭＳ Ｐゴシック" panose="020B0600070205080204" pitchFamily="34" charset="-128"/>
              </a:rPr>
              <a:t>Allanol</a:t>
            </a:r>
            <a:endParaRPr lang="en-US" altLang="en-US" sz="3200" dirty="0">
              <a:solidFill>
                <a:schemeClr val="bg1"/>
              </a:solidFill>
              <a:ea typeface="ＭＳ Ｐゴシック" panose="020B0600070205080204" pitchFamily="34" charset="-128"/>
            </a:endParaRPr>
          </a:p>
          <a:p>
            <a:r>
              <a:rPr lang="en-US" altLang="en-US" sz="3200" dirty="0" err="1">
                <a:solidFill>
                  <a:schemeClr val="bg1"/>
                </a:solidFill>
                <a:ea typeface="ＭＳ Ｐゴシック" panose="020B0600070205080204" pitchFamily="34" charset="-128"/>
              </a:rPr>
              <a:t>Rheoliadau</a:t>
            </a:r>
            <a:r>
              <a:rPr lang="en-US" altLang="en-US" sz="3200" dirty="0">
                <a:solidFill>
                  <a:schemeClr val="bg1"/>
                </a:solidFill>
                <a:ea typeface="ＭＳ Ｐゴシック" panose="020B0600070205080204" pitchFamily="34" charset="-128"/>
              </a:rPr>
              <a:t> ac </a:t>
            </a:r>
            <a:r>
              <a:rPr lang="en-US" altLang="en-US" sz="3200" dirty="0" err="1">
                <a:solidFill>
                  <a:schemeClr val="bg1"/>
                </a:solidFill>
                <a:ea typeface="ＭＳ Ｐゴシック" panose="020B0600070205080204" pitchFamily="34" charset="-128"/>
              </a:rPr>
              <a:t>Arholwyr</a:t>
            </a:r>
            <a:r>
              <a:rPr lang="en-US" altLang="en-US" sz="3200" dirty="0">
                <a:solidFill>
                  <a:schemeClr val="bg1"/>
                </a:solidFill>
                <a:ea typeface="ＭＳ Ｐゴシック" panose="020B0600070205080204" pitchFamily="34" charset="-128"/>
              </a:rPr>
              <a:t> </a:t>
            </a:r>
            <a:r>
              <a:rPr lang="en-US" altLang="en-US" sz="3200" dirty="0" err="1">
                <a:solidFill>
                  <a:schemeClr val="bg1"/>
                </a:solidFill>
                <a:ea typeface="ＭＳ Ｐゴシック" panose="020B0600070205080204" pitchFamily="34" charset="-128"/>
              </a:rPr>
              <a:t>Allanol</a:t>
            </a:r>
            <a:endParaRPr lang="en-US" altLang="en-US" sz="3200" dirty="0">
              <a:solidFill>
                <a:schemeClr val="bg1"/>
              </a:solidFill>
              <a:ea typeface="ＭＳ Ｐゴシック" panose="020B0600070205080204" pitchFamily="34" charset="-128"/>
            </a:endParaRPr>
          </a:p>
        </p:txBody>
      </p:sp>
      <p:sp>
        <p:nvSpPr>
          <p:cNvPr id="7" name="Rectangle 6">
            <a:extLst>
              <a:ext uri="{FF2B5EF4-FFF2-40B4-BE49-F238E27FC236}">
                <a16:creationId xmlns:a16="http://schemas.microsoft.com/office/drawing/2014/main" id="{5E6417A4-1D40-FCFC-874C-E477F05D332D}"/>
              </a:ext>
            </a:extLst>
          </p:cNvPr>
          <p:cNvSpPr/>
          <p:nvPr/>
        </p:nvSpPr>
        <p:spPr>
          <a:xfrm>
            <a:off x="0" y="3174853"/>
            <a:ext cx="12192000" cy="153438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DC045F13-1762-3C52-F971-203676BA1E51}"/>
              </a:ext>
            </a:extLst>
          </p:cNvPr>
          <p:cNvSpPr txBox="1"/>
          <p:nvPr/>
        </p:nvSpPr>
        <p:spPr>
          <a:xfrm>
            <a:off x="2623560" y="3403438"/>
            <a:ext cx="6097424" cy="1077218"/>
          </a:xfrm>
          <a:prstGeom prst="rect">
            <a:avLst/>
          </a:prstGeom>
          <a:noFill/>
        </p:spPr>
        <p:txBody>
          <a:bodyPr wrap="square">
            <a:spAutoFit/>
          </a:bodyPr>
          <a:lstStyle/>
          <a:p>
            <a:r>
              <a:rPr lang="en-GB" altLang="en-US" sz="3200">
                <a:solidFill>
                  <a:schemeClr val="bg1"/>
                </a:solidFill>
                <a:ea typeface="ＭＳ Ｐゴシック" panose="020B0600070205080204" pitchFamily="34" charset="-128"/>
              </a:rPr>
              <a:t>External Examiner Induction</a:t>
            </a:r>
          </a:p>
          <a:p>
            <a:r>
              <a:rPr lang="en-GB" altLang="en-US" sz="3200">
                <a:solidFill>
                  <a:schemeClr val="bg1"/>
                </a:solidFill>
                <a:ea typeface="ＭＳ Ｐゴシック" panose="020B0600070205080204" pitchFamily="34" charset="-128"/>
              </a:rPr>
              <a:t>Regulations and External Examiners</a:t>
            </a:r>
            <a:endParaRPr lang="en-US" altLang="en-US" sz="3200">
              <a:solidFill>
                <a:schemeClr val="bg1"/>
              </a:solidFill>
              <a:ea typeface="ＭＳ Ｐゴシック" panose="020B0600070205080204" pitchFamily="34" charset="-128"/>
            </a:endParaRPr>
          </a:p>
        </p:txBody>
      </p:sp>
      <p:sp>
        <p:nvSpPr>
          <p:cNvPr id="9" name="TextBox 8">
            <a:extLst>
              <a:ext uri="{FF2B5EF4-FFF2-40B4-BE49-F238E27FC236}">
                <a16:creationId xmlns:a16="http://schemas.microsoft.com/office/drawing/2014/main" id="{93DC6C64-8395-F591-0552-C33F796EC4EE}"/>
              </a:ext>
            </a:extLst>
          </p:cNvPr>
          <p:cNvSpPr txBox="1"/>
          <p:nvPr/>
        </p:nvSpPr>
        <p:spPr>
          <a:xfrm>
            <a:off x="1023359" y="1754756"/>
            <a:ext cx="1600201" cy="1077218"/>
          </a:xfrm>
          <a:prstGeom prst="rect">
            <a:avLst/>
          </a:prstGeom>
          <a:noFill/>
        </p:spPr>
        <p:txBody>
          <a:bodyPr wrap="square">
            <a:spAutoFit/>
          </a:bodyPr>
          <a:lstStyle/>
          <a:p>
            <a:r>
              <a:rPr lang="en-US" altLang="en-US" sz="3200" b="1">
                <a:solidFill>
                  <a:schemeClr val="bg1"/>
                </a:solidFill>
                <a:ea typeface="ＭＳ Ｐゴシック" panose="020B0600070205080204" pitchFamily="34" charset="-128"/>
              </a:rPr>
              <a:t>Medi</a:t>
            </a:r>
          </a:p>
          <a:p>
            <a:r>
              <a:rPr lang="en-US" altLang="en-US" sz="3200" b="1">
                <a:solidFill>
                  <a:schemeClr val="bg1"/>
                </a:solidFill>
                <a:ea typeface="ＭＳ Ｐゴシック" panose="020B0600070205080204" pitchFamily="34" charset="-128"/>
              </a:rPr>
              <a:t>2025</a:t>
            </a:r>
          </a:p>
        </p:txBody>
      </p:sp>
      <p:sp>
        <p:nvSpPr>
          <p:cNvPr id="10" name="TextBox 9">
            <a:extLst>
              <a:ext uri="{FF2B5EF4-FFF2-40B4-BE49-F238E27FC236}">
                <a16:creationId xmlns:a16="http://schemas.microsoft.com/office/drawing/2014/main" id="{448FB842-5B81-8AB7-8E5B-DED4FEB84AE9}"/>
              </a:ext>
            </a:extLst>
          </p:cNvPr>
          <p:cNvSpPr txBox="1"/>
          <p:nvPr/>
        </p:nvSpPr>
        <p:spPr>
          <a:xfrm>
            <a:off x="1023359" y="3403438"/>
            <a:ext cx="1600201" cy="1077218"/>
          </a:xfrm>
          <a:prstGeom prst="rect">
            <a:avLst/>
          </a:prstGeom>
          <a:noFill/>
        </p:spPr>
        <p:txBody>
          <a:bodyPr wrap="square">
            <a:spAutoFit/>
          </a:bodyPr>
          <a:lstStyle/>
          <a:p>
            <a:r>
              <a:rPr lang="en-GB" altLang="en-US" sz="3200" b="1">
                <a:solidFill>
                  <a:schemeClr val="bg1"/>
                </a:solidFill>
                <a:ea typeface="ＭＳ Ｐゴシック" panose="020B0600070205080204" pitchFamily="34" charset="-128"/>
              </a:rPr>
              <a:t>Sept</a:t>
            </a:r>
          </a:p>
          <a:p>
            <a:r>
              <a:rPr lang="en-GB" altLang="en-US" sz="3200" b="1">
                <a:solidFill>
                  <a:schemeClr val="bg1"/>
                </a:solidFill>
                <a:ea typeface="ＭＳ Ｐゴシック" panose="020B0600070205080204" pitchFamily="34" charset="-128"/>
              </a:rPr>
              <a:t>2025</a:t>
            </a:r>
            <a:endParaRPr lang="en-US" altLang="en-US" sz="3200" b="1">
              <a:solidFill>
                <a:schemeClr val="bg1"/>
              </a:solidFill>
              <a:ea typeface="ＭＳ Ｐゴシック" panose="020B0600070205080204" pitchFamily="34" charset="-128"/>
            </a:endParaRPr>
          </a:p>
        </p:txBody>
      </p:sp>
      <p:cxnSp>
        <p:nvCxnSpPr>
          <p:cNvPr id="12" name="Straight Connector 11">
            <a:extLst>
              <a:ext uri="{FF2B5EF4-FFF2-40B4-BE49-F238E27FC236}">
                <a16:creationId xmlns:a16="http://schemas.microsoft.com/office/drawing/2014/main" id="{7751BAA1-6198-DF47-258F-F46A72B4CE02}"/>
              </a:ext>
            </a:extLst>
          </p:cNvPr>
          <p:cNvCxnSpPr/>
          <p:nvPr/>
        </p:nvCxnSpPr>
        <p:spPr>
          <a:xfrm>
            <a:off x="2333002" y="1845892"/>
            <a:ext cx="0" cy="888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615E119-9264-2D11-671C-012FBC4F5235}"/>
              </a:ext>
            </a:extLst>
          </p:cNvPr>
          <p:cNvCxnSpPr/>
          <p:nvPr/>
        </p:nvCxnSpPr>
        <p:spPr>
          <a:xfrm>
            <a:off x="2333002" y="3512322"/>
            <a:ext cx="0" cy="888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837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DBBC-51EF-529D-7559-F13480FDAEAC}"/>
              </a:ext>
            </a:extLst>
          </p:cNvPr>
          <p:cNvSpPr>
            <a:spLocks noGrp="1"/>
          </p:cNvSpPr>
          <p:nvPr>
            <p:ph type="title"/>
          </p:nvPr>
        </p:nvSpPr>
        <p:spPr>
          <a:xfrm>
            <a:off x="2216150" y="-105480"/>
            <a:ext cx="11594969" cy="1325563"/>
          </a:xfrm>
        </p:spPr>
        <p:txBody>
          <a:bodyPr>
            <a:normAutofit/>
          </a:bodyPr>
          <a:lstStyle/>
          <a:p>
            <a:r>
              <a:rPr lang="en-GB" sz="3600" dirty="0" err="1">
                <a:solidFill>
                  <a:schemeClr val="bg1"/>
                </a:solidFill>
              </a:rPr>
              <a:t>Dibenion</a:t>
            </a:r>
            <a:r>
              <a:rPr lang="en-GB" sz="3600" dirty="0">
                <a:solidFill>
                  <a:schemeClr val="bg1"/>
                </a:solidFill>
              </a:rPr>
              <a:t> </a:t>
            </a:r>
            <a:r>
              <a:rPr lang="en-GB" sz="3600" dirty="0" err="1">
                <a:solidFill>
                  <a:schemeClr val="bg1"/>
                </a:solidFill>
              </a:rPr>
              <a:t>Arholwyr</a:t>
            </a:r>
            <a:r>
              <a:rPr lang="en-GB" sz="3600" dirty="0">
                <a:solidFill>
                  <a:schemeClr val="bg1"/>
                </a:solidFill>
              </a:rPr>
              <a:t> </a:t>
            </a:r>
            <a:r>
              <a:rPr lang="en-GB" sz="3600" dirty="0" err="1">
                <a:solidFill>
                  <a:schemeClr val="bg1"/>
                </a:solidFill>
              </a:rPr>
              <a:t>Allanol</a:t>
            </a:r>
            <a:br>
              <a:rPr lang="en-GB" sz="3600" dirty="0">
                <a:solidFill>
                  <a:schemeClr val="bg1"/>
                </a:solidFill>
              </a:rPr>
            </a:br>
            <a:r>
              <a:rPr lang="en-GB" sz="3600" dirty="0">
                <a:solidFill>
                  <a:schemeClr val="bg1"/>
                </a:solidFill>
              </a:rPr>
              <a:t>Purposes of External Examiners</a:t>
            </a:r>
          </a:p>
        </p:txBody>
      </p:sp>
      <p:sp>
        <p:nvSpPr>
          <p:cNvPr id="4" name="TextBox 3">
            <a:extLst>
              <a:ext uri="{FF2B5EF4-FFF2-40B4-BE49-F238E27FC236}">
                <a16:creationId xmlns:a16="http://schemas.microsoft.com/office/drawing/2014/main" id="{76BD7763-8625-6DBF-AEC9-56882CD4B2ED}"/>
              </a:ext>
            </a:extLst>
          </p:cNvPr>
          <p:cNvSpPr txBox="1"/>
          <p:nvPr/>
        </p:nvSpPr>
        <p:spPr>
          <a:xfrm>
            <a:off x="567167" y="5266819"/>
            <a:ext cx="2957972" cy="923330"/>
          </a:xfrm>
          <a:prstGeom prst="rect">
            <a:avLst/>
          </a:prstGeom>
          <a:noFill/>
        </p:spPr>
        <p:txBody>
          <a:bodyPr wrap="square" rtlCol="0">
            <a:spAutoFit/>
          </a:bodyPr>
          <a:lstStyle/>
          <a:p>
            <a:pPr algn="ctr"/>
            <a:r>
              <a:rPr lang="en-GB" dirty="0"/>
              <a:t>Standard of award maintained at appropriate level</a:t>
            </a:r>
          </a:p>
        </p:txBody>
      </p:sp>
      <p:sp>
        <p:nvSpPr>
          <p:cNvPr id="5" name="TextBox 4">
            <a:extLst>
              <a:ext uri="{FF2B5EF4-FFF2-40B4-BE49-F238E27FC236}">
                <a16:creationId xmlns:a16="http://schemas.microsoft.com/office/drawing/2014/main" id="{8780ADCC-4630-72F4-9991-B6F8ADCA4D3E}"/>
              </a:ext>
            </a:extLst>
          </p:cNvPr>
          <p:cNvSpPr txBox="1"/>
          <p:nvPr/>
        </p:nvSpPr>
        <p:spPr>
          <a:xfrm>
            <a:off x="4308919" y="5266819"/>
            <a:ext cx="3219450" cy="1200329"/>
          </a:xfrm>
          <a:prstGeom prst="rect">
            <a:avLst/>
          </a:prstGeom>
          <a:noFill/>
        </p:spPr>
        <p:txBody>
          <a:bodyPr wrap="square" rtlCol="0">
            <a:spAutoFit/>
          </a:bodyPr>
          <a:lstStyle/>
          <a:p>
            <a:pPr algn="ctr"/>
            <a:r>
              <a:rPr lang="en-GB" dirty="0"/>
              <a:t>Standards of student performance are comparable with similar programmes in other UK institutions;</a:t>
            </a:r>
          </a:p>
        </p:txBody>
      </p:sp>
      <p:sp>
        <p:nvSpPr>
          <p:cNvPr id="6" name="TextBox 5">
            <a:extLst>
              <a:ext uri="{FF2B5EF4-FFF2-40B4-BE49-F238E27FC236}">
                <a16:creationId xmlns:a16="http://schemas.microsoft.com/office/drawing/2014/main" id="{C706E136-E19C-64F1-A8F0-C75E191FC8D6}"/>
              </a:ext>
            </a:extLst>
          </p:cNvPr>
          <p:cNvSpPr txBox="1"/>
          <p:nvPr/>
        </p:nvSpPr>
        <p:spPr>
          <a:xfrm>
            <a:off x="8312150" y="5266819"/>
            <a:ext cx="3219450" cy="923330"/>
          </a:xfrm>
          <a:prstGeom prst="rect">
            <a:avLst/>
          </a:prstGeom>
          <a:noFill/>
        </p:spPr>
        <p:txBody>
          <a:bodyPr wrap="square" rtlCol="0">
            <a:spAutoFit/>
          </a:bodyPr>
          <a:lstStyle/>
          <a:p>
            <a:pPr algn="ctr"/>
            <a:r>
              <a:rPr lang="en-GB" dirty="0"/>
              <a:t>Processes for assessment and determination of award are sound and fairly conducted.</a:t>
            </a:r>
          </a:p>
        </p:txBody>
      </p:sp>
      <p:pic>
        <p:nvPicPr>
          <p:cNvPr id="8" name="Graphic 7" descr="Checklist with solid fill">
            <a:extLst>
              <a:ext uri="{FF2B5EF4-FFF2-40B4-BE49-F238E27FC236}">
                <a16:creationId xmlns:a16="http://schemas.microsoft.com/office/drawing/2014/main" id="{B3216F38-6CD3-BA5D-328E-599D08291F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8953" y="4272540"/>
            <a:ext cx="914400" cy="914400"/>
          </a:xfrm>
          <a:prstGeom prst="rect">
            <a:avLst/>
          </a:prstGeom>
        </p:spPr>
      </p:pic>
      <p:pic>
        <p:nvPicPr>
          <p:cNvPr id="9" name="Graphic 8" descr="Architecture with solid fill">
            <a:extLst>
              <a:ext uri="{FF2B5EF4-FFF2-40B4-BE49-F238E27FC236}">
                <a16:creationId xmlns:a16="http://schemas.microsoft.com/office/drawing/2014/main" id="{E3CA792E-B259-90EC-2D05-F86A60B3FC1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464675" y="4272540"/>
            <a:ext cx="914400" cy="914400"/>
          </a:xfrm>
          <a:prstGeom prst="rect">
            <a:avLst/>
          </a:prstGeom>
        </p:spPr>
      </p:pic>
      <p:pic>
        <p:nvPicPr>
          <p:cNvPr id="10" name="Graphic 9" descr="Venn diagram with solid fill">
            <a:extLst>
              <a:ext uri="{FF2B5EF4-FFF2-40B4-BE49-F238E27FC236}">
                <a16:creationId xmlns:a16="http://schemas.microsoft.com/office/drawing/2014/main" id="{5A4130F3-4993-FD76-6276-D09D6B934B9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461444" y="4243236"/>
            <a:ext cx="914400" cy="914400"/>
          </a:xfrm>
          <a:prstGeom prst="rect">
            <a:avLst/>
          </a:prstGeom>
        </p:spPr>
      </p:pic>
      <p:cxnSp>
        <p:nvCxnSpPr>
          <p:cNvPr id="12" name="Straight Connector 11">
            <a:extLst>
              <a:ext uri="{FF2B5EF4-FFF2-40B4-BE49-F238E27FC236}">
                <a16:creationId xmlns:a16="http://schemas.microsoft.com/office/drawing/2014/main" id="{0B859440-D59C-4E78-5C33-7122A685DCDA}"/>
              </a:ext>
            </a:extLst>
          </p:cNvPr>
          <p:cNvCxnSpPr/>
          <p:nvPr/>
        </p:nvCxnSpPr>
        <p:spPr>
          <a:xfrm>
            <a:off x="596900" y="4073020"/>
            <a:ext cx="110871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89353E5-5C94-B639-474E-E31614BD7666}"/>
              </a:ext>
            </a:extLst>
          </p:cNvPr>
          <p:cNvSpPr txBox="1"/>
          <p:nvPr/>
        </p:nvSpPr>
        <p:spPr>
          <a:xfrm>
            <a:off x="567167" y="2702476"/>
            <a:ext cx="2957972" cy="646331"/>
          </a:xfrm>
          <a:prstGeom prst="rect">
            <a:avLst/>
          </a:prstGeom>
          <a:noFill/>
        </p:spPr>
        <p:txBody>
          <a:bodyPr wrap="square" rtlCol="0">
            <a:spAutoFit/>
          </a:bodyPr>
          <a:lstStyle/>
          <a:p>
            <a:pPr algn="ctr"/>
            <a:r>
              <a:rPr lang="en-GB" dirty="0"/>
              <a:t>Y </a:t>
            </a:r>
            <a:r>
              <a:rPr lang="en-GB" dirty="0" err="1"/>
              <a:t>cynhelir</a:t>
            </a:r>
            <a:r>
              <a:rPr lang="en-GB" dirty="0"/>
              <a:t> </a:t>
            </a:r>
            <a:r>
              <a:rPr lang="en-GB" dirty="0" err="1"/>
              <a:t>safon</a:t>
            </a:r>
            <a:r>
              <a:rPr lang="en-GB" dirty="0"/>
              <a:t> </a:t>
            </a:r>
            <a:r>
              <a:rPr lang="en-GB" dirty="0" err="1"/>
              <a:t>pob</a:t>
            </a:r>
            <a:r>
              <a:rPr lang="en-GB" dirty="0"/>
              <a:t> </a:t>
            </a:r>
            <a:r>
              <a:rPr lang="en-GB" dirty="0" err="1"/>
              <a:t>dyfarniad</a:t>
            </a:r>
            <a:r>
              <a:rPr lang="en-GB" dirty="0"/>
              <a:t> </a:t>
            </a:r>
            <a:r>
              <a:rPr lang="en-GB" dirty="0" err="1"/>
              <a:t>ar</a:t>
            </a:r>
            <a:r>
              <a:rPr lang="en-GB" dirty="0"/>
              <a:t> </a:t>
            </a:r>
            <a:r>
              <a:rPr lang="en-GB" dirty="0" err="1"/>
              <a:t>lefel</a:t>
            </a:r>
            <a:r>
              <a:rPr lang="en-GB" dirty="0"/>
              <a:t> </a:t>
            </a:r>
            <a:r>
              <a:rPr lang="en-GB" dirty="0" err="1"/>
              <a:t>briodol</a:t>
            </a:r>
            <a:endParaRPr lang="en-GB" dirty="0"/>
          </a:p>
        </p:txBody>
      </p:sp>
      <p:sp>
        <p:nvSpPr>
          <p:cNvPr id="14" name="TextBox 13">
            <a:extLst>
              <a:ext uri="{FF2B5EF4-FFF2-40B4-BE49-F238E27FC236}">
                <a16:creationId xmlns:a16="http://schemas.microsoft.com/office/drawing/2014/main" id="{A3C85E4D-6B80-924F-D79E-643089DA40DB}"/>
              </a:ext>
            </a:extLst>
          </p:cNvPr>
          <p:cNvSpPr txBox="1"/>
          <p:nvPr/>
        </p:nvSpPr>
        <p:spPr>
          <a:xfrm>
            <a:off x="4308919" y="2702476"/>
            <a:ext cx="3219450" cy="1200329"/>
          </a:xfrm>
          <a:prstGeom prst="rect">
            <a:avLst/>
          </a:prstGeom>
          <a:noFill/>
        </p:spPr>
        <p:txBody>
          <a:bodyPr wrap="square" rtlCol="0">
            <a:spAutoFit/>
          </a:bodyPr>
          <a:lstStyle/>
          <a:p>
            <a:pPr algn="ctr"/>
            <a:r>
              <a:rPr lang="en-GB" dirty="0"/>
              <a:t>Bod </a:t>
            </a:r>
            <a:r>
              <a:rPr lang="en-GB" dirty="0" err="1"/>
              <a:t>safonau</a:t>
            </a:r>
            <a:r>
              <a:rPr lang="en-GB" dirty="0"/>
              <a:t> </a:t>
            </a:r>
            <a:r>
              <a:rPr lang="en-GB" dirty="0" err="1"/>
              <a:t>perfformiad</a:t>
            </a:r>
            <a:r>
              <a:rPr lang="en-GB" dirty="0"/>
              <a:t> </a:t>
            </a:r>
            <a:r>
              <a:rPr lang="en-GB" dirty="0" err="1"/>
              <a:t>myfyrwyr</a:t>
            </a:r>
            <a:r>
              <a:rPr lang="en-GB" dirty="0"/>
              <a:t> </a:t>
            </a:r>
            <a:r>
              <a:rPr lang="en-GB" dirty="0" err="1"/>
              <a:t>yn</a:t>
            </a:r>
            <a:r>
              <a:rPr lang="en-GB" dirty="0"/>
              <a:t> </a:t>
            </a:r>
            <a:r>
              <a:rPr lang="en-GB" dirty="0" err="1"/>
              <a:t>cymharu</a:t>
            </a:r>
            <a:r>
              <a:rPr lang="en-GB" dirty="0"/>
              <a:t> â </a:t>
            </a:r>
            <a:r>
              <a:rPr lang="en-GB" dirty="0" err="1"/>
              <a:t>rhaglenni</a:t>
            </a:r>
            <a:r>
              <a:rPr lang="en-GB" dirty="0"/>
              <a:t> </a:t>
            </a:r>
            <a:r>
              <a:rPr lang="en-GB" dirty="0" err="1"/>
              <a:t>tebyg</a:t>
            </a:r>
            <a:r>
              <a:rPr lang="en-GB" dirty="0"/>
              <a:t> </a:t>
            </a:r>
            <a:r>
              <a:rPr lang="en-GB" dirty="0" err="1"/>
              <a:t>mewn</a:t>
            </a:r>
            <a:r>
              <a:rPr lang="en-GB" dirty="0"/>
              <a:t> </a:t>
            </a:r>
            <a:r>
              <a:rPr lang="en-GB" dirty="0" err="1"/>
              <a:t>sefydliadau</a:t>
            </a:r>
            <a:r>
              <a:rPr lang="en-GB" dirty="0"/>
              <a:t> </a:t>
            </a:r>
            <a:r>
              <a:rPr lang="en-GB" dirty="0" err="1"/>
              <a:t>eraill</a:t>
            </a:r>
            <a:r>
              <a:rPr lang="en-GB" dirty="0"/>
              <a:t> </a:t>
            </a:r>
            <a:r>
              <a:rPr lang="en-GB" dirty="0" err="1"/>
              <a:t>yn</a:t>
            </a:r>
            <a:r>
              <a:rPr lang="en-GB" dirty="0"/>
              <a:t> y DU</a:t>
            </a:r>
          </a:p>
        </p:txBody>
      </p:sp>
      <p:sp>
        <p:nvSpPr>
          <p:cNvPr id="15" name="TextBox 14">
            <a:extLst>
              <a:ext uri="{FF2B5EF4-FFF2-40B4-BE49-F238E27FC236}">
                <a16:creationId xmlns:a16="http://schemas.microsoft.com/office/drawing/2014/main" id="{BA59A0FC-55B7-C2DE-75AF-DCFEAD50AEC8}"/>
              </a:ext>
            </a:extLst>
          </p:cNvPr>
          <p:cNvSpPr txBox="1"/>
          <p:nvPr/>
        </p:nvSpPr>
        <p:spPr>
          <a:xfrm>
            <a:off x="8159750" y="2702476"/>
            <a:ext cx="3524250" cy="923330"/>
          </a:xfrm>
          <a:prstGeom prst="rect">
            <a:avLst/>
          </a:prstGeom>
          <a:noFill/>
        </p:spPr>
        <p:txBody>
          <a:bodyPr wrap="square" rtlCol="0">
            <a:spAutoFit/>
          </a:bodyPr>
          <a:lstStyle/>
          <a:p>
            <a:pPr algn="ctr"/>
            <a:r>
              <a:rPr lang="en-GB" dirty="0"/>
              <a:t>Bod </a:t>
            </a:r>
            <a:r>
              <a:rPr lang="en-GB" dirty="0" err="1"/>
              <a:t>prosesau</a:t>
            </a:r>
            <a:r>
              <a:rPr lang="en-GB" dirty="0"/>
              <a:t> </a:t>
            </a:r>
            <a:r>
              <a:rPr lang="en-GB" dirty="0" err="1"/>
              <a:t>ar</a:t>
            </a:r>
            <a:r>
              <a:rPr lang="en-GB" dirty="0"/>
              <a:t> </a:t>
            </a:r>
            <a:r>
              <a:rPr lang="en-GB" dirty="0" err="1"/>
              <a:t>gyfer</a:t>
            </a:r>
            <a:r>
              <a:rPr lang="en-GB" dirty="0"/>
              <a:t> </a:t>
            </a:r>
            <a:r>
              <a:rPr lang="en-GB" dirty="0" err="1"/>
              <a:t>asesu</a:t>
            </a:r>
            <a:r>
              <a:rPr lang="en-GB" dirty="0"/>
              <a:t> a </a:t>
            </a:r>
            <a:r>
              <a:rPr lang="en-GB" dirty="0" err="1"/>
              <a:t>phenderfynu</a:t>
            </a:r>
            <a:r>
              <a:rPr lang="en-GB" dirty="0"/>
              <a:t> </a:t>
            </a:r>
            <a:r>
              <a:rPr lang="en-GB" dirty="0" err="1"/>
              <a:t>ar</a:t>
            </a:r>
            <a:r>
              <a:rPr lang="en-GB" dirty="0"/>
              <a:t> </a:t>
            </a:r>
            <a:r>
              <a:rPr lang="en-GB" dirty="0" err="1"/>
              <a:t>ddyfarniad</a:t>
            </a:r>
            <a:r>
              <a:rPr lang="en-GB" dirty="0"/>
              <a:t> </a:t>
            </a:r>
            <a:r>
              <a:rPr lang="en-GB" dirty="0" err="1"/>
              <a:t>yn</a:t>
            </a:r>
            <a:r>
              <a:rPr lang="en-GB" dirty="0"/>
              <a:t> </a:t>
            </a:r>
            <a:r>
              <a:rPr lang="en-GB" dirty="0" err="1"/>
              <a:t>gadarn</a:t>
            </a:r>
            <a:r>
              <a:rPr lang="en-GB" dirty="0"/>
              <a:t> ac </a:t>
            </a:r>
            <a:r>
              <a:rPr lang="en-GB" dirty="0" err="1"/>
              <a:t>yn</a:t>
            </a:r>
            <a:r>
              <a:rPr lang="en-GB" dirty="0"/>
              <a:t> </a:t>
            </a:r>
            <a:r>
              <a:rPr lang="en-GB" dirty="0" err="1"/>
              <a:t>cael</a:t>
            </a:r>
            <a:r>
              <a:rPr lang="en-GB" dirty="0"/>
              <a:t> </a:t>
            </a:r>
            <a:r>
              <a:rPr lang="en-GB" dirty="0" err="1"/>
              <a:t>eu</a:t>
            </a:r>
            <a:r>
              <a:rPr lang="en-GB" dirty="0"/>
              <a:t> </a:t>
            </a:r>
            <a:r>
              <a:rPr lang="en-GB" dirty="0" err="1"/>
              <a:t>cynnal</a:t>
            </a:r>
            <a:r>
              <a:rPr lang="en-GB" dirty="0"/>
              <a:t> </a:t>
            </a:r>
            <a:r>
              <a:rPr lang="en-GB" dirty="0" err="1"/>
              <a:t>yn</a:t>
            </a:r>
            <a:r>
              <a:rPr lang="en-GB" dirty="0"/>
              <a:t> deg.</a:t>
            </a:r>
          </a:p>
        </p:txBody>
      </p:sp>
      <p:pic>
        <p:nvPicPr>
          <p:cNvPr id="16" name="Graphic 15" descr="Checklist with solid fill">
            <a:extLst>
              <a:ext uri="{FF2B5EF4-FFF2-40B4-BE49-F238E27FC236}">
                <a16:creationId xmlns:a16="http://schemas.microsoft.com/office/drawing/2014/main" id="{A74849FA-2A40-B044-B557-EA6B2048314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8953" y="1577921"/>
            <a:ext cx="914400" cy="914400"/>
          </a:xfrm>
          <a:prstGeom prst="rect">
            <a:avLst/>
          </a:prstGeom>
        </p:spPr>
      </p:pic>
      <p:pic>
        <p:nvPicPr>
          <p:cNvPr id="17" name="Graphic 16" descr="Architecture with solid fill">
            <a:extLst>
              <a:ext uri="{FF2B5EF4-FFF2-40B4-BE49-F238E27FC236}">
                <a16:creationId xmlns:a16="http://schemas.microsoft.com/office/drawing/2014/main" id="{09F2DD35-0B59-1D3B-AFB1-6AD0A9B560F3}"/>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464675" y="1577921"/>
            <a:ext cx="914400" cy="914400"/>
          </a:xfrm>
          <a:prstGeom prst="rect">
            <a:avLst/>
          </a:prstGeom>
        </p:spPr>
      </p:pic>
      <p:pic>
        <p:nvPicPr>
          <p:cNvPr id="18" name="Graphic 17" descr="Venn diagram with solid fill">
            <a:extLst>
              <a:ext uri="{FF2B5EF4-FFF2-40B4-BE49-F238E27FC236}">
                <a16:creationId xmlns:a16="http://schemas.microsoft.com/office/drawing/2014/main" id="{C2495632-46B2-4A66-4733-35F2BDBDB2F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461444" y="1548617"/>
            <a:ext cx="914400" cy="914400"/>
          </a:xfrm>
          <a:prstGeom prst="rect">
            <a:avLst/>
          </a:prstGeom>
        </p:spPr>
      </p:pic>
    </p:spTree>
    <p:extLst>
      <p:ext uri="{BB962C8B-B14F-4D97-AF65-F5344CB8AC3E}">
        <p14:creationId xmlns:p14="http://schemas.microsoft.com/office/powerpoint/2010/main" val="409830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33FC5-3701-417E-76BA-E46E57DA2A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B3BDD8-2FE2-8A6E-D5DA-E39CB72E0314}"/>
              </a:ext>
            </a:extLst>
          </p:cNvPr>
          <p:cNvSpPr>
            <a:spLocks noGrp="1"/>
          </p:cNvSpPr>
          <p:nvPr>
            <p:ph type="title"/>
          </p:nvPr>
        </p:nvSpPr>
        <p:spPr>
          <a:xfrm>
            <a:off x="2216150" y="-105480"/>
            <a:ext cx="11594969" cy="1325563"/>
          </a:xfrm>
        </p:spPr>
        <p:txBody>
          <a:bodyPr>
            <a:normAutofit/>
          </a:bodyPr>
          <a:lstStyle/>
          <a:p>
            <a:r>
              <a:rPr lang="en-GB" sz="3600" dirty="0" err="1">
                <a:solidFill>
                  <a:schemeClr val="bg1"/>
                </a:solidFill>
              </a:rPr>
              <a:t>Rôl</a:t>
            </a:r>
            <a:r>
              <a:rPr lang="en-GB" sz="3600" dirty="0">
                <a:solidFill>
                  <a:schemeClr val="bg1"/>
                </a:solidFill>
              </a:rPr>
              <a:t> </a:t>
            </a:r>
            <a:r>
              <a:rPr lang="en-GB" sz="3600" dirty="0" err="1">
                <a:solidFill>
                  <a:schemeClr val="bg1"/>
                </a:solidFill>
              </a:rPr>
              <a:t>Arholwyr</a:t>
            </a:r>
            <a:r>
              <a:rPr lang="en-GB" sz="3600" dirty="0">
                <a:solidFill>
                  <a:schemeClr val="bg1"/>
                </a:solidFill>
              </a:rPr>
              <a:t> </a:t>
            </a:r>
            <a:r>
              <a:rPr lang="en-GB" sz="3600" dirty="0" err="1">
                <a:solidFill>
                  <a:schemeClr val="bg1"/>
                </a:solidFill>
              </a:rPr>
              <a:t>Allanol</a:t>
            </a:r>
            <a:br>
              <a:rPr lang="en-GB" sz="3600" dirty="0">
                <a:solidFill>
                  <a:schemeClr val="bg1"/>
                </a:solidFill>
              </a:rPr>
            </a:br>
            <a:r>
              <a:rPr lang="en-GB" sz="3600" dirty="0">
                <a:solidFill>
                  <a:schemeClr val="bg1"/>
                </a:solidFill>
              </a:rPr>
              <a:t>Role of External Examiners</a:t>
            </a:r>
          </a:p>
        </p:txBody>
      </p:sp>
      <p:cxnSp>
        <p:nvCxnSpPr>
          <p:cNvPr id="12" name="Straight Connector 11">
            <a:extLst>
              <a:ext uri="{FF2B5EF4-FFF2-40B4-BE49-F238E27FC236}">
                <a16:creationId xmlns:a16="http://schemas.microsoft.com/office/drawing/2014/main" id="{741208CD-F633-65EB-AC69-6A87D91410AB}"/>
              </a:ext>
            </a:extLst>
          </p:cNvPr>
          <p:cNvCxnSpPr/>
          <p:nvPr/>
        </p:nvCxnSpPr>
        <p:spPr>
          <a:xfrm>
            <a:off x="596900" y="4073020"/>
            <a:ext cx="110871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325F0AF-7900-E2D1-800D-F99B77D110CB}"/>
              </a:ext>
            </a:extLst>
          </p:cNvPr>
          <p:cNvSpPr txBox="1"/>
          <p:nvPr/>
        </p:nvSpPr>
        <p:spPr>
          <a:xfrm>
            <a:off x="7972566" y="2454781"/>
            <a:ext cx="3949418" cy="1477328"/>
          </a:xfrm>
          <a:prstGeom prst="rect">
            <a:avLst/>
          </a:prstGeom>
          <a:noFill/>
        </p:spPr>
        <p:txBody>
          <a:bodyPr wrap="square" rtlCol="0">
            <a:spAutoFit/>
          </a:bodyPr>
          <a:lstStyle/>
          <a:p>
            <a:pPr algn="ctr"/>
            <a:r>
              <a:rPr lang="en-GB" b="1" dirty="0" err="1"/>
              <a:t>Darparu</a:t>
            </a:r>
            <a:r>
              <a:rPr lang="en-GB" b="1" dirty="0"/>
              <a:t> </a:t>
            </a:r>
            <a:r>
              <a:rPr lang="en-GB" b="1" dirty="0" err="1"/>
              <a:t>adroddiad</a:t>
            </a:r>
            <a:r>
              <a:rPr lang="en-GB" b="1" dirty="0"/>
              <a:t> </a:t>
            </a:r>
            <a:r>
              <a:rPr lang="en-GB" b="1" dirty="0" err="1"/>
              <a:t>ysgrifenedig</a:t>
            </a:r>
            <a:r>
              <a:rPr lang="en-GB" b="1" dirty="0"/>
              <a:t> </a:t>
            </a:r>
            <a:r>
              <a:rPr lang="en-GB" b="1" dirty="0" err="1"/>
              <a:t>sy’n</a:t>
            </a:r>
            <a:r>
              <a:rPr lang="en-GB" b="1" dirty="0"/>
              <a:t> </a:t>
            </a:r>
            <a:r>
              <a:rPr lang="en-GB" b="1" dirty="0" err="1"/>
              <a:t>cynnwys</a:t>
            </a:r>
            <a:r>
              <a:rPr lang="en-GB" b="1" dirty="0"/>
              <a:t> </a:t>
            </a:r>
            <a:r>
              <a:rPr lang="en-GB" b="1" dirty="0" err="1"/>
              <a:t>sylwadau</a:t>
            </a:r>
            <a:r>
              <a:rPr lang="en-GB" b="1" dirty="0"/>
              <a:t> </a:t>
            </a:r>
            <a:r>
              <a:rPr lang="en-GB" b="1" dirty="0" err="1"/>
              <a:t>ar</a:t>
            </a:r>
            <a:r>
              <a:rPr lang="en-GB" b="1" dirty="0"/>
              <a:t>:</a:t>
            </a:r>
          </a:p>
          <a:p>
            <a:pPr algn="ctr"/>
            <a:r>
              <a:rPr lang="en-GB" dirty="0" err="1"/>
              <a:t>Safonau</a:t>
            </a:r>
            <a:r>
              <a:rPr lang="en-GB" dirty="0"/>
              <a:t>, </a:t>
            </a:r>
            <a:r>
              <a:rPr lang="en-GB" dirty="0" err="1"/>
              <a:t>perfformiad</a:t>
            </a:r>
            <a:r>
              <a:rPr lang="en-GB" dirty="0"/>
              <a:t> </a:t>
            </a:r>
            <a:r>
              <a:rPr lang="en-GB" dirty="0" err="1"/>
              <a:t>myfyrwyr</a:t>
            </a:r>
            <a:r>
              <a:rPr lang="en-GB" dirty="0"/>
              <a:t>, </a:t>
            </a:r>
            <a:r>
              <a:rPr lang="en-GB" dirty="0" err="1"/>
              <a:t>cymhwyso</a:t>
            </a:r>
            <a:r>
              <a:rPr lang="en-GB" dirty="0"/>
              <a:t> </a:t>
            </a:r>
            <a:r>
              <a:rPr lang="en-GB" dirty="0" err="1"/>
              <a:t>polisïau</a:t>
            </a:r>
            <a:r>
              <a:rPr lang="en-GB" dirty="0"/>
              <a:t> a </a:t>
            </a:r>
            <a:r>
              <a:rPr lang="en-GB" dirty="0" err="1"/>
              <a:t>gweithdrefnau'n</a:t>
            </a:r>
            <a:r>
              <a:rPr lang="en-GB" dirty="0"/>
              <a:t> </a:t>
            </a:r>
            <a:r>
              <a:rPr lang="en-GB" dirty="0" err="1"/>
              <a:t>deg</a:t>
            </a:r>
            <a:r>
              <a:rPr lang="en-GB" dirty="0"/>
              <a:t>, </a:t>
            </a:r>
            <a:r>
              <a:rPr lang="en-GB" dirty="0" err="1"/>
              <a:t>arfer</a:t>
            </a:r>
            <a:r>
              <a:rPr lang="en-GB" dirty="0"/>
              <a:t> da a </a:t>
            </a:r>
            <a:r>
              <a:rPr lang="en-GB" dirty="0" err="1"/>
              <a:t>gwelliannau</a:t>
            </a:r>
            <a:endParaRPr lang="en-GB" dirty="0">
              <a:highlight>
                <a:srgbClr val="FFFF00"/>
              </a:highlight>
            </a:endParaRPr>
          </a:p>
        </p:txBody>
      </p:sp>
      <p:sp>
        <p:nvSpPr>
          <p:cNvPr id="14" name="TextBox 13">
            <a:extLst>
              <a:ext uri="{FF2B5EF4-FFF2-40B4-BE49-F238E27FC236}">
                <a16:creationId xmlns:a16="http://schemas.microsoft.com/office/drawing/2014/main" id="{972B8E1C-E1E3-18EB-A09D-D4B1F04DBE5A}"/>
              </a:ext>
            </a:extLst>
          </p:cNvPr>
          <p:cNvSpPr txBox="1"/>
          <p:nvPr/>
        </p:nvSpPr>
        <p:spPr>
          <a:xfrm>
            <a:off x="582675" y="2738653"/>
            <a:ext cx="3219450" cy="646331"/>
          </a:xfrm>
          <a:prstGeom prst="rect">
            <a:avLst/>
          </a:prstGeom>
          <a:noFill/>
        </p:spPr>
        <p:txBody>
          <a:bodyPr wrap="square" rtlCol="0">
            <a:spAutoFit/>
          </a:bodyPr>
          <a:lstStyle/>
          <a:p>
            <a:pPr algn="ctr"/>
            <a:r>
              <a:rPr lang="en-GB" b="1" dirty="0" err="1"/>
              <a:t>Dilysu</a:t>
            </a:r>
            <a:r>
              <a:rPr lang="en-GB" b="1" dirty="0"/>
              <a:t> </a:t>
            </a:r>
            <a:r>
              <a:rPr lang="en-GB" b="1" dirty="0" err="1"/>
              <a:t>priodoldeb</a:t>
            </a:r>
            <a:r>
              <a:rPr lang="en-GB" b="1" dirty="0"/>
              <a:t> </a:t>
            </a:r>
            <a:r>
              <a:rPr lang="en-GB" b="1" dirty="0" err="1"/>
              <a:t>tasgau</a:t>
            </a:r>
            <a:r>
              <a:rPr lang="en-GB" b="1" dirty="0"/>
              <a:t> </a:t>
            </a:r>
            <a:r>
              <a:rPr lang="en-GB" b="1" dirty="0" err="1"/>
              <a:t>asesu</a:t>
            </a:r>
            <a:r>
              <a:rPr lang="en-GB" b="1" dirty="0"/>
              <a:t> a meini </a:t>
            </a:r>
            <a:r>
              <a:rPr lang="en-GB" b="1" dirty="0" err="1"/>
              <a:t>prawf</a:t>
            </a:r>
            <a:r>
              <a:rPr lang="en-GB" b="1" dirty="0"/>
              <a:t> </a:t>
            </a:r>
            <a:r>
              <a:rPr lang="en-GB" b="1" dirty="0" err="1"/>
              <a:t>cysylltiedig</a:t>
            </a:r>
            <a:endParaRPr lang="en-GB" b="1" dirty="0"/>
          </a:p>
        </p:txBody>
      </p:sp>
      <p:sp>
        <p:nvSpPr>
          <p:cNvPr id="15" name="TextBox 14">
            <a:extLst>
              <a:ext uri="{FF2B5EF4-FFF2-40B4-BE49-F238E27FC236}">
                <a16:creationId xmlns:a16="http://schemas.microsoft.com/office/drawing/2014/main" id="{E999DD36-BC69-15A6-6288-78FC1EC0A8E5}"/>
              </a:ext>
            </a:extLst>
          </p:cNvPr>
          <p:cNvSpPr txBox="1"/>
          <p:nvPr/>
        </p:nvSpPr>
        <p:spPr>
          <a:xfrm>
            <a:off x="4873794" y="2784980"/>
            <a:ext cx="2564498" cy="646331"/>
          </a:xfrm>
          <a:prstGeom prst="rect">
            <a:avLst/>
          </a:prstGeom>
          <a:noFill/>
        </p:spPr>
        <p:txBody>
          <a:bodyPr wrap="square" rtlCol="0">
            <a:spAutoFit/>
          </a:bodyPr>
          <a:lstStyle/>
          <a:p>
            <a:pPr algn="ctr"/>
            <a:r>
              <a:rPr lang="en-GB" b="1" dirty="0"/>
              <a:t>Bod </a:t>
            </a:r>
            <a:r>
              <a:rPr lang="en-GB" b="1" dirty="0" err="1"/>
              <a:t>yn</a:t>
            </a:r>
            <a:r>
              <a:rPr lang="en-GB" b="1" dirty="0"/>
              <a:t> </a:t>
            </a:r>
            <a:r>
              <a:rPr lang="en-GB" b="1" dirty="0" err="1"/>
              <a:t>aelod</a:t>
            </a:r>
            <a:r>
              <a:rPr lang="en-GB" b="1" dirty="0"/>
              <a:t> </a:t>
            </a:r>
            <a:r>
              <a:rPr lang="en-GB" b="1" dirty="0" err="1"/>
              <a:t>llawn</a:t>
            </a:r>
            <a:r>
              <a:rPr lang="en-GB" b="1" dirty="0"/>
              <a:t> o </a:t>
            </a:r>
            <a:r>
              <a:rPr lang="en-GB" b="1" dirty="0" err="1"/>
              <a:t>fyrddau</a:t>
            </a:r>
            <a:r>
              <a:rPr lang="en-GB" b="1" dirty="0"/>
              <a:t> </a:t>
            </a:r>
            <a:r>
              <a:rPr lang="en-GB" b="1" dirty="0" err="1"/>
              <a:t>arholi</a:t>
            </a:r>
            <a:endParaRPr lang="en-GB" b="1" dirty="0"/>
          </a:p>
        </p:txBody>
      </p:sp>
      <p:pic>
        <p:nvPicPr>
          <p:cNvPr id="16" name="Graphic 15" descr="Document with solid fill">
            <a:extLst>
              <a:ext uri="{FF2B5EF4-FFF2-40B4-BE49-F238E27FC236}">
                <a16:creationId xmlns:a16="http://schemas.microsoft.com/office/drawing/2014/main" id="{98D03BAC-2622-595E-5BC7-9C68087D2ED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490075" y="1389599"/>
            <a:ext cx="914400" cy="914400"/>
          </a:xfrm>
          <a:prstGeom prst="rect">
            <a:avLst/>
          </a:prstGeom>
        </p:spPr>
      </p:pic>
      <p:pic>
        <p:nvPicPr>
          <p:cNvPr id="17" name="Graphic 16" descr="Meeting with solid fill">
            <a:extLst>
              <a:ext uri="{FF2B5EF4-FFF2-40B4-BE49-F238E27FC236}">
                <a16:creationId xmlns:a16="http://schemas.microsoft.com/office/drawing/2014/main" id="{A29164CE-2CB6-4234-03D2-C5F5D46FFED8}"/>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698843" y="1660425"/>
            <a:ext cx="914400" cy="914400"/>
          </a:xfrm>
          <a:prstGeom prst="rect">
            <a:avLst/>
          </a:prstGeom>
        </p:spPr>
      </p:pic>
      <p:pic>
        <p:nvPicPr>
          <p:cNvPr id="18" name="Graphic 17" descr="Clipboard Mixed with solid fill">
            <a:extLst>
              <a:ext uri="{FF2B5EF4-FFF2-40B4-BE49-F238E27FC236}">
                <a16:creationId xmlns:a16="http://schemas.microsoft.com/office/drawing/2014/main" id="{72E2FF61-9507-755C-6741-DFCD255A870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735200" y="1631121"/>
            <a:ext cx="914400" cy="914400"/>
          </a:xfrm>
          <a:prstGeom prst="rect">
            <a:avLst/>
          </a:prstGeom>
        </p:spPr>
      </p:pic>
      <p:sp>
        <p:nvSpPr>
          <p:cNvPr id="22" name="TextBox 21">
            <a:extLst>
              <a:ext uri="{FF2B5EF4-FFF2-40B4-BE49-F238E27FC236}">
                <a16:creationId xmlns:a16="http://schemas.microsoft.com/office/drawing/2014/main" id="{EDA6BB7B-2038-EDAC-B89C-5A7D0EC7E765}"/>
              </a:ext>
            </a:extLst>
          </p:cNvPr>
          <p:cNvSpPr txBox="1"/>
          <p:nvPr/>
        </p:nvSpPr>
        <p:spPr>
          <a:xfrm>
            <a:off x="7972566" y="5307718"/>
            <a:ext cx="3949418" cy="1477328"/>
          </a:xfrm>
          <a:prstGeom prst="rect">
            <a:avLst/>
          </a:prstGeom>
          <a:noFill/>
        </p:spPr>
        <p:txBody>
          <a:bodyPr wrap="square" rtlCol="0">
            <a:spAutoFit/>
          </a:bodyPr>
          <a:lstStyle/>
          <a:p>
            <a:pPr algn="ctr"/>
            <a:r>
              <a:rPr lang="en-GB" b="1" dirty="0"/>
              <a:t>Provide a written report that comments on:</a:t>
            </a:r>
          </a:p>
          <a:p>
            <a:pPr algn="ctr"/>
            <a:r>
              <a:rPr lang="en-GB" dirty="0"/>
              <a:t>Standards, student performance, fair application of policies and procedures, good practice and enhancements</a:t>
            </a:r>
          </a:p>
        </p:txBody>
      </p:sp>
      <p:sp>
        <p:nvSpPr>
          <p:cNvPr id="23" name="TextBox 22">
            <a:extLst>
              <a:ext uri="{FF2B5EF4-FFF2-40B4-BE49-F238E27FC236}">
                <a16:creationId xmlns:a16="http://schemas.microsoft.com/office/drawing/2014/main" id="{6A026E41-A155-0CF4-64FC-DF030F08542F}"/>
              </a:ext>
            </a:extLst>
          </p:cNvPr>
          <p:cNvSpPr txBox="1"/>
          <p:nvPr/>
        </p:nvSpPr>
        <p:spPr>
          <a:xfrm>
            <a:off x="582675" y="5637917"/>
            <a:ext cx="3219450" cy="923330"/>
          </a:xfrm>
          <a:prstGeom prst="rect">
            <a:avLst/>
          </a:prstGeom>
          <a:noFill/>
        </p:spPr>
        <p:txBody>
          <a:bodyPr wrap="square" rtlCol="0">
            <a:spAutoFit/>
          </a:bodyPr>
          <a:lstStyle/>
          <a:p>
            <a:pPr algn="ctr"/>
            <a:r>
              <a:rPr lang="en-GB" b="1" dirty="0"/>
              <a:t>Verify Appropriateness of assessment tasks and associated criteria</a:t>
            </a:r>
          </a:p>
        </p:txBody>
      </p:sp>
      <p:sp>
        <p:nvSpPr>
          <p:cNvPr id="24" name="TextBox 23">
            <a:extLst>
              <a:ext uri="{FF2B5EF4-FFF2-40B4-BE49-F238E27FC236}">
                <a16:creationId xmlns:a16="http://schemas.microsoft.com/office/drawing/2014/main" id="{2490DFED-3D53-F24B-8DBB-CDAAB846A9A8}"/>
              </a:ext>
            </a:extLst>
          </p:cNvPr>
          <p:cNvSpPr txBox="1"/>
          <p:nvPr/>
        </p:nvSpPr>
        <p:spPr>
          <a:xfrm>
            <a:off x="4733117" y="5637917"/>
            <a:ext cx="2845852" cy="646331"/>
          </a:xfrm>
          <a:prstGeom prst="rect">
            <a:avLst/>
          </a:prstGeom>
          <a:noFill/>
        </p:spPr>
        <p:txBody>
          <a:bodyPr wrap="square" rtlCol="0">
            <a:spAutoFit/>
          </a:bodyPr>
          <a:lstStyle/>
          <a:p>
            <a:pPr algn="ctr"/>
            <a:r>
              <a:rPr lang="en-GB" b="1" dirty="0"/>
              <a:t>Be a full member of examining boards</a:t>
            </a:r>
          </a:p>
        </p:txBody>
      </p:sp>
      <p:pic>
        <p:nvPicPr>
          <p:cNvPr id="25" name="Graphic 24" descr="Document with solid fill">
            <a:extLst>
              <a:ext uri="{FF2B5EF4-FFF2-40B4-BE49-F238E27FC236}">
                <a16:creationId xmlns:a16="http://schemas.microsoft.com/office/drawing/2014/main" id="{2E9E2A1C-07E9-4D90-1954-CCFC77AFBAA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490075" y="4242536"/>
            <a:ext cx="914400" cy="914400"/>
          </a:xfrm>
          <a:prstGeom prst="rect">
            <a:avLst/>
          </a:prstGeom>
        </p:spPr>
      </p:pic>
      <p:pic>
        <p:nvPicPr>
          <p:cNvPr id="26" name="Graphic 25" descr="Meeting with solid fill">
            <a:extLst>
              <a:ext uri="{FF2B5EF4-FFF2-40B4-BE49-F238E27FC236}">
                <a16:creationId xmlns:a16="http://schemas.microsoft.com/office/drawing/2014/main" id="{14A52C82-3958-9069-46C0-93D2A1012C8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5698843" y="4513362"/>
            <a:ext cx="914400" cy="914400"/>
          </a:xfrm>
          <a:prstGeom prst="rect">
            <a:avLst/>
          </a:prstGeom>
        </p:spPr>
      </p:pic>
      <p:pic>
        <p:nvPicPr>
          <p:cNvPr id="27" name="Graphic 26" descr="Clipboard Mixed with solid fill">
            <a:extLst>
              <a:ext uri="{FF2B5EF4-FFF2-40B4-BE49-F238E27FC236}">
                <a16:creationId xmlns:a16="http://schemas.microsoft.com/office/drawing/2014/main" id="{1DB7D980-BF35-BB9E-2470-C6245241DFE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735200" y="4484058"/>
            <a:ext cx="914400" cy="914400"/>
          </a:xfrm>
          <a:prstGeom prst="rect">
            <a:avLst/>
          </a:prstGeom>
        </p:spPr>
      </p:pic>
    </p:spTree>
    <p:extLst>
      <p:ext uri="{BB962C8B-B14F-4D97-AF65-F5344CB8AC3E}">
        <p14:creationId xmlns:p14="http://schemas.microsoft.com/office/powerpoint/2010/main" val="687370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8C1F6-13B0-7A4C-29F3-42E4508BD56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F3FD60F-0C4A-8592-6988-7293954190A8}"/>
              </a:ext>
            </a:extLst>
          </p:cNvPr>
          <p:cNvSpPr/>
          <p:nvPr/>
        </p:nvSpPr>
        <p:spPr>
          <a:xfrm>
            <a:off x="0" y="1526171"/>
            <a:ext cx="12192000" cy="1534389"/>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CB4EC72-5E79-CEDD-56E3-CF0091E04E50}"/>
              </a:ext>
            </a:extLst>
          </p:cNvPr>
          <p:cNvSpPr/>
          <p:nvPr/>
        </p:nvSpPr>
        <p:spPr>
          <a:xfrm>
            <a:off x="0" y="3174853"/>
            <a:ext cx="12192000" cy="153438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48204EB-D768-3292-6278-D8B7A360715C}"/>
              </a:ext>
            </a:extLst>
          </p:cNvPr>
          <p:cNvSpPr>
            <a:spLocks noGrp="1"/>
          </p:cNvSpPr>
          <p:nvPr>
            <p:ph type="title"/>
          </p:nvPr>
        </p:nvSpPr>
        <p:spPr>
          <a:xfrm>
            <a:off x="911424" y="3670126"/>
            <a:ext cx="10363200" cy="1362075"/>
          </a:xfrm>
        </p:spPr>
        <p:txBody>
          <a:bodyPr/>
          <a:lstStyle/>
          <a:p>
            <a:r>
              <a:rPr lang="en-US">
                <a:solidFill>
                  <a:schemeClr val="bg1"/>
                </a:solidFill>
                <a:ea typeface="ＭＳ Ｐゴシック" panose="020B0600070205080204" pitchFamily="34" charset="-128"/>
              </a:rPr>
              <a:t>Verifying Assessments</a:t>
            </a:r>
            <a:endParaRPr lang="en-GB">
              <a:solidFill>
                <a:schemeClr val="bg1"/>
              </a:solidFill>
            </a:endParaRPr>
          </a:p>
        </p:txBody>
      </p:sp>
      <p:sp>
        <p:nvSpPr>
          <p:cNvPr id="3" name="Text Placeholder 2">
            <a:extLst>
              <a:ext uri="{FF2B5EF4-FFF2-40B4-BE49-F238E27FC236}">
                <a16:creationId xmlns:a16="http://schemas.microsoft.com/office/drawing/2014/main" id="{E7F3808C-C015-7298-2C8E-AC73B91CD2B6}"/>
              </a:ext>
            </a:extLst>
          </p:cNvPr>
          <p:cNvSpPr>
            <a:spLocks noGrp="1"/>
          </p:cNvSpPr>
          <p:nvPr>
            <p:ph type="body" idx="1"/>
          </p:nvPr>
        </p:nvSpPr>
        <p:spPr>
          <a:xfrm>
            <a:off x="911424" y="1672191"/>
            <a:ext cx="10363200" cy="1500187"/>
          </a:xfrm>
        </p:spPr>
        <p:txBody>
          <a:bodyPr/>
          <a:lstStyle/>
          <a:p>
            <a:pPr>
              <a:spcBef>
                <a:spcPct val="0"/>
              </a:spcBef>
            </a:pPr>
            <a:r>
              <a:rPr lang="en-GB" sz="4000" b="1" cap="all">
                <a:solidFill>
                  <a:schemeClr val="bg1"/>
                </a:solidFill>
                <a:latin typeface="+mj-lt"/>
                <a:ea typeface="ＭＳ Ｐゴシック" panose="020B0600070205080204" pitchFamily="34" charset="-128"/>
                <a:cs typeface="+mj-cs"/>
              </a:rPr>
              <a:t>CYMERADWYO ASESIADAU</a:t>
            </a:r>
          </a:p>
          <a:p>
            <a:pPr>
              <a:spcBef>
                <a:spcPct val="0"/>
              </a:spcBef>
            </a:pPr>
            <a:endParaRPr lang="en-GB" sz="4000" b="1" cap="all">
              <a:solidFill>
                <a:schemeClr val="bg1"/>
              </a:solidFill>
              <a:latin typeface="+mj-lt"/>
              <a:ea typeface="ＭＳ Ｐゴシック" panose="020B0600070205080204" pitchFamily="34" charset="-128"/>
              <a:cs typeface="+mj-cs"/>
            </a:endParaRPr>
          </a:p>
        </p:txBody>
      </p:sp>
    </p:spTree>
    <p:extLst>
      <p:ext uri="{BB962C8B-B14F-4D97-AF65-F5344CB8AC3E}">
        <p14:creationId xmlns:p14="http://schemas.microsoft.com/office/powerpoint/2010/main" val="1104601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94FD6230-F7FF-28FF-E835-728F828FDBCF}"/>
              </a:ext>
            </a:extLst>
          </p:cNvPr>
          <p:cNvGraphicFramePr/>
          <p:nvPr>
            <p:extLst>
              <p:ext uri="{D42A27DB-BD31-4B8C-83A1-F6EECF244321}">
                <p14:modId xmlns:p14="http://schemas.microsoft.com/office/powerpoint/2010/main" val="4180901670"/>
              </p:ext>
            </p:extLst>
          </p:nvPr>
        </p:nvGraphicFramePr>
        <p:xfrm>
          <a:off x="2159000" y="1308099"/>
          <a:ext cx="8128000" cy="2819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FB0D817E-068F-ADCC-AE3B-9495FB15832B}"/>
              </a:ext>
            </a:extLst>
          </p:cNvPr>
          <p:cNvGraphicFramePr/>
          <p:nvPr>
            <p:extLst>
              <p:ext uri="{D42A27DB-BD31-4B8C-83A1-F6EECF244321}">
                <p14:modId xmlns:p14="http://schemas.microsoft.com/office/powerpoint/2010/main" val="5278537"/>
              </p:ext>
            </p:extLst>
          </p:nvPr>
        </p:nvGraphicFramePr>
        <p:xfrm>
          <a:off x="2159000" y="4013199"/>
          <a:ext cx="8128000" cy="28194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6" name="Straight Connector 5">
            <a:extLst>
              <a:ext uri="{FF2B5EF4-FFF2-40B4-BE49-F238E27FC236}">
                <a16:creationId xmlns:a16="http://schemas.microsoft.com/office/drawing/2014/main" id="{6B1C2B73-D1B8-F215-C245-56AFD9E77DBF}"/>
              </a:ext>
            </a:extLst>
          </p:cNvPr>
          <p:cNvCxnSpPr/>
          <p:nvPr/>
        </p:nvCxnSpPr>
        <p:spPr>
          <a:xfrm>
            <a:off x="596900" y="4073020"/>
            <a:ext cx="110871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13A3AE6-A287-AE04-2C45-E1A069223131}"/>
              </a:ext>
            </a:extLst>
          </p:cNvPr>
          <p:cNvSpPr>
            <a:spLocks noGrp="1"/>
          </p:cNvSpPr>
          <p:nvPr>
            <p:ph type="title"/>
          </p:nvPr>
        </p:nvSpPr>
        <p:spPr>
          <a:xfrm>
            <a:off x="2216150" y="-105480"/>
            <a:ext cx="11594969" cy="1325563"/>
          </a:xfrm>
        </p:spPr>
        <p:txBody>
          <a:bodyPr>
            <a:normAutofit/>
          </a:bodyPr>
          <a:lstStyle/>
          <a:p>
            <a:r>
              <a:rPr lang="en-GB" sz="3600" dirty="0">
                <a:solidFill>
                  <a:schemeClr val="bg1"/>
                </a:solidFill>
              </a:rPr>
              <a:t>Proses </a:t>
            </a:r>
            <a:r>
              <a:rPr lang="en-GB" sz="3600" dirty="0" err="1">
                <a:solidFill>
                  <a:schemeClr val="bg1"/>
                </a:solidFill>
              </a:rPr>
              <a:t>Gymeradwyo</a:t>
            </a:r>
            <a:br>
              <a:rPr lang="en-GB" sz="3600" dirty="0">
                <a:solidFill>
                  <a:schemeClr val="bg1"/>
                </a:solidFill>
              </a:rPr>
            </a:br>
            <a:r>
              <a:rPr lang="en-GB" sz="3600" dirty="0">
                <a:solidFill>
                  <a:schemeClr val="bg1"/>
                </a:solidFill>
              </a:rPr>
              <a:t>Approval Process</a:t>
            </a:r>
          </a:p>
        </p:txBody>
      </p:sp>
    </p:spTree>
    <p:extLst>
      <p:ext uri="{BB962C8B-B14F-4D97-AF65-F5344CB8AC3E}">
        <p14:creationId xmlns:p14="http://schemas.microsoft.com/office/powerpoint/2010/main" val="1528585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D97D8D-A4A4-F26C-12C0-E1ECB470B814}"/>
              </a:ext>
            </a:extLst>
          </p:cNvPr>
          <p:cNvSpPr txBox="1"/>
          <p:nvPr/>
        </p:nvSpPr>
        <p:spPr>
          <a:xfrm>
            <a:off x="2416324" y="57954"/>
            <a:ext cx="6097424" cy="584775"/>
          </a:xfrm>
          <a:prstGeom prst="rect">
            <a:avLst/>
          </a:prstGeom>
          <a:noFill/>
        </p:spPr>
        <p:txBody>
          <a:bodyPr wrap="square">
            <a:spAutoFit/>
          </a:bodyPr>
          <a:lstStyle/>
          <a:p>
            <a:r>
              <a:rPr lang="en-GB" sz="3200">
                <a:solidFill>
                  <a:schemeClr val="bg1"/>
                </a:solidFill>
              </a:rPr>
              <a:t>Beth </a:t>
            </a:r>
            <a:r>
              <a:rPr lang="en-GB" sz="3200" err="1">
                <a:solidFill>
                  <a:schemeClr val="bg1"/>
                </a:solidFill>
              </a:rPr>
              <a:t>ydyn</a:t>
            </a:r>
            <a:r>
              <a:rPr lang="en-GB" sz="3200">
                <a:solidFill>
                  <a:schemeClr val="bg1"/>
                </a:solidFill>
              </a:rPr>
              <a:t> </a:t>
            </a:r>
            <a:r>
              <a:rPr lang="en-GB" sz="3200" err="1">
                <a:solidFill>
                  <a:schemeClr val="bg1"/>
                </a:solidFill>
              </a:rPr>
              <a:t>ni'n</a:t>
            </a:r>
            <a:r>
              <a:rPr lang="en-GB" sz="3200">
                <a:solidFill>
                  <a:schemeClr val="bg1"/>
                </a:solidFill>
              </a:rPr>
              <a:t> </a:t>
            </a:r>
            <a:r>
              <a:rPr lang="en-GB" sz="3200" err="1">
                <a:solidFill>
                  <a:schemeClr val="bg1"/>
                </a:solidFill>
              </a:rPr>
              <a:t>ei</a:t>
            </a:r>
            <a:r>
              <a:rPr lang="en-GB" sz="3200">
                <a:solidFill>
                  <a:schemeClr val="bg1"/>
                </a:solidFill>
              </a:rPr>
              <a:t> </a:t>
            </a:r>
            <a:r>
              <a:rPr lang="en-GB" sz="3200" err="1">
                <a:solidFill>
                  <a:schemeClr val="bg1"/>
                </a:solidFill>
              </a:rPr>
              <a:t>wirio</a:t>
            </a:r>
            <a:r>
              <a:rPr lang="en-GB" sz="3200">
                <a:solidFill>
                  <a:schemeClr val="bg1"/>
                </a:solidFill>
              </a:rPr>
              <a:t>?</a:t>
            </a:r>
            <a:endParaRPr lang="en-GB" sz="3200"/>
          </a:p>
        </p:txBody>
      </p:sp>
      <p:sp>
        <p:nvSpPr>
          <p:cNvPr id="7" name="TextBox 6">
            <a:extLst>
              <a:ext uri="{FF2B5EF4-FFF2-40B4-BE49-F238E27FC236}">
                <a16:creationId xmlns:a16="http://schemas.microsoft.com/office/drawing/2014/main" id="{40BF806C-22F4-B1AF-BADD-28D84249A383}"/>
              </a:ext>
            </a:extLst>
          </p:cNvPr>
          <p:cNvSpPr txBox="1"/>
          <p:nvPr/>
        </p:nvSpPr>
        <p:spPr>
          <a:xfrm>
            <a:off x="2416324" y="531761"/>
            <a:ext cx="6097424" cy="584775"/>
          </a:xfrm>
          <a:prstGeom prst="rect">
            <a:avLst/>
          </a:prstGeom>
          <a:noFill/>
        </p:spPr>
        <p:txBody>
          <a:bodyPr wrap="square">
            <a:spAutoFit/>
          </a:bodyPr>
          <a:lstStyle/>
          <a:p>
            <a:r>
              <a:rPr lang="en-GB" sz="3200">
                <a:solidFill>
                  <a:schemeClr val="bg1"/>
                </a:solidFill>
              </a:rPr>
              <a:t>What are we checking?</a:t>
            </a:r>
            <a:endParaRPr lang="en-GB" sz="3200"/>
          </a:p>
        </p:txBody>
      </p:sp>
      <p:cxnSp>
        <p:nvCxnSpPr>
          <p:cNvPr id="17" name="Straight Connector 16">
            <a:extLst>
              <a:ext uri="{FF2B5EF4-FFF2-40B4-BE49-F238E27FC236}">
                <a16:creationId xmlns:a16="http://schemas.microsoft.com/office/drawing/2014/main" id="{9C26FE7F-DA2C-4EEA-539D-CB280F32A765}"/>
              </a:ext>
            </a:extLst>
          </p:cNvPr>
          <p:cNvCxnSpPr/>
          <p:nvPr/>
        </p:nvCxnSpPr>
        <p:spPr>
          <a:xfrm>
            <a:off x="0" y="4069270"/>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64B445A-FA4C-BBBF-458A-83DC16F32A6C}"/>
              </a:ext>
            </a:extLst>
          </p:cNvPr>
          <p:cNvSpPr txBox="1"/>
          <p:nvPr/>
        </p:nvSpPr>
        <p:spPr>
          <a:xfrm>
            <a:off x="28610" y="2828427"/>
            <a:ext cx="1986139" cy="1015663"/>
          </a:xfrm>
          <a:prstGeom prst="rect">
            <a:avLst/>
          </a:prstGeom>
          <a:noFill/>
        </p:spPr>
        <p:txBody>
          <a:bodyPr wrap="square" rtlCol="0">
            <a:spAutoFit/>
          </a:bodyPr>
          <a:lstStyle>
            <a:defPPr>
              <a:defRPr lang="en-US"/>
            </a:defPPr>
            <a:lvl1pPr>
              <a:buNone/>
              <a:defRPr sz="1600"/>
            </a:lvl1pPr>
          </a:lstStyle>
          <a:p>
            <a:pPr algn="ctr"/>
            <a:r>
              <a:rPr lang="cy-GB" sz="1200" noProof="0"/>
              <a:t>Tasgau sydd wedi eu nodi'n glir, yn gywir ac yn ddealladwy, gyda defnydd priodol o iaith a chyflwyniad taclus</a:t>
            </a:r>
          </a:p>
        </p:txBody>
      </p:sp>
      <p:sp>
        <p:nvSpPr>
          <p:cNvPr id="25" name="TextBox 24">
            <a:extLst>
              <a:ext uri="{FF2B5EF4-FFF2-40B4-BE49-F238E27FC236}">
                <a16:creationId xmlns:a16="http://schemas.microsoft.com/office/drawing/2014/main" id="{7A059BE3-B225-21E5-F44C-3C28A3DC7F1C}"/>
              </a:ext>
            </a:extLst>
          </p:cNvPr>
          <p:cNvSpPr txBox="1"/>
          <p:nvPr/>
        </p:nvSpPr>
        <p:spPr>
          <a:xfrm>
            <a:off x="2118168" y="2828427"/>
            <a:ext cx="1945832" cy="830997"/>
          </a:xfrm>
          <a:prstGeom prst="rect">
            <a:avLst/>
          </a:prstGeom>
          <a:noFill/>
        </p:spPr>
        <p:txBody>
          <a:bodyPr wrap="square" rtlCol="0">
            <a:spAutoFit/>
          </a:bodyPr>
          <a:lstStyle>
            <a:defPPr>
              <a:defRPr lang="en-US"/>
            </a:defPPr>
            <a:lvl1pPr>
              <a:buNone/>
              <a:defRPr sz="1600"/>
            </a:lvl1pPr>
          </a:lstStyle>
          <a:p>
            <a:pPr algn="ctr"/>
            <a:r>
              <a:rPr lang="cy-GB" sz="1200" noProof="0"/>
              <a:t>Tasgau sy'n galluogi dangos deilliannau dysgu'r modwl (yn unol â disgrifydd y modiwl)</a:t>
            </a:r>
          </a:p>
        </p:txBody>
      </p:sp>
      <p:sp>
        <p:nvSpPr>
          <p:cNvPr id="26" name="TextBox 25">
            <a:extLst>
              <a:ext uri="{FF2B5EF4-FFF2-40B4-BE49-F238E27FC236}">
                <a16:creationId xmlns:a16="http://schemas.microsoft.com/office/drawing/2014/main" id="{06DEBCCC-A8ED-F880-5AD2-6ECC318E67AF}"/>
              </a:ext>
            </a:extLst>
          </p:cNvPr>
          <p:cNvSpPr txBox="1"/>
          <p:nvPr/>
        </p:nvSpPr>
        <p:spPr>
          <a:xfrm>
            <a:off x="4099274" y="2828427"/>
            <a:ext cx="1855403" cy="646331"/>
          </a:xfrm>
          <a:prstGeom prst="rect">
            <a:avLst/>
          </a:prstGeom>
          <a:noFill/>
        </p:spPr>
        <p:txBody>
          <a:bodyPr wrap="square" rtlCol="0">
            <a:spAutoFit/>
          </a:bodyPr>
          <a:lstStyle>
            <a:defPPr>
              <a:defRPr lang="en-US"/>
            </a:defPPr>
            <a:lvl1pPr>
              <a:buNone/>
              <a:defRPr sz="1600"/>
            </a:lvl1pPr>
          </a:lstStyle>
          <a:p>
            <a:pPr algn="ctr"/>
            <a:r>
              <a:rPr lang="cy-GB" sz="1200" noProof="0"/>
              <a:t>Tasgau sy'n cydymffurfio â'r asesiad a ddisgrifir ym maes llafur y modwl</a:t>
            </a:r>
          </a:p>
        </p:txBody>
      </p:sp>
      <p:pic>
        <p:nvPicPr>
          <p:cNvPr id="27" name="Graphic 26" descr="Checklist with solid fill">
            <a:extLst>
              <a:ext uri="{FF2B5EF4-FFF2-40B4-BE49-F238E27FC236}">
                <a16:creationId xmlns:a16="http://schemas.microsoft.com/office/drawing/2014/main" id="{30123102-6316-B623-303E-41047A3AF3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8001" y="1722772"/>
            <a:ext cx="914400" cy="914400"/>
          </a:xfrm>
          <a:prstGeom prst="rect">
            <a:avLst/>
          </a:prstGeom>
        </p:spPr>
      </p:pic>
      <p:pic>
        <p:nvPicPr>
          <p:cNvPr id="28" name="Graphic 27" descr="Transfer with solid fill">
            <a:extLst>
              <a:ext uri="{FF2B5EF4-FFF2-40B4-BE49-F238E27FC236}">
                <a16:creationId xmlns:a16="http://schemas.microsoft.com/office/drawing/2014/main" id="{63DD6595-29E8-4FD7-1851-50C9669FBEC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752510" y="1845641"/>
            <a:ext cx="668662" cy="668662"/>
          </a:xfrm>
          <a:prstGeom prst="rect">
            <a:avLst/>
          </a:prstGeom>
        </p:spPr>
      </p:pic>
      <p:pic>
        <p:nvPicPr>
          <p:cNvPr id="29" name="Graphic 28" descr="Checkbox Checked with solid fill">
            <a:extLst>
              <a:ext uri="{FF2B5EF4-FFF2-40B4-BE49-F238E27FC236}">
                <a16:creationId xmlns:a16="http://schemas.microsoft.com/office/drawing/2014/main" id="{C7246CBB-E4DA-AB6B-37D3-42453092D63B}"/>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590800" y="1693468"/>
            <a:ext cx="914400" cy="914400"/>
          </a:xfrm>
          <a:prstGeom prst="rect">
            <a:avLst/>
          </a:prstGeom>
        </p:spPr>
      </p:pic>
      <p:sp>
        <p:nvSpPr>
          <p:cNvPr id="30" name="TextBox 29">
            <a:extLst>
              <a:ext uri="{FF2B5EF4-FFF2-40B4-BE49-F238E27FC236}">
                <a16:creationId xmlns:a16="http://schemas.microsoft.com/office/drawing/2014/main" id="{EEB149EF-DB61-DE98-5347-47ADCA276231}"/>
              </a:ext>
            </a:extLst>
          </p:cNvPr>
          <p:cNvSpPr txBox="1"/>
          <p:nvPr/>
        </p:nvSpPr>
        <p:spPr>
          <a:xfrm>
            <a:off x="6033151" y="2828427"/>
            <a:ext cx="1936186" cy="830997"/>
          </a:xfrm>
          <a:prstGeom prst="rect">
            <a:avLst/>
          </a:prstGeom>
          <a:noFill/>
        </p:spPr>
        <p:txBody>
          <a:bodyPr wrap="square" rtlCol="0">
            <a:spAutoFit/>
          </a:bodyPr>
          <a:lstStyle>
            <a:defPPr>
              <a:defRPr lang="en-US"/>
            </a:defPPr>
            <a:lvl1pPr>
              <a:buNone/>
              <a:defRPr sz="1600"/>
            </a:lvl1pPr>
          </a:lstStyle>
          <a:p>
            <a:pPr algn="ctr"/>
            <a:r>
              <a:rPr lang="cy-GB" sz="1200" noProof="0"/>
              <a:t>Tasgau sydd wedi'u hysgrifennu ar lefel briodol y Fframwaith ar gyfer Cymwysterau Addysg Uwch</a:t>
            </a:r>
          </a:p>
        </p:txBody>
      </p:sp>
      <p:sp>
        <p:nvSpPr>
          <p:cNvPr id="31" name="TextBox 30">
            <a:extLst>
              <a:ext uri="{FF2B5EF4-FFF2-40B4-BE49-F238E27FC236}">
                <a16:creationId xmlns:a16="http://schemas.microsoft.com/office/drawing/2014/main" id="{38AECD21-9569-E3EE-22E5-AB061856C62B}"/>
              </a:ext>
            </a:extLst>
          </p:cNvPr>
          <p:cNvSpPr txBox="1"/>
          <p:nvPr/>
        </p:nvSpPr>
        <p:spPr>
          <a:xfrm>
            <a:off x="7985860" y="2828427"/>
            <a:ext cx="2197087" cy="1200329"/>
          </a:xfrm>
          <a:prstGeom prst="rect">
            <a:avLst/>
          </a:prstGeom>
          <a:noFill/>
        </p:spPr>
        <p:txBody>
          <a:bodyPr wrap="square" rtlCol="0">
            <a:spAutoFit/>
          </a:bodyPr>
          <a:lstStyle>
            <a:defPPr>
              <a:defRPr lang="en-US"/>
            </a:defPPr>
            <a:lvl1pPr>
              <a:buNone/>
              <a:defRPr sz="1600"/>
            </a:lvl1pPr>
          </a:lstStyle>
          <a:p>
            <a:pPr algn="ctr"/>
            <a:r>
              <a:rPr lang="cy-GB" sz="1200" noProof="0"/>
              <a:t>Meini prawf clir ar gyfer asesu a chanllawiau ynghylch sut y cymhwysir y broses farcio/graddio, gan gynnwys cyfeiriad at ymddygiad academaidd da (e.e. uniondeb)</a:t>
            </a:r>
          </a:p>
        </p:txBody>
      </p:sp>
      <p:sp>
        <p:nvSpPr>
          <p:cNvPr id="32" name="TextBox 31">
            <a:extLst>
              <a:ext uri="{FF2B5EF4-FFF2-40B4-BE49-F238E27FC236}">
                <a16:creationId xmlns:a16="http://schemas.microsoft.com/office/drawing/2014/main" id="{26B0C2EF-BC01-3BD6-8539-A1001EEFBD90}"/>
              </a:ext>
            </a:extLst>
          </p:cNvPr>
          <p:cNvSpPr txBox="1"/>
          <p:nvPr/>
        </p:nvSpPr>
        <p:spPr>
          <a:xfrm>
            <a:off x="10160001" y="2828427"/>
            <a:ext cx="2003388" cy="1015663"/>
          </a:xfrm>
          <a:prstGeom prst="rect">
            <a:avLst/>
          </a:prstGeom>
          <a:noFill/>
        </p:spPr>
        <p:txBody>
          <a:bodyPr wrap="square" rtlCol="0">
            <a:spAutoFit/>
          </a:bodyPr>
          <a:lstStyle>
            <a:defPPr>
              <a:defRPr lang="en-US"/>
            </a:defPPr>
            <a:lvl1pPr>
              <a:buNone/>
              <a:defRPr sz="1600"/>
            </a:lvl1pPr>
          </a:lstStyle>
          <a:p>
            <a:pPr algn="ctr"/>
            <a:r>
              <a:rPr lang="cy-GB" sz="1200" noProof="0"/>
              <a:t>Canllawiau am dystiolaeth ddisgwyliedig i’w chyflwyno, e.e. traethawd neu adroddiad, cyfanswm geiriau, llyfryddiaeth a chyfeiriadau</a:t>
            </a:r>
          </a:p>
        </p:txBody>
      </p:sp>
      <p:pic>
        <p:nvPicPr>
          <p:cNvPr id="33" name="Graphic 32" descr="Signature with solid fill">
            <a:extLst>
              <a:ext uri="{FF2B5EF4-FFF2-40B4-BE49-F238E27FC236}">
                <a16:creationId xmlns:a16="http://schemas.microsoft.com/office/drawing/2014/main" id="{938275DD-3B22-BF2D-161E-5FDFAF6717B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529529" y="1803933"/>
            <a:ext cx="914400" cy="914400"/>
          </a:xfrm>
          <a:prstGeom prst="rect">
            <a:avLst/>
          </a:prstGeom>
        </p:spPr>
      </p:pic>
      <p:pic>
        <p:nvPicPr>
          <p:cNvPr id="34" name="Graphic 33" descr="Document with solid fill">
            <a:extLst>
              <a:ext uri="{FF2B5EF4-FFF2-40B4-BE49-F238E27FC236}">
                <a16:creationId xmlns:a16="http://schemas.microsoft.com/office/drawing/2014/main" id="{4722B1B8-C56B-58EB-ACB3-8DDAF312E9F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709557" y="1877830"/>
            <a:ext cx="914400" cy="914400"/>
          </a:xfrm>
          <a:prstGeom prst="rect">
            <a:avLst/>
          </a:prstGeom>
        </p:spPr>
      </p:pic>
      <p:pic>
        <p:nvPicPr>
          <p:cNvPr id="35" name="Graphic 34" descr="Checklist with solid fill">
            <a:extLst>
              <a:ext uri="{FF2B5EF4-FFF2-40B4-BE49-F238E27FC236}">
                <a16:creationId xmlns:a16="http://schemas.microsoft.com/office/drawing/2014/main" id="{EB7CD623-76DF-49F8-4819-DBE4F09D26D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686800" y="1803933"/>
            <a:ext cx="914400" cy="914400"/>
          </a:xfrm>
          <a:prstGeom prst="rect">
            <a:avLst/>
          </a:prstGeom>
        </p:spPr>
      </p:pic>
      <p:sp>
        <p:nvSpPr>
          <p:cNvPr id="36" name="TextBox 35">
            <a:extLst>
              <a:ext uri="{FF2B5EF4-FFF2-40B4-BE49-F238E27FC236}">
                <a16:creationId xmlns:a16="http://schemas.microsoft.com/office/drawing/2014/main" id="{38E56E59-28E0-F8D4-4141-9CE510C94224}"/>
              </a:ext>
            </a:extLst>
          </p:cNvPr>
          <p:cNvSpPr txBox="1"/>
          <p:nvPr/>
        </p:nvSpPr>
        <p:spPr>
          <a:xfrm>
            <a:off x="21762" y="5354666"/>
            <a:ext cx="1992602" cy="1015663"/>
          </a:xfrm>
          <a:prstGeom prst="rect">
            <a:avLst/>
          </a:prstGeom>
          <a:noFill/>
        </p:spPr>
        <p:txBody>
          <a:bodyPr wrap="square" rtlCol="0">
            <a:spAutoFit/>
          </a:bodyPr>
          <a:lstStyle>
            <a:defPPr>
              <a:defRPr lang="en-US"/>
            </a:defPPr>
            <a:lvl1pPr>
              <a:buNone/>
              <a:defRPr sz="1600"/>
            </a:lvl1pPr>
          </a:lstStyle>
          <a:p>
            <a:pPr algn="ctr"/>
            <a:r>
              <a:rPr lang="en-GB" sz="1200"/>
              <a:t>Tasks that are specified clearly, accurately and comprehensibly, with appropriate use of language and neat presentation</a:t>
            </a:r>
          </a:p>
        </p:txBody>
      </p:sp>
      <p:sp>
        <p:nvSpPr>
          <p:cNvPr id="37" name="TextBox 36">
            <a:extLst>
              <a:ext uri="{FF2B5EF4-FFF2-40B4-BE49-F238E27FC236}">
                <a16:creationId xmlns:a16="http://schemas.microsoft.com/office/drawing/2014/main" id="{B5117677-A94D-60FB-4389-A44A9D084A6D}"/>
              </a:ext>
            </a:extLst>
          </p:cNvPr>
          <p:cNvSpPr txBox="1"/>
          <p:nvPr/>
        </p:nvSpPr>
        <p:spPr>
          <a:xfrm>
            <a:off x="2068062" y="5354666"/>
            <a:ext cx="1957330" cy="830997"/>
          </a:xfrm>
          <a:prstGeom prst="rect">
            <a:avLst/>
          </a:prstGeom>
          <a:noFill/>
        </p:spPr>
        <p:txBody>
          <a:bodyPr wrap="square" rtlCol="0">
            <a:spAutoFit/>
          </a:bodyPr>
          <a:lstStyle>
            <a:defPPr>
              <a:defRPr lang="en-US"/>
            </a:defPPr>
            <a:lvl1pPr>
              <a:buNone/>
              <a:defRPr sz="1600"/>
            </a:lvl1pPr>
          </a:lstStyle>
          <a:p>
            <a:pPr algn="ctr"/>
            <a:r>
              <a:rPr lang="en-GB" sz="1200"/>
              <a:t>Tasks which enable the module learning outcomes to be demonstrated (as per the module descriptor)</a:t>
            </a:r>
          </a:p>
        </p:txBody>
      </p:sp>
      <p:sp>
        <p:nvSpPr>
          <p:cNvPr id="38" name="TextBox 37">
            <a:extLst>
              <a:ext uri="{FF2B5EF4-FFF2-40B4-BE49-F238E27FC236}">
                <a16:creationId xmlns:a16="http://schemas.microsoft.com/office/drawing/2014/main" id="{25034334-B377-B4B9-F9EE-7963EAA43D80}"/>
              </a:ext>
            </a:extLst>
          </p:cNvPr>
          <p:cNvSpPr txBox="1"/>
          <p:nvPr/>
        </p:nvSpPr>
        <p:spPr>
          <a:xfrm>
            <a:off x="4128516" y="5354666"/>
            <a:ext cx="1795171" cy="646331"/>
          </a:xfrm>
          <a:prstGeom prst="rect">
            <a:avLst/>
          </a:prstGeom>
          <a:noFill/>
        </p:spPr>
        <p:txBody>
          <a:bodyPr wrap="square" rtlCol="0">
            <a:spAutoFit/>
          </a:bodyPr>
          <a:lstStyle>
            <a:defPPr>
              <a:defRPr lang="en-US"/>
            </a:defPPr>
            <a:lvl1pPr>
              <a:buNone/>
              <a:defRPr sz="1600"/>
            </a:lvl1pPr>
          </a:lstStyle>
          <a:p>
            <a:pPr algn="ctr"/>
            <a:r>
              <a:rPr lang="en-GB" sz="1200"/>
              <a:t>Tasks which conform to the assessment described in the module syllabus</a:t>
            </a:r>
          </a:p>
        </p:txBody>
      </p:sp>
      <p:sp>
        <p:nvSpPr>
          <p:cNvPr id="39" name="TextBox 38">
            <a:extLst>
              <a:ext uri="{FF2B5EF4-FFF2-40B4-BE49-F238E27FC236}">
                <a16:creationId xmlns:a16="http://schemas.microsoft.com/office/drawing/2014/main" id="{9BCEF970-D767-66E6-DD0F-96E472B9A2BC}"/>
              </a:ext>
            </a:extLst>
          </p:cNvPr>
          <p:cNvSpPr txBox="1"/>
          <p:nvPr/>
        </p:nvSpPr>
        <p:spPr>
          <a:xfrm>
            <a:off x="6087397" y="5354666"/>
            <a:ext cx="1795171" cy="830997"/>
          </a:xfrm>
          <a:prstGeom prst="rect">
            <a:avLst/>
          </a:prstGeom>
          <a:noFill/>
        </p:spPr>
        <p:txBody>
          <a:bodyPr wrap="square" rtlCol="0">
            <a:spAutoFit/>
          </a:bodyPr>
          <a:lstStyle>
            <a:defPPr>
              <a:defRPr lang="en-US"/>
            </a:defPPr>
            <a:lvl1pPr>
              <a:buNone/>
              <a:defRPr sz="1600"/>
            </a:lvl1pPr>
          </a:lstStyle>
          <a:p>
            <a:pPr algn="ctr"/>
            <a:r>
              <a:rPr lang="en-GB" sz="1200"/>
              <a:t>Tasks which are written at the appropriate level of the Framework for Higher Education Qualifications</a:t>
            </a:r>
          </a:p>
        </p:txBody>
      </p:sp>
      <p:sp>
        <p:nvSpPr>
          <p:cNvPr id="40" name="TextBox 39">
            <a:extLst>
              <a:ext uri="{FF2B5EF4-FFF2-40B4-BE49-F238E27FC236}">
                <a16:creationId xmlns:a16="http://schemas.microsoft.com/office/drawing/2014/main" id="{BFD152AB-06D1-2E56-ADDE-7D2AB375433E}"/>
              </a:ext>
            </a:extLst>
          </p:cNvPr>
          <p:cNvSpPr txBox="1"/>
          <p:nvPr/>
        </p:nvSpPr>
        <p:spPr>
          <a:xfrm>
            <a:off x="7992342" y="5354666"/>
            <a:ext cx="2153353" cy="1200329"/>
          </a:xfrm>
          <a:prstGeom prst="rect">
            <a:avLst/>
          </a:prstGeom>
          <a:noFill/>
        </p:spPr>
        <p:txBody>
          <a:bodyPr wrap="square" rtlCol="0">
            <a:spAutoFit/>
          </a:bodyPr>
          <a:lstStyle>
            <a:defPPr>
              <a:defRPr lang="en-US"/>
            </a:defPPr>
            <a:lvl1pPr>
              <a:buNone/>
              <a:defRPr sz="1600"/>
            </a:lvl1pPr>
          </a:lstStyle>
          <a:p>
            <a:pPr algn="ctr"/>
            <a:r>
              <a:rPr lang="en-GB" sz="1200"/>
              <a:t>Clear criteria for assessment and guidance about how marking/grading will be applied, including reference to good academic conduct (e.g. integrity)</a:t>
            </a:r>
          </a:p>
        </p:txBody>
      </p:sp>
      <p:sp>
        <p:nvSpPr>
          <p:cNvPr id="41" name="TextBox 40">
            <a:extLst>
              <a:ext uri="{FF2B5EF4-FFF2-40B4-BE49-F238E27FC236}">
                <a16:creationId xmlns:a16="http://schemas.microsoft.com/office/drawing/2014/main" id="{957C2EAA-6B07-BFEA-1953-2D1AF510241D}"/>
              </a:ext>
            </a:extLst>
          </p:cNvPr>
          <p:cNvSpPr txBox="1"/>
          <p:nvPr/>
        </p:nvSpPr>
        <p:spPr>
          <a:xfrm>
            <a:off x="10195904" y="5354666"/>
            <a:ext cx="1967485" cy="1015663"/>
          </a:xfrm>
          <a:prstGeom prst="rect">
            <a:avLst/>
          </a:prstGeom>
          <a:noFill/>
        </p:spPr>
        <p:txBody>
          <a:bodyPr wrap="square" rtlCol="0">
            <a:spAutoFit/>
          </a:bodyPr>
          <a:lstStyle>
            <a:defPPr>
              <a:defRPr lang="en-US"/>
            </a:defPPr>
            <a:lvl1pPr>
              <a:buNone/>
              <a:defRPr sz="1600"/>
            </a:lvl1pPr>
          </a:lstStyle>
          <a:p>
            <a:pPr algn="ctr"/>
            <a:r>
              <a:rPr lang="en-GB" sz="1200"/>
              <a:t>Guidance about expected evidence for submission, e.g. essay or report, word count, bibliography and references</a:t>
            </a:r>
          </a:p>
        </p:txBody>
      </p:sp>
      <p:pic>
        <p:nvPicPr>
          <p:cNvPr id="42" name="Graphic 41" descr="Checklist with solid fill">
            <a:extLst>
              <a:ext uri="{FF2B5EF4-FFF2-40B4-BE49-F238E27FC236}">
                <a16:creationId xmlns:a16="http://schemas.microsoft.com/office/drawing/2014/main" id="{0861896D-3E29-227A-DCB5-A43B8B7389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8001" y="4392700"/>
            <a:ext cx="914400" cy="914400"/>
          </a:xfrm>
          <a:prstGeom prst="rect">
            <a:avLst/>
          </a:prstGeom>
        </p:spPr>
      </p:pic>
      <p:pic>
        <p:nvPicPr>
          <p:cNvPr id="43" name="Graphic 42" descr="Transfer with solid fill">
            <a:extLst>
              <a:ext uri="{FF2B5EF4-FFF2-40B4-BE49-F238E27FC236}">
                <a16:creationId xmlns:a16="http://schemas.microsoft.com/office/drawing/2014/main" id="{9E882AC3-2088-1EB2-DB7D-2FE4F251FF7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752510" y="4515569"/>
            <a:ext cx="668662" cy="668662"/>
          </a:xfrm>
          <a:prstGeom prst="rect">
            <a:avLst/>
          </a:prstGeom>
        </p:spPr>
      </p:pic>
      <p:pic>
        <p:nvPicPr>
          <p:cNvPr id="44" name="Graphic 43" descr="Checkbox Checked with solid fill">
            <a:extLst>
              <a:ext uri="{FF2B5EF4-FFF2-40B4-BE49-F238E27FC236}">
                <a16:creationId xmlns:a16="http://schemas.microsoft.com/office/drawing/2014/main" id="{2C68B420-141B-C367-4403-770B10248599}"/>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2590800" y="4363396"/>
            <a:ext cx="914400" cy="914400"/>
          </a:xfrm>
          <a:prstGeom prst="rect">
            <a:avLst/>
          </a:prstGeom>
        </p:spPr>
      </p:pic>
      <p:pic>
        <p:nvPicPr>
          <p:cNvPr id="45" name="Graphic 44" descr="Signature with solid fill">
            <a:extLst>
              <a:ext uri="{FF2B5EF4-FFF2-40B4-BE49-F238E27FC236}">
                <a16:creationId xmlns:a16="http://schemas.microsoft.com/office/drawing/2014/main" id="{3B032735-5D76-52E6-5BEE-FF3C6E9455F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6529529" y="4473861"/>
            <a:ext cx="914400" cy="914400"/>
          </a:xfrm>
          <a:prstGeom prst="rect">
            <a:avLst/>
          </a:prstGeom>
        </p:spPr>
      </p:pic>
      <p:pic>
        <p:nvPicPr>
          <p:cNvPr id="46" name="Graphic 45" descr="Document with solid fill">
            <a:extLst>
              <a:ext uri="{FF2B5EF4-FFF2-40B4-BE49-F238E27FC236}">
                <a16:creationId xmlns:a16="http://schemas.microsoft.com/office/drawing/2014/main" id="{FD244FD7-07A2-7B44-2821-A4326778B18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722446" y="4440266"/>
            <a:ext cx="914400" cy="914400"/>
          </a:xfrm>
          <a:prstGeom prst="rect">
            <a:avLst/>
          </a:prstGeom>
        </p:spPr>
      </p:pic>
      <p:pic>
        <p:nvPicPr>
          <p:cNvPr id="47" name="Graphic 46" descr="Checklist with solid fill">
            <a:extLst>
              <a:ext uri="{FF2B5EF4-FFF2-40B4-BE49-F238E27FC236}">
                <a16:creationId xmlns:a16="http://schemas.microsoft.com/office/drawing/2014/main" id="{8FC099D8-2B3B-F583-F01E-766AAB554EB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619543" y="4473861"/>
            <a:ext cx="914400" cy="914400"/>
          </a:xfrm>
          <a:prstGeom prst="rect">
            <a:avLst/>
          </a:prstGeom>
        </p:spPr>
      </p:pic>
    </p:spTree>
    <p:extLst>
      <p:ext uri="{BB962C8B-B14F-4D97-AF65-F5344CB8AC3E}">
        <p14:creationId xmlns:p14="http://schemas.microsoft.com/office/powerpoint/2010/main" val="1326671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4510F-CE5D-3A03-44C5-5F17544B9BF1}"/>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5631C45F-829F-2055-BD9A-8B3FDD708E23}"/>
              </a:ext>
            </a:extLst>
          </p:cNvPr>
          <p:cNvSpPr txBox="1"/>
          <p:nvPr/>
        </p:nvSpPr>
        <p:spPr>
          <a:xfrm>
            <a:off x="628086" y="2612519"/>
            <a:ext cx="3219450" cy="1077218"/>
          </a:xfrm>
          <a:prstGeom prst="rect">
            <a:avLst/>
          </a:prstGeom>
          <a:noFill/>
        </p:spPr>
        <p:txBody>
          <a:bodyPr wrap="square" rtlCol="0">
            <a:spAutoFit/>
          </a:bodyPr>
          <a:lstStyle>
            <a:defPPr>
              <a:defRPr lang="en-US"/>
            </a:defPPr>
            <a:lvl1pPr>
              <a:buNone/>
              <a:defRPr sz="1600"/>
            </a:lvl1pPr>
          </a:lstStyle>
          <a:p>
            <a:pPr algn="ctr"/>
            <a:r>
              <a:rPr lang="en-GB" dirty="0" err="1"/>
              <a:t>Llawlyfr</a:t>
            </a:r>
            <a:r>
              <a:rPr lang="en-GB" dirty="0"/>
              <a:t> </a:t>
            </a:r>
            <a:r>
              <a:rPr lang="en-GB" dirty="0" err="1"/>
              <a:t>Rhaglen</a:t>
            </a:r>
            <a:r>
              <a:rPr lang="en-GB" dirty="0"/>
              <a:t> </a:t>
            </a:r>
            <a:r>
              <a:rPr lang="en-GB" dirty="0" err="1"/>
              <a:t>Astudio</a:t>
            </a:r>
            <a:r>
              <a:rPr lang="en-GB" dirty="0"/>
              <a:t> </a:t>
            </a:r>
            <a:r>
              <a:rPr lang="en-GB" dirty="0" err="1"/>
              <a:t>ar</a:t>
            </a:r>
            <a:r>
              <a:rPr lang="en-GB" dirty="0"/>
              <a:t> </a:t>
            </a:r>
            <a:r>
              <a:rPr lang="en-GB" dirty="0" err="1"/>
              <a:t>gyfer</a:t>
            </a:r>
            <a:r>
              <a:rPr lang="en-GB" dirty="0"/>
              <a:t> </a:t>
            </a:r>
            <a:r>
              <a:rPr lang="en-GB" dirty="0" err="1"/>
              <a:t>pob</a:t>
            </a:r>
            <a:r>
              <a:rPr lang="en-GB" dirty="0"/>
              <a:t> </a:t>
            </a:r>
            <a:r>
              <a:rPr lang="en-GB" dirty="0" err="1"/>
              <a:t>lefel</a:t>
            </a:r>
            <a:r>
              <a:rPr lang="en-GB" dirty="0"/>
              <a:t> </a:t>
            </a:r>
            <a:r>
              <a:rPr lang="en-GB" dirty="0" err="1"/>
              <a:t>astudio</a:t>
            </a:r>
            <a:r>
              <a:rPr lang="en-GB" dirty="0"/>
              <a:t> </a:t>
            </a:r>
            <a:r>
              <a:rPr lang="en-GB" dirty="0" err="1"/>
              <a:t>sy’n</a:t>
            </a:r>
            <a:r>
              <a:rPr lang="en-GB" dirty="0"/>
              <a:t> </a:t>
            </a:r>
            <a:r>
              <a:rPr lang="en-GB" dirty="0" err="1"/>
              <a:t>cyfrannu</a:t>
            </a:r>
            <a:r>
              <a:rPr lang="en-GB" dirty="0"/>
              <a:t> </a:t>
            </a:r>
            <a:r>
              <a:rPr lang="en-GB" dirty="0" err="1"/>
              <a:t>i’r</a:t>
            </a:r>
            <a:r>
              <a:rPr lang="en-GB" dirty="0"/>
              <a:t> </a:t>
            </a:r>
            <a:r>
              <a:rPr lang="en-GB" dirty="0" err="1"/>
              <a:t>dyfarniad</a:t>
            </a:r>
            <a:r>
              <a:rPr lang="en-GB" dirty="0"/>
              <a:t>. Mae </a:t>
            </a:r>
            <a:r>
              <a:rPr lang="en-GB" dirty="0" err="1"/>
              <a:t>hwn</a:t>
            </a:r>
            <a:r>
              <a:rPr lang="en-GB" dirty="0"/>
              <a:t> </a:t>
            </a:r>
            <a:r>
              <a:rPr lang="en-GB" dirty="0" err="1"/>
              <a:t>yn</a:t>
            </a:r>
            <a:r>
              <a:rPr lang="en-GB" dirty="0"/>
              <a:t> </a:t>
            </a:r>
            <a:r>
              <a:rPr lang="en-GB" dirty="0" err="1"/>
              <a:t>cynnwys</a:t>
            </a:r>
            <a:r>
              <a:rPr lang="en-GB" dirty="0"/>
              <a:t> </a:t>
            </a:r>
            <a:r>
              <a:rPr lang="en-GB" dirty="0" err="1"/>
              <a:t>disgrifyddion</a:t>
            </a:r>
            <a:r>
              <a:rPr lang="en-GB" dirty="0"/>
              <a:t> </a:t>
            </a:r>
            <a:r>
              <a:rPr lang="en-GB" dirty="0" err="1"/>
              <a:t>modwl</a:t>
            </a:r>
            <a:endParaRPr lang="en-GB"/>
          </a:p>
        </p:txBody>
      </p:sp>
      <p:sp>
        <p:nvSpPr>
          <p:cNvPr id="9" name="TextBox 8">
            <a:extLst>
              <a:ext uri="{FF2B5EF4-FFF2-40B4-BE49-F238E27FC236}">
                <a16:creationId xmlns:a16="http://schemas.microsoft.com/office/drawing/2014/main" id="{63C327D7-DF92-76F1-81ED-9CDFF3408B0F}"/>
              </a:ext>
            </a:extLst>
          </p:cNvPr>
          <p:cNvSpPr txBox="1"/>
          <p:nvPr/>
        </p:nvSpPr>
        <p:spPr>
          <a:xfrm>
            <a:off x="4546318" y="2612519"/>
            <a:ext cx="3219450" cy="338554"/>
          </a:xfrm>
          <a:prstGeom prst="rect">
            <a:avLst/>
          </a:prstGeom>
          <a:noFill/>
        </p:spPr>
        <p:txBody>
          <a:bodyPr wrap="square" rtlCol="0">
            <a:spAutoFit/>
          </a:bodyPr>
          <a:lstStyle>
            <a:defPPr>
              <a:defRPr lang="en-US"/>
            </a:defPPr>
            <a:lvl1pPr>
              <a:buNone/>
              <a:defRPr sz="1600"/>
            </a:lvl1pPr>
          </a:lstStyle>
          <a:p>
            <a:pPr algn="ctr"/>
            <a:r>
              <a:rPr lang="en-GB" dirty="0" err="1"/>
              <a:t>Tasgau</a:t>
            </a:r>
            <a:r>
              <a:rPr lang="en-GB" dirty="0"/>
              <a:t> </a:t>
            </a:r>
            <a:r>
              <a:rPr lang="en-GB" dirty="0" err="1"/>
              <a:t>Asesu</a:t>
            </a:r>
            <a:r>
              <a:rPr lang="en-GB" dirty="0"/>
              <a:t> (GA36)</a:t>
            </a:r>
            <a:endParaRPr lang="en-GB"/>
          </a:p>
        </p:txBody>
      </p:sp>
      <p:sp>
        <p:nvSpPr>
          <p:cNvPr id="10" name="TextBox 9">
            <a:extLst>
              <a:ext uri="{FF2B5EF4-FFF2-40B4-BE49-F238E27FC236}">
                <a16:creationId xmlns:a16="http://schemas.microsoft.com/office/drawing/2014/main" id="{33E61F03-7467-AD61-6F59-FFAF8541DC61}"/>
              </a:ext>
            </a:extLst>
          </p:cNvPr>
          <p:cNvSpPr txBox="1"/>
          <p:nvPr/>
        </p:nvSpPr>
        <p:spPr>
          <a:xfrm>
            <a:off x="8464550" y="2612519"/>
            <a:ext cx="3219450" cy="338554"/>
          </a:xfrm>
          <a:prstGeom prst="rect">
            <a:avLst/>
          </a:prstGeom>
          <a:noFill/>
        </p:spPr>
        <p:txBody>
          <a:bodyPr wrap="square" rtlCol="0">
            <a:spAutoFit/>
          </a:bodyPr>
          <a:lstStyle>
            <a:defPPr>
              <a:defRPr lang="en-US"/>
            </a:defPPr>
            <a:lvl1pPr>
              <a:buNone/>
              <a:defRPr sz="1600"/>
            </a:lvl1pPr>
          </a:lstStyle>
          <a:p>
            <a:pPr algn="ctr"/>
            <a:r>
              <a:rPr lang="en-GB" dirty="0" err="1"/>
              <a:t>Meini</a:t>
            </a:r>
            <a:r>
              <a:rPr lang="en-GB" dirty="0"/>
              <a:t> </a:t>
            </a:r>
            <a:r>
              <a:rPr lang="en-GB" dirty="0" err="1"/>
              <a:t>Prawf</a:t>
            </a:r>
            <a:r>
              <a:rPr lang="en-GB" dirty="0"/>
              <a:t> </a:t>
            </a:r>
            <a:r>
              <a:rPr lang="en-GB" dirty="0" err="1"/>
              <a:t>Asesu</a:t>
            </a:r>
            <a:r>
              <a:rPr lang="en-GB" dirty="0"/>
              <a:t> (GA36)</a:t>
            </a:r>
            <a:endParaRPr lang="en-GB"/>
          </a:p>
        </p:txBody>
      </p:sp>
      <p:sp>
        <p:nvSpPr>
          <p:cNvPr id="20" name="Title 1">
            <a:extLst>
              <a:ext uri="{FF2B5EF4-FFF2-40B4-BE49-F238E27FC236}">
                <a16:creationId xmlns:a16="http://schemas.microsoft.com/office/drawing/2014/main" id="{95AAC643-5249-39C3-49B9-EEE34E20BC3B}"/>
              </a:ext>
            </a:extLst>
          </p:cNvPr>
          <p:cNvSpPr>
            <a:spLocks noGrp="1"/>
          </p:cNvSpPr>
          <p:nvPr>
            <p:ph type="title"/>
          </p:nvPr>
        </p:nvSpPr>
        <p:spPr>
          <a:xfrm>
            <a:off x="1968283" y="-77371"/>
            <a:ext cx="11594969" cy="1325563"/>
          </a:xfrm>
        </p:spPr>
        <p:txBody>
          <a:bodyPr>
            <a:normAutofit/>
          </a:bodyPr>
          <a:lstStyle/>
          <a:p>
            <a:r>
              <a:rPr lang="en-GB" sz="3200" dirty="0">
                <a:solidFill>
                  <a:schemeClr val="bg1"/>
                </a:solidFill>
              </a:rPr>
              <a:t>Pa </a:t>
            </a:r>
            <a:r>
              <a:rPr lang="en-GB" sz="3200" dirty="0" err="1">
                <a:solidFill>
                  <a:schemeClr val="bg1"/>
                </a:solidFill>
              </a:rPr>
              <a:t>wybodaeth</a:t>
            </a:r>
            <a:r>
              <a:rPr lang="en-GB" sz="3200" dirty="0">
                <a:solidFill>
                  <a:schemeClr val="bg1"/>
                </a:solidFill>
              </a:rPr>
              <a:t> </a:t>
            </a:r>
            <a:r>
              <a:rPr lang="en-GB" sz="3200" dirty="0" err="1">
                <a:solidFill>
                  <a:schemeClr val="bg1"/>
                </a:solidFill>
              </a:rPr>
              <a:t>ddylech</a:t>
            </a:r>
            <a:r>
              <a:rPr lang="en-GB" sz="3200" dirty="0">
                <a:solidFill>
                  <a:schemeClr val="bg1"/>
                </a:solidFill>
              </a:rPr>
              <a:t> chi </a:t>
            </a:r>
            <a:r>
              <a:rPr lang="en-GB" sz="3200" dirty="0" err="1">
                <a:solidFill>
                  <a:schemeClr val="bg1"/>
                </a:solidFill>
              </a:rPr>
              <a:t>ei</a:t>
            </a:r>
            <a:r>
              <a:rPr lang="en-GB" sz="3200" dirty="0">
                <a:solidFill>
                  <a:schemeClr val="bg1"/>
                </a:solidFill>
              </a:rPr>
              <a:t> </a:t>
            </a:r>
            <a:r>
              <a:rPr lang="en-GB" sz="3200" dirty="0" err="1">
                <a:solidFill>
                  <a:schemeClr val="bg1"/>
                </a:solidFill>
              </a:rPr>
              <a:t>derbyn</a:t>
            </a:r>
            <a:r>
              <a:rPr lang="en-GB" sz="3200" dirty="0">
                <a:solidFill>
                  <a:schemeClr val="bg1"/>
                </a:solidFill>
              </a:rPr>
              <a:t>?</a:t>
            </a:r>
            <a:br>
              <a:rPr lang="en-GB" sz="3200" dirty="0">
                <a:solidFill>
                  <a:schemeClr val="bg1"/>
                </a:solidFill>
              </a:rPr>
            </a:br>
            <a:r>
              <a:rPr lang="en-GB" sz="3200" dirty="0">
                <a:solidFill>
                  <a:schemeClr val="bg1"/>
                </a:solidFill>
              </a:rPr>
              <a:t>What information should you receive?</a:t>
            </a:r>
          </a:p>
        </p:txBody>
      </p:sp>
      <p:sp>
        <p:nvSpPr>
          <p:cNvPr id="2" name="TextBox 1">
            <a:extLst>
              <a:ext uri="{FF2B5EF4-FFF2-40B4-BE49-F238E27FC236}">
                <a16:creationId xmlns:a16="http://schemas.microsoft.com/office/drawing/2014/main" id="{9E63437B-141A-1F14-718B-604AAF8749C2}"/>
              </a:ext>
            </a:extLst>
          </p:cNvPr>
          <p:cNvSpPr txBox="1"/>
          <p:nvPr/>
        </p:nvSpPr>
        <p:spPr>
          <a:xfrm>
            <a:off x="628086" y="5561907"/>
            <a:ext cx="3219450" cy="1077218"/>
          </a:xfrm>
          <a:prstGeom prst="rect">
            <a:avLst/>
          </a:prstGeom>
          <a:noFill/>
        </p:spPr>
        <p:txBody>
          <a:bodyPr wrap="square" rtlCol="0">
            <a:spAutoFit/>
          </a:bodyPr>
          <a:lstStyle>
            <a:defPPr>
              <a:defRPr lang="en-US"/>
            </a:defPPr>
            <a:lvl1pPr>
              <a:buNone/>
              <a:defRPr sz="1600"/>
            </a:lvl1pPr>
          </a:lstStyle>
          <a:p>
            <a:pPr algn="ctr"/>
            <a:r>
              <a:rPr lang="en-GB" dirty="0"/>
              <a:t>A Programme of Study Handbook for each level of study contributing to the award. This includes the module descriptors </a:t>
            </a:r>
            <a:endParaRPr lang="en-GB"/>
          </a:p>
        </p:txBody>
      </p:sp>
      <p:sp>
        <p:nvSpPr>
          <p:cNvPr id="3" name="TextBox 2">
            <a:extLst>
              <a:ext uri="{FF2B5EF4-FFF2-40B4-BE49-F238E27FC236}">
                <a16:creationId xmlns:a16="http://schemas.microsoft.com/office/drawing/2014/main" id="{2ECDF101-0043-9187-3D79-E031200741AB}"/>
              </a:ext>
            </a:extLst>
          </p:cNvPr>
          <p:cNvSpPr txBox="1"/>
          <p:nvPr/>
        </p:nvSpPr>
        <p:spPr>
          <a:xfrm>
            <a:off x="4546318" y="5561907"/>
            <a:ext cx="3219450" cy="338554"/>
          </a:xfrm>
          <a:prstGeom prst="rect">
            <a:avLst/>
          </a:prstGeom>
          <a:noFill/>
        </p:spPr>
        <p:txBody>
          <a:bodyPr wrap="square" rtlCol="0">
            <a:spAutoFit/>
          </a:bodyPr>
          <a:lstStyle>
            <a:defPPr>
              <a:defRPr lang="en-US"/>
            </a:defPPr>
            <a:lvl1pPr>
              <a:buNone/>
              <a:defRPr sz="1600"/>
            </a:lvl1pPr>
          </a:lstStyle>
          <a:p>
            <a:pPr algn="ctr"/>
            <a:r>
              <a:rPr lang="en-GB" dirty="0"/>
              <a:t>Assessment Tasks (GA36s)</a:t>
            </a:r>
            <a:endParaRPr lang="en-GB"/>
          </a:p>
        </p:txBody>
      </p:sp>
      <p:sp>
        <p:nvSpPr>
          <p:cNvPr id="4" name="TextBox 3">
            <a:extLst>
              <a:ext uri="{FF2B5EF4-FFF2-40B4-BE49-F238E27FC236}">
                <a16:creationId xmlns:a16="http://schemas.microsoft.com/office/drawing/2014/main" id="{1CEB7038-7B44-3E0F-7D47-22BFAA39DB04}"/>
              </a:ext>
            </a:extLst>
          </p:cNvPr>
          <p:cNvSpPr txBox="1"/>
          <p:nvPr/>
        </p:nvSpPr>
        <p:spPr>
          <a:xfrm>
            <a:off x="8464550" y="5561907"/>
            <a:ext cx="3219450" cy="338554"/>
          </a:xfrm>
          <a:prstGeom prst="rect">
            <a:avLst/>
          </a:prstGeom>
          <a:noFill/>
        </p:spPr>
        <p:txBody>
          <a:bodyPr wrap="square" rtlCol="0">
            <a:spAutoFit/>
          </a:bodyPr>
          <a:lstStyle>
            <a:defPPr>
              <a:defRPr lang="en-US"/>
            </a:defPPr>
            <a:lvl1pPr>
              <a:buNone/>
              <a:defRPr sz="1600"/>
            </a:lvl1pPr>
          </a:lstStyle>
          <a:p>
            <a:pPr algn="ctr"/>
            <a:r>
              <a:rPr lang="en-GB" dirty="0"/>
              <a:t>Marking Criteria (GA36s)</a:t>
            </a:r>
            <a:endParaRPr lang="en-GB"/>
          </a:p>
        </p:txBody>
      </p:sp>
      <p:pic>
        <p:nvPicPr>
          <p:cNvPr id="5" name="Graphic 4" descr="Closed book with solid fill">
            <a:extLst>
              <a:ext uri="{FF2B5EF4-FFF2-40B4-BE49-F238E27FC236}">
                <a16:creationId xmlns:a16="http://schemas.microsoft.com/office/drawing/2014/main" id="{14D08276-7339-3FD2-4F81-BDED971E199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780611" y="4437352"/>
            <a:ext cx="914400" cy="914400"/>
          </a:xfrm>
          <a:prstGeom prst="rect">
            <a:avLst/>
          </a:prstGeom>
        </p:spPr>
      </p:pic>
      <p:cxnSp>
        <p:nvCxnSpPr>
          <p:cNvPr id="21" name="Straight Connector 20">
            <a:extLst>
              <a:ext uri="{FF2B5EF4-FFF2-40B4-BE49-F238E27FC236}">
                <a16:creationId xmlns:a16="http://schemas.microsoft.com/office/drawing/2014/main" id="{F42DCE12-4FA7-5839-2CC4-5A15B9A42AD0}"/>
              </a:ext>
            </a:extLst>
          </p:cNvPr>
          <p:cNvCxnSpPr/>
          <p:nvPr/>
        </p:nvCxnSpPr>
        <p:spPr>
          <a:xfrm>
            <a:off x="596900" y="3925102"/>
            <a:ext cx="110871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4" name="Graphic 13" descr="Closed book with solid fill">
            <a:extLst>
              <a:ext uri="{FF2B5EF4-FFF2-40B4-BE49-F238E27FC236}">
                <a16:creationId xmlns:a16="http://schemas.microsoft.com/office/drawing/2014/main" id="{D9B8E392-4253-EF21-1E05-CDA628387205}"/>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780611" y="1580437"/>
            <a:ext cx="914400" cy="914400"/>
          </a:xfrm>
          <a:prstGeom prst="rect">
            <a:avLst/>
          </a:prstGeom>
        </p:spPr>
      </p:pic>
      <p:pic>
        <p:nvPicPr>
          <p:cNvPr id="16" name="Graphic 15" descr="Checklist with solid fill">
            <a:extLst>
              <a:ext uri="{FF2B5EF4-FFF2-40B4-BE49-F238E27FC236}">
                <a16:creationId xmlns:a16="http://schemas.microsoft.com/office/drawing/2014/main" id="{D1604562-0E30-34A2-5D41-C3E88BA5AED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617075" y="1458660"/>
            <a:ext cx="914400" cy="914400"/>
          </a:xfrm>
          <a:prstGeom prst="rect">
            <a:avLst/>
          </a:prstGeom>
        </p:spPr>
      </p:pic>
      <p:pic>
        <p:nvPicPr>
          <p:cNvPr id="17" name="Graphic 16" descr="Checklist with solid fill">
            <a:extLst>
              <a:ext uri="{FF2B5EF4-FFF2-40B4-BE49-F238E27FC236}">
                <a16:creationId xmlns:a16="http://schemas.microsoft.com/office/drawing/2014/main" id="{BE46C1F2-C5DA-7DEB-A16D-7D5EE70041D5}"/>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617075" y="4484940"/>
            <a:ext cx="914400" cy="914400"/>
          </a:xfrm>
          <a:prstGeom prst="rect">
            <a:avLst/>
          </a:prstGeom>
        </p:spPr>
      </p:pic>
      <p:pic>
        <p:nvPicPr>
          <p:cNvPr id="18" name="Graphic 17" descr="Checkbox Checked with solid fill">
            <a:extLst>
              <a:ext uri="{FF2B5EF4-FFF2-40B4-BE49-F238E27FC236}">
                <a16:creationId xmlns:a16="http://schemas.microsoft.com/office/drawing/2014/main" id="{BEEBF774-5A29-11CC-A045-49A3E43C001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638800" y="1693468"/>
            <a:ext cx="914400" cy="914400"/>
          </a:xfrm>
          <a:prstGeom prst="rect">
            <a:avLst/>
          </a:prstGeom>
        </p:spPr>
      </p:pic>
      <p:pic>
        <p:nvPicPr>
          <p:cNvPr id="19" name="Graphic 18" descr="Checkbox Checked with solid fill">
            <a:extLst>
              <a:ext uri="{FF2B5EF4-FFF2-40B4-BE49-F238E27FC236}">
                <a16:creationId xmlns:a16="http://schemas.microsoft.com/office/drawing/2014/main" id="{350F3832-301C-3118-4D35-93382936F7F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638800" y="4484940"/>
            <a:ext cx="914400" cy="914400"/>
          </a:xfrm>
          <a:prstGeom prst="rect">
            <a:avLst/>
          </a:prstGeom>
        </p:spPr>
      </p:pic>
    </p:spTree>
    <p:extLst>
      <p:ext uri="{BB962C8B-B14F-4D97-AF65-F5344CB8AC3E}">
        <p14:creationId xmlns:p14="http://schemas.microsoft.com/office/powerpoint/2010/main" val="800944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78471-BB87-2D3D-FD69-464E94A020C7}"/>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A1ECA43-D4C6-0BD0-937E-4E23EE3D6011}"/>
              </a:ext>
            </a:extLst>
          </p:cNvPr>
          <p:cNvSpPr/>
          <p:nvPr/>
        </p:nvSpPr>
        <p:spPr>
          <a:xfrm>
            <a:off x="0" y="1526171"/>
            <a:ext cx="12192000" cy="1534389"/>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5095970-D373-277B-3492-08BD1D1132C3}"/>
              </a:ext>
            </a:extLst>
          </p:cNvPr>
          <p:cNvSpPr/>
          <p:nvPr/>
        </p:nvSpPr>
        <p:spPr>
          <a:xfrm>
            <a:off x="0" y="3174853"/>
            <a:ext cx="12192000" cy="153438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F1E726A-CC0C-DD3D-610C-EEC3DCF12562}"/>
              </a:ext>
            </a:extLst>
          </p:cNvPr>
          <p:cNvSpPr>
            <a:spLocks noGrp="1"/>
          </p:cNvSpPr>
          <p:nvPr>
            <p:ph type="title"/>
          </p:nvPr>
        </p:nvSpPr>
        <p:spPr>
          <a:xfrm>
            <a:off x="911424" y="3625570"/>
            <a:ext cx="10363200" cy="1362075"/>
          </a:xfrm>
        </p:spPr>
        <p:txBody>
          <a:bodyPr/>
          <a:lstStyle/>
          <a:p>
            <a:r>
              <a:rPr lang="en-US">
                <a:solidFill>
                  <a:schemeClr val="bg1"/>
                </a:solidFill>
                <a:ea typeface="ＭＳ Ｐゴシック" panose="020B0600070205080204" pitchFamily="34" charset="-128"/>
              </a:rPr>
              <a:t>REVIEWING MARKING</a:t>
            </a:r>
            <a:endParaRPr lang="en-GB">
              <a:solidFill>
                <a:schemeClr val="bg1"/>
              </a:solidFill>
            </a:endParaRPr>
          </a:p>
        </p:txBody>
      </p:sp>
      <p:sp>
        <p:nvSpPr>
          <p:cNvPr id="3" name="Text Placeholder 2">
            <a:extLst>
              <a:ext uri="{FF2B5EF4-FFF2-40B4-BE49-F238E27FC236}">
                <a16:creationId xmlns:a16="http://schemas.microsoft.com/office/drawing/2014/main" id="{782527B2-8C3B-C08C-DC8D-BC7239CAE4AD}"/>
              </a:ext>
            </a:extLst>
          </p:cNvPr>
          <p:cNvSpPr>
            <a:spLocks noGrp="1"/>
          </p:cNvSpPr>
          <p:nvPr>
            <p:ph type="body" idx="1"/>
          </p:nvPr>
        </p:nvSpPr>
        <p:spPr>
          <a:xfrm>
            <a:off x="911424" y="1697828"/>
            <a:ext cx="10363200" cy="1500187"/>
          </a:xfrm>
        </p:spPr>
        <p:txBody>
          <a:bodyPr/>
          <a:lstStyle/>
          <a:p>
            <a:pPr>
              <a:spcBef>
                <a:spcPct val="0"/>
              </a:spcBef>
            </a:pPr>
            <a:r>
              <a:rPr lang="en-GB" sz="4000" b="1" cap="all">
                <a:solidFill>
                  <a:schemeClr val="bg1"/>
                </a:solidFill>
                <a:latin typeface="+mj-lt"/>
                <a:ea typeface="ＭＳ Ｐゴシック" panose="020B0600070205080204" pitchFamily="34" charset="-128"/>
                <a:cs typeface="+mj-cs"/>
              </a:rPr>
              <a:t>ADOLYGU MARCIO</a:t>
            </a:r>
          </a:p>
          <a:p>
            <a:pPr>
              <a:spcBef>
                <a:spcPct val="0"/>
              </a:spcBef>
            </a:pPr>
            <a:endParaRPr lang="en-GB" sz="4000" b="1" cap="all">
              <a:solidFill>
                <a:schemeClr val="bg1"/>
              </a:solidFill>
              <a:latin typeface="+mj-lt"/>
              <a:ea typeface="ＭＳ Ｐゴシック" panose="020B0600070205080204" pitchFamily="34" charset="-128"/>
              <a:cs typeface="+mj-cs"/>
            </a:endParaRPr>
          </a:p>
        </p:txBody>
      </p:sp>
    </p:spTree>
    <p:extLst>
      <p:ext uri="{BB962C8B-B14F-4D97-AF65-F5344CB8AC3E}">
        <p14:creationId xmlns:p14="http://schemas.microsoft.com/office/powerpoint/2010/main" val="2528150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084D7-55A8-73A2-1D31-2C9279F43166}"/>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33F0DB1-D835-863F-3513-5907210B1BF1}"/>
              </a:ext>
            </a:extLst>
          </p:cNvPr>
          <p:cNvCxnSpPr/>
          <p:nvPr/>
        </p:nvCxnSpPr>
        <p:spPr>
          <a:xfrm>
            <a:off x="0" y="3884604"/>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A452021-8F9F-3245-B3EF-614D6D5C9737}"/>
              </a:ext>
            </a:extLst>
          </p:cNvPr>
          <p:cNvSpPr txBox="1"/>
          <p:nvPr/>
        </p:nvSpPr>
        <p:spPr>
          <a:xfrm>
            <a:off x="33044" y="3052597"/>
            <a:ext cx="2343613" cy="646331"/>
          </a:xfrm>
          <a:prstGeom prst="rect">
            <a:avLst/>
          </a:prstGeom>
          <a:noFill/>
        </p:spPr>
        <p:txBody>
          <a:bodyPr wrap="square" rtlCol="0">
            <a:spAutoFit/>
          </a:bodyPr>
          <a:lstStyle>
            <a:defPPr>
              <a:defRPr lang="en-US"/>
            </a:defPPr>
            <a:lvl1pPr>
              <a:buNone/>
              <a:defRPr sz="1600"/>
            </a:lvl1pPr>
          </a:lstStyle>
          <a:p>
            <a:pPr algn="ctr"/>
            <a:r>
              <a:rPr lang="en-GB" altLang="en-US" sz="1200" err="1"/>
              <a:t>Rhestr</a:t>
            </a:r>
            <a:r>
              <a:rPr lang="en-GB" altLang="en-US" sz="1200"/>
              <a:t> o BOB </a:t>
            </a:r>
            <a:r>
              <a:rPr lang="en-GB" altLang="en-US" sz="1200" err="1"/>
              <a:t>modwl</a:t>
            </a:r>
            <a:r>
              <a:rPr lang="en-GB" altLang="en-US" sz="1200"/>
              <a:t> (a </a:t>
            </a:r>
            <a:r>
              <a:rPr lang="en-GB" altLang="en-US" sz="1200" err="1"/>
              <a:t>phob</a:t>
            </a:r>
            <a:r>
              <a:rPr lang="en-GB" altLang="en-US" sz="1200"/>
              <a:t> </a:t>
            </a:r>
            <a:r>
              <a:rPr lang="en-GB" altLang="en-US" sz="1200" err="1"/>
              <a:t>tasg</a:t>
            </a:r>
            <a:r>
              <a:rPr lang="en-GB" altLang="en-US" sz="1200"/>
              <a:t> </a:t>
            </a:r>
            <a:r>
              <a:rPr lang="en-GB" altLang="en-US" sz="1200" err="1"/>
              <a:t>asesu</a:t>
            </a:r>
            <a:r>
              <a:rPr lang="en-GB" altLang="en-US" sz="1200"/>
              <a:t>) y </a:t>
            </a:r>
            <a:r>
              <a:rPr lang="en-GB" altLang="en-US" sz="1200" err="1"/>
              <a:t>mae‘r</a:t>
            </a:r>
            <a:r>
              <a:rPr lang="en-GB" altLang="en-US" sz="1200"/>
              <a:t> </a:t>
            </a:r>
            <a:r>
              <a:rPr lang="en-GB" altLang="en-US" sz="1200" err="1"/>
              <a:t>arholwr</a:t>
            </a:r>
            <a:r>
              <a:rPr lang="en-GB" altLang="en-US" sz="1200"/>
              <a:t> </a:t>
            </a:r>
            <a:r>
              <a:rPr lang="en-GB" altLang="en-US" sz="1200" err="1"/>
              <a:t>allanol</a:t>
            </a:r>
            <a:r>
              <a:rPr lang="en-GB" altLang="en-US" sz="1200"/>
              <a:t> </a:t>
            </a:r>
            <a:r>
              <a:rPr lang="en-GB" altLang="en-US" sz="1200" err="1"/>
              <a:t>modylau</a:t>
            </a:r>
            <a:r>
              <a:rPr lang="en-GB" altLang="en-US" sz="1200"/>
              <a:t> </a:t>
            </a:r>
            <a:r>
              <a:rPr lang="en-GB" altLang="en-US" sz="1200" err="1"/>
              <a:t>yn</a:t>
            </a:r>
            <a:r>
              <a:rPr lang="en-GB" altLang="en-US" sz="1200"/>
              <a:t> </a:t>
            </a:r>
            <a:r>
              <a:rPr lang="en-GB" altLang="en-US" sz="1200" err="1"/>
              <a:t>gyfrifol</a:t>
            </a:r>
            <a:r>
              <a:rPr lang="en-GB" altLang="en-US" sz="1200"/>
              <a:t> </a:t>
            </a:r>
            <a:r>
              <a:rPr lang="en-GB" altLang="en-US" sz="1200" err="1"/>
              <a:t>amdanynt</a:t>
            </a:r>
            <a:r>
              <a:rPr lang="en-GB" altLang="en-US" sz="1200"/>
              <a:t>. </a:t>
            </a:r>
          </a:p>
        </p:txBody>
      </p:sp>
      <p:sp>
        <p:nvSpPr>
          <p:cNvPr id="22" name="TextBox 21">
            <a:extLst>
              <a:ext uri="{FF2B5EF4-FFF2-40B4-BE49-F238E27FC236}">
                <a16:creationId xmlns:a16="http://schemas.microsoft.com/office/drawing/2014/main" id="{A954CC34-304E-F68B-0A8A-82685F1D1848}"/>
              </a:ext>
            </a:extLst>
          </p:cNvPr>
          <p:cNvSpPr txBox="1"/>
          <p:nvPr/>
        </p:nvSpPr>
        <p:spPr>
          <a:xfrm>
            <a:off x="7628635" y="3052597"/>
            <a:ext cx="1954976" cy="646331"/>
          </a:xfrm>
          <a:prstGeom prst="rect">
            <a:avLst/>
          </a:prstGeom>
          <a:noFill/>
        </p:spPr>
        <p:txBody>
          <a:bodyPr wrap="square" rtlCol="0">
            <a:spAutoFit/>
          </a:bodyPr>
          <a:lstStyle>
            <a:defPPr>
              <a:defRPr lang="en-US"/>
            </a:defPPr>
            <a:lvl1pPr>
              <a:buNone/>
              <a:defRPr sz="1600"/>
            </a:lvl1pPr>
          </a:lstStyle>
          <a:p>
            <a:pPr algn="ctr"/>
            <a:r>
              <a:rPr lang="en-GB" altLang="en-US" sz="1200" err="1"/>
              <a:t>Cytuno</a:t>
            </a:r>
            <a:r>
              <a:rPr lang="en-GB" altLang="en-US" sz="1200"/>
              <a:t> </a:t>
            </a:r>
            <a:r>
              <a:rPr lang="en-GB" altLang="en-US" sz="1200" err="1"/>
              <a:t>ar</a:t>
            </a:r>
            <a:r>
              <a:rPr lang="en-GB" altLang="en-US" sz="1200"/>
              <a:t> y broses </a:t>
            </a:r>
            <a:r>
              <a:rPr lang="en-GB" altLang="en-US" sz="1200" err="1"/>
              <a:t>farcio</a:t>
            </a:r>
            <a:r>
              <a:rPr lang="en-GB" altLang="en-US" sz="1200"/>
              <a:t> a </a:t>
            </a:r>
            <a:r>
              <a:rPr lang="en-GB" altLang="en-US" sz="1200" err="1"/>
              <a:t>gymhwysir</a:t>
            </a:r>
            <a:r>
              <a:rPr lang="en-GB" altLang="en-US" sz="1200"/>
              <a:t> </a:t>
            </a:r>
            <a:r>
              <a:rPr lang="en-GB" altLang="en-US" sz="1200" err="1"/>
              <a:t>ar</a:t>
            </a:r>
            <a:r>
              <a:rPr lang="en-GB" altLang="en-US" sz="1200"/>
              <a:t> </a:t>
            </a:r>
            <a:r>
              <a:rPr lang="en-GB" altLang="en-US" sz="1200" err="1"/>
              <a:t>gyfer</a:t>
            </a:r>
            <a:r>
              <a:rPr lang="en-GB" altLang="en-US" sz="1200"/>
              <a:t> </a:t>
            </a:r>
            <a:r>
              <a:rPr lang="en-GB" altLang="en-US" sz="1200" err="1"/>
              <a:t>pob</a:t>
            </a:r>
            <a:r>
              <a:rPr lang="en-GB" altLang="en-US" sz="1200"/>
              <a:t> </a:t>
            </a:r>
            <a:r>
              <a:rPr lang="en-GB" altLang="en-US" sz="1200" err="1"/>
              <a:t>elfen</a:t>
            </a:r>
            <a:r>
              <a:rPr lang="en-GB" altLang="en-US" sz="1200"/>
              <a:t> </a:t>
            </a:r>
            <a:r>
              <a:rPr lang="en-GB" altLang="en-US" sz="1200" err="1"/>
              <a:t>asesu</a:t>
            </a:r>
            <a:r>
              <a:rPr lang="en-GB" altLang="en-US" sz="1200"/>
              <a:t>.  </a:t>
            </a:r>
          </a:p>
        </p:txBody>
      </p:sp>
      <p:sp>
        <p:nvSpPr>
          <p:cNvPr id="23" name="TextBox 22">
            <a:extLst>
              <a:ext uri="{FF2B5EF4-FFF2-40B4-BE49-F238E27FC236}">
                <a16:creationId xmlns:a16="http://schemas.microsoft.com/office/drawing/2014/main" id="{F10A71A9-19E0-FDAE-8162-15076276439B}"/>
              </a:ext>
            </a:extLst>
          </p:cNvPr>
          <p:cNvSpPr txBox="1"/>
          <p:nvPr/>
        </p:nvSpPr>
        <p:spPr>
          <a:xfrm>
            <a:off x="2729499" y="3052597"/>
            <a:ext cx="1850928" cy="646331"/>
          </a:xfrm>
          <a:prstGeom prst="rect">
            <a:avLst/>
          </a:prstGeom>
          <a:noFill/>
        </p:spPr>
        <p:txBody>
          <a:bodyPr wrap="square" rtlCol="0">
            <a:spAutoFit/>
          </a:bodyPr>
          <a:lstStyle>
            <a:defPPr>
              <a:defRPr lang="en-US"/>
            </a:defPPr>
            <a:lvl1pPr>
              <a:buNone/>
              <a:defRPr sz="1600"/>
            </a:lvl1pPr>
          </a:lstStyle>
          <a:p>
            <a:pPr algn="ctr"/>
            <a:r>
              <a:rPr lang="en-GB" altLang="en-US" sz="1200"/>
              <a:t>Nodi pa </a:t>
            </a:r>
            <a:r>
              <a:rPr lang="en-GB" altLang="en-US" sz="1200" err="1"/>
              <a:t>fodylau</a:t>
            </a:r>
            <a:r>
              <a:rPr lang="en-GB" altLang="en-US" sz="1200"/>
              <a:t> </a:t>
            </a:r>
            <a:r>
              <a:rPr lang="en-GB" altLang="en-US" sz="1200" err="1"/>
              <a:t>sydd</a:t>
            </a:r>
            <a:r>
              <a:rPr lang="en-GB" altLang="en-US" sz="1200"/>
              <a:t> </a:t>
            </a:r>
            <a:r>
              <a:rPr lang="en-GB" altLang="en-US" sz="1200" err="1"/>
              <a:t>i'w</a:t>
            </a:r>
            <a:r>
              <a:rPr lang="en-GB" altLang="en-US" sz="1200"/>
              <a:t> </a:t>
            </a:r>
            <a:r>
              <a:rPr lang="en-GB" altLang="en-US" sz="1200" err="1"/>
              <a:t>hadolygu</a:t>
            </a:r>
            <a:r>
              <a:rPr lang="en-GB" altLang="en-US" sz="1200"/>
              <a:t> </a:t>
            </a:r>
            <a:r>
              <a:rPr lang="en-GB" altLang="en-US" sz="1200" err="1"/>
              <a:t>yn</a:t>
            </a:r>
            <a:r>
              <a:rPr lang="en-GB" altLang="en-US" sz="1200"/>
              <a:t> y </a:t>
            </a:r>
            <a:r>
              <a:rPr lang="en-GB" altLang="en-US" sz="1200" err="1"/>
              <a:t>flwyddyn</a:t>
            </a:r>
            <a:r>
              <a:rPr lang="en-GB" altLang="en-US" sz="1200"/>
              <a:t> </a:t>
            </a:r>
            <a:r>
              <a:rPr lang="en-GB" altLang="en-US" sz="1200" err="1"/>
              <a:t>academaidd</a:t>
            </a:r>
            <a:r>
              <a:rPr lang="en-GB" altLang="en-US" sz="1200"/>
              <a:t> </a:t>
            </a:r>
            <a:r>
              <a:rPr lang="en-GB" altLang="en-US" sz="1200" err="1"/>
              <a:t>gyfredol</a:t>
            </a:r>
            <a:r>
              <a:rPr lang="en-GB" altLang="en-US" sz="1200"/>
              <a:t>.</a:t>
            </a:r>
            <a:endParaRPr lang="en-GB" altLang="en-US" sz="1200">
              <a:highlight>
                <a:srgbClr val="FFFF00"/>
              </a:highlight>
            </a:endParaRPr>
          </a:p>
        </p:txBody>
      </p:sp>
      <p:pic>
        <p:nvPicPr>
          <p:cNvPr id="24" name="Graphic 23" descr="Checklist with solid fill">
            <a:extLst>
              <a:ext uri="{FF2B5EF4-FFF2-40B4-BE49-F238E27FC236}">
                <a16:creationId xmlns:a16="http://schemas.microsoft.com/office/drawing/2014/main" id="{AAD442B6-3306-DF82-F75F-0BDF9633A2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2809" y="1930176"/>
            <a:ext cx="914400" cy="914400"/>
          </a:xfrm>
          <a:prstGeom prst="rect">
            <a:avLst/>
          </a:prstGeom>
        </p:spPr>
      </p:pic>
      <p:pic>
        <p:nvPicPr>
          <p:cNvPr id="25" name="Graphic 24" descr="Magnifying glass with solid fill">
            <a:extLst>
              <a:ext uri="{FF2B5EF4-FFF2-40B4-BE49-F238E27FC236}">
                <a16:creationId xmlns:a16="http://schemas.microsoft.com/office/drawing/2014/main" id="{5564195E-EBC3-A9BE-7706-6DD761DB6C9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197763" y="1975100"/>
            <a:ext cx="914400" cy="914400"/>
          </a:xfrm>
          <a:prstGeom prst="rect">
            <a:avLst/>
          </a:prstGeom>
        </p:spPr>
      </p:pic>
      <p:pic>
        <p:nvPicPr>
          <p:cNvPr id="26" name="Graphic 25" descr="Checkbox Checked with solid fill">
            <a:extLst>
              <a:ext uri="{FF2B5EF4-FFF2-40B4-BE49-F238E27FC236}">
                <a16:creationId xmlns:a16="http://schemas.microsoft.com/office/drawing/2014/main" id="{8F98DD7C-54F7-8962-7855-B47CC6950127}"/>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148923" y="1930176"/>
            <a:ext cx="914400" cy="914400"/>
          </a:xfrm>
          <a:prstGeom prst="rect">
            <a:avLst/>
          </a:prstGeom>
        </p:spPr>
      </p:pic>
      <p:sp>
        <p:nvSpPr>
          <p:cNvPr id="27" name="TextBox 26">
            <a:extLst>
              <a:ext uri="{FF2B5EF4-FFF2-40B4-BE49-F238E27FC236}">
                <a16:creationId xmlns:a16="http://schemas.microsoft.com/office/drawing/2014/main" id="{9D00AB8F-B70C-1BD2-CA3F-D8A024C85A27}"/>
              </a:ext>
            </a:extLst>
          </p:cNvPr>
          <p:cNvSpPr txBox="1"/>
          <p:nvPr/>
        </p:nvSpPr>
        <p:spPr>
          <a:xfrm>
            <a:off x="5161320" y="3052597"/>
            <a:ext cx="1915314" cy="646331"/>
          </a:xfrm>
          <a:prstGeom prst="rect">
            <a:avLst/>
          </a:prstGeom>
          <a:noFill/>
        </p:spPr>
        <p:txBody>
          <a:bodyPr wrap="square" rtlCol="0">
            <a:spAutoFit/>
          </a:bodyPr>
          <a:lstStyle>
            <a:defPPr>
              <a:defRPr lang="en-US"/>
            </a:defPPr>
            <a:lvl1pPr>
              <a:buNone/>
              <a:defRPr sz="1600"/>
            </a:lvl1pPr>
          </a:lstStyle>
          <a:p>
            <a:pPr algn="ctr"/>
            <a:r>
              <a:rPr lang="en-GB" altLang="en-US" sz="1200"/>
              <a:t>Nodi pa </a:t>
            </a:r>
            <a:r>
              <a:rPr lang="en-GB" altLang="en-US" sz="1200" err="1"/>
              <a:t>elfennau</a:t>
            </a:r>
            <a:r>
              <a:rPr lang="en-GB" altLang="en-US" sz="1200"/>
              <a:t> </a:t>
            </a:r>
            <a:r>
              <a:rPr lang="en-GB" altLang="en-US" sz="1200" err="1"/>
              <a:t>asesu</a:t>
            </a:r>
            <a:r>
              <a:rPr lang="en-GB" altLang="en-US" sz="1200"/>
              <a:t> (</a:t>
            </a:r>
            <a:r>
              <a:rPr lang="en-GB" altLang="en-US" sz="1200" err="1"/>
              <a:t>mewn</a:t>
            </a:r>
            <a:r>
              <a:rPr lang="en-GB" altLang="en-US" sz="1200"/>
              <a:t> </a:t>
            </a:r>
            <a:r>
              <a:rPr lang="en-GB" altLang="en-US" sz="1200" err="1"/>
              <a:t>modylau</a:t>
            </a:r>
            <a:r>
              <a:rPr lang="en-GB" altLang="en-US" sz="1200"/>
              <a:t> </a:t>
            </a:r>
            <a:r>
              <a:rPr lang="en-GB" altLang="en-US" sz="1200" err="1"/>
              <a:t>adolygu</a:t>
            </a:r>
            <a:r>
              <a:rPr lang="en-GB" altLang="en-US" sz="1200"/>
              <a:t>) </a:t>
            </a:r>
            <a:r>
              <a:rPr lang="en-GB" altLang="en-US" sz="1200" err="1"/>
              <a:t>fydd</a:t>
            </a:r>
            <a:r>
              <a:rPr lang="en-GB" altLang="en-US" sz="1200"/>
              <a:t> </a:t>
            </a:r>
            <a:r>
              <a:rPr lang="en-GB" altLang="en-US" sz="1200" err="1"/>
              <a:t>yn</a:t>
            </a:r>
            <a:r>
              <a:rPr lang="en-GB" altLang="en-US" sz="1200"/>
              <a:t> </a:t>
            </a:r>
            <a:r>
              <a:rPr lang="en-GB" altLang="en-US" sz="1200" err="1"/>
              <a:t>cael</a:t>
            </a:r>
            <a:r>
              <a:rPr lang="en-GB" altLang="en-US" sz="1200"/>
              <a:t> </a:t>
            </a:r>
            <a:r>
              <a:rPr lang="en-GB" altLang="en-US" sz="1200" err="1"/>
              <a:t>eu</a:t>
            </a:r>
            <a:r>
              <a:rPr lang="en-GB" altLang="en-US" sz="1200"/>
              <a:t> </a:t>
            </a:r>
            <a:r>
              <a:rPr lang="en-GB" altLang="en-US" sz="1200" err="1"/>
              <a:t>hystyried</a:t>
            </a:r>
            <a:r>
              <a:rPr lang="en-GB" altLang="en-US" sz="1200"/>
              <a:t>.</a:t>
            </a:r>
            <a:endParaRPr lang="en-GB" altLang="en-US" sz="1200">
              <a:highlight>
                <a:srgbClr val="FFFF00"/>
              </a:highlight>
            </a:endParaRPr>
          </a:p>
        </p:txBody>
      </p:sp>
      <p:sp>
        <p:nvSpPr>
          <p:cNvPr id="28" name="TextBox 27">
            <a:extLst>
              <a:ext uri="{FF2B5EF4-FFF2-40B4-BE49-F238E27FC236}">
                <a16:creationId xmlns:a16="http://schemas.microsoft.com/office/drawing/2014/main" id="{FA9BD54D-E13E-AEB4-E59A-1B5199E9C90E}"/>
              </a:ext>
            </a:extLst>
          </p:cNvPr>
          <p:cNvSpPr txBox="1"/>
          <p:nvPr/>
        </p:nvSpPr>
        <p:spPr>
          <a:xfrm>
            <a:off x="9953330" y="3052597"/>
            <a:ext cx="2272866" cy="646331"/>
          </a:xfrm>
          <a:prstGeom prst="rect">
            <a:avLst/>
          </a:prstGeom>
          <a:noFill/>
        </p:spPr>
        <p:txBody>
          <a:bodyPr wrap="square" rtlCol="0">
            <a:spAutoFit/>
          </a:bodyPr>
          <a:lstStyle>
            <a:defPPr>
              <a:defRPr lang="en-US"/>
            </a:defPPr>
            <a:lvl1pPr>
              <a:buNone/>
              <a:defRPr sz="1600"/>
            </a:lvl1pPr>
          </a:lstStyle>
          <a:p>
            <a:pPr algn="ctr"/>
            <a:r>
              <a:rPr lang="en-GB" altLang="en-US" sz="1200" err="1"/>
              <a:t>Cytuno</a:t>
            </a:r>
            <a:r>
              <a:rPr lang="en-GB" altLang="en-US" sz="1200"/>
              <a:t> </a:t>
            </a:r>
            <a:r>
              <a:rPr lang="en-GB" altLang="en-US" sz="1200" err="1"/>
              <a:t>ar</a:t>
            </a:r>
            <a:r>
              <a:rPr lang="en-GB" altLang="en-US" sz="1200"/>
              <a:t> </a:t>
            </a:r>
            <a:r>
              <a:rPr lang="en-GB" altLang="en-US" sz="1200" err="1"/>
              <a:t>sut</a:t>
            </a:r>
            <a:r>
              <a:rPr lang="en-GB" altLang="en-US" sz="1200"/>
              <a:t> y </a:t>
            </a:r>
            <a:r>
              <a:rPr lang="en-GB" altLang="en-US" sz="1200" err="1"/>
              <a:t>bydd</a:t>
            </a:r>
            <a:r>
              <a:rPr lang="en-GB" altLang="en-US" sz="1200"/>
              <a:t> </a:t>
            </a:r>
            <a:r>
              <a:rPr lang="en-GB" altLang="en-US" sz="1200" err="1"/>
              <a:t>sampl</a:t>
            </a:r>
            <a:r>
              <a:rPr lang="en-GB" altLang="en-US" sz="1200"/>
              <a:t> o </a:t>
            </a:r>
            <a:r>
              <a:rPr lang="en-GB" altLang="en-US" sz="1200" err="1"/>
              <a:t>waith</a:t>
            </a:r>
            <a:r>
              <a:rPr lang="en-GB" altLang="en-US" sz="1200"/>
              <a:t> </a:t>
            </a:r>
            <a:r>
              <a:rPr lang="en-GB" altLang="en-US" sz="1200" err="1"/>
              <a:t>cynnig</a:t>
            </a:r>
            <a:r>
              <a:rPr lang="en-GB" altLang="en-US" sz="1200"/>
              <a:t> </a:t>
            </a:r>
            <a:r>
              <a:rPr lang="en-GB" altLang="en-US" sz="1200" err="1"/>
              <a:t>cyntaf</a:t>
            </a:r>
            <a:r>
              <a:rPr lang="en-GB" altLang="en-US" sz="1200"/>
              <a:t> </a:t>
            </a:r>
            <a:r>
              <a:rPr lang="en-GB" altLang="en-US" sz="1200" err="1"/>
              <a:t>i’w</a:t>
            </a:r>
            <a:r>
              <a:rPr lang="en-GB" altLang="en-US" sz="1200"/>
              <a:t> </a:t>
            </a:r>
            <a:r>
              <a:rPr lang="en-GB" altLang="en-US" sz="1200" err="1"/>
              <a:t>gymedroli</a:t>
            </a:r>
            <a:r>
              <a:rPr lang="en-GB" altLang="en-US" sz="1200"/>
              <a:t> </a:t>
            </a:r>
            <a:r>
              <a:rPr lang="en-GB" altLang="en-US" sz="1200" err="1"/>
              <a:t>yn</a:t>
            </a:r>
            <a:r>
              <a:rPr lang="en-GB" altLang="en-US" sz="1200"/>
              <a:t> </a:t>
            </a:r>
            <a:r>
              <a:rPr lang="en-GB" altLang="en-US" sz="1200" err="1"/>
              <a:t>cael</a:t>
            </a:r>
            <a:r>
              <a:rPr lang="en-GB" altLang="en-US" sz="1200"/>
              <a:t> </a:t>
            </a:r>
            <a:r>
              <a:rPr lang="en-GB" altLang="en-US" sz="1200" err="1"/>
              <a:t>ei</a:t>
            </a:r>
            <a:r>
              <a:rPr lang="en-GB" altLang="en-US" sz="1200"/>
              <a:t> </a:t>
            </a:r>
            <a:r>
              <a:rPr lang="en-GB" altLang="en-US" sz="1200" err="1"/>
              <a:t>ddiffinio</a:t>
            </a:r>
            <a:r>
              <a:rPr lang="en-GB" altLang="en-US" sz="1200"/>
              <a:t>.</a:t>
            </a:r>
            <a:endParaRPr lang="en-GB" altLang="en-US" sz="1200">
              <a:highlight>
                <a:srgbClr val="FFFF00"/>
              </a:highlight>
            </a:endParaRPr>
          </a:p>
        </p:txBody>
      </p:sp>
      <p:pic>
        <p:nvPicPr>
          <p:cNvPr id="29" name="Graphic 28" descr="Priorities with solid fill">
            <a:extLst>
              <a:ext uri="{FF2B5EF4-FFF2-40B4-BE49-F238E27FC236}">
                <a16:creationId xmlns:a16="http://schemas.microsoft.com/office/drawing/2014/main" id="{65975EA2-05C6-7569-6B44-ACD7736C9D3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rot="5400000">
            <a:off x="5661777" y="1917280"/>
            <a:ext cx="914400" cy="914400"/>
          </a:xfrm>
          <a:prstGeom prst="rect">
            <a:avLst/>
          </a:prstGeom>
        </p:spPr>
      </p:pic>
      <p:pic>
        <p:nvPicPr>
          <p:cNvPr id="30" name="Graphic 29" descr="Normal Distribution with solid fill">
            <a:extLst>
              <a:ext uri="{FF2B5EF4-FFF2-40B4-BE49-F238E27FC236}">
                <a16:creationId xmlns:a16="http://schemas.microsoft.com/office/drawing/2014/main" id="{93DBD065-C5C7-72F7-AFDD-B737F641958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537793" y="1917280"/>
            <a:ext cx="914400" cy="914400"/>
          </a:xfrm>
          <a:prstGeom prst="rect">
            <a:avLst/>
          </a:prstGeom>
        </p:spPr>
      </p:pic>
      <p:sp>
        <p:nvSpPr>
          <p:cNvPr id="31" name="TextBox 30">
            <a:extLst>
              <a:ext uri="{FF2B5EF4-FFF2-40B4-BE49-F238E27FC236}">
                <a16:creationId xmlns:a16="http://schemas.microsoft.com/office/drawing/2014/main" id="{F2A1EBC3-7BC2-442D-CC80-0B0115A810F0}"/>
              </a:ext>
            </a:extLst>
          </p:cNvPr>
          <p:cNvSpPr txBox="1"/>
          <p:nvPr/>
        </p:nvSpPr>
        <p:spPr>
          <a:xfrm>
            <a:off x="74508" y="5336191"/>
            <a:ext cx="2260684" cy="830997"/>
          </a:xfrm>
          <a:prstGeom prst="rect">
            <a:avLst/>
          </a:prstGeom>
          <a:noFill/>
        </p:spPr>
        <p:txBody>
          <a:bodyPr wrap="square" rtlCol="0">
            <a:spAutoFit/>
          </a:bodyPr>
          <a:lstStyle>
            <a:defPPr>
              <a:defRPr lang="en-US"/>
            </a:defPPr>
            <a:lvl1pPr>
              <a:buNone/>
              <a:defRPr sz="1600"/>
            </a:lvl1pPr>
          </a:lstStyle>
          <a:p>
            <a:pPr algn="ctr"/>
            <a:r>
              <a:rPr lang="en-GB" altLang="en-US" sz="1200"/>
              <a:t>List of ALL modules (and each assessment task) for which module external examiner is responsible. </a:t>
            </a:r>
          </a:p>
        </p:txBody>
      </p:sp>
      <p:sp>
        <p:nvSpPr>
          <p:cNvPr id="32" name="TextBox 31">
            <a:extLst>
              <a:ext uri="{FF2B5EF4-FFF2-40B4-BE49-F238E27FC236}">
                <a16:creationId xmlns:a16="http://schemas.microsoft.com/office/drawing/2014/main" id="{25D0C588-EF09-1391-674C-988F964524BB}"/>
              </a:ext>
            </a:extLst>
          </p:cNvPr>
          <p:cNvSpPr txBox="1"/>
          <p:nvPr/>
        </p:nvSpPr>
        <p:spPr>
          <a:xfrm>
            <a:off x="7679646" y="5336191"/>
            <a:ext cx="1831902" cy="646331"/>
          </a:xfrm>
          <a:prstGeom prst="rect">
            <a:avLst/>
          </a:prstGeom>
          <a:noFill/>
        </p:spPr>
        <p:txBody>
          <a:bodyPr wrap="square" rtlCol="0">
            <a:spAutoFit/>
          </a:bodyPr>
          <a:lstStyle>
            <a:defPPr>
              <a:defRPr lang="en-US"/>
            </a:defPPr>
            <a:lvl1pPr>
              <a:buNone/>
              <a:defRPr sz="1600"/>
            </a:lvl1pPr>
          </a:lstStyle>
          <a:p>
            <a:pPr algn="ctr"/>
            <a:r>
              <a:rPr lang="en-GB" altLang="en-US" sz="1200"/>
              <a:t>Agree the marking process applied for each assessment component.  </a:t>
            </a:r>
          </a:p>
        </p:txBody>
      </p:sp>
      <p:sp>
        <p:nvSpPr>
          <p:cNvPr id="33" name="TextBox 32">
            <a:extLst>
              <a:ext uri="{FF2B5EF4-FFF2-40B4-BE49-F238E27FC236}">
                <a16:creationId xmlns:a16="http://schemas.microsoft.com/office/drawing/2014/main" id="{A3099B6E-4621-74BA-66EE-0685DA00E755}"/>
              </a:ext>
            </a:extLst>
          </p:cNvPr>
          <p:cNvSpPr txBox="1"/>
          <p:nvPr/>
        </p:nvSpPr>
        <p:spPr>
          <a:xfrm>
            <a:off x="2661885" y="5336191"/>
            <a:ext cx="1986156" cy="646331"/>
          </a:xfrm>
          <a:prstGeom prst="rect">
            <a:avLst/>
          </a:prstGeom>
          <a:noFill/>
        </p:spPr>
        <p:txBody>
          <a:bodyPr wrap="square" rtlCol="0">
            <a:spAutoFit/>
          </a:bodyPr>
          <a:lstStyle>
            <a:defPPr>
              <a:defRPr lang="en-US"/>
            </a:defPPr>
            <a:lvl1pPr>
              <a:buNone/>
              <a:defRPr sz="1600"/>
            </a:lvl1pPr>
          </a:lstStyle>
          <a:p>
            <a:pPr algn="ctr"/>
            <a:r>
              <a:rPr lang="en-GB" altLang="en-US" sz="1200"/>
              <a:t>Identify which modules are to be reviewed in current academic year.  </a:t>
            </a:r>
          </a:p>
        </p:txBody>
      </p:sp>
      <p:sp>
        <p:nvSpPr>
          <p:cNvPr id="34" name="TextBox 33">
            <a:extLst>
              <a:ext uri="{FF2B5EF4-FFF2-40B4-BE49-F238E27FC236}">
                <a16:creationId xmlns:a16="http://schemas.microsoft.com/office/drawing/2014/main" id="{FA86D445-897A-852B-23A7-8839773E5C6C}"/>
              </a:ext>
            </a:extLst>
          </p:cNvPr>
          <p:cNvSpPr txBox="1"/>
          <p:nvPr/>
        </p:nvSpPr>
        <p:spPr>
          <a:xfrm>
            <a:off x="5085873" y="5314427"/>
            <a:ext cx="2066208" cy="646331"/>
          </a:xfrm>
          <a:prstGeom prst="rect">
            <a:avLst/>
          </a:prstGeom>
          <a:noFill/>
        </p:spPr>
        <p:txBody>
          <a:bodyPr wrap="square" rtlCol="0">
            <a:spAutoFit/>
          </a:bodyPr>
          <a:lstStyle>
            <a:defPPr>
              <a:defRPr lang="en-US"/>
            </a:defPPr>
            <a:lvl1pPr>
              <a:buNone/>
              <a:defRPr sz="1600"/>
            </a:lvl1pPr>
          </a:lstStyle>
          <a:p>
            <a:pPr algn="ctr"/>
            <a:r>
              <a:rPr lang="en-GB" altLang="en-US" sz="1200"/>
              <a:t>Identify which assessment components (in review modules) will be considered.  </a:t>
            </a:r>
          </a:p>
        </p:txBody>
      </p:sp>
      <p:sp>
        <p:nvSpPr>
          <p:cNvPr id="35" name="TextBox 34">
            <a:extLst>
              <a:ext uri="{FF2B5EF4-FFF2-40B4-BE49-F238E27FC236}">
                <a16:creationId xmlns:a16="http://schemas.microsoft.com/office/drawing/2014/main" id="{A7936B9F-180D-09B3-1899-BF722D66BA2D}"/>
              </a:ext>
            </a:extLst>
          </p:cNvPr>
          <p:cNvSpPr txBox="1"/>
          <p:nvPr/>
        </p:nvSpPr>
        <p:spPr>
          <a:xfrm>
            <a:off x="10013101" y="5336191"/>
            <a:ext cx="1946950" cy="646331"/>
          </a:xfrm>
          <a:prstGeom prst="rect">
            <a:avLst/>
          </a:prstGeom>
          <a:noFill/>
        </p:spPr>
        <p:txBody>
          <a:bodyPr wrap="square" rtlCol="0">
            <a:spAutoFit/>
          </a:bodyPr>
          <a:lstStyle>
            <a:defPPr>
              <a:defRPr lang="en-US"/>
            </a:defPPr>
            <a:lvl1pPr>
              <a:buNone/>
              <a:defRPr sz="1600"/>
            </a:lvl1pPr>
          </a:lstStyle>
          <a:p>
            <a:pPr algn="ctr"/>
            <a:r>
              <a:rPr lang="en-GB" altLang="en-US" sz="1200"/>
              <a:t>Agree on how sample of first-sit work for moderation will be defined. </a:t>
            </a:r>
          </a:p>
        </p:txBody>
      </p:sp>
      <p:pic>
        <p:nvPicPr>
          <p:cNvPr id="36" name="Graphic 35" descr="Checklist with solid fill">
            <a:extLst>
              <a:ext uri="{FF2B5EF4-FFF2-40B4-BE49-F238E27FC236}">
                <a16:creationId xmlns:a16="http://schemas.microsoft.com/office/drawing/2014/main" id="{F956340B-361D-E106-F7BB-C77EE487B8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2809" y="4341305"/>
            <a:ext cx="914400" cy="914400"/>
          </a:xfrm>
          <a:prstGeom prst="rect">
            <a:avLst/>
          </a:prstGeom>
        </p:spPr>
      </p:pic>
      <p:pic>
        <p:nvPicPr>
          <p:cNvPr id="37" name="Graphic 36" descr="Magnifying glass with solid fill">
            <a:extLst>
              <a:ext uri="{FF2B5EF4-FFF2-40B4-BE49-F238E27FC236}">
                <a16:creationId xmlns:a16="http://schemas.microsoft.com/office/drawing/2014/main" id="{A6ECEC43-4F3F-5464-F5C2-804FB8EFFC4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197763" y="4386229"/>
            <a:ext cx="914400" cy="914400"/>
          </a:xfrm>
          <a:prstGeom prst="rect">
            <a:avLst/>
          </a:prstGeom>
        </p:spPr>
      </p:pic>
      <p:pic>
        <p:nvPicPr>
          <p:cNvPr id="38" name="Graphic 37" descr="Checkbox Checked with solid fill">
            <a:extLst>
              <a:ext uri="{FF2B5EF4-FFF2-40B4-BE49-F238E27FC236}">
                <a16:creationId xmlns:a16="http://schemas.microsoft.com/office/drawing/2014/main" id="{6E0160CB-4DEE-D0A3-F8BE-89982FCAD8F5}"/>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148923" y="4341305"/>
            <a:ext cx="914400" cy="914400"/>
          </a:xfrm>
          <a:prstGeom prst="rect">
            <a:avLst/>
          </a:prstGeom>
        </p:spPr>
      </p:pic>
      <p:pic>
        <p:nvPicPr>
          <p:cNvPr id="39" name="Graphic 38" descr="Priorities with solid fill">
            <a:extLst>
              <a:ext uri="{FF2B5EF4-FFF2-40B4-BE49-F238E27FC236}">
                <a16:creationId xmlns:a16="http://schemas.microsoft.com/office/drawing/2014/main" id="{5DBA042B-F9A5-AE22-F2EF-BDBFA466E4C8}"/>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rot="5400000">
            <a:off x="5661777" y="4328409"/>
            <a:ext cx="914400" cy="914400"/>
          </a:xfrm>
          <a:prstGeom prst="rect">
            <a:avLst/>
          </a:prstGeom>
        </p:spPr>
      </p:pic>
      <p:pic>
        <p:nvPicPr>
          <p:cNvPr id="40" name="Graphic 39" descr="Normal Distribution with solid fill">
            <a:extLst>
              <a:ext uri="{FF2B5EF4-FFF2-40B4-BE49-F238E27FC236}">
                <a16:creationId xmlns:a16="http://schemas.microsoft.com/office/drawing/2014/main" id="{76DEB233-F951-44D2-8D2E-9F4A5958A624}"/>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0537793" y="4328409"/>
            <a:ext cx="914400" cy="914400"/>
          </a:xfrm>
          <a:prstGeom prst="rect">
            <a:avLst/>
          </a:prstGeom>
        </p:spPr>
      </p:pic>
      <p:sp>
        <p:nvSpPr>
          <p:cNvPr id="43" name="Title 1">
            <a:extLst>
              <a:ext uri="{FF2B5EF4-FFF2-40B4-BE49-F238E27FC236}">
                <a16:creationId xmlns:a16="http://schemas.microsoft.com/office/drawing/2014/main" id="{03B3A0A3-D380-176C-84E5-B1B0F57A1EBC}"/>
              </a:ext>
            </a:extLst>
          </p:cNvPr>
          <p:cNvSpPr txBox="1">
            <a:spLocks/>
          </p:cNvSpPr>
          <p:nvPr/>
        </p:nvSpPr>
        <p:spPr>
          <a:xfrm>
            <a:off x="2114614" y="-2373"/>
            <a:ext cx="6545809" cy="672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chemeClr val="bg1"/>
                </a:solidFill>
              </a:rPr>
              <a:t>Cytundeb Arholwr Allanol (GA15)</a:t>
            </a:r>
          </a:p>
        </p:txBody>
      </p:sp>
      <p:sp>
        <p:nvSpPr>
          <p:cNvPr id="44" name="Title 1">
            <a:extLst>
              <a:ext uri="{FF2B5EF4-FFF2-40B4-BE49-F238E27FC236}">
                <a16:creationId xmlns:a16="http://schemas.microsoft.com/office/drawing/2014/main" id="{E7C8BCC1-ACA8-EB57-8F5C-3A8D41E3B013}"/>
              </a:ext>
            </a:extLst>
          </p:cNvPr>
          <p:cNvSpPr txBox="1">
            <a:spLocks/>
          </p:cNvSpPr>
          <p:nvPr/>
        </p:nvSpPr>
        <p:spPr>
          <a:xfrm>
            <a:off x="2114614" y="516634"/>
            <a:ext cx="6545809" cy="67241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chemeClr val="bg1"/>
                </a:solidFill>
              </a:rPr>
              <a:t>External Examiner Agreement (GA15)</a:t>
            </a:r>
          </a:p>
        </p:txBody>
      </p:sp>
    </p:spTree>
    <p:extLst>
      <p:ext uri="{BB962C8B-B14F-4D97-AF65-F5344CB8AC3E}">
        <p14:creationId xmlns:p14="http://schemas.microsoft.com/office/powerpoint/2010/main" val="1600835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FCAB6-8DAC-26BF-EB70-68C7EEDF80C4}"/>
            </a:ext>
          </a:extLst>
        </p:cNvPr>
        <p:cNvGrpSpPr/>
        <p:nvPr/>
      </p:nvGrpSpPr>
      <p:grpSpPr>
        <a:xfrm>
          <a:off x="0" y="0"/>
          <a:ext cx="0" cy="0"/>
          <a:chOff x="0" y="0"/>
          <a:chExt cx="0" cy="0"/>
        </a:xfrm>
      </p:grpSpPr>
      <p:grpSp>
        <p:nvGrpSpPr>
          <p:cNvPr id="88" name="Group 87">
            <a:extLst>
              <a:ext uri="{FF2B5EF4-FFF2-40B4-BE49-F238E27FC236}">
                <a16:creationId xmlns:a16="http://schemas.microsoft.com/office/drawing/2014/main" id="{A33E5D66-4B22-97ED-91B8-9F59201B0D39}"/>
              </a:ext>
            </a:extLst>
          </p:cNvPr>
          <p:cNvGrpSpPr/>
          <p:nvPr/>
        </p:nvGrpSpPr>
        <p:grpSpPr>
          <a:xfrm>
            <a:off x="4694549" y="1227479"/>
            <a:ext cx="7198434" cy="5352939"/>
            <a:chOff x="4053792" y="1227479"/>
            <a:chExt cx="7962283" cy="5352939"/>
          </a:xfrm>
        </p:grpSpPr>
        <p:sp>
          <p:nvSpPr>
            <p:cNvPr id="35" name="Rectangle 34">
              <a:extLst>
                <a:ext uri="{FF2B5EF4-FFF2-40B4-BE49-F238E27FC236}">
                  <a16:creationId xmlns:a16="http://schemas.microsoft.com/office/drawing/2014/main" id="{EB5A9260-A567-678C-537A-0E14E0393253}"/>
                </a:ext>
              </a:extLst>
            </p:cNvPr>
            <p:cNvSpPr/>
            <p:nvPr/>
          </p:nvSpPr>
          <p:spPr>
            <a:xfrm>
              <a:off x="4053792" y="2556932"/>
              <a:ext cx="7962283" cy="123052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297999A4-158B-9848-B564-836F0185A833}"/>
                </a:ext>
              </a:extLst>
            </p:cNvPr>
            <p:cNvSpPr/>
            <p:nvPr/>
          </p:nvSpPr>
          <p:spPr>
            <a:xfrm>
              <a:off x="4053792" y="1227479"/>
              <a:ext cx="7962283" cy="123052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83783029-86FC-678B-9F8E-4C12D8CD1D84}"/>
                </a:ext>
              </a:extLst>
            </p:cNvPr>
            <p:cNvSpPr/>
            <p:nvPr/>
          </p:nvSpPr>
          <p:spPr>
            <a:xfrm>
              <a:off x="4053792" y="5349893"/>
              <a:ext cx="7962283" cy="123052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F5EBC01C-E553-D208-FC1E-99F20C143883}"/>
                </a:ext>
              </a:extLst>
            </p:cNvPr>
            <p:cNvSpPr/>
            <p:nvPr/>
          </p:nvSpPr>
          <p:spPr>
            <a:xfrm>
              <a:off x="4053792" y="4020440"/>
              <a:ext cx="7962283" cy="123052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Rectangle 17">
            <a:extLst>
              <a:ext uri="{FF2B5EF4-FFF2-40B4-BE49-F238E27FC236}">
                <a16:creationId xmlns:a16="http://schemas.microsoft.com/office/drawing/2014/main" id="{827D1ED5-FF00-06C1-7C2A-CD09204D0170}"/>
              </a:ext>
            </a:extLst>
          </p:cNvPr>
          <p:cNvSpPr/>
          <p:nvPr/>
        </p:nvSpPr>
        <p:spPr>
          <a:xfrm>
            <a:off x="9795081" y="2774361"/>
            <a:ext cx="1846503" cy="841496"/>
          </a:xfrm>
          <a:prstGeom prst="rect">
            <a:avLst/>
          </a:prstGeom>
          <a:ln w="28575">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a:t>40</a:t>
            </a:r>
          </a:p>
          <a:p>
            <a:pPr algn="ctr"/>
            <a:r>
              <a:rPr lang="en-GB" err="1"/>
              <a:t>Credyd</a:t>
            </a:r>
            <a:r>
              <a:rPr lang="en-GB"/>
              <a:t> | Credits</a:t>
            </a:r>
          </a:p>
        </p:txBody>
      </p:sp>
      <p:sp>
        <p:nvSpPr>
          <p:cNvPr id="14" name="Rectangle 13">
            <a:extLst>
              <a:ext uri="{FF2B5EF4-FFF2-40B4-BE49-F238E27FC236}">
                <a16:creationId xmlns:a16="http://schemas.microsoft.com/office/drawing/2014/main" id="{895A4820-6AE8-BBAC-C59C-5DD2BD6EFA27}"/>
              </a:ext>
            </a:extLst>
          </p:cNvPr>
          <p:cNvSpPr/>
          <p:nvPr/>
        </p:nvSpPr>
        <p:spPr>
          <a:xfrm>
            <a:off x="0" y="1610873"/>
            <a:ext cx="2978473" cy="380518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76B6DAF-7D4C-4E63-E781-8F552B2CAC47}"/>
              </a:ext>
            </a:extLst>
          </p:cNvPr>
          <p:cNvSpPr>
            <a:spLocks noGrp="1"/>
          </p:cNvSpPr>
          <p:nvPr>
            <p:ph type="title"/>
          </p:nvPr>
        </p:nvSpPr>
        <p:spPr>
          <a:xfrm>
            <a:off x="2114614" y="-299988"/>
            <a:ext cx="5883165" cy="1325563"/>
          </a:xfrm>
        </p:spPr>
        <p:txBody>
          <a:bodyPr>
            <a:normAutofit/>
          </a:bodyPr>
          <a:lstStyle/>
          <a:p>
            <a:r>
              <a:rPr lang="en-GB" sz="3200" dirty="0" err="1">
                <a:solidFill>
                  <a:schemeClr val="bg1"/>
                </a:solidFill>
              </a:rPr>
              <a:t>Cytundeb</a:t>
            </a:r>
            <a:r>
              <a:rPr lang="en-GB" sz="3200" dirty="0">
                <a:solidFill>
                  <a:schemeClr val="bg1"/>
                </a:solidFill>
              </a:rPr>
              <a:t> </a:t>
            </a:r>
            <a:r>
              <a:rPr lang="en-GB" sz="3200" dirty="0" err="1">
                <a:solidFill>
                  <a:schemeClr val="bg1"/>
                </a:solidFill>
              </a:rPr>
              <a:t>Arholwr</a:t>
            </a:r>
            <a:r>
              <a:rPr lang="en-GB" sz="3200" dirty="0">
                <a:solidFill>
                  <a:schemeClr val="bg1"/>
                </a:solidFill>
              </a:rPr>
              <a:t> </a:t>
            </a:r>
            <a:r>
              <a:rPr lang="en-GB" sz="3200" dirty="0" err="1">
                <a:solidFill>
                  <a:schemeClr val="bg1"/>
                </a:solidFill>
              </a:rPr>
              <a:t>Allanol</a:t>
            </a:r>
            <a:r>
              <a:rPr lang="en-GB" sz="3200" dirty="0">
                <a:solidFill>
                  <a:schemeClr val="bg1"/>
                </a:solidFill>
              </a:rPr>
              <a:t> (GA15)</a:t>
            </a:r>
          </a:p>
        </p:txBody>
      </p:sp>
      <p:sp>
        <p:nvSpPr>
          <p:cNvPr id="29" name="Rectangle 28">
            <a:extLst>
              <a:ext uri="{FF2B5EF4-FFF2-40B4-BE49-F238E27FC236}">
                <a16:creationId xmlns:a16="http://schemas.microsoft.com/office/drawing/2014/main" id="{E2B94D23-CB49-D5BA-D223-81A735678156}"/>
              </a:ext>
            </a:extLst>
          </p:cNvPr>
          <p:cNvSpPr/>
          <p:nvPr/>
        </p:nvSpPr>
        <p:spPr>
          <a:xfrm>
            <a:off x="5754976" y="1493328"/>
            <a:ext cx="855334" cy="843066"/>
          </a:xfrm>
          <a:prstGeom prst="rect">
            <a:avLst/>
          </a:prstGeom>
          <a:ln w="28575">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30" name="Rectangle 29">
            <a:extLst>
              <a:ext uri="{FF2B5EF4-FFF2-40B4-BE49-F238E27FC236}">
                <a16:creationId xmlns:a16="http://schemas.microsoft.com/office/drawing/2014/main" id="{C9DBEE6C-9AAC-ED02-913D-DF41C515A7A0}"/>
              </a:ext>
            </a:extLst>
          </p:cNvPr>
          <p:cNvSpPr/>
          <p:nvPr/>
        </p:nvSpPr>
        <p:spPr>
          <a:xfrm>
            <a:off x="6781713" y="1494898"/>
            <a:ext cx="855334" cy="84149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37" name="Rectangle 36">
            <a:extLst>
              <a:ext uri="{FF2B5EF4-FFF2-40B4-BE49-F238E27FC236}">
                <a16:creationId xmlns:a16="http://schemas.microsoft.com/office/drawing/2014/main" id="{76060E84-3700-F169-117F-E3CB3A866856}"/>
              </a:ext>
            </a:extLst>
          </p:cNvPr>
          <p:cNvSpPr/>
          <p:nvPr/>
        </p:nvSpPr>
        <p:spPr>
          <a:xfrm>
            <a:off x="1541415" y="5756497"/>
            <a:ext cx="1470991" cy="415307"/>
          </a:xfrm>
          <a:prstGeom prst="rect">
            <a:avLst/>
          </a:prstGeom>
          <a:ln w="38100">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dirty="0" err="1"/>
              <a:t>Adolygu</a:t>
            </a:r>
            <a:endParaRPr lang="en-GB" dirty="0"/>
          </a:p>
        </p:txBody>
      </p:sp>
      <p:sp>
        <p:nvSpPr>
          <p:cNvPr id="38" name="Rectangle 37">
            <a:extLst>
              <a:ext uri="{FF2B5EF4-FFF2-40B4-BE49-F238E27FC236}">
                <a16:creationId xmlns:a16="http://schemas.microsoft.com/office/drawing/2014/main" id="{F19102F2-41D1-0EB3-629D-158928151C0C}"/>
              </a:ext>
            </a:extLst>
          </p:cNvPr>
          <p:cNvSpPr/>
          <p:nvPr/>
        </p:nvSpPr>
        <p:spPr>
          <a:xfrm>
            <a:off x="0" y="5756497"/>
            <a:ext cx="1470991" cy="415307"/>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Dim </a:t>
            </a:r>
            <a:r>
              <a:rPr lang="en-GB" dirty="0" err="1"/>
              <a:t>Adolygu</a:t>
            </a:r>
            <a:endParaRPr lang="en-GB" dirty="0"/>
          </a:p>
        </p:txBody>
      </p:sp>
      <p:sp>
        <p:nvSpPr>
          <p:cNvPr id="61" name="TextBox 60">
            <a:extLst>
              <a:ext uri="{FF2B5EF4-FFF2-40B4-BE49-F238E27FC236}">
                <a16:creationId xmlns:a16="http://schemas.microsoft.com/office/drawing/2014/main" id="{0FCB3DDF-255A-E381-0B1F-548B79BD293B}"/>
              </a:ext>
            </a:extLst>
          </p:cNvPr>
          <p:cNvSpPr txBox="1"/>
          <p:nvPr/>
        </p:nvSpPr>
        <p:spPr>
          <a:xfrm rot="16200000">
            <a:off x="2393690" y="5115762"/>
            <a:ext cx="2559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Blwyddyn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2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yn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y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Swydd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B5A0602C-9A77-F161-3A11-96C4DA3DB495}"/>
              </a:ext>
            </a:extLst>
          </p:cNvPr>
          <p:cNvSpPr txBox="1"/>
          <p:nvPr/>
        </p:nvSpPr>
        <p:spPr>
          <a:xfrm>
            <a:off x="164581" y="1755614"/>
            <a:ext cx="2705143" cy="1877437"/>
          </a:xfrm>
          <a:prstGeom prst="rect">
            <a:avLst/>
          </a:prstGeom>
          <a:noFill/>
        </p:spPr>
        <p:txBody>
          <a:bodyPr wrap="square" rtlCol="0">
            <a:spAutoFit/>
          </a:bodyPr>
          <a:lstStyle/>
          <a:p>
            <a:r>
              <a:rPr lang="cy-GB" sz="1600" b="1" noProof="0">
                <a:solidFill>
                  <a:schemeClr val="bg1"/>
                </a:solidFill>
              </a:rPr>
              <a:t>Egwyddorion Allweddol:</a:t>
            </a:r>
          </a:p>
          <a:p>
            <a:pPr marL="285750" indent="-285750">
              <a:buFont typeface="Arial" panose="020B0604020202020204" pitchFamily="34" charset="0"/>
              <a:buChar char="•"/>
            </a:pPr>
            <a:r>
              <a:rPr lang="cy-GB" sz="1600" noProof="0">
                <a:solidFill>
                  <a:schemeClr val="bg1"/>
                </a:solidFill>
              </a:rPr>
              <a:t>Adolygu o leiaf 120 o gredydau y flwyddyn</a:t>
            </a:r>
            <a:endParaRPr lang="cy-GB" sz="1600" noProof="0">
              <a:solidFill>
                <a:schemeClr val="bg1"/>
              </a:solidFill>
              <a:highlight>
                <a:srgbClr val="FFFF00"/>
              </a:highlight>
            </a:endParaRPr>
          </a:p>
          <a:p>
            <a:pPr marL="285750" indent="-285750">
              <a:buFont typeface="Arial" panose="020B0604020202020204" pitchFamily="34" charset="0"/>
              <a:buChar char="•"/>
            </a:pPr>
            <a:r>
              <a:rPr lang="cy-GB" sz="1600" noProof="0">
                <a:solidFill>
                  <a:schemeClr val="bg1"/>
                </a:solidFill>
              </a:rPr>
              <a:t>O leiaf ½ y modylau rydych chi’n gyfrifol amdanynt</a:t>
            </a:r>
          </a:p>
          <a:p>
            <a:pPr marL="285750" indent="-285750">
              <a:buFont typeface="Arial" panose="020B0604020202020204" pitchFamily="34" charset="0"/>
              <a:buChar char="•"/>
            </a:pPr>
            <a:r>
              <a:rPr lang="cy-GB" sz="1600" noProof="0">
                <a:solidFill>
                  <a:schemeClr val="bg1"/>
                </a:solidFill>
              </a:rPr>
              <a:t>Unrhyw beth dros 40 credyd</a:t>
            </a:r>
            <a:endParaRPr lang="cy-GB" sz="1600" noProof="0">
              <a:solidFill>
                <a:schemeClr val="bg1"/>
              </a:solidFill>
              <a:highlight>
                <a:srgbClr val="FFFF00"/>
              </a:highlight>
            </a:endParaRPr>
          </a:p>
        </p:txBody>
      </p:sp>
      <p:grpSp>
        <p:nvGrpSpPr>
          <p:cNvPr id="86" name="Group 85">
            <a:extLst>
              <a:ext uri="{FF2B5EF4-FFF2-40B4-BE49-F238E27FC236}">
                <a16:creationId xmlns:a16="http://schemas.microsoft.com/office/drawing/2014/main" id="{09C05E04-A238-1E6A-3063-1DE5E6CAF533}"/>
              </a:ext>
            </a:extLst>
          </p:cNvPr>
          <p:cNvGrpSpPr/>
          <p:nvPr/>
        </p:nvGrpSpPr>
        <p:grpSpPr>
          <a:xfrm rot="5400000">
            <a:off x="4956991" y="4220870"/>
            <a:ext cx="643530" cy="836896"/>
            <a:chOff x="4066082" y="4220870"/>
            <a:chExt cx="643530" cy="836896"/>
          </a:xfrm>
        </p:grpSpPr>
        <p:sp>
          <p:nvSpPr>
            <p:cNvPr id="59" name="TextBox 58">
              <a:extLst>
                <a:ext uri="{FF2B5EF4-FFF2-40B4-BE49-F238E27FC236}">
                  <a16:creationId xmlns:a16="http://schemas.microsoft.com/office/drawing/2014/main" id="{D0B7B73A-2952-81F4-E5C3-262D3119D13C}"/>
                </a:ext>
              </a:extLst>
            </p:cNvPr>
            <p:cNvSpPr txBox="1"/>
            <p:nvPr/>
          </p:nvSpPr>
          <p:spPr>
            <a:xfrm rot="16200000">
              <a:off x="3851344" y="4451037"/>
              <a:ext cx="798808" cy="369332"/>
            </a:xfrm>
            <a:prstGeom prst="rect">
              <a:avLst/>
            </a:prstGeom>
            <a:noFill/>
          </p:spPr>
          <p:txBody>
            <a:bodyPr wrap="none" rtlCol="0">
              <a:spAutoFit/>
            </a:bodyPr>
            <a:lstStyle/>
            <a:p>
              <a:r>
                <a:rPr lang="en-GB" err="1"/>
                <a:t>Lefel</a:t>
              </a:r>
              <a:r>
                <a:rPr lang="en-GB"/>
                <a:t> 5</a:t>
              </a:r>
            </a:p>
          </p:txBody>
        </p:sp>
        <p:sp>
          <p:nvSpPr>
            <p:cNvPr id="5" name="TextBox 4">
              <a:extLst>
                <a:ext uri="{FF2B5EF4-FFF2-40B4-BE49-F238E27FC236}">
                  <a16:creationId xmlns:a16="http://schemas.microsoft.com/office/drawing/2014/main" id="{3509C515-3C8A-8AEA-A07B-217F4049A9BB}"/>
                </a:ext>
              </a:extLst>
            </p:cNvPr>
            <p:cNvSpPr txBox="1"/>
            <p:nvPr/>
          </p:nvSpPr>
          <p:spPr>
            <a:xfrm rot="16200000">
              <a:off x="4106498" y="4454652"/>
              <a:ext cx="836896" cy="369332"/>
            </a:xfrm>
            <a:prstGeom prst="rect">
              <a:avLst/>
            </a:prstGeom>
            <a:noFill/>
          </p:spPr>
          <p:txBody>
            <a:bodyPr wrap="none" rtlCol="0">
              <a:spAutoFit/>
            </a:bodyPr>
            <a:lstStyle/>
            <a:p>
              <a:r>
                <a:rPr lang="en-GB"/>
                <a:t>Level 5</a:t>
              </a:r>
            </a:p>
          </p:txBody>
        </p:sp>
      </p:grpSp>
      <p:grpSp>
        <p:nvGrpSpPr>
          <p:cNvPr id="83" name="Group 82">
            <a:extLst>
              <a:ext uri="{FF2B5EF4-FFF2-40B4-BE49-F238E27FC236}">
                <a16:creationId xmlns:a16="http://schemas.microsoft.com/office/drawing/2014/main" id="{F15E38A7-2767-5CDD-950E-5FD29CE9E55A}"/>
              </a:ext>
            </a:extLst>
          </p:cNvPr>
          <p:cNvGrpSpPr/>
          <p:nvPr/>
        </p:nvGrpSpPr>
        <p:grpSpPr>
          <a:xfrm rot="5400000">
            <a:off x="4956991" y="2769245"/>
            <a:ext cx="643530" cy="836896"/>
            <a:chOff x="4066082" y="2736049"/>
            <a:chExt cx="643530" cy="836896"/>
          </a:xfrm>
        </p:grpSpPr>
        <p:sp>
          <p:nvSpPr>
            <p:cNvPr id="36" name="TextBox 35">
              <a:extLst>
                <a:ext uri="{FF2B5EF4-FFF2-40B4-BE49-F238E27FC236}">
                  <a16:creationId xmlns:a16="http://schemas.microsoft.com/office/drawing/2014/main" id="{5EEF5413-C863-E419-9FF6-EC9498D0E880}"/>
                </a:ext>
              </a:extLst>
            </p:cNvPr>
            <p:cNvSpPr txBox="1"/>
            <p:nvPr/>
          </p:nvSpPr>
          <p:spPr>
            <a:xfrm rot="16200000">
              <a:off x="3851344" y="2987529"/>
              <a:ext cx="798808" cy="369332"/>
            </a:xfrm>
            <a:prstGeom prst="rect">
              <a:avLst/>
            </a:prstGeom>
            <a:noFill/>
          </p:spPr>
          <p:txBody>
            <a:bodyPr wrap="none" rtlCol="0">
              <a:spAutoFit/>
            </a:bodyPr>
            <a:lstStyle/>
            <a:p>
              <a:r>
                <a:rPr lang="en-GB" err="1"/>
                <a:t>Lefel</a:t>
              </a:r>
              <a:r>
                <a:rPr lang="en-GB"/>
                <a:t> 6</a:t>
              </a:r>
            </a:p>
          </p:txBody>
        </p:sp>
        <p:sp>
          <p:nvSpPr>
            <p:cNvPr id="6" name="TextBox 5">
              <a:extLst>
                <a:ext uri="{FF2B5EF4-FFF2-40B4-BE49-F238E27FC236}">
                  <a16:creationId xmlns:a16="http://schemas.microsoft.com/office/drawing/2014/main" id="{93C8BE99-9626-900B-5125-B7C51743B58A}"/>
                </a:ext>
              </a:extLst>
            </p:cNvPr>
            <p:cNvSpPr txBox="1"/>
            <p:nvPr/>
          </p:nvSpPr>
          <p:spPr>
            <a:xfrm rot="16200000">
              <a:off x="4106498" y="2969831"/>
              <a:ext cx="836896" cy="369332"/>
            </a:xfrm>
            <a:prstGeom prst="rect">
              <a:avLst/>
            </a:prstGeom>
            <a:noFill/>
          </p:spPr>
          <p:txBody>
            <a:bodyPr wrap="none" rtlCol="0">
              <a:spAutoFit/>
            </a:bodyPr>
            <a:lstStyle/>
            <a:p>
              <a:r>
                <a:rPr lang="en-GB"/>
                <a:t>Level 6</a:t>
              </a:r>
            </a:p>
          </p:txBody>
        </p:sp>
      </p:grpSp>
      <p:grpSp>
        <p:nvGrpSpPr>
          <p:cNvPr id="85" name="Group 84">
            <a:extLst>
              <a:ext uri="{FF2B5EF4-FFF2-40B4-BE49-F238E27FC236}">
                <a16:creationId xmlns:a16="http://schemas.microsoft.com/office/drawing/2014/main" id="{2AA26236-27AA-F37F-1834-48771564450E}"/>
              </a:ext>
            </a:extLst>
          </p:cNvPr>
          <p:cNvGrpSpPr/>
          <p:nvPr/>
        </p:nvGrpSpPr>
        <p:grpSpPr>
          <a:xfrm rot="5400000">
            <a:off x="4956991" y="1512353"/>
            <a:ext cx="643530" cy="836896"/>
            <a:chOff x="4066082" y="1407680"/>
            <a:chExt cx="643530" cy="836896"/>
          </a:xfrm>
        </p:grpSpPr>
        <p:sp>
          <p:nvSpPr>
            <p:cNvPr id="32" name="TextBox 31">
              <a:extLst>
                <a:ext uri="{FF2B5EF4-FFF2-40B4-BE49-F238E27FC236}">
                  <a16:creationId xmlns:a16="http://schemas.microsoft.com/office/drawing/2014/main" id="{66B53142-4E60-152D-9CC5-56A212E48FC1}"/>
                </a:ext>
              </a:extLst>
            </p:cNvPr>
            <p:cNvSpPr txBox="1"/>
            <p:nvPr/>
          </p:nvSpPr>
          <p:spPr>
            <a:xfrm rot="16200000">
              <a:off x="3851344" y="1658076"/>
              <a:ext cx="798808" cy="369332"/>
            </a:xfrm>
            <a:prstGeom prst="rect">
              <a:avLst/>
            </a:prstGeom>
            <a:noFill/>
          </p:spPr>
          <p:txBody>
            <a:bodyPr wrap="none" rtlCol="0">
              <a:spAutoFit/>
            </a:bodyPr>
            <a:lstStyle/>
            <a:p>
              <a:r>
                <a:rPr lang="en-GB" err="1"/>
                <a:t>Lefel</a:t>
              </a:r>
              <a:r>
                <a:rPr lang="en-GB"/>
                <a:t> 5</a:t>
              </a:r>
            </a:p>
          </p:txBody>
        </p:sp>
        <p:sp>
          <p:nvSpPr>
            <p:cNvPr id="7" name="TextBox 6">
              <a:extLst>
                <a:ext uri="{FF2B5EF4-FFF2-40B4-BE49-F238E27FC236}">
                  <a16:creationId xmlns:a16="http://schemas.microsoft.com/office/drawing/2014/main" id="{6F5F7E5C-C536-4A61-C01A-A8BC14965D92}"/>
                </a:ext>
              </a:extLst>
            </p:cNvPr>
            <p:cNvSpPr txBox="1"/>
            <p:nvPr/>
          </p:nvSpPr>
          <p:spPr>
            <a:xfrm rot="16200000">
              <a:off x="4106498" y="1641462"/>
              <a:ext cx="836896" cy="369332"/>
            </a:xfrm>
            <a:prstGeom prst="rect">
              <a:avLst/>
            </a:prstGeom>
            <a:noFill/>
          </p:spPr>
          <p:txBody>
            <a:bodyPr wrap="none" rtlCol="0">
              <a:spAutoFit/>
            </a:bodyPr>
            <a:lstStyle/>
            <a:p>
              <a:r>
                <a:rPr lang="en-GB"/>
                <a:t>Level 5</a:t>
              </a:r>
            </a:p>
          </p:txBody>
        </p:sp>
      </p:grpSp>
      <p:grpSp>
        <p:nvGrpSpPr>
          <p:cNvPr id="87" name="Group 86">
            <a:extLst>
              <a:ext uri="{FF2B5EF4-FFF2-40B4-BE49-F238E27FC236}">
                <a16:creationId xmlns:a16="http://schemas.microsoft.com/office/drawing/2014/main" id="{31026157-4C0F-69BA-281F-B6FBCF8A4711}"/>
              </a:ext>
            </a:extLst>
          </p:cNvPr>
          <p:cNvGrpSpPr/>
          <p:nvPr/>
        </p:nvGrpSpPr>
        <p:grpSpPr>
          <a:xfrm rot="5400000">
            <a:off x="4956991" y="5546707"/>
            <a:ext cx="643530" cy="836896"/>
            <a:chOff x="4066082" y="5546707"/>
            <a:chExt cx="643530" cy="836896"/>
          </a:xfrm>
        </p:grpSpPr>
        <p:sp>
          <p:nvSpPr>
            <p:cNvPr id="49" name="TextBox 48">
              <a:extLst>
                <a:ext uri="{FF2B5EF4-FFF2-40B4-BE49-F238E27FC236}">
                  <a16:creationId xmlns:a16="http://schemas.microsoft.com/office/drawing/2014/main" id="{3021CC4D-894D-8358-083D-E267876FF334}"/>
                </a:ext>
              </a:extLst>
            </p:cNvPr>
            <p:cNvSpPr txBox="1"/>
            <p:nvPr/>
          </p:nvSpPr>
          <p:spPr>
            <a:xfrm rot="16200000">
              <a:off x="3851344" y="5780490"/>
              <a:ext cx="798808" cy="369332"/>
            </a:xfrm>
            <a:prstGeom prst="rect">
              <a:avLst/>
            </a:prstGeom>
            <a:noFill/>
          </p:spPr>
          <p:txBody>
            <a:bodyPr wrap="none" rtlCol="0">
              <a:spAutoFit/>
            </a:bodyPr>
            <a:lstStyle/>
            <a:p>
              <a:r>
                <a:rPr lang="en-GB" err="1"/>
                <a:t>Lefel</a:t>
              </a:r>
              <a:r>
                <a:rPr lang="en-GB"/>
                <a:t> 6</a:t>
              </a:r>
            </a:p>
          </p:txBody>
        </p:sp>
        <p:sp>
          <p:nvSpPr>
            <p:cNvPr id="8" name="TextBox 7">
              <a:extLst>
                <a:ext uri="{FF2B5EF4-FFF2-40B4-BE49-F238E27FC236}">
                  <a16:creationId xmlns:a16="http://schemas.microsoft.com/office/drawing/2014/main" id="{209B0827-A3B9-518D-F34E-DCD8C7C38CBD}"/>
                </a:ext>
              </a:extLst>
            </p:cNvPr>
            <p:cNvSpPr txBox="1"/>
            <p:nvPr/>
          </p:nvSpPr>
          <p:spPr>
            <a:xfrm rot="16200000">
              <a:off x="4106498" y="5780489"/>
              <a:ext cx="836896" cy="369332"/>
            </a:xfrm>
            <a:prstGeom prst="rect">
              <a:avLst/>
            </a:prstGeom>
            <a:noFill/>
          </p:spPr>
          <p:txBody>
            <a:bodyPr wrap="none" rtlCol="0">
              <a:spAutoFit/>
            </a:bodyPr>
            <a:lstStyle/>
            <a:p>
              <a:r>
                <a:rPr lang="en-GB"/>
                <a:t>Level 6</a:t>
              </a:r>
            </a:p>
          </p:txBody>
        </p:sp>
      </p:grpSp>
      <p:sp>
        <p:nvSpPr>
          <p:cNvPr id="9" name="Rectangle 8">
            <a:extLst>
              <a:ext uri="{FF2B5EF4-FFF2-40B4-BE49-F238E27FC236}">
                <a16:creationId xmlns:a16="http://schemas.microsoft.com/office/drawing/2014/main" id="{4E149A07-6987-64AE-0A5E-FBB361E5211B}"/>
              </a:ext>
            </a:extLst>
          </p:cNvPr>
          <p:cNvSpPr/>
          <p:nvPr/>
        </p:nvSpPr>
        <p:spPr>
          <a:xfrm>
            <a:off x="7789350" y="1493328"/>
            <a:ext cx="855334" cy="843066"/>
          </a:xfrm>
          <a:prstGeom prst="rect">
            <a:avLst/>
          </a:prstGeom>
          <a:ln w="28575">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10" name="Rectangle 9">
            <a:extLst>
              <a:ext uri="{FF2B5EF4-FFF2-40B4-BE49-F238E27FC236}">
                <a16:creationId xmlns:a16="http://schemas.microsoft.com/office/drawing/2014/main" id="{036723BD-15A4-44BE-85A7-18551D198B03}"/>
              </a:ext>
            </a:extLst>
          </p:cNvPr>
          <p:cNvSpPr/>
          <p:nvPr/>
        </p:nvSpPr>
        <p:spPr>
          <a:xfrm>
            <a:off x="8816087" y="1494898"/>
            <a:ext cx="855334" cy="841496"/>
          </a:xfrm>
          <a:prstGeom prst="rect">
            <a:avLst/>
          </a:prstGeom>
          <a:solidFill>
            <a:schemeClr val="bg1">
              <a:lumMod val="50000"/>
            </a:schemeClr>
          </a:solidFill>
          <a:ln w="28575">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11" name="Rectangle 10">
            <a:extLst>
              <a:ext uri="{FF2B5EF4-FFF2-40B4-BE49-F238E27FC236}">
                <a16:creationId xmlns:a16="http://schemas.microsoft.com/office/drawing/2014/main" id="{1F0870B7-1B3D-9098-2644-98D5D4FE55E6}"/>
              </a:ext>
            </a:extLst>
          </p:cNvPr>
          <p:cNvSpPr/>
          <p:nvPr/>
        </p:nvSpPr>
        <p:spPr>
          <a:xfrm>
            <a:off x="9784233" y="1493328"/>
            <a:ext cx="855334" cy="843066"/>
          </a:xfrm>
          <a:prstGeom prst="rect">
            <a:avLst/>
          </a:prstGeom>
          <a:ln w="28575">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12" name="Rectangle 11">
            <a:extLst>
              <a:ext uri="{FF2B5EF4-FFF2-40B4-BE49-F238E27FC236}">
                <a16:creationId xmlns:a16="http://schemas.microsoft.com/office/drawing/2014/main" id="{83CB2716-7F71-F1E7-E862-64AFC6D5F985}"/>
              </a:ext>
            </a:extLst>
          </p:cNvPr>
          <p:cNvSpPr/>
          <p:nvPr/>
        </p:nvSpPr>
        <p:spPr>
          <a:xfrm>
            <a:off x="10810970" y="1494898"/>
            <a:ext cx="855334" cy="84149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13" name="TextBox 12">
            <a:extLst>
              <a:ext uri="{FF2B5EF4-FFF2-40B4-BE49-F238E27FC236}">
                <a16:creationId xmlns:a16="http://schemas.microsoft.com/office/drawing/2014/main" id="{2DF06245-DFBB-6853-3F99-C10A09DE63D6}"/>
              </a:ext>
            </a:extLst>
          </p:cNvPr>
          <p:cNvSpPr txBox="1"/>
          <p:nvPr/>
        </p:nvSpPr>
        <p:spPr>
          <a:xfrm>
            <a:off x="164581" y="3740436"/>
            <a:ext cx="2705143" cy="1569660"/>
          </a:xfrm>
          <a:prstGeom prst="rect">
            <a:avLst/>
          </a:prstGeom>
          <a:noFill/>
        </p:spPr>
        <p:txBody>
          <a:bodyPr wrap="square" rtlCol="0">
            <a:spAutoFit/>
          </a:bodyPr>
          <a:lstStyle/>
          <a:p>
            <a:r>
              <a:rPr lang="en-GB" sz="1600" b="1">
                <a:solidFill>
                  <a:schemeClr val="bg1"/>
                </a:solidFill>
              </a:rPr>
              <a:t>Key Principles:</a:t>
            </a:r>
          </a:p>
          <a:p>
            <a:pPr marL="285750" indent="-285750">
              <a:buFont typeface="Arial" panose="020B0604020202020204" pitchFamily="34" charset="0"/>
              <a:buChar char="•"/>
            </a:pPr>
            <a:r>
              <a:rPr lang="en-GB" sz="1600">
                <a:solidFill>
                  <a:schemeClr val="bg1"/>
                </a:solidFill>
              </a:rPr>
              <a:t>Review at least 120 credits per year</a:t>
            </a:r>
          </a:p>
          <a:p>
            <a:pPr marL="285750" indent="-285750">
              <a:buFont typeface="Arial" panose="020B0604020202020204" pitchFamily="34" charset="0"/>
              <a:buChar char="•"/>
            </a:pPr>
            <a:r>
              <a:rPr lang="en-GB" sz="1600">
                <a:solidFill>
                  <a:schemeClr val="bg1"/>
                </a:solidFill>
              </a:rPr>
              <a:t>At least ½ the modules you are responsible for</a:t>
            </a:r>
          </a:p>
          <a:p>
            <a:pPr marL="285750" indent="-285750">
              <a:buFont typeface="Arial" panose="020B0604020202020204" pitchFamily="34" charset="0"/>
              <a:buChar char="•"/>
            </a:pPr>
            <a:r>
              <a:rPr lang="en-GB" sz="1600">
                <a:solidFill>
                  <a:schemeClr val="bg1"/>
                </a:solidFill>
              </a:rPr>
              <a:t>Anything over 40 credits</a:t>
            </a:r>
          </a:p>
        </p:txBody>
      </p:sp>
      <p:cxnSp>
        <p:nvCxnSpPr>
          <p:cNvPr id="16" name="Straight Connector 15">
            <a:extLst>
              <a:ext uri="{FF2B5EF4-FFF2-40B4-BE49-F238E27FC236}">
                <a16:creationId xmlns:a16="http://schemas.microsoft.com/office/drawing/2014/main" id="{714A1844-2876-563A-52F6-DFF236CA5C26}"/>
              </a:ext>
            </a:extLst>
          </p:cNvPr>
          <p:cNvCxnSpPr/>
          <p:nvPr/>
        </p:nvCxnSpPr>
        <p:spPr>
          <a:xfrm>
            <a:off x="164581" y="3624259"/>
            <a:ext cx="2481904"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D991142-7409-52DD-510E-DEE3F72DCD3F}"/>
              </a:ext>
            </a:extLst>
          </p:cNvPr>
          <p:cNvSpPr/>
          <p:nvPr/>
        </p:nvSpPr>
        <p:spPr>
          <a:xfrm>
            <a:off x="5754976" y="2772791"/>
            <a:ext cx="855334" cy="843066"/>
          </a:xfrm>
          <a:prstGeom prst="rect">
            <a:avLst/>
          </a:prstGeom>
          <a:ln w="28575">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19" name="Rectangle 18">
            <a:extLst>
              <a:ext uri="{FF2B5EF4-FFF2-40B4-BE49-F238E27FC236}">
                <a16:creationId xmlns:a16="http://schemas.microsoft.com/office/drawing/2014/main" id="{F1C0E951-21E7-04A2-EB2F-E9030F11E5DC}"/>
              </a:ext>
            </a:extLst>
          </p:cNvPr>
          <p:cNvSpPr/>
          <p:nvPr/>
        </p:nvSpPr>
        <p:spPr>
          <a:xfrm>
            <a:off x="6781713" y="2774361"/>
            <a:ext cx="855334" cy="84149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20" name="Rectangle 19">
            <a:extLst>
              <a:ext uri="{FF2B5EF4-FFF2-40B4-BE49-F238E27FC236}">
                <a16:creationId xmlns:a16="http://schemas.microsoft.com/office/drawing/2014/main" id="{9936E4F9-3658-A3EE-7B2A-568E21B14D8B}"/>
              </a:ext>
            </a:extLst>
          </p:cNvPr>
          <p:cNvSpPr/>
          <p:nvPr/>
        </p:nvSpPr>
        <p:spPr>
          <a:xfrm>
            <a:off x="7789350" y="2772791"/>
            <a:ext cx="855334" cy="843066"/>
          </a:xfrm>
          <a:prstGeom prst="rect">
            <a:avLst/>
          </a:prstGeom>
          <a:ln w="28575">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63" name="Rectangle 62">
            <a:extLst>
              <a:ext uri="{FF2B5EF4-FFF2-40B4-BE49-F238E27FC236}">
                <a16:creationId xmlns:a16="http://schemas.microsoft.com/office/drawing/2014/main" id="{A0CAB2E8-ADED-A608-BE12-3D39056C4362}"/>
              </a:ext>
            </a:extLst>
          </p:cNvPr>
          <p:cNvSpPr/>
          <p:nvPr/>
        </p:nvSpPr>
        <p:spPr>
          <a:xfrm>
            <a:off x="8816087" y="2774361"/>
            <a:ext cx="855334" cy="84149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64" name="Rectangle 63">
            <a:extLst>
              <a:ext uri="{FF2B5EF4-FFF2-40B4-BE49-F238E27FC236}">
                <a16:creationId xmlns:a16="http://schemas.microsoft.com/office/drawing/2014/main" id="{225E9D30-8CAC-3401-9DCF-76623DABCF1C}"/>
              </a:ext>
            </a:extLst>
          </p:cNvPr>
          <p:cNvSpPr/>
          <p:nvPr/>
        </p:nvSpPr>
        <p:spPr>
          <a:xfrm>
            <a:off x="5773355" y="4203846"/>
            <a:ext cx="855334" cy="84149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65" name="Rectangle 64">
            <a:extLst>
              <a:ext uri="{FF2B5EF4-FFF2-40B4-BE49-F238E27FC236}">
                <a16:creationId xmlns:a16="http://schemas.microsoft.com/office/drawing/2014/main" id="{95A52038-1528-9CB9-B667-9AE372CB88CC}"/>
              </a:ext>
            </a:extLst>
          </p:cNvPr>
          <p:cNvSpPr/>
          <p:nvPr/>
        </p:nvSpPr>
        <p:spPr>
          <a:xfrm>
            <a:off x="6780992" y="4202276"/>
            <a:ext cx="855334" cy="843066"/>
          </a:xfrm>
          <a:prstGeom prst="rect">
            <a:avLst/>
          </a:prstGeom>
          <a:ln w="28575">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66" name="Rectangle 65">
            <a:extLst>
              <a:ext uri="{FF2B5EF4-FFF2-40B4-BE49-F238E27FC236}">
                <a16:creationId xmlns:a16="http://schemas.microsoft.com/office/drawing/2014/main" id="{6F6CD2C8-F9CC-1AF7-FD10-1189541230BB}"/>
              </a:ext>
            </a:extLst>
          </p:cNvPr>
          <p:cNvSpPr/>
          <p:nvPr/>
        </p:nvSpPr>
        <p:spPr>
          <a:xfrm>
            <a:off x="7807729" y="4203846"/>
            <a:ext cx="855334" cy="84149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67" name="Rectangle 66">
            <a:extLst>
              <a:ext uri="{FF2B5EF4-FFF2-40B4-BE49-F238E27FC236}">
                <a16:creationId xmlns:a16="http://schemas.microsoft.com/office/drawing/2014/main" id="{CC4FD78F-26DB-D7A9-999B-0CA7AD540606}"/>
              </a:ext>
            </a:extLst>
          </p:cNvPr>
          <p:cNvSpPr/>
          <p:nvPr/>
        </p:nvSpPr>
        <p:spPr>
          <a:xfrm>
            <a:off x="8775875" y="4202276"/>
            <a:ext cx="855334" cy="843066"/>
          </a:xfrm>
          <a:prstGeom prst="rect">
            <a:avLst/>
          </a:prstGeom>
          <a:ln w="28575">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68" name="Rectangle 67">
            <a:extLst>
              <a:ext uri="{FF2B5EF4-FFF2-40B4-BE49-F238E27FC236}">
                <a16:creationId xmlns:a16="http://schemas.microsoft.com/office/drawing/2014/main" id="{FE1538E0-BB8D-988D-447C-889CCDE86D72}"/>
              </a:ext>
            </a:extLst>
          </p:cNvPr>
          <p:cNvSpPr/>
          <p:nvPr/>
        </p:nvSpPr>
        <p:spPr>
          <a:xfrm>
            <a:off x="9802612" y="4203846"/>
            <a:ext cx="855334" cy="84149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69" name="Rectangle 68">
            <a:extLst>
              <a:ext uri="{FF2B5EF4-FFF2-40B4-BE49-F238E27FC236}">
                <a16:creationId xmlns:a16="http://schemas.microsoft.com/office/drawing/2014/main" id="{FDB9BF75-42E6-839B-B90A-33F81CBD10A6}"/>
              </a:ext>
            </a:extLst>
          </p:cNvPr>
          <p:cNvSpPr/>
          <p:nvPr/>
        </p:nvSpPr>
        <p:spPr>
          <a:xfrm>
            <a:off x="10790424" y="4202276"/>
            <a:ext cx="855334" cy="843066"/>
          </a:xfrm>
          <a:prstGeom prst="rect">
            <a:avLst/>
          </a:prstGeom>
          <a:ln w="28575">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a:t>20 </a:t>
            </a:r>
            <a:r>
              <a:rPr lang="en-GB" err="1"/>
              <a:t>Credyd</a:t>
            </a:r>
            <a:endParaRPr lang="en-GB"/>
          </a:p>
          <a:p>
            <a:pPr algn="ctr"/>
            <a:r>
              <a:rPr lang="en-GB"/>
              <a:t>Credits</a:t>
            </a:r>
          </a:p>
        </p:txBody>
      </p:sp>
      <p:grpSp>
        <p:nvGrpSpPr>
          <p:cNvPr id="89" name="Group 88">
            <a:extLst>
              <a:ext uri="{FF2B5EF4-FFF2-40B4-BE49-F238E27FC236}">
                <a16:creationId xmlns:a16="http://schemas.microsoft.com/office/drawing/2014/main" id="{316C28C6-C1FC-4400-60E2-6E73A7671A3B}"/>
              </a:ext>
            </a:extLst>
          </p:cNvPr>
          <p:cNvGrpSpPr/>
          <p:nvPr/>
        </p:nvGrpSpPr>
        <p:grpSpPr>
          <a:xfrm>
            <a:off x="3489012" y="1227478"/>
            <a:ext cx="705211" cy="2559979"/>
            <a:chOff x="3252672" y="1227478"/>
            <a:chExt cx="705211" cy="2559979"/>
          </a:xfrm>
        </p:grpSpPr>
        <p:sp>
          <p:nvSpPr>
            <p:cNvPr id="60" name="TextBox 59">
              <a:extLst>
                <a:ext uri="{FF2B5EF4-FFF2-40B4-BE49-F238E27FC236}">
                  <a16:creationId xmlns:a16="http://schemas.microsoft.com/office/drawing/2014/main" id="{DCAE5630-6724-710E-E65E-B0E207F87261}"/>
                </a:ext>
              </a:extLst>
            </p:cNvPr>
            <p:cNvSpPr txBox="1"/>
            <p:nvPr/>
          </p:nvSpPr>
          <p:spPr>
            <a:xfrm rot="16200000">
              <a:off x="2157348" y="2322802"/>
              <a:ext cx="2559979" cy="369332"/>
            </a:xfrm>
            <a:prstGeom prst="rect">
              <a:avLst/>
            </a:prstGeom>
            <a:noFill/>
          </p:spPr>
          <p:txBody>
            <a:bodyPr wrap="square" rtlCol="0">
              <a:spAutoFit/>
            </a:bodyPr>
            <a:lstStyle/>
            <a:p>
              <a:pPr algn="ctr"/>
              <a:r>
                <a:rPr lang="en-GB" err="1"/>
                <a:t>Blwyddyn</a:t>
              </a:r>
              <a:r>
                <a:rPr lang="en-GB"/>
                <a:t>  1 </a:t>
              </a:r>
              <a:r>
                <a:rPr lang="en-GB" err="1"/>
                <a:t>yn</a:t>
              </a:r>
              <a:r>
                <a:rPr lang="en-GB"/>
                <a:t> y </a:t>
              </a:r>
              <a:r>
                <a:rPr lang="en-GB" err="1"/>
                <a:t>Swydd</a:t>
              </a:r>
              <a:endParaRPr lang="en-GB"/>
            </a:p>
          </p:txBody>
        </p:sp>
        <p:sp>
          <p:nvSpPr>
            <p:cNvPr id="70" name="TextBox 69">
              <a:extLst>
                <a:ext uri="{FF2B5EF4-FFF2-40B4-BE49-F238E27FC236}">
                  <a16:creationId xmlns:a16="http://schemas.microsoft.com/office/drawing/2014/main" id="{3E9D5E4A-8834-2527-3DEF-472981939BFD}"/>
                </a:ext>
              </a:extLst>
            </p:cNvPr>
            <p:cNvSpPr txBox="1"/>
            <p:nvPr/>
          </p:nvSpPr>
          <p:spPr>
            <a:xfrm rot="16200000">
              <a:off x="2493227" y="2322802"/>
              <a:ext cx="2559979" cy="369332"/>
            </a:xfrm>
            <a:prstGeom prst="rect">
              <a:avLst/>
            </a:prstGeom>
            <a:noFill/>
          </p:spPr>
          <p:txBody>
            <a:bodyPr wrap="square" rtlCol="0">
              <a:spAutoFit/>
            </a:bodyPr>
            <a:lstStyle/>
            <a:p>
              <a:pPr algn="ctr"/>
              <a:r>
                <a:rPr lang="en-GB"/>
                <a:t>Year 1 of Tenure</a:t>
              </a:r>
            </a:p>
          </p:txBody>
        </p:sp>
      </p:grpSp>
      <p:sp>
        <p:nvSpPr>
          <p:cNvPr id="71" name="TextBox 70">
            <a:extLst>
              <a:ext uri="{FF2B5EF4-FFF2-40B4-BE49-F238E27FC236}">
                <a16:creationId xmlns:a16="http://schemas.microsoft.com/office/drawing/2014/main" id="{E2EB1B49-0577-7CF3-97A1-B7E6B4C336DC}"/>
              </a:ext>
            </a:extLst>
          </p:cNvPr>
          <p:cNvSpPr txBox="1"/>
          <p:nvPr/>
        </p:nvSpPr>
        <p:spPr>
          <a:xfrm rot="16200000">
            <a:off x="2729568" y="5115762"/>
            <a:ext cx="2559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Year 2 of Tenure</a:t>
            </a:r>
          </a:p>
        </p:txBody>
      </p:sp>
      <p:cxnSp>
        <p:nvCxnSpPr>
          <p:cNvPr id="73" name="Straight Connector 72">
            <a:extLst>
              <a:ext uri="{FF2B5EF4-FFF2-40B4-BE49-F238E27FC236}">
                <a16:creationId xmlns:a16="http://schemas.microsoft.com/office/drawing/2014/main" id="{9A4A7BB1-6662-8D02-2A10-C1982E20B971}"/>
              </a:ext>
            </a:extLst>
          </p:cNvPr>
          <p:cNvCxnSpPr/>
          <p:nvPr/>
        </p:nvCxnSpPr>
        <p:spPr>
          <a:xfrm>
            <a:off x="3252671" y="3903784"/>
            <a:ext cx="8836752"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9C9D54F5-8592-D6ED-4663-94762886E176}"/>
              </a:ext>
            </a:extLst>
          </p:cNvPr>
          <p:cNvSpPr/>
          <p:nvPr/>
        </p:nvSpPr>
        <p:spPr>
          <a:xfrm>
            <a:off x="1541415" y="6171804"/>
            <a:ext cx="1470991" cy="415307"/>
          </a:xfrm>
          <a:prstGeom prst="rect">
            <a:avLst/>
          </a:prstGeom>
          <a:ln w="38100">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a:t>Review</a:t>
            </a:r>
          </a:p>
        </p:txBody>
      </p:sp>
      <p:sp>
        <p:nvSpPr>
          <p:cNvPr id="77" name="Rectangle 76">
            <a:extLst>
              <a:ext uri="{FF2B5EF4-FFF2-40B4-BE49-F238E27FC236}">
                <a16:creationId xmlns:a16="http://schemas.microsoft.com/office/drawing/2014/main" id="{6DBAD77B-7CB5-382D-9854-FF51E3721F64}"/>
              </a:ext>
            </a:extLst>
          </p:cNvPr>
          <p:cNvSpPr/>
          <p:nvPr/>
        </p:nvSpPr>
        <p:spPr>
          <a:xfrm>
            <a:off x="0" y="6171804"/>
            <a:ext cx="1470991" cy="415307"/>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Don’t Review</a:t>
            </a:r>
          </a:p>
        </p:txBody>
      </p:sp>
      <p:sp>
        <p:nvSpPr>
          <p:cNvPr id="78" name="Rectangle 77">
            <a:extLst>
              <a:ext uri="{FF2B5EF4-FFF2-40B4-BE49-F238E27FC236}">
                <a16:creationId xmlns:a16="http://schemas.microsoft.com/office/drawing/2014/main" id="{0D2A554B-38E0-F776-1120-DD51BAEF2433}"/>
              </a:ext>
            </a:extLst>
          </p:cNvPr>
          <p:cNvSpPr/>
          <p:nvPr/>
        </p:nvSpPr>
        <p:spPr>
          <a:xfrm>
            <a:off x="5773355" y="5523064"/>
            <a:ext cx="855334" cy="84149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79" name="Rectangle 78">
            <a:extLst>
              <a:ext uri="{FF2B5EF4-FFF2-40B4-BE49-F238E27FC236}">
                <a16:creationId xmlns:a16="http://schemas.microsoft.com/office/drawing/2014/main" id="{06BBC879-E9FC-8DF1-85DE-643C58EC312C}"/>
              </a:ext>
            </a:extLst>
          </p:cNvPr>
          <p:cNvSpPr/>
          <p:nvPr/>
        </p:nvSpPr>
        <p:spPr>
          <a:xfrm>
            <a:off x="6780992" y="5521494"/>
            <a:ext cx="855334" cy="843066"/>
          </a:xfrm>
          <a:prstGeom prst="rect">
            <a:avLst/>
          </a:prstGeom>
          <a:ln w="28575">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80" name="Rectangle 79">
            <a:extLst>
              <a:ext uri="{FF2B5EF4-FFF2-40B4-BE49-F238E27FC236}">
                <a16:creationId xmlns:a16="http://schemas.microsoft.com/office/drawing/2014/main" id="{1380ACB3-1677-6955-513C-AB878003CAE2}"/>
              </a:ext>
            </a:extLst>
          </p:cNvPr>
          <p:cNvSpPr/>
          <p:nvPr/>
        </p:nvSpPr>
        <p:spPr>
          <a:xfrm>
            <a:off x="7807729" y="5523064"/>
            <a:ext cx="855334" cy="84149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81" name="Rectangle 80">
            <a:extLst>
              <a:ext uri="{FF2B5EF4-FFF2-40B4-BE49-F238E27FC236}">
                <a16:creationId xmlns:a16="http://schemas.microsoft.com/office/drawing/2014/main" id="{44129846-159A-F0BA-C3FA-8E156949135A}"/>
              </a:ext>
            </a:extLst>
          </p:cNvPr>
          <p:cNvSpPr/>
          <p:nvPr/>
        </p:nvSpPr>
        <p:spPr>
          <a:xfrm>
            <a:off x="8775875" y="5521494"/>
            <a:ext cx="855334" cy="843066"/>
          </a:xfrm>
          <a:prstGeom prst="rect">
            <a:avLst/>
          </a:prstGeom>
          <a:ln w="28575">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a:t>20 </a:t>
            </a:r>
            <a:r>
              <a:rPr lang="en-GB" err="1"/>
              <a:t>Credyd</a:t>
            </a:r>
            <a:endParaRPr lang="en-GB"/>
          </a:p>
          <a:p>
            <a:pPr algn="ctr"/>
            <a:r>
              <a:rPr lang="en-GB"/>
              <a:t>Credits</a:t>
            </a:r>
          </a:p>
        </p:txBody>
      </p:sp>
      <p:sp>
        <p:nvSpPr>
          <p:cNvPr id="82" name="Rectangle 81">
            <a:extLst>
              <a:ext uri="{FF2B5EF4-FFF2-40B4-BE49-F238E27FC236}">
                <a16:creationId xmlns:a16="http://schemas.microsoft.com/office/drawing/2014/main" id="{A5C44523-1FF3-0A20-8A6F-70AFE2F31634}"/>
              </a:ext>
            </a:extLst>
          </p:cNvPr>
          <p:cNvSpPr/>
          <p:nvPr/>
        </p:nvSpPr>
        <p:spPr>
          <a:xfrm>
            <a:off x="9795081" y="5521494"/>
            <a:ext cx="1846503" cy="841496"/>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40</a:t>
            </a:r>
          </a:p>
          <a:p>
            <a:pPr algn="ctr"/>
            <a:r>
              <a:rPr lang="en-GB" err="1"/>
              <a:t>Credyd</a:t>
            </a:r>
            <a:r>
              <a:rPr lang="en-GB"/>
              <a:t> | Credits</a:t>
            </a:r>
          </a:p>
        </p:txBody>
      </p:sp>
      <p:sp>
        <p:nvSpPr>
          <p:cNvPr id="90" name="Title 1">
            <a:extLst>
              <a:ext uri="{FF2B5EF4-FFF2-40B4-BE49-F238E27FC236}">
                <a16:creationId xmlns:a16="http://schemas.microsoft.com/office/drawing/2014/main" id="{138B539F-79EF-0D38-BCE1-8BDA5BCB3C3E}"/>
              </a:ext>
            </a:extLst>
          </p:cNvPr>
          <p:cNvSpPr txBox="1">
            <a:spLocks/>
          </p:cNvSpPr>
          <p:nvPr/>
        </p:nvSpPr>
        <p:spPr>
          <a:xfrm>
            <a:off x="2114614" y="200578"/>
            <a:ext cx="63834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chemeClr val="bg1"/>
                </a:solidFill>
              </a:rPr>
              <a:t>External Examiner Agreement (GA15)</a:t>
            </a:r>
          </a:p>
        </p:txBody>
      </p:sp>
    </p:spTree>
    <p:extLst>
      <p:ext uri="{BB962C8B-B14F-4D97-AF65-F5344CB8AC3E}">
        <p14:creationId xmlns:p14="http://schemas.microsoft.com/office/powerpoint/2010/main" val="2879224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3AC53-D498-6D47-F29D-A18A2F5AD9DD}"/>
            </a:ext>
          </a:extLst>
        </p:cNvPr>
        <p:cNvGrpSpPr/>
        <p:nvPr/>
      </p:nvGrpSpPr>
      <p:grpSpPr>
        <a:xfrm>
          <a:off x="0" y="0"/>
          <a:ext cx="0" cy="0"/>
          <a:chOff x="0" y="0"/>
          <a:chExt cx="0" cy="0"/>
        </a:xfrm>
      </p:grpSpPr>
      <p:sp>
        <p:nvSpPr>
          <p:cNvPr id="35" name="Rectangle 34">
            <a:extLst>
              <a:ext uri="{FF2B5EF4-FFF2-40B4-BE49-F238E27FC236}">
                <a16:creationId xmlns:a16="http://schemas.microsoft.com/office/drawing/2014/main" id="{FFED9773-A198-A148-F3E2-A7056FDB8AB6}"/>
              </a:ext>
            </a:extLst>
          </p:cNvPr>
          <p:cNvSpPr/>
          <p:nvPr/>
        </p:nvSpPr>
        <p:spPr>
          <a:xfrm>
            <a:off x="4151955" y="2556932"/>
            <a:ext cx="7741028" cy="123052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BC6175CB-96C1-AEF9-1C33-94E8B5BA15AD}"/>
              </a:ext>
            </a:extLst>
          </p:cNvPr>
          <p:cNvSpPr/>
          <p:nvPr/>
        </p:nvSpPr>
        <p:spPr>
          <a:xfrm>
            <a:off x="4151955" y="1227479"/>
            <a:ext cx="7741028" cy="123052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2F731581-80FB-4FDF-3EAF-0EE3BCB6F9B3}"/>
              </a:ext>
            </a:extLst>
          </p:cNvPr>
          <p:cNvSpPr/>
          <p:nvPr/>
        </p:nvSpPr>
        <p:spPr>
          <a:xfrm>
            <a:off x="4151955" y="5349893"/>
            <a:ext cx="7741028" cy="123052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66461B0F-F014-4644-CE08-EA39187492B8}"/>
              </a:ext>
            </a:extLst>
          </p:cNvPr>
          <p:cNvSpPr/>
          <p:nvPr/>
        </p:nvSpPr>
        <p:spPr>
          <a:xfrm>
            <a:off x="4151955" y="4020440"/>
            <a:ext cx="7741028" cy="1230525"/>
          </a:xfrm>
          <a:prstGeom prst="rect">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7BA53087-6054-CA47-42FB-C4A658185DEE}"/>
              </a:ext>
            </a:extLst>
          </p:cNvPr>
          <p:cNvSpPr/>
          <p:nvPr/>
        </p:nvSpPr>
        <p:spPr>
          <a:xfrm>
            <a:off x="0" y="1610873"/>
            <a:ext cx="3358662" cy="3805189"/>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B917BB9-52A6-1EFF-D266-710A8C665E38}"/>
              </a:ext>
            </a:extLst>
          </p:cNvPr>
          <p:cNvSpPr>
            <a:spLocks noGrp="1"/>
          </p:cNvSpPr>
          <p:nvPr>
            <p:ph type="title"/>
          </p:nvPr>
        </p:nvSpPr>
        <p:spPr>
          <a:xfrm>
            <a:off x="2114614" y="-299988"/>
            <a:ext cx="5883165" cy="1325563"/>
          </a:xfrm>
        </p:spPr>
        <p:txBody>
          <a:bodyPr>
            <a:normAutofit/>
          </a:bodyPr>
          <a:lstStyle/>
          <a:p>
            <a:r>
              <a:rPr lang="en-GB" sz="3200" err="1">
                <a:solidFill>
                  <a:schemeClr val="bg1"/>
                </a:solidFill>
              </a:rPr>
              <a:t>Cytundeb</a:t>
            </a:r>
            <a:r>
              <a:rPr lang="en-GB" sz="3200">
                <a:solidFill>
                  <a:schemeClr val="bg1"/>
                </a:solidFill>
              </a:rPr>
              <a:t> </a:t>
            </a:r>
            <a:r>
              <a:rPr lang="en-GB" sz="3200" err="1">
                <a:solidFill>
                  <a:schemeClr val="bg1"/>
                </a:solidFill>
              </a:rPr>
              <a:t>Arholwr</a:t>
            </a:r>
            <a:r>
              <a:rPr lang="en-GB" sz="3200">
                <a:solidFill>
                  <a:schemeClr val="bg1"/>
                </a:solidFill>
              </a:rPr>
              <a:t> </a:t>
            </a:r>
            <a:r>
              <a:rPr lang="en-GB" sz="3200" err="1">
                <a:solidFill>
                  <a:schemeClr val="bg1"/>
                </a:solidFill>
              </a:rPr>
              <a:t>Allanol</a:t>
            </a:r>
            <a:r>
              <a:rPr lang="en-GB" sz="3200">
                <a:solidFill>
                  <a:schemeClr val="bg1"/>
                </a:solidFill>
              </a:rPr>
              <a:t> (GA15)</a:t>
            </a:r>
          </a:p>
        </p:txBody>
      </p:sp>
      <p:sp>
        <p:nvSpPr>
          <p:cNvPr id="37" name="Rectangle 36">
            <a:extLst>
              <a:ext uri="{FF2B5EF4-FFF2-40B4-BE49-F238E27FC236}">
                <a16:creationId xmlns:a16="http://schemas.microsoft.com/office/drawing/2014/main" id="{F07B17CE-6698-C877-8CFE-F17CD277726E}"/>
              </a:ext>
            </a:extLst>
          </p:cNvPr>
          <p:cNvSpPr/>
          <p:nvPr/>
        </p:nvSpPr>
        <p:spPr>
          <a:xfrm>
            <a:off x="1541415" y="5756497"/>
            <a:ext cx="1470991" cy="415307"/>
          </a:xfrm>
          <a:prstGeom prst="rect">
            <a:avLst/>
          </a:prstGeom>
          <a:ln w="38100">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err="1"/>
              <a:t>Adolygu</a:t>
            </a:r>
            <a:endParaRPr lang="en-GB"/>
          </a:p>
        </p:txBody>
      </p:sp>
      <p:sp>
        <p:nvSpPr>
          <p:cNvPr id="38" name="Rectangle 37">
            <a:extLst>
              <a:ext uri="{FF2B5EF4-FFF2-40B4-BE49-F238E27FC236}">
                <a16:creationId xmlns:a16="http://schemas.microsoft.com/office/drawing/2014/main" id="{4E431F44-2368-4F8E-2DD9-D91494BE937E}"/>
              </a:ext>
            </a:extLst>
          </p:cNvPr>
          <p:cNvSpPr/>
          <p:nvPr/>
        </p:nvSpPr>
        <p:spPr>
          <a:xfrm>
            <a:off x="0" y="5756497"/>
            <a:ext cx="1470991" cy="415307"/>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Dim </a:t>
            </a:r>
            <a:r>
              <a:rPr lang="en-GB" err="1"/>
              <a:t>Adolygu</a:t>
            </a:r>
            <a:endParaRPr lang="en-GB"/>
          </a:p>
        </p:txBody>
      </p:sp>
      <p:sp>
        <p:nvSpPr>
          <p:cNvPr id="61" name="TextBox 60">
            <a:extLst>
              <a:ext uri="{FF2B5EF4-FFF2-40B4-BE49-F238E27FC236}">
                <a16:creationId xmlns:a16="http://schemas.microsoft.com/office/drawing/2014/main" id="{76E6DBD9-6830-0E7A-3129-36E41BF3B5F4}"/>
              </a:ext>
            </a:extLst>
          </p:cNvPr>
          <p:cNvSpPr txBox="1"/>
          <p:nvPr/>
        </p:nvSpPr>
        <p:spPr>
          <a:xfrm rot="16200000">
            <a:off x="2308602" y="5115762"/>
            <a:ext cx="2559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Blwyddyn</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2 </a:t>
            </a: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yn</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y </a:t>
            </a:r>
            <a:r>
              <a:rPr kumimoji="0" lang="en-GB" sz="1800" b="0" i="0" u="none" strike="noStrike" kern="1200" cap="none" spc="0" normalizeH="0" baseline="0" noProof="0" err="1">
                <a:ln>
                  <a:noFill/>
                </a:ln>
                <a:solidFill>
                  <a:prstClr val="black"/>
                </a:solidFill>
                <a:effectLst/>
                <a:uLnTx/>
                <a:uFillTx/>
                <a:latin typeface="Calibri" panose="020F0502020204030204"/>
                <a:ea typeface="+mn-ea"/>
                <a:cs typeface="+mn-cs"/>
              </a:rPr>
              <a:t>Swydd</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AD80705B-B184-8F18-BCA9-1937FBEA54A8}"/>
              </a:ext>
            </a:extLst>
          </p:cNvPr>
          <p:cNvSpPr txBox="1"/>
          <p:nvPr/>
        </p:nvSpPr>
        <p:spPr>
          <a:xfrm>
            <a:off x="164581" y="1692201"/>
            <a:ext cx="3027027" cy="1815882"/>
          </a:xfrm>
          <a:prstGeom prst="rect">
            <a:avLst/>
          </a:prstGeom>
          <a:noFill/>
        </p:spPr>
        <p:txBody>
          <a:bodyPr wrap="square" rtlCol="0">
            <a:spAutoFit/>
          </a:bodyPr>
          <a:lstStyle/>
          <a:p>
            <a:r>
              <a:rPr lang="es-ES" sz="1400" b="1" err="1">
                <a:solidFill>
                  <a:schemeClr val="bg1"/>
                </a:solidFill>
              </a:rPr>
              <a:t>Egwyddorion</a:t>
            </a:r>
            <a:r>
              <a:rPr lang="es-ES" sz="1400" b="1">
                <a:solidFill>
                  <a:schemeClr val="bg1"/>
                </a:solidFill>
              </a:rPr>
              <a:t> </a:t>
            </a:r>
            <a:r>
              <a:rPr lang="es-ES" sz="1400" b="1" err="1">
                <a:solidFill>
                  <a:schemeClr val="bg1"/>
                </a:solidFill>
              </a:rPr>
              <a:t>allweddol</a:t>
            </a:r>
            <a:r>
              <a:rPr lang="es-ES" sz="1400" b="1">
                <a:solidFill>
                  <a:schemeClr val="bg1"/>
                </a:solidFill>
              </a:rPr>
              <a:t> ar </a:t>
            </a:r>
            <a:r>
              <a:rPr lang="es-ES" sz="1400" b="1" err="1">
                <a:solidFill>
                  <a:schemeClr val="bg1"/>
                </a:solidFill>
              </a:rPr>
              <a:t>gyfer</a:t>
            </a:r>
            <a:r>
              <a:rPr lang="es-ES" sz="1400" b="1">
                <a:solidFill>
                  <a:schemeClr val="bg1"/>
                </a:solidFill>
              </a:rPr>
              <a:t> </a:t>
            </a:r>
            <a:r>
              <a:rPr lang="es-ES" sz="1400" b="1" err="1">
                <a:solidFill>
                  <a:schemeClr val="bg1"/>
                </a:solidFill>
              </a:rPr>
              <a:t>tasgau</a:t>
            </a:r>
            <a:r>
              <a:rPr lang="es-ES" sz="1400" b="1">
                <a:solidFill>
                  <a:schemeClr val="bg1"/>
                </a:solidFill>
              </a:rPr>
              <a:t> </a:t>
            </a:r>
            <a:r>
              <a:rPr lang="es-ES" sz="1400" b="1" err="1">
                <a:solidFill>
                  <a:schemeClr val="bg1"/>
                </a:solidFill>
              </a:rPr>
              <a:t>asesiadau</a:t>
            </a:r>
            <a:r>
              <a:rPr lang="en-GB" sz="1400" b="1">
                <a:solidFill>
                  <a:schemeClr val="bg1"/>
                </a:solidFill>
              </a:rPr>
              <a:t>:</a:t>
            </a:r>
          </a:p>
          <a:p>
            <a:pPr marL="285750" indent="-285750">
              <a:buFont typeface="Arial" panose="020B0604020202020204" pitchFamily="34" charset="0"/>
              <a:buChar char="•"/>
            </a:pPr>
            <a:r>
              <a:rPr lang="en-GB" sz="1400" err="1">
                <a:solidFill>
                  <a:schemeClr val="bg1"/>
                </a:solidFill>
              </a:rPr>
              <a:t>Nid</a:t>
            </a:r>
            <a:r>
              <a:rPr lang="en-GB" sz="1400">
                <a:solidFill>
                  <a:schemeClr val="bg1"/>
                </a:solidFill>
              </a:rPr>
              <a:t> </a:t>
            </a:r>
            <a:r>
              <a:rPr lang="en-GB" sz="1400" err="1">
                <a:solidFill>
                  <a:schemeClr val="bg1"/>
                </a:solidFill>
              </a:rPr>
              <a:t>oes</a:t>
            </a:r>
            <a:r>
              <a:rPr lang="en-GB" sz="1400">
                <a:solidFill>
                  <a:schemeClr val="bg1"/>
                </a:solidFill>
              </a:rPr>
              <a:t> </a:t>
            </a:r>
            <a:r>
              <a:rPr lang="en-GB" sz="1400" err="1">
                <a:solidFill>
                  <a:schemeClr val="bg1"/>
                </a:solidFill>
              </a:rPr>
              <a:t>angen</a:t>
            </a:r>
            <a:r>
              <a:rPr lang="en-GB" sz="1400">
                <a:solidFill>
                  <a:schemeClr val="bg1"/>
                </a:solidFill>
              </a:rPr>
              <a:t> </a:t>
            </a:r>
            <a:r>
              <a:rPr lang="en-GB" sz="1400" err="1">
                <a:solidFill>
                  <a:schemeClr val="bg1"/>
                </a:solidFill>
              </a:rPr>
              <a:t>adolygu</a:t>
            </a:r>
            <a:r>
              <a:rPr lang="en-GB" sz="1400">
                <a:solidFill>
                  <a:schemeClr val="bg1"/>
                </a:solidFill>
              </a:rPr>
              <a:t> </a:t>
            </a:r>
            <a:r>
              <a:rPr lang="en-GB" sz="1400" err="1">
                <a:solidFill>
                  <a:schemeClr val="bg1"/>
                </a:solidFill>
              </a:rPr>
              <a:t>popeth</a:t>
            </a:r>
            <a:r>
              <a:rPr lang="en-GB" sz="1400">
                <a:solidFill>
                  <a:schemeClr val="bg1"/>
                </a:solidFill>
              </a:rPr>
              <a:t> bob </a:t>
            </a:r>
            <a:r>
              <a:rPr lang="en-GB" sz="1400" err="1">
                <a:solidFill>
                  <a:schemeClr val="bg1"/>
                </a:solidFill>
              </a:rPr>
              <a:t>blwyddyn</a:t>
            </a:r>
            <a:endParaRPr lang="en-GB" sz="1400">
              <a:solidFill>
                <a:schemeClr val="bg1"/>
              </a:solidFill>
            </a:endParaRPr>
          </a:p>
          <a:p>
            <a:pPr marL="285750" indent="-285750">
              <a:buFont typeface="Arial" panose="020B0604020202020204" pitchFamily="34" charset="0"/>
              <a:buChar char="•"/>
            </a:pPr>
            <a:r>
              <a:rPr lang="en-GB" sz="1400" err="1">
                <a:solidFill>
                  <a:schemeClr val="bg1"/>
                </a:solidFill>
              </a:rPr>
              <a:t>Rhaid</a:t>
            </a:r>
            <a:r>
              <a:rPr lang="en-GB" sz="1400">
                <a:solidFill>
                  <a:schemeClr val="bg1"/>
                </a:solidFill>
              </a:rPr>
              <a:t> </a:t>
            </a:r>
            <a:r>
              <a:rPr lang="en-GB" sz="1400" err="1">
                <a:solidFill>
                  <a:schemeClr val="bg1"/>
                </a:solidFill>
              </a:rPr>
              <a:t>cwmpasu</a:t>
            </a:r>
            <a:r>
              <a:rPr lang="en-GB" sz="1400">
                <a:solidFill>
                  <a:schemeClr val="bg1"/>
                </a:solidFill>
              </a:rPr>
              <a:t> o </a:t>
            </a:r>
            <a:r>
              <a:rPr lang="en-GB" sz="1400" err="1">
                <a:solidFill>
                  <a:schemeClr val="bg1"/>
                </a:solidFill>
              </a:rPr>
              <a:t>leiaf</a:t>
            </a:r>
            <a:r>
              <a:rPr lang="en-GB" sz="1400">
                <a:solidFill>
                  <a:schemeClr val="bg1"/>
                </a:solidFill>
              </a:rPr>
              <a:t> 40% o </a:t>
            </a:r>
            <a:r>
              <a:rPr lang="en-GB" sz="1400" err="1">
                <a:solidFill>
                  <a:schemeClr val="bg1"/>
                </a:solidFill>
              </a:rPr>
              <a:t>bwysoliad</a:t>
            </a:r>
            <a:r>
              <a:rPr lang="en-GB" sz="1400">
                <a:solidFill>
                  <a:schemeClr val="bg1"/>
                </a:solidFill>
              </a:rPr>
              <a:t> </a:t>
            </a:r>
            <a:r>
              <a:rPr lang="en-GB" sz="1400" err="1">
                <a:solidFill>
                  <a:schemeClr val="bg1"/>
                </a:solidFill>
              </a:rPr>
              <a:t>asesiad</a:t>
            </a:r>
            <a:r>
              <a:rPr lang="en-GB" sz="1400">
                <a:solidFill>
                  <a:schemeClr val="bg1"/>
                </a:solidFill>
              </a:rPr>
              <a:t> </a:t>
            </a:r>
            <a:r>
              <a:rPr lang="en-GB" sz="1400" err="1">
                <a:solidFill>
                  <a:schemeClr val="bg1"/>
                </a:solidFill>
              </a:rPr>
              <a:t>modwl</a:t>
            </a:r>
            <a:endParaRPr lang="en-GB" sz="1400">
              <a:solidFill>
                <a:schemeClr val="bg1"/>
              </a:solidFill>
            </a:endParaRPr>
          </a:p>
          <a:p>
            <a:pPr marL="285750" indent="-285750">
              <a:buFont typeface="Arial" panose="020B0604020202020204" pitchFamily="34" charset="0"/>
              <a:buChar char="•"/>
            </a:pPr>
            <a:r>
              <a:rPr lang="en-GB" sz="1400" err="1">
                <a:solidFill>
                  <a:schemeClr val="bg1"/>
                </a:solidFill>
              </a:rPr>
              <a:t>Ar</a:t>
            </a:r>
            <a:r>
              <a:rPr lang="en-GB" sz="1400">
                <a:solidFill>
                  <a:schemeClr val="bg1"/>
                </a:solidFill>
              </a:rPr>
              <a:t> </a:t>
            </a:r>
            <a:r>
              <a:rPr lang="en-GB" sz="1400" err="1">
                <a:solidFill>
                  <a:schemeClr val="bg1"/>
                </a:solidFill>
              </a:rPr>
              <a:t>gyfer</a:t>
            </a:r>
            <a:r>
              <a:rPr lang="en-GB" sz="1400">
                <a:solidFill>
                  <a:schemeClr val="bg1"/>
                </a:solidFill>
              </a:rPr>
              <a:t> </a:t>
            </a:r>
            <a:r>
              <a:rPr lang="en-GB" sz="1400" err="1">
                <a:solidFill>
                  <a:schemeClr val="bg1"/>
                </a:solidFill>
              </a:rPr>
              <a:t>modylau</a:t>
            </a:r>
            <a:r>
              <a:rPr lang="en-GB" sz="1400">
                <a:solidFill>
                  <a:schemeClr val="bg1"/>
                </a:solidFill>
              </a:rPr>
              <a:t> 40+ </a:t>
            </a:r>
            <a:r>
              <a:rPr lang="en-GB" sz="1400" err="1">
                <a:solidFill>
                  <a:schemeClr val="bg1"/>
                </a:solidFill>
              </a:rPr>
              <a:t>credyd</a:t>
            </a:r>
            <a:r>
              <a:rPr lang="en-GB" sz="1400">
                <a:solidFill>
                  <a:schemeClr val="bg1"/>
                </a:solidFill>
              </a:rPr>
              <a:t>, </a:t>
            </a:r>
            <a:r>
              <a:rPr lang="en-GB" sz="1400" err="1">
                <a:solidFill>
                  <a:schemeClr val="bg1"/>
                </a:solidFill>
              </a:rPr>
              <a:t>rhaid</a:t>
            </a:r>
            <a:r>
              <a:rPr lang="en-GB" sz="1400">
                <a:solidFill>
                  <a:schemeClr val="bg1"/>
                </a:solidFill>
              </a:rPr>
              <a:t> </a:t>
            </a:r>
            <a:r>
              <a:rPr lang="en-GB" sz="1400" err="1">
                <a:solidFill>
                  <a:schemeClr val="bg1"/>
                </a:solidFill>
              </a:rPr>
              <a:t>cynnwys</a:t>
            </a:r>
            <a:r>
              <a:rPr lang="en-GB" sz="1400">
                <a:solidFill>
                  <a:schemeClr val="bg1"/>
                </a:solidFill>
              </a:rPr>
              <a:t> y </a:t>
            </a:r>
            <a:r>
              <a:rPr lang="en-GB" sz="1400" err="1">
                <a:solidFill>
                  <a:schemeClr val="bg1"/>
                </a:solidFill>
              </a:rPr>
              <a:t>brif</a:t>
            </a:r>
            <a:r>
              <a:rPr lang="en-GB" sz="1400">
                <a:solidFill>
                  <a:schemeClr val="bg1"/>
                </a:solidFill>
              </a:rPr>
              <a:t> </a:t>
            </a:r>
            <a:r>
              <a:rPr lang="en-GB" sz="1400" err="1">
                <a:solidFill>
                  <a:schemeClr val="bg1"/>
                </a:solidFill>
              </a:rPr>
              <a:t>elfen</a:t>
            </a:r>
            <a:r>
              <a:rPr lang="en-GB" sz="1400">
                <a:solidFill>
                  <a:schemeClr val="bg1"/>
                </a:solidFill>
              </a:rPr>
              <a:t> bob </a:t>
            </a:r>
            <a:r>
              <a:rPr lang="en-GB" sz="1400" err="1">
                <a:solidFill>
                  <a:schemeClr val="bg1"/>
                </a:solidFill>
              </a:rPr>
              <a:t>amser</a:t>
            </a:r>
            <a:endParaRPr lang="en-GB" sz="1400">
              <a:solidFill>
                <a:schemeClr val="bg1"/>
              </a:solidFill>
            </a:endParaRPr>
          </a:p>
        </p:txBody>
      </p:sp>
      <p:sp>
        <p:nvSpPr>
          <p:cNvPr id="59" name="TextBox 58">
            <a:extLst>
              <a:ext uri="{FF2B5EF4-FFF2-40B4-BE49-F238E27FC236}">
                <a16:creationId xmlns:a16="http://schemas.microsoft.com/office/drawing/2014/main" id="{2B7F9159-A564-5D6C-A9B0-D1673930135E}"/>
              </a:ext>
            </a:extLst>
          </p:cNvPr>
          <p:cNvSpPr txBox="1"/>
          <p:nvPr/>
        </p:nvSpPr>
        <p:spPr>
          <a:xfrm>
            <a:off x="4367720" y="4317556"/>
            <a:ext cx="2076916" cy="369332"/>
          </a:xfrm>
          <a:prstGeom prst="rect">
            <a:avLst/>
          </a:prstGeom>
          <a:noFill/>
        </p:spPr>
        <p:txBody>
          <a:bodyPr wrap="none" rtlCol="0">
            <a:spAutoFit/>
          </a:bodyPr>
          <a:lstStyle/>
          <a:p>
            <a:r>
              <a:rPr lang="en-GB" err="1"/>
              <a:t>Modwl</a:t>
            </a:r>
            <a:r>
              <a:rPr lang="en-GB"/>
              <a:t> 1: 20 </a:t>
            </a:r>
            <a:r>
              <a:rPr lang="en-GB" err="1"/>
              <a:t>Credyd</a:t>
            </a:r>
            <a:endParaRPr lang="en-GB"/>
          </a:p>
        </p:txBody>
      </p:sp>
      <p:sp>
        <p:nvSpPr>
          <p:cNvPr id="5" name="TextBox 4">
            <a:extLst>
              <a:ext uri="{FF2B5EF4-FFF2-40B4-BE49-F238E27FC236}">
                <a16:creationId xmlns:a16="http://schemas.microsoft.com/office/drawing/2014/main" id="{230DD002-36F7-05E5-D937-AE531989F3D7}"/>
              </a:ext>
            </a:extLst>
          </p:cNvPr>
          <p:cNvSpPr txBox="1"/>
          <p:nvPr/>
        </p:nvSpPr>
        <p:spPr>
          <a:xfrm>
            <a:off x="4367720" y="4591755"/>
            <a:ext cx="2145331" cy="369332"/>
          </a:xfrm>
          <a:prstGeom prst="rect">
            <a:avLst/>
          </a:prstGeom>
          <a:noFill/>
        </p:spPr>
        <p:txBody>
          <a:bodyPr wrap="none" rtlCol="0">
            <a:spAutoFit/>
          </a:bodyPr>
          <a:lstStyle/>
          <a:p>
            <a:r>
              <a:rPr lang="en-GB"/>
              <a:t>Module 1: 20 Credits</a:t>
            </a:r>
          </a:p>
        </p:txBody>
      </p:sp>
      <p:sp>
        <p:nvSpPr>
          <p:cNvPr id="36" name="TextBox 35">
            <a:extLst>
              <a:ext uri="{FF2B5EF4-FFF2-40B4-BE49-F238E27FC236}">
                <a16:creationId xmlns:a16="http://schemas.microsoft.com/office/drawing/2014/main" id="{77AC021D-DC90-40AA-5FBB-07D62E8CD5AD}"/>
              </a:ext>
            </a:extLst>
          </p:cNvPr>
          <p:cNvSpPr txBox="1"/>
          <p:nvPr/>
        </p:nvSpPr>
        <p:spPr>
          <a:xfrm>
            <a:off x="4367720" y="2865929"/>
            <a:ext cx="2076914" cy="369332"/>
          </a:xfrm>
          <a:prstGeom prst="rect">
            <a:avLst/>
          </a:prstGeom>
          <a:noFill/>
        </p:spPr>
        <p:txBody>
          <a:bodyPr wrap="none" rtlCol="0">
            <a:spAutoFit/>
          </a:bodyPr>
          <a:lstStyle/>
          <a:p>
            <a:r>
              <a:rPr lang="en-GB" err="1"/>
              <a:t>Modwl</a:t>
            </a:r>
            <a:r>
              <a:rPr lang="en-GB"/>
              <a:t> 2: 40 </a:t>
            </a:r>
            <a:r>
              <a:rPr lang="en-GB" err="1"/>
              <a:t>Credyd</a:t>
            </a:r>
            <a:endParaRPr lang="en-GB"/>
          </a:p>
        </p:txBody>
      </p:sp>
      <p:sp>
        <p:nvSpPr>
          <p:cNvPr id="6" name="TextBox 5">
            <a:extLst>
              <a:ext uri="{FF2B5EF4-FFF2-40B4-BE49-F238E27FC236}">
                <a16:creationId xmlns:a16="http://schemas.microsoft.com/office/drawing/2014/main" id="{5AD9EF1A-3519-5851-F279-BB43A00EA821}"/>
              </a:ext>
            </a:extLst>
          </p:cNvPr>
          <p:cNvSpPr txBox="1"/>
          <p:nvPr/>
        </p:nvSpPr>
        <p:spPr>
          <a:xfrm>
            <a:off x="4367720" y="3140129"/>
            <a:ext cx="2145332" cy="369332"/>
          </a:xfrm>
          <a:prstGeom prst="rect">
            <a:avLst/>
          </a:prstGeom>
          <a:noFill/>
        </p:spPr>
        <p:txBody>
          <a:bodyPr wrap="none" rtlCol="0">
            <a:spAutoFit/>
          </a:bodyPr>
          <a:lstStyle/>
          <a:p>
            <a:r>
              <a:rPr lang="en-GB"/>
              <a:t>Module 2: 40 Credits</a:t>
            </a:r>
          </a:p>
        </p:txBody>
      </p:sp>
      <p:sp>
        <p:nvSpPr>
          <p:cNvPr id="32" name="TextBox 31">
            <a:extLst>
              <a:ext uri="{FF2B5EF4-FFF2-40B4-BE49-F238E27FC236}">
                <a16:creationId xmlns:a16="http://schemas.microsoft.com/office/drawing/2014/main" id="{1B50EEF4-9388-C21B-21EB-87D7BDCECB57}"/>
              </a:ext>
            </a:extLst>
          </p:cNvPr>
          <p:cNvSpPr txBox="1"/>
          <p:nvPr/>
        </p:nvSpPr>
        <p:spPr>
          <a:xfrm>
            <a:off x="4367720" y="1609037"/>
            <a:ext cx="2076914" cy="369332"/>
          </a:xfrm>
          <a:prstGeom prst="rect">
            <a:avLst/>
          </a:prstGeom>
          <a:noFill/>
        </p:spPr>
        <p:txBody>
          <a:bodyPr wrap="none" rtlCol="0">
            <a:spAutoFit/>
          </a:bodyPr>
          <a:lstStyle/>
          <a:p>
            <a:r>
              <a:rPr lang="en-GB" err="1"/>
              <a:t>Modwl</a:t>
            </a:r>
            <a:r>
              <a:rPr lang="en-GB"/>
              <a:t> 1: 20 </a:t>
            </a:r>
            <a:r>
              <a:rPr lang="en-GB" err="1"/>
              <a:t>Credyd</a:t>
            </a:r>
            <a:endParaRPr lang="en-GB"/>
          </a:p>
        </p:txBody>
      </p:sp>
      <p:sp>
        <p:nvSpPr>
          <p:cNvPr id="7" name="TextBox 6">
            <a:extLst>
              <a:ext uri="{FF2B5EF4-FFF2-40B4-BE49-F238E27FC236}">
                <a16:creationId xmlns:a16="http://schemas.microsoft.com/office/drawing/2014/main" id="{3BFF36F7-2613-FAB4-6789-DCC98F5E6A45}"/>
              </a:ext>
            </a:extLst>
          </p:cNvPr>
          <p:cNvSpPr txBox="1"/>
          <p:nvPr/>
        </p:nvSpPr>
        <p:spPr>
          <a:xfrm>
            <a:off x="4367720" y="1883237"/>
            <a:ext cx="2145332" cy="369332"/>
          </a:xfrm>
          <a:prstGeom prst="rect">
            <a:avLst/>
          </a:prstGeom>
          <a:noFill/>
        </p:spPr>
        <p:txBody>
          <a:bodyPr wrap="none" rtlCol="0">
            <a:spAutoFit/>
          </a:bodyPr>
          <a:lstStyle/>
          <a:p>
            <a:r>
              <a:rPr lang="en-GB"/>
              <a:t>Module 1: 20 Credits</a:t>
            </a:r>
          </a:p>
        </p:txBody>
      </p:sp>
      <p:sp>
        <p:nvSpPr>
          <p:cNvPr id="49" name="TextBox 48">
            <a:extLst>
              <a:ext uri="{FF2B5EF4-FFF2-40B4-BE49-F238E27FC236}">
                <a16:creationId xmlns:a16="http://schemas.microsoft.com/office/drawing/2014/main" id="{8AA6C1FF-314C-D5BD-3375-A98B9C7EF8E1}"/>
              </a:ext>
            </a:extLst>
          </p:cNvPr>
          <p:cNvSpPr txBox="1"/>
          <p:nvPr/>
        </p:nvSpPr>
        <p:spPr>
          <a:xfrm>
            <a:off x="4367720" y="5643393"/>
            <a:ext cx="2076916" cy="369332"/>
          </a:xfrm>
          <a:prstGeom prst="rect">
            <a:avLst/>
          </a:prstGeom>
          <a:noFill/>
        </p:spPr>
        <p:txBody>
          <a:bodyPr wrap="none" rtlCol="0">
            <a:spAutoFit/>
          </a:bodyPr>
          <a:lstStyle/>
          <a:p>
            <a:r>
              <a:rPr lang="en-GB" err="1"/>
              <a:t>Modwl</a:t>
            </a:r>
            <a:r>
              <a:rPr lang="en-GB"/>
              <a:t> 2: 40 </a:t>
            </a:r>
            <a:r>
              <a:rPr lang="en-GB" err="1"/>
              <a:t>Credyd</a:t>
            </a:r>
            <a:endParaRPr lang="en-GB"/>
          </a:p>
        </p:txBody>
      </p:sp>
      <p:sp>
        <p:nvSpPr>
          <p:cNvPr id="8" name="TextBox 7">
            <a:extLst>
              <a:ext uri="{FF2B5EF4-FFF2-40B4-BE49-F238E27FC236}">
                <a16:creationId xmlns:a16="http://schemas.microsoft.com/office/drawing/2014/main" id="{39ABF1AE-5625-A4C1-E956-67771E7E71B8}"/>
              </a:ext>
            </a:extLst>
          </p:cNvPr>
          <p:cNvSpPr txBox="1"/>
          <p:nvPr/>
        </p:nvSpPr>
        <p:spPr>
          <a:xfrm>
            <a:off x="4367720" y="5917592"/>
            <a:ext cx="2145331" cy="369332"/>
          </a:xfrm>
          <a:prstGeom prst="rect">
            <a:avLst/>
          </a:prstGeom>
          <a:noFill/>
        </p:spPr>
        <p:txBody>
          <a:bodyPr wrap="none" rtlCol="0">
            <a:spAutoFit/>
          </a:bodyPr>
          <a:lstStyle/>
          <a:p>
            <a:r>
              <a:rPr lang="en-GB"/>
              <a:t>Module 2: 40 Credits</a:t>
            </a:r>
          </a:p>
        </p:txBody>
      </p:sp>
      <p:sp>
        <p:nvSpPr>
          <p:cNvPr id="13" name="TextBox 12">
            <a:extLst>
              <a:ext uri="{FF2B5EF4-FFF2-40B4-BE49-F238E27FC236}">
                <a16:creationId xmlns:a16="http://schemas.microsoft.com/office/drawing/2014/main" id="{BC29C0DB-B970-653B-E801-93B74DB6DDE0}"/>
              </a:ext>
            </a:extLst>
          </p:cNvPr>
          <p:cNvSpPr txBox="1"/>
          <p:nvPr/>
        </p:nvSpPr>
        <p:spPr>
          <a:xfrm>
            <a:off x="164581" y="3740436"/>
            <a:ext cx="3106157" cy="1815882"/>
          </a:xfrm>
          <a:prstGeom prst="rect">
            <a:avLst/>
          </a:prstGeom>
          <a:noFill/>
        </p:spPr>
        <p:txBody>
          <a:bodyPr wrap="square" rtlCol="0">
            <a:spAutoFit/>
          </a:bodyPr>
          <a:lstStyle/>
          <a:p>
            <a:r>
              <a:rPr lang="en-GB" sz="1400" b="1">
                <a:solidFill>
                  <a:schemeClr val="bg1"/>
                </a:solidFill>
              </a:rPr>
              <a:t>Key Principles for assessments tasks:</a:t>
            </a:r>
          </a:p>
          <a:p>
            <a:pPr marL="285750" indent="-285750">
              <a:buFont typeface="Arial" panose="020B0604020202020204" pitchFamily="34" charset="0"/>
              <a:buChar char="•"/>
            </a:pPr>
            <a:r>
              <a:rPr lang="en-GB" sz="1400">
                <a:solidFill>
                  <a:schemeClr val="bg1"/>
                </a:solidFill>
              </a:rPr>
              <a:t>Do not need to review everything every year</a:t>
            </a:r>
          </a:p>
          <a:p>
            <a:pPr marL="285750" indent="-285750">
              <a:buFont typeface="Arial" panose="020B0604020202020204" pitchFamily="34" charset="0"/>
              <a:buChar char="•"/>
            </a:pPr>
            <a:r>
              <a:rPr lang="en-GB" sz="1400">
                <a:solidFill>
                  <a:schemeClr val="bg1"/>
                </a:solidFill>
              </a:rPr>
              <a:t>Must cover at least 40% of module assessment weighting</a:t>
            </a:r>
          </a:p>
          <a:p>
            <a:pPr marL="285750" indent="-285750">
              <a:buFont typeface="Arial" panose="020B0604020202020204" pitchFamily="34" charset="0"/>
              <a:buChar char="•"/>
            </a:pPr>
            <a:r>
              <a:rPr lang="en-GB" sz="1400">
                <a:solidFill>
                  <a:schemeClr val="bg1"/>
                </a:solidFill>
              </a:rPr>
              <a:t>For 40+ credit modules, must always include the major component</a:t>
            </a:r>
          </a:p>
          <a:p>
            <a:pPr marL="285750" indent="-285750">
              <a:buFont typeface="Arial" panose="020B0604020202020204" pitchFamily="34" charset="0"/>
              <a:buChar char="•"/>
            </a:pPr>
            <a:endParaRPr lang="en-GB" sz="1400">
              <a:solidFill>
                <a:schemeClr val="bg1"/>
              </a:solidFill>
            </a:endParaRPr>
          </a:p>
        </p:txBody>
      </p:sp>
      <p:cxnSp>
        <p:nvCxnSpPr>
          <p:cNvPr id="16" name="Straight Connector 15">
            <a:extLst>
              <a:ext uri="{FF2B5EF4-FFF2-40B4-BE49-F238E27FC236}">
                <a16:creationId xmlns:a16="http://schemas.microsoft.com/office/drawing/2014/main" id="{5390D995-B460-E02D-E8A7-C03C1E49BD86}"/>
              </a:ext>
            </a:extLst>
          </p:cNvPr>
          <p:cNvCxnSpPr/>
          <p:nvPr/>
        </p:nvCxnSpPr>
        <p:spPr>
          <a:xfrm>
            <a:off x="164581" y="3624259"/>
            <a:ext cx="2481904"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89" name="Group 88">
            <a:extLst>
              <a:ext uri="{FF2B5EF4-FFF2-40B4-BE49-F238E27FC236}">
                <a16:creationId xmlns:a16="http://schemas.microsoft.com/office/drawing/2014/main" id="{D46BD014-EDB2-3E1E-AC37-D615D3997497}"/>
              </a:ext>
            </a:extLst>
          </p:cNvPr>
          <p:cNvGrpSpPr/>
          <p:nvPr/>
        </p:nvGrpSpPr>
        <p:grpSpPr>
          <a:xfrm>
            <a:off x="3403924" y="1227478"/>
            <a:ext cx="705211" cy="2559979"/>
            <a:chOff x="3252672" y="1227478"/>
            <a:chExt cx="705211" cy="2559979"/>
          </a:xfrm>
        </p:grpSpPr>
        <p:sp>
          <p:nvSpPr>
            <p:cNvPr id="60" name="TextBox 59">
              <a:extLst>
                <a:ext uri="{FF2B5EF4-FFF2-40B4-BE49-F238E27FC236}">
                  <a16:creationId xmlns:a16="http://schemas.microsoft.com/office/drawing/2014/main" id="{FFBE89D2-7EA6-3DC3-32E2-1317B40A903A}"/>
                </a:ext>
              </a:extLst>
            </p:cNvPr>
            <p:cNvSpPr txBox="1"/>
            <p:nvPr/>
          </p:nvSpPr>
          <p:spPr>
            <a:xfrm rot="16200000">
              <a:off x="2157348" y="2322802"/>
              <a:ext cx="2559979" cy="369332"/>
            </a:xfrm>
            <a:prstGeom prst="rect">
              <a:avLst/>
            </a:prstGeom>
            <a:noFill/>
          </p:spPr>
          <p:txBody>
            <a:bodyPr wrap="square" rtlCol="0">
              <a:spAutoFit/>
            </a:bodyPr>
            <a:lstStyle/>
            <a:p>
              <a:pPr algn="ctr"/>
              <a:r>
                <a:rPr lang="en-GB" err="1"/>
                <a:t>Blwyddyn</a:t>
              </a:r>
              <a:r>
                <a:rPr lang="en-GB"/>
                <a:t>  1 </a:t>
              </a:r>
              <a:r>
                <a:rPr lang="en-GB" err="1"/>
                <a:t>yn</a:t>
              </a:r>
              <a:r>
                <a:rPr lang="en-GB"/>
                <a:t> y </a:t>
              </a:r>
              <a:r>
                <a:rPr lang="en-GB" err="1"/>
                <a:t>Swydd</a:t>
              </a:r>
              <a:endParaRPr lang="en-GB"/>
            </a:p>
          </p:txBody>
        </p:sp>
        <p:sp>
          <p:nvSpPr>
            <p:cNvPr id="70" name="TextBox 69">
              <a:extLst>
                <a:ext uri="{FF2B5EF4-FFF2-40B4-BE49-F238E27FC236}">
                  <a16:creationId xmlns:a16="http://schemas.microsoft.com/office/drawing/2014/main" id="{6D2F4E4F-0A82-8584-D9F3-F953B530FD98}"/>
                </a:ext>
              </a:extLst>
            </p:cNvPr>
            <p:cNvSpPr txBox="1"/>
            <p:nvPr/>
          </p:nvSpPr>
          <p:spPr>
            <a:xfrm rot="16200000">
              <a:off x="2493227" y="2322802"/>
              <a:ext cx="2559979" cy="369332"/>
            </a:xfrm>
            <a:prstGeom prst="rect">
              <a:avLst/>
            </a:prstGeom>
            <a:noFill/>
          </p:spPr>
          <p:txBody>
            <a:bodyPr wrap="square" rtlCol="0">
              <a:spAutoFit/>
            </a:bodyPr>
            <a:lstStyle/>
            <a:p>
              <a:pPr algn="ctr"/>
              <a:r>
                <a:rPr lang="en-GB"/>
                <a:t>Year 1 of Tenure</a:t>
              </a:r>
            </a:p>
          </p:txBody>
        </p:sp>
      </p:grpSp>
      <p:sp>
        <p:nvSpPr>
          <p:cNvPr id="71" name="TextBox 70">
            <a:extLst>
              <a:ext uri="{FF2B5EF4-FFF2-40B4-BE49-F238E27FC236}">
                <a16:creationId xmlns:a16="http://schemas.microsoft.com/office/drawing/2014/main" id="{FAA5F2AE-A39A-183C-A5EA-6B8E58795B12}"/>
              </a:ext>
            </a:extLst>
          </p:cNvPr>
          <p:cNvSpPr txBox="1"/>
          <p:nvPr/>
        </p:nvSpPr>
        <p:spPr>
          <a:xfrm rot="16200000">
            <a:off x="2644480" y="5115762"/>
            <a:ext cx="255997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Year 2 of Tenure</a:t>
            </a:r>
          </a:p>
        </p:txBody>
      </p:sp>
      <p:cxnSp>
        <p:nvCxnSpPr>
          <p:cNvPr id="73" name="Straight Connector 72">
            <a:extLst>
              <a:ext uri="{FF2B5EF4-FFF2-40B4-BE49-F238E27FC236}">
                <a16:creationId xmlns:a16="http://schemas.microsoft.com/office/drawing/2014/main" id="{80086B6C-F77B-18EB-DF9D-16411099CBFA}"/>
              </a:ext>
            </a:extLst>
          </p:cNvPr>
          <p:cNvCxnSpPr>
            <a:cxnSpLocks/>
          </p:cNvCxnSpPr>
          <p:nvPr/>
        </p:nvCxnSpPr>
        <p:spPr>
          <a:xfrm>
            <a:off x="3446743" y="3903784"/>
            <a:ext cx="8642680" cy="0"/>
          </a:xfrm>
          <a:prstGeom prst="line">
            <a:avLst/>
          </a:prstGeom>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22F805F6-DCDD-B901-BE40-9973A29DA5C1}"/>
              </a:ext>
            </a:extLst>
          </p:cNvPr>
          <p:cNvSpPr/>
          <p:nvPr/>
        </p:nvSpPr>
        <p:spPr>
          <a:xfrm>
            <a:off x="1541415" y="6171804"/>
            <a:ext cx="1470991" cy="415307"/>
          </a:xfrm>
          <a:prstGeom prst="rect">
            <a:avLst/>
          </a:prstGeom>
          <a:ln w="38100">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a:t>Review</a:t>
            </a:r>
          </a:p>
        </p:txBody>
      </p:sp>
      <p:sp>
        <p:nvSpPr>
          <p:cNvPr id="77" name="Rectangle 76">
            <a:extLst>
              <a:ext uri="{FF2B5EF4-FFF2-40B4-BE49-F238E27FC236}">
                <a16:creationId xmlns:a16="http://schemas.microsoft.com/office/drawing/2014/main" id="{070E2630-41B2-6968-BEB2-CECD2508506A}"/>
              </a:ext>
            </a:extLst>
          </p:cNvPr>
          <p:cNvSpPr/>
          <p:nvPr/>
        </p:nvSpPr>
        <p:spPr>
          <a:xfrm>
            <a:off x="0" y="6171804"/>
            <a:ext cx="1470991" cy="415307"/>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Don’t Review</a:t>
            </a:r>
          </a:p>
        </p:txBody>
      </p:sp>
      <p:sp>
        <p:nvSpPr>
          <p:cNvPr id="90" name="Title 1">
            <a:extLst>
              <a:ext uri="{FF2B5EF4-FFF2-40B4-BE49-F238E27FC236}">
                <a16:creationId xmlns:a16="http://schemas.microsoft.com/office/drawing/2014/main" id="{8FBD704E-8459-44CC-2E87-C88710354A01}"/>
              </a:ext>
            </a:extLst>
          </p:cNvPr>
          <p:cNvSpPr txBox="1">
            <a:spLocks/>
          </p:cNvSpPr>
          <p:nvPr/>
        </p:nvSpPr>
        <p:spPr>
          <a:xfrm>
            <a:off x="2114614" y="200578"/>
            <a:ext cx="63834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a:solidFill>
                  <a:schemeClr val="bg1"/>
                </a:solidFill>
              </a:rPr>
              <a:t>External Examiner Agreement (GA15)</a:t>
            </a:r>
          </a:p>
        </p:txBody>
      </p:sp>
      <p:sp>
        <p:nvSpPr>
          <p:cNvPr id="24" name="Rectangle 23">
            <a:extLst>
              <a:ext uri="{FF2B5EF4-FFF2-40B4-BE49-F238E27FC236}">
                <a16:creationId xmlns:a16="http://schemas.microsoft.com/office/drawing/2014/main" id="{9E40A0D8-75AC-FCBB-E99A-596447C520AD}"/>
              </a:ext>
            </a:extLst>
          </p:cNvPr>
          <p:cNvSpPr/>
          <p:nvPr/>
        </p:nvSpPr>
        <p:spPr>
          <a:xfrm>
            <a:off x="6840415" y="1419263"/>
            <a:ext cx="1391006" cy="991198"/>
          </a:xfrm>
          <a:prstGeom prst="rect">
            <a:avLst/>
          </a:prstGeom>
          <a:ln w="38100">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1100"/>
              <a:t>Elfen 1: 40%</a:t>
            </a:r>
          </a:p>
          <a:p>
            <a:pPr algn="ctr"/>
            <a:r>
              <a:rPr lang="en-GB" sz="1100"/>
              <a:t>Component 1: 40%</a:t>
            </a:r>
          </a:p>
        </p:txBody>
      </p:sp>
      <p:sp>
        <p:nvSpPr>
          <p:cNvPr id="25" name="Rectangle 24">
            <a:extLst>
              <a:ext uri="{FF2B5EF4-FFF2-40B4-BE49-F238E27FC236}">
                <a16:creationId xmlns:a16="http://schemas.microsoft.com/office/drawing/2014/main" id="{4DFFFEC9-E890-046E-C25F-89B6A1112663}"/>
              </a:ext>
            </a:extLst>
          </p:cNvPr>
          <p:cNvSpPr/>
          <p:nvPr/>
        </p:nvSpPr>
        <p:spPr>
          <a:xfrm>
            <a:off x="8510171" y="1420049"/>
            <a:ext cx="1391006" cy="991198"/>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Elfen 2: 60%</a:t>
            </a:r>
          </a:p>
          <a:p>
            <a:pPr algn="ctr"/>
            <a:r>
              <a:rPr lang="en-GB" sz="1200"/>
              <a:t>Component 2: 60%</a:t>
            </a:r>
          </a:p>
        </p:txBody>
      </p:sp>
      <p:sp>
        <p:nvSpPr>
          <p:cNvPr id="26" name="Rectangle 25">
            <a:extLst>
              <a:ext uri="{FF2B5EF4-FFF2-40B4-BE49-F238E27FC236}">
                <a16:creationId xmlns:a16="http://schemas.microsoft.com/office/drawing/2014/main" id="{0C02C5BE-3291-B66E-1161-C743C8B69D69}"/>
              </a:ext>
            </a:extLst>
          </p:cNvPr>
          <p:cNvSpPr/>
          <p:nvPr/>
        </p:nvSpPr>
        <p:spPr>
          <a:xfrm>
            <a:off x="6870304" y="2718936"/>
            <a:ext cx="1391006" cy="991198"/>
          </a:xfrm>
          <a:prstGeom prst="rect">
            <a:avLst/>
          </a:prstGeom>
          <a:ln w="38100">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1100"/>
              <a:t>Elfen 1: 10%</a:t>
            </a:r>
          </a:p>
          <a:p>
            <a:pPr algn="ctr"/>
            <a:r>
              <a:rPr lang="en-GB" sz="1100"/>
              <a:t>Component 1: 10%</a:t>
            </a:r>
          </a:p>
        </p:txBody>
      </p:sp>
      <p:sp>
        <p:nvSpPr>
          <p:cNvPr id="27" name="Rectangle 26">
            <a:extLst>
              <a:ext uri="{FF2B5EF4-FFF2-40B4-BE49-F238E27FC236}">
                <a16:creationId xmlns:a16="http://schemas.microsoft.com/office/drawing/2014/main" id="{8A0813CB-16BC-201E-CF34-0D1010C93AEB}"/>
              </a:ext>
            </a:extLst>
          </p:cNvPr>
          <p:cNvSpPr/>
          <p:nvPr/>
        </p:nvSpPr>
        <p:spPr>
          <a:xfrm>
            <a:off x="8540060" y="2719722"/>
            <a:ext cx="1391006" cy="991198"/>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t>Elfen 2: 10%</a:t>
            </a:r>
          </a:p>
          <a:p>
            <a:pPr algn="ctr"/>
            <a:r>
              <a:rPr lang="en-GB" sz="1200"/>
              <a:t>Component 2: 10%</a:t>
            </a:r>
          </a:p>
        </p:txBody>
      </p:sp>
      <p:sp>
        <p:nvSpPr>
          <p:cNvPr id="28" name="Rectangle 27">
            <a:extLst>
              <a:ext uri="{FF2B5EF4-FFF2-40B4-BE49-F238E27FC236}">
                <a16:creationId xmlns:a16="http://schemas.microsoft.com/office/drawing/2014/main" id="{7D63B9EB-70A2-FF99-05B7-D30D118E6BD8}"/>
              </a:ext>
            </a:extLst>
          </p:cNvPr>
          <p:cNvSpPr/>
          <p:nvPr/>
        </p:nvSpPr>
        <p:spPr>
          <a:xfrm>
            <a:off x="10206046" y="2719722"/>
            <a:ext cx="1391006" cy="991198"/>
          </a:xfrm>
          <a:prstGeom prst="rect">
            <a:avLst/>
          </a:prstGeom>
          <a:ln w="38100">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1100" dirty="0"/>
              <a:t>Elfen 3: 80%</a:t>
            </a:r>
          </a:p>
          <a:p>
            <a:pPr algn="ctr"/>
            <a:r>
              <a:rPr lang="en-GB" sz="1100" dirty="0"/>
              <a:t>Component 3: 80%</a:t>
            </a:r>
          </a:p>
        </p:txBody>
      </p:sp>
      <p:sp>
        <p:nvSpPr>
          <p:cNvPr id="33" name="Rectangle 32">
            <a:extLst>
              <a:ext uri="{FF2B5EF4-FFF2-40B4-BE49-F238E27FC236}">
                <a16:creationId xmlns:a16="http://schemas.microsoft.com/office/drawing/2014/main" id="{3F7CF011-CFCC-B3FC-4704-CC2017D13176}"/>
              </a:ext>
            </a:extLst>
          </p:cNvPr>
          <p:cNvSpPr/>
          <p:nvPr/>
        </p:nvSpPr>
        <p:spPr>
          <a:xfrm>
            <a:off x="6870306" y="4180267"/>
            <a:ext cx="1391006" cy="991198"/>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Elfen 1: 40%</a:t>
            </a:r>
          </a:p>
          <a:p>
            <a:pPr algn="ctr"/>
            <a:r>
              <a:rPr lang="en-GB" sz="1100"/>
              <a:t>Component 1: 40%</a:t>
            </a:r>
          </a:p>
        </p:txBody>
      </p:sp>
      <p:sp>
        <p:nvSpPr>
          <p:cNvPr id="34" name="Rectangle 33">
            <a:extLst>
              <a:ext uri="{FF2B5EF4-FFF2-40B4-BE49-F238E27FC236}">
                <a16:creationId xmlns:a16="http://schemas.microsoft.com/office/drawing/2014/main" id="{4EA74C05-4879-F10B-C1AF-67A5BA285B72}"/>
              </a:ext>
            </a:extLst>
          </p:cNvPr>
          <p:cNvSpPr/>
          <p:nvPr/>
        </p:nvSpPr>
        <p:spPr>
          <a:xfrm>
            <a:off x="8540062" y="4181053"/>
            <a:ext cx="1391006" cy="991198"/>
          </a:xfrm>
          <a:prstGeom prst="rect">
            <a:avLst/>
          </a:prstGeom>
          <a:ln w="38100">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1200"/>
              <a:t>Elfen 2: 60%</a:t>
            </a:r>
          </a:p>
          <a:p>
            <a:pPr algn="ctr"/>
            <a:r>
              <a:rPr lang="en-GB" sz="1200"/>
              <a:t>Component 2: 60%</a:t>
            </a:r>
          </a:p>
        </p:txBody>
      </p:sp>
      <p:sp>
        <p:nvSpPr>
          <p:cNvPr id="39" name="Rectangle 38">
            <a:extLst>
              <a:ext uri="{FF2B5EF4-FFF2-40B4-BE49-F238E27FC236}">
                <a16:creationId xmlns:a16="http://schemas.microsoft.com/office/drawing/2014/main" id="{5187C61A-E658-8973-4FE3-BFE224CD8894}"/>
              </a:ext>
            </a:extLst>
          </p:cNvPr>
          <p:cNvSpPr/>
          <p:nvPr/>
        </p:nvSpPr>
        <p:spPr>
          <a:xfrm>
            <a:off x="6870306" y="5479154"/>
            <a:ext cx="1391006" cy="991198"/>
          </a:xfrm>
          <a:prstGeom prst="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a:t>Elfen 1: 10%</a:t>
            </a:r>
          </a:p>
          <a:p>
            <a:pPr algn="ctr"/>
            <a:r>
              <a:rPr lang="en-GB" sz="1100"/>
              <a:t>Component 1: 10%</a:t>
            </a:r>
          </a:p>
          <a:p>
            <a:pPr algn="ctr"/>
            <a:endParaRPr lang="en-GB" sz="1100"/>
          </a:p>
        </p:txBody>
      </p:sp>
      <p:sp>
        <p:nvSpPr>
          <p:cNvPr id="40" name="Rectangle 39">
            <a:extLst>
              <a:ext uri="{FF2B5EF4-FFF2-40B4-BE49-F238E27FC236}">
                <a16:creationId xmlns:a16="http://schemas.microsoft.com/office/drawing/2014/main" id="{E0182163-AC2B-9460-752F-0D78A26F2EFE}"/>
              </a:ext>
            </a:extLst>
          </p:cNvPr>
          <p:cNvSpPr/>
          <p:nvPr/>
        </p:nvSpPr>
        <p:spPr>
          <a:xfrm>
            <a:off x="8540062" y="5479940"/>
            <a:ext cx="1391006" cy="991198"/>
          </a:xfrm>
          <a:prstGeom prst="rect">
            <a:avLst/>
          </a:prstGeom>
          <a:ln w="38100">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1200"/>
              <a:t>Elfen 2: 10%</a:t>
            </a:r>
          </a:p>
          <a:p>
            <a:pPr algn="ctr"/>
            <a:r>
              <a:rPr lang="en-GB" sz="1200"/>
              <a:t>Component 2: 10%</a:t>
            </a:r>
          </a:p>
        </p:txBody>
      </p:sp>
      <p:sp>
        <p:nvSpPr>
          <p:cNvPr id="41" name="Rectangle 40">
            <a:extLst>
              <a:ext uri="{FF2B5EF4-FFF2-40B4-BE49-F238E27FC236}">
                <a16:creationId xmlns:a16="http://schemas.microsoft.com/office/drawing/2014/main" id="{9B4D95D2-42AA-5133-FEA5-32878CBB8AF9}"/>
              </a:ext>
            </a:extLst>
          </p:cNvPr>
          <p:cNvSpPr/>
          <p:nvPr/>
        </p:nvSpPr>
        <p:spPr>
          <a:xfrm>
            <a:off x="10206048" y="5479940"/>
            <a:ext cx="1391006" cy="991198"/>
          </a:xfrm>
          <a:prstGeom prst="rect">
            <a:avLst/>
          </a:prstGeom>
          <a:ln w="38100">
            <a:solidFill>
              <a:schemeClr val="accent6">
                <a:lumMod val="50000"/>
              </a:schemeClr>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GB" sz="1100"/>
              <a:t>Elfen 3: 80%</a:t>
            </a:r>
          </a:p>
          <a:p>
            <a:pPr algn="ctr"/>
            <a:r>
              <a:rPr lang="en-GB" sz="1100"/>
              <a:t>Component 3: 80%</a:t>
            </a:r>
          </a:p>
        </p:txBody>
      </p:sp>
    </p:spTree>
    <p:extLst>
      <p:ext uri="{BB962C8B-B14F-4D97-AF65-F5344CB8AC3E}">
        <p14:creationId xmlns:p14="http://schemas.microsoft.com/office/powerpoint/2010/main" val="4052889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0249599-19F4-0E25-B7A7-A620F2ADC6D5}"/>
              </a:ext>
            </a:extLst>
          </p:cNvPr>
          <p:cNvCxnSpPr/>
          <p:nvPr/>
        </p:nvCxnSpPr>
        <p:spPr>
          <a:xfrm>
            <a:off x="5930782" y="273465"/>
            <a:ext cx="0" cy="521293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B380101-3AD5-3C59-1229-694776B60908}"/>
              </a:ext>
            </a:extLst>
          </p:cNvPr>
          <p:cNvSpPr txBox="1"/>
          <p:nvPr/>
        </p:nvSpPr>
        <p:spPr>
          <a:xfrm>
            <a:off x="290557" y="672131"/>
            <a:ext cx="5332575" cy="584775"/>
          </a:xfrm>
          <a:prstGeom prst="rect">
            <a:avLst/>
          </a:prstGeom>
          <a:noFill/>
        </p:spPr>
        <p:txBody>
          <a:bodyPr wrap="square" rtlCol="0">
            <a:spAutoFit/>
          </a:bodyPr>
          <a:lstStyle/>
          <a:p>
            <a:r>
              <a:rPr lang="cy-GB" sz="3200" b="1" noProof="0"/>
              <a:t>Strwythur y Cyflwyniad hwn</a:t>
            </a:r>
          </a:p>
        </p:txBody>
      </p:sp>
      <p:sp>
        <p:nvSpPr>
          <p:cNvPr id="10" name="TextBox 9">
            <a:extLst>
              <a:ext uri="{FF2B5EF4-FFF2-40B4-BE49-F238E27FC236}">
                <a16:creationId xmlns:a16="http://schemas.microsoft.com/office/drawing/2014/main" id="{7F436081-129E-EB8C-FBC5-2EBF24ECD684}"/>
              </a:ext>
            </a:extLst>
          </p:cNvPr>
          <p:cNvSpPr txBox="1"/>
          <p:nvPr/>
        </p:nvSpPr>
        <p:spPr>
          <a:xfrm>
            <a:off x="6238433" y="672131"/>
            <a:ext cx="5332575" cy="584775"/>
          </a:xfrm>
          <a:prstGeom prst="rect">
            <a:avLst/>
          </a:prstGeom>
          <a:noFill/>
        </p:spPr>
        <p:txBody>
          <a:bodyPr wrap="square" rtlCol="0">
            <a:spAutoFit/>
          </a:bodyPr>
          <a:lstStyle/>
          <a:p>
            <a:r>
              <a:rPr lang="en-GB" sz="3200" b="1"/>
              <a:t>Structure of this Presentation</a:t>
            </a:r>
          </a:p>
        </p:txBody>
      </p:sp>
      <p:sp>
        <p:nvSpPr>
          <p:cNvPr id="11" name="Content Placeholder 2">
            <a:extLst>
              <a:ext uri="{FF2B5EF4-FFF2-40B4-BE49-F238E27FC236}">
                <a16:creationId xmlns:a16="http://schemas.microsoft.com/office/drawing/2014/main" id="{F07920FC-1AA0-1AB9-97B8-43A11E6C55BA}"/>
              </a:ext>
            </a:extLst>
          </p:cNvPr>
          <p:cNvSpPr>
            <a:spLocks noGrp="1"/>
          </p:cNvSpPr>
          <p:nvPr>
            <p:ph idx="1"/>
          </p:nvPr>
        </p:nvSpPr>
        <p:spPr>
          <a:xfrm>
            <a:off x="6015951" y="1641033"/>
            <a:ext cx="6176049" cy="3575934"/>
          </a:xfrm>
        </p:spPr>
        <p:txBody>
          <a:bodyPr>
            <a:normAutofit lnSpcReduction="10000"/>
          </a:bodyPr>
          <a:lstStyle/>
          <a:p>
            <a:r>
              <a:rPr lang="en-GB" sz="2400"/>
              <a:t>Where to find key information</a:t>
            </a:r>
          </a:p>
          <a:p>
            <a:pPr lvl="1"/>
            <a:r>
              <a:rPr lang="en-GB" sz="2000"/>
              <a:t>Regulations and Policies</a:t>
            </a:r>
          </a:p>
          <a:p>
            <a:pPr lvl="1"/>
            <a:r>
              <a:rPr lang="en-GB" sz="2000"/>
              <a:t>External Examiner Resources</a:t>
            </a:r>
          </a:p>
          <a:p>
            <a:pPr lvl="1"/>
            <a:r>
              <a:rPr lang="en-GB" sz="2000"/>
              <a:t>Logging into Systems</a:t>
            </a:r>
          </a:p>
          <a:p>
            <a:r>
              <a:rPr lang="en-GB" sz="2400"/>
              <a:t>Role and expectations of UWTSD EEs</a:t>
            </a:r>
          </a:p>
          <a:p>
            <a:pPr lvl="1"/>
            <a:r>
              <a:rPr lang="en-GB" sz="2000"/>
              <a:t>Approving assessments</a:t>
            </a:r>
          </a:p>
          <a:p>
            <a:pPr lvl="1"/>
            <a:r>
              <a:rPr lang="en-GB" sz="2000"/>
              <a:t>Reviewing marks</a:t>
            </a:r>
          </a:p>
          <a:p>
            <a:pPr lvl="1"/>
            <a:r>
              <a:rPr lang="en-GB" sz="2000"/>
              <a:t>Exam boards</a:t>
            </a:r>
          </a:p>
          <a:p>
            <a:pPr lvl="1"/>
            <a:r>
              <a:rPr lang="en-GB" sz="2000"/>
              <a:t>Written reports</a:t>
            </a:r>
          </a:p>
          <a:p>
            <a:r>
              <a:rPr lang="en-GB" sz="2400"/>
              <a:t>Award Regulations</a:t>
            </a:r>
          </a:p>
          <a:p>
            <a:pPr lvl="1"/>
            <a:endParaRPr lang="en-GB" sz="2000"/>
          </a:p>
        </p:txBody>
      </p:sp>
      <p:sp>
        <p:nvSpPr>
          <p:cNvPr id="12" name="Content Placeholder 2">
            <a:extLst>
              <a:ext uri="{FF2B5EF4-FFF2-40B4-BE49-F238E27FC236}">
                <a16:creationId xmlns:a16="http://schemas.microsoft.com/office/drawing/2014/main" id="{AE0B43C6-C80F-6E50-3FFF-7092C421DA5C}"/>
              </a:ext>
            </a:extLst>
          </p:cNvPr>
          <p:cNvSpPr txBox="1">
            <a:spLocks/>
          </p:cNvSpPr>
          <p:nvPr/>
        </p:nvSpPr>
        <p:spPr>
          <a:xfrm>
            <a:off x="358219" y="1641033"/>
            <a:ext cx="6176049" cy="35759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y-GB" sz="2400" noProof="0"/>
              <a:t>Ble i ddod o hyd i wybodaeth allweddol</a:t>
            </a:r>
            <a:endParaRPr lang="cy-GB" sz="2400" noProof="0">
              <a:highlight>
                <a:srgbClr val="FFFF00"/>
              </a:highlight>
            </a:endParaRPr>
          </a:p>
          <a:p>
            <a:pPr lvl="1"/>
            <a:r>
              <a:rPr lang="cy-GB" sz="2000" noProof="0"/>
              <a:t>Rheoliadau a Pholisïau</a:t>
            </a:r>
            <a:endParaRPr lang="cy-GB" sz="2000" noProof="0">
              <a:highlight>
                <a:srgbClr val="FFFF00"/>
              </a:highlight>
            </a:endParaRPr>
          </a:p>
          <a:p>
            <a:pPr lvl="1"/>
            <a:r>
              <a:rPr lang="cy-GB" sz="2000" noProof="0"/>
              <a:t>Adnoddau Arholwyr Allanol</a:t>
            </a:r>
            <a:endParaRPr lang="cy-GB" sz="2000" noProof="0">
              <a:highlight>
                <a:srgbClr val="FFFF00"/>
              </a:highlight>
            </a:endParaRPr>
          </a:p>
          <a:p>
            <a:pPr lvl="1"/>
            <a:r>
              <a:rPr lang="cy-GB" sz="2000" noProof="0"/>
              <a:t>Mewngofnodi i Systemau</a:t>
            </a:r>
            <a:endParaRPr lang="cy-GB" sz="2000" noProof="0">
              <a:highlight>
                <a:srgbClr val="FFFF00"/>
              </a:highlight>
            </a:endParaRPr>
          </a:p>
          <a:p>
            <a:r>
              <a:rPr lang="cy-GB" sz="2400" noProof="0"/>
              <a:t>Rôl a disgwyliadau AA PCYDDS</a:t>
            </a:r>
            <a:endParaRPr lang="cy-GB" sz="2400" noProof="0">
              <a:highlight>
                <a:srgbClr val="FFFF00"/>
              </a:highlight>
            </a:endParaRPr>
          </a:p>
          <a:p>
            <a:pPr lvl="1"/>
            <a:r>
              <a:rPr lang="cy-GB" sz="2000" noProof="0"/>
              <a:t>Cymeradwyo asesiadau</a:t>
            </a:r>
            <a:endParaRPr lang="cy-GB" sz="2000" noProof="0">
              <a:highlight>
                <a:srgbClr val="FFFF00"/>
              </a:highlight>
            </a:endParaRPr>
          </a:p>
          <a:p>
            <a:pPr lvl="1"/>
            <a:r>
              <a:rPr lang="cy-GB" sz="2000" noProof="0"/>
              <a:t>Adolygu marciau</a:t>
            </a:r>
            <a:endParaRPr lang="cy-GB" sz="2000" noProof="0">
              <a:highlight>
                <a:srgbClr val="FFFF00"/>
              </a:highlight>
            </a:endParaRPr>
          </a:p>
          <a:p>
            <a:pPr lvl="1"/>
            <a:r>
              <a:rPr lang="cy-GB" sz="2000" noProof="0"/>
              <a:t>Byrddau arholi
Adroddiadau ysgrifenedig</a:t>
            </a:r>
            <a:endParaRPr lang="cy-GB" sz="2000" noProof="0">
              <a:highlight>
                <a:srgbClr val="FFFF00"/>
              </a:highlight>
            </a:endParaRPr>
          </a:p>
          <a:p>
            <a:r>
              <a:rPr lang="cy-GB" sz="2400" noProof="0"/>
              <a:t>Rheoliadau Dyfarniadau</a:t>
            </a:r>
          </a:p>
        </p:txBody>
      </p:sp>
    </p:spTree>
    <p:extLst>
      <p:ext uri="{BB962C8B-B14F-4D97-AF65-F5344CB8AC3E}">
        <p14:creationId xmlns:p14="http://schemas.microsoft.com/office/powerpoint/2010/main" val="3397754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1EB6B-CF02-98B2-656B-F588A9C46F6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72A1C79-4257-24DF-BFA6-2F284028AE31}"/>
              </a:ext>
            </a:extLst>
          </p:cNvPr>
          <p:cNvSpPr txBox="1">
            <a:spLocks/>
          </p:cNvSpPr>
          <p:nvPr/>
        </p:nvSpPr>
        <p:spPr>
          <a:xfrm>
            <a:off x="2114614" y="-55125"/>
            <a:ext cx="115949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a:solidFill>
                  <a:schemeClr val="bg1"/>
                </a:solidFill>
              </a:rPr>
              <a:t>Sampl </a:t>
            </a:r>
            <a:r>
              <a:rPr lang="en-GB" sz="4000" dirty="0" err="1">
                <a:solidFill>
                  <a:schemeClr val="bg1"/>
                </a:solidFill>
              </a:rPr>
              <a:t>Gynrychioliadol</a:t>
            </a:r>
            <a:endParaRPr lang="en-GB" sz="4000" dirty="0">
              <a:solidFill>
                <a:schemeClr val="bg1"/>
              </a:solidFill>
            </a:endParaRPr>
          </a:p>
          <a:p>
            <a:r>
              <a:rPr lang="en-GB" sz="4000" dirty="0">
                <a:solidFill>
                  <a:schemeClr val="bg1"/>
                </a:solidFill>
              </a:rPr>
              <a:t>Representative Sample</a:t>
            </a:r>
          </a:p>
        </p:txBody>
      </p:sp>
      <p:sp>
        <p:nvSpPr>
          <p:cNvPr id="6" name="TextBox 5">
            <a:extLst>
              <a:ext uri="{FF2B5EF4-FFF2-40B4-BE49-F238E27FC236}">
                <a16:creationId xmlns:a16="http://schemas.microsoft.com/office/drawing/2014/main" id="{E47E263B-8C55-7EFD-764C-B76F2974E35A}"/>
              </a:ext>
            </a:extLst>
          </p:cNvPr>
          <p:cNvSpPr txBox="1"/>
          <p:nvPr/>
        </p:nvSpPr>
        <p:spPr>
          <a:xfrm>
            <a:off x="3168578" y="2558450"/>
            <a:ext cx="2872930" cy="1077218"/>
          </a:xfrm>
          <a:prstGeom prst="rect">
            <a:avLst/>
          </a:prstGeom>
          <a:noFill/>
        </p:spPr>
        <p:txBody>
          <a:bodyPr wrap="square" rtlCol="0">
            <a:spAutoFit/>
          </a:bodyPr>
          <a:lstStyle>
            <a:defPPr>
              <a:defRPr lang="en-US"/>
            </a:defPPr>
            <a:lvl1pPr>
              <a:buNone/>
              <a:defRPr sz="1600"/>
            </a:lvl1pPr>
          </a:lstStyle>
          <a:p>
            <a:pPr algn="ctr"/>
            <a:r>
              <a:rPr lang="cy-GB" noProof="0"/>
              <a:t>Enghreifftiau o waith o bob dosbarthiad, gan gynnwys y rhai o fewn 2% i ffin y dosbarthiad gradd</a:t>
            </a:r>
            <a:endParaRPr lang="cy-GB" noProof="0">
              <a:highlight>
                <a:srgbClr val="FFFF00"/>
              </a:highlight>
            </a:endParaRPr>
          </a:p>
        </p:txBody>
      </p:sp>
      <p:sp>
        <p:nvSpPr>
          <p:cNvPr id="7" name="TextBox 6">
            <a:extLst>
              <a:ext uri="{FF2B5EF4-FFF2-40B4-BE49-F238E27FC236}">
                <a16:creationId xmlns:a16="http://schemas.microsoft.com/office/drawing/2014/main" id="{B4984739-2DAF-59E2-2441-3AC2602D175C}"/>
              </a:ext>
            </a:extLst>
          </p:cNvPr>
          <p:cNvSpPr txBox="1"/>
          <p:nvPr/>
        </p:nvSpPr>
        <p:spPr>
          <a:xfrm>
            <a:off x="6547599" y="2558450"/>
            <a:ext cx="2011690" cy="584775"/>
          </a:xfrm>
          <a:prstGeom prst="rect">
            <a:avLst/>
          </a:prstGeom>
          <a:noFill/>
        </p:spPr>
        <p:txBody>
          <a:bodyPr wrap="square" rtlCol="0">
            <a:spAutoFit/>
          </a:bodyPr>
          <a:lstStyle>
            <a:defPPr>
              <a:defRPr lang="en-US"/>
            </a:defPPr>
            <a:lvl1pPr>
              <a:buNone/>
              <a:defRPr sz="1600"/>
            </a:lvl1pPr>
          </a:lstStyle>
          <a:p>
            <a:pPr algn="ctr"/>
            <a:r>
              <a:rPr lang="cy-GB" b="1" noProof="0"/>
              <a:t>Nifer o leoliadau</a:t>
            </a:r>
            <a:r>
              <a:rPr lang="cy-GB" noProof="0"/>
              <a:t>: o leiaf 2 o  bob lleoliad</a:t>
            </a:r>
          </a:p>
        </p:txBody>
      </p:sp>
      <p:sp>
        <p:nvSpPr>
          <p:cNvPr id="8" name="TextBox 7">
            <a:extLst>
              <a:ext uri="{FF2B5EF4-FFF2-40B4-BE49-F238E27FC236}">
                <a16:creationId xmlns:a16="http://schemas.microsoft.com/office/drawing/2014/main" id="{382CDC05-1364-4642-BDE8-54E624C7D1BE}"/>
              </a:ext>
            </a:extLst>
          </p:cNvPr>
          <p:cNvSpPr txBox="1"/>
          <p:nvPr/>
        </p:nvSpPr>
        <p:spPr>
          <a:xfrm>
            <a:off x="423358" y="2558450"/>
            <a:ext cx="2237017" cy="584775"/>
          </a:xfrm>
          <a:prstGeom prst="rect">
            <a:avLst/>
          </a:prstGeom>
          <a:noFill/>
        </p:spPr>
        <p:txBody>
          <a:bodyPr wrap="square" rtlCol="0">
            <a:spAutoFit/>
          </a:bodyPr>
          <a:lstStyle>
            <a:defPPr>
              <a:defRPr lang="en-US"/>
            </a:defPPr>
            <a:lvl1pPr>
              <a:buNone/>
              <a:defRPr sz="1600"/>
            </a:lvl1pPr>
          </a:lstStyle>
          <a:p>
            <a:pPr algn="ctr"/>
            <a:r>
              <a:rPr lang="cy-GB" noProof="0"/>
              <a:t>O leiaf </a:t>
            </a:r>
            <a:r>
              <a:rPr lang="cy-GB" b="1" noProof="0"/>
              <a:t>6</a:t>
            </a:r>
            <a:r>
              <a:rPr lang="cy-GB" noProof="0"/>
              <a:t> myfyriwr (neu’r holl waith) </a:t>
            </a:r>
          </a:p>
        </p:txBody>
      </p:sp>
      <p:pic>
        <p:nvPicPr>
          <p:cNvPr id="9" name="Graphic 8" descr="Checklist with solid fill">
            <a:extLst>
              <a:ext uri="{FF2B5EF4-FFF2-40B4-BE49-F238E27FC236}">
                <a16:creationId xmlns:a16="http://schemas.microsoft.com/office/drawing/2014/main" id="{090077B7-99C2-4F0E-A5D5-A858AC195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666" y="1648063"/>
            <a:ext cx="914400" cy="914400"/>
          </a:xfrm>
          <a:prstGeom prst="rect">
            <a:avLst/>
          </a:prstGeom>
        </p:spPr>
      </p:pic>
      <p:pic>
        <p:nvPicPr>
          <p:cNvPr id="10" name="Graphic 9" descr="Architecture with solid fill">
            <a:extLst>
              <a:ext uri="{FF2B5EF4-FFF2-40B4-BE49-F238E27FC236}">
                <a16:creationId xmlns:a16="http://schemas.microsoft.com/office/drawing/2014/main" id="{DF7DD4ED-3018-8559-D6AC-A8DBB833154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47843" y="1524572"/>
            <a:ext cx="914400" cy="914400"/>
          </a:xfrm>
          <a:prstGeom prst="rect">
            <a:avLst/>
          </a:prstGeom>
        </p:spPr>
      </p:pic>
      <p:pic>
        <p:nvPicPr>
          <p:cNvPr id="11" name="Graphic 10" descr="Venn diagram with solid fill">
            <a:extLst>
              <a:ext uri="{FF2B5EF4-FFF2-40B4-BE49-F238E27FC236}">
                <a16:creationId xmlns:a16="http://schemas.microsoft.com/office/drawing/2014/main" id="{D371023B-B233-C101-D717-915A9F8EAA2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096244" y="1482735"/>
            <a:ext cx="914400" cy="914400"/>
          </a:xfrm>
          <a:prstGeom prst="rect">
            <a:avLst/>
          </a:prstGeom>
        </p:spPr>
      </p:pic>
      <p:sp>
        <p:nvSpPr>
          <p:cNvPr id="26" name="TextBox 25">
            <a:extLst>
              <a:ext uri="{FF2B5EF4-FFF2-40B4-BE49-F238E27FC236}">
                <a16:creationId xmlns:a16="http://schemas.microsoft.com/office/drawing/2014/main" id="{86ECDDAD-B419-408D-AC23-3E8B58F8871B}"/>
              </a:ext>
            </a:extLst>
          </p:cNvPr>
          <p:cNvSpPr txBox="1"/>
          <p:nvPr/>
        </p:nvSpPr>
        <p:spPr>
          <a:xfrm>
            <a:off x="9212802" y="2558450"/>
            <a:ext cx="2237020" cy="584775"/>
          </a:xfrm>
          <a:prstGeom prst="rect">
            <a:avLst/>
          </a:prstGeom>
          <a:noFill/>
        </p:spPr>
        <p:txBody>
          <a:bodyPr wrap="square" lIns="91440" tIns="45720" rIns="91440" bIns="45720" rtlCol="0" anchor="t">
            <a:spAutoFit/>
          </a:bodyPr>
          <a:lstStyle>
            <a:defPPr>
              <a:defRPr lang="en-US"/>
            </a:defPPr>
            <a:lvl1pPr>
              <a:buNone/>
              <a:defRPr sz="1600"/>
            </a:lvl1pPr>
          </a:lstStyle>
          <a:p>
            <a:pPr algn="ctr"/>
            <a:r>
              <a:rPr lang="cy-GB" b="1" noProof="0"/>
              <a:t>Nifer o garfannau</a:t>
            </a:r>
            <a:r>
              <a:rPr lang="cy-GB" noProof="0"/>
              <a:t>: </a:t>
            </a:r>
          </a:p>
          <a:p>
            <a:pPr algn="ctr"/>
            <a:r>
              <a:rPr lang="cy-GB" noProof="0"/>
              <a:t>o leiaf 3 o bob lleoliad</a:t>
            </a:r>
          </a:p>
        </p:txBody>
      </p:sp>
      <p:pic>
        <p:nvPicPr>
          <p:cNvPr id="27" name="Graphic 26" descr="Venn diagram with solid fill">
            <a:extLst>
              <a:ext uri="{FF2B5EF4-FFF2-40B4-BE49-F238E27FC236}">
                <a16:creationId xmlns:a16="http://schemas.microsoft.com/office/drawing/2014/main" id="{0F110BC5-0F83-F2F6-EDDE-5908553941A8}"/>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874112" y="1460481"/>
            <a:ext cx="914400" cy="914400"/>
          </a:xfrm>
          <a:prstGeom prst="rect">
            <a:avLst/>
          </a:prstGeom>
        </p:spPr>
      </p:pic>
      <p:cxnSp>
        <p:nvCxnSpPr>
          <p:cNvPr id="29" name="Straight Connector 28">
            <a:extLst>
              <a:ext uri="{FF2B5EF4-FFF2-40B4-BE49-F238E27FC236}">
                <a16:creationId xmlns:a16="http://schemas.microsoft.com/office/drawing/2014/main" id="{A7D44DCA-6D40-4224-6673-F1D59BEC5B48}"/>
              </a:ext>
            </a:extLst>
          </p:cNvPr>
          <p:cNvCxnSpPr>
            <a:cxnSpLocks/>
          </p:cNvCxnSpPr>
          <p:nvPr/>
        </p:nvCxnSpPr>
        <p:spPr>
          <a:xfrm flipH="1">
            <a:off x="228600" y="3755146"/>
            <a:ext cx="1159705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230A743-6A7B-7D15-11BC-73C6A5EB24ED}"/>
              </a:ext>
            </a:extLst>
          </p:cNvPr>
          <p:cNvSpPr txBox="1"/>
          <p:nvPr/>
        </p:nvSpPr>
        <p:spPr>
          <a:xfrm>
            <a:off x="459716" y="5375265"/>
            <a:ext cx="2164301" cy="584775"/>
          </a:xfrm>
          <a:prstGeom prst="rect">
            <a:avLst/>
          </a:prstGeom>
          <a:noFill/>
        </p:spPr>
        <p:txBody>
          <a:bodyPr wrap="square" rtlCol="0">
            <a:spAutoFit/>
          </a:bodyPr>
          <a:lstStyle>
            <a:defPPr>
              <a:defRPr lang="en-US"/>
            </a:defPPr>
            <a:lvl1pPr>
              <a:buNone/>
              <a:defRPr sz="1600"/>
            </a:lvl1pPr>
          </a:lstStyle>
          <a:p>
            <a:pPr algn="ctr"/>
            <a:r>
              <a:rPr lang="en-GB" altLang="en-US" dirty="0"/>
              <a:t>At least </a:t>
            </a:r>
            <a:r>
              <a:rPr lang="en-GB" altLang="en-US" b="1" dirty="0"/>
              <a:t>6</a:t>
            </a:r>
            <a:r>
              <a:rPr lang="en-GB" altLang="en-US" dirty="0"/>
              <a:t> students (or all work) </a:t>
            </a:r>
            <a:endParaRPr lang="en-GB" altLang="en-US"/>
          </a:p>
        </p:txBody>
      </p:sp>
      <p:sp>
        <p:nvSpPr>
          <p:cNvPr id="31" name="TextBox 30">
            <a:extLst>
              <a:ext uri="{FF2B5EF4-FFF2-40B4-BE49-F238E27FC236}">
                <a16:creationId xmlns:a16="http://schemas.microsoft.com/office/drawing/2014/main" id="{C2692D60-F4F3-B548-1D3C-D9341C10F9A1}"/>
              </a:ext>
            </a:extLst>
          </p:cNvPr>
          <p:cNvSpPr txBox="1"/>
          <p:nvPr/>
        </p:nvSpPr>
        <p:spPr>
          <a:xfrm>
            <a:off x="6547599" y="5375265"/>
            <a:ext cx="2011690" cy="584775"/>
          </a:xfrm>
          <a:prstGeom prst="rect">
            <a:avLst/>
          </a:prstGeom>
          <a:noFill/>
        </p:spPr>
        <p:txBody>
          <a:bodyPr wrap="square" rtlCol="0">
            <a:spAutoFit/>
          </a:bodyPr>
          <a:lstStyle>
            <a:defPPr>
              <a:defRPr lang="en-US"/>
            </a:defPPr>
            <a:lvl1pPr>
              <a:buNone/>
              <a:defRPr sz="1600"/>
            </a:lvl1pPr>
          </a:lstStyle>
          <a:p>
            <a:pPr algn="ctr"/>
            <a:r>
              <a:rPr lang="en-GB" altLang="en-US" b="1" dirty="0"/>
              <a:t>Multiple locations</a:t>
            </a:r>
            <a:r>
              <a:rPr lang="en-GB" altLang="en-US" dirty="0"/>
              <a:t>: at least 2 per location</a:t>
            </a:r>
          </a:p>
        </p:txBody>
      </p:sp>
      <p:sp>
        <p:nvSpPr>
          <p:cNvPr id="32" name="TextBox 31">
            <a:extLst>
              <a:ext uri="{FF2B5EF4-FFF2-40B4-BE49-F238E27FC236}">
                <a16:creationId xmlns:a16="http://schemas.microsoft.com/office/drawing/2014/main" id="{A6CBB478-71E9-2D72-6B35-AF78A9837118}"/>
              </a:ext>
            </a:extLst>
          </p:cNvPr>
          <p:cNvSpPr txBox="1"/>
          <p:nvPr/>
        </p:nvSpPr>
        <p:spPr>
          <a:xfrm>
            <a:off x="3059723" y="5375265"/>
            <a:ext cx="3090640" cy="1077218"/>
          </a:xfrm>
          <a:prstGeom prst="rect">
            <a:avLst/>
          </a:prstGeom>
          <a:noFill/>
        </p:spPr>
        <p:txBody>
          <a:bodyPr wrap="square" rtlCol="0">
            <a:spAutoFit/>
          </a:bodyPr>
          <a:lstStyle>
            <a:defPPr>
              <a:defRPr lang="en-US"/>
            </a:defPPr>
            <a:lvl1pPr>
              <a:buNone/>
              <a:defRPr sz="1600"/>
            </a:lvl1pPr>
          </a:lstStyle>
          <a:p>
            <a:pPr algn="ctr"/>
            <a:r>
              <a:rPr lang="en-GB"/>
              <a:t>Examples</a:t>
            </a:r>
            <a:r>
              <a:rPr lang="en-GB" dirty="0"/>
              <a:t> of work from each classification, including those within 2% of a classification boundary</a:t>
            </a:r>
            <a:endParaRPr lang="en-GB"/>
          </a:p>
        </p:txBody>
      </p:sp>
      <p:pic>
        <p:nvPicPr>
          <p:cNvPr id="33" name="Graphic 32" descr="Checklist with solid fill">
            <a:extLst>
              <a:ext uri="{FF2B5EF4-FFF2-40B4-BE49-F238E27FC236}">
                <a16:creationId xmlns:a16="http://schemas.microsoft.com/office/drawing/2014/main" id="{257A4961-5312-57C5-C3AE-26CB8EA3119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4666" y="4295537"/>
            <a:ext cx="914400" cy="914400"/>
          </a:xfrm>
          <a:prstGeom prst="rect">
            <a:avLst/>
          </a:prstGeom>
        </p:spPr>
      </p:pic>
      <p:pic>
        <p:nvPicPr>
          <p:cNvPr id="34" name="Graphic 33" descr="Architecture with solid fill">
            <a:extLst>
              <a:ext uri="{FF2B5EF4-FFF2-40B4-BE49-F238E27FC236}">
                <a16:creationId xmlns:a16="http://schemas.microsoft.com/office/drawing/2014/main" id="{EA44FACE-11C0-43E8-34D3-55D8F2939A9C}"/>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147843" y="4295537"/>
            <a:ext cx="914400" cy="914400"/>
          </a:xfrm>
          <a:prstGeom prst="rect">
            <a:avLst/>
          </a:prstGeom>
        </p:spPr>
      </p:pic>
      <p:pic>
        <p:nvPicPr>
          <p:cNvPr id="35" name="Graphic 34" descr="Venn diagram with solid fill">
            <a:extLst>
              <a:ext uri="{FF2B5EF4-FFF2-40B4-BE49-F238E27FC236}">
                <a16:creationId xmlns:a16="http://schemas.microsoft.com/office/drawing/2014/main" id="{CD36A0C2-DDC2-CD1C-A47A-A8168D0F332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096244" y="4295537"/>
            <a:ext cx="914400" cy="914400"/>
          </a:xfrm>
          <a:prstGeom prst="rect">
            <a:avLst/>
          </a:prstGeom>
        </p:spPr>
      </p:pic>
      <p:sp>
        <p:nvSpPr>
          <p:cNvPr id="36" name="TextBox 35">
            <a:extLst>
              <a:ext uri="{FF2B5EF4-FFF2-40B4-BE49-F238E27FC236}">
                <a16:creationId xmlns:a16="http://schemas.microsoft.com/office/drawing/2014/main" id="{AE02A807-65EF-8989-B5D6-8FDECC094C1A}"/>
              </a:ext>
            </a:extLst>
          </p:cNvPr>
          <p:cNvSpPr txBox="1"/>
          <p:nvPr/>
        </p:nvSpPr>
        <p:spPr>
          <a:xfrm>
            <a:off x="9212802" y="5375265"/>
            <a:ext cx="2237020" cy="584775"/>
          </a:xfrm>
          <a:prstGeom prst="rect">
            <a:avLst/>
          </a:prstGeom>
          <a:noFill/>
        </p:spPr>
        <p:txBody>
          <a:bodyPr wrap="square" rtlCol="0">
            <a:spAutoFit/>
          </a:bodyPr>
          <a:lstStyle>
            <a:defPPr>
              <a:defRPr lang="en-US"/>
            </a:defPPr>
            <a:lvl1pPr>
              <a:buNone/>
              <a:defRPr sz="1600"/>
            </a:lvl1pPr>
          </a:lstStyle>
          <a:p>
            <a:pPr algn="ctr"/>
            <a:r>
              <a:rPr lang="en-GB" altLang="en-US" b="1" dirty="0"/>
              <a:t>Multiple cohorts</a:t>
            </a:r>
            <a:r>
              <a:rPr lang="en-GB" altLang="en-US" dirty="0"/>
              <a:t>: at least 3 per location</a:t>
            </a:r>
          </a:p>
        </p:txBody>
      </p:sp>
      <p:pic>
        <p:nvPicPr>
          <p:cNvPr id="37" name="Graphic 36" descr="Venn diagram with solid fill">
            <a:extLst>
              <a:ext uri="{FF2B5EF4-FFF2-40B4-BE49-F238E27FC236}">
                <a16:creationId xmlns:a16="http://schemas.microsoft.com/office/drawing/2014/main" id="{83D13882-0747-F1C6-69A4-9F6C507CF29A}"/>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9874112" y="4168311"/>
            <a:ext cx="914400" cy="914400"/>
          </a:xfrm>
          <a:prstGeom prst="rect">
            <a:avLst/>
          </a:prstGeom>
        </p:spPr>
      </p:pic>
    </p:spTree>
    <p:extLst>
      <p:ext uri="{BB962C8B-B14F-4D97-AF65-F5344CB8AC3E}">
        <p14:creationId xmlns:p14="http://schemas.microsoft.com/office/powerpoint/2010/main" val="49352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BB4D8-0EE0-30CA-E184-5783971FF6D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06278C7-71C8-CAC4-F362-D54FEDF10C7C}"/>
              </a:ext>
            </a:extLst>
          </p:cNvPr>
          <p:cNvSpPr txBox="1">
            <a:spLocks/>
          </p:cNvSpPr>
          <p:nvPr/>
        </p:nvSpPr>
        <p:spPr>
          <a:xfrm>
            <a:off x="2114614" y="-55125"/>
            <a:ext cx="115949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err="1">
                <a:solidFill>
                  <a:schemeClr val="bg1"/>
                </a:solidFill>
              </a:rPr>
              <a:t>Prosesau</a:t>
            </a:r>
            <a:r>
              <a:rPr lang="en-GB" sz="4000" dirty="0">
                <a:solidFill>
                  <a:schemeClr val="bg1"/>
                </a:solidFill>
              </a:rPr>
              <a:t> Marcio</a:t>
            </a:r>
          </a:p>
          <a:p>
            <a:r>
              <a:rPr lang="en-GB" sz="4000" dirty="0">
                <a:solidFill>
                  <a:schemeClr val="bg1"/>
                </a:solidFill>
              </a:rPr>
              <a:t>Marking Processes</a:t>
            </a:r>
          </a:p>
        </p:txBody>
      </p:sp>
      <p:sp>
        <p:nvSpPr>
          <p:cNvPr id="6" name="TextBox 5">
            <a:extLst>
              <a:ext uri="{FF2B5EF4-FFF2-40B4-BE49-F238E27FC236}">
                <a16:creationId xmlns:a16="http://schemas.microsoft.com/office/drawing/2014/main" id="{A4D516CD-C5C9-1FD8-8A10-D921E900AF6A}"/>
              </a:ext>
            </a:extLst>
          </p:cNvPr>
          <p:cNvSpPr txBox="1"/>
          <p:nvPr/>
        </p:nvSpPr>
        <p:spPr>
          <a:xfrm>
            <a:off x="1713080" y="2628758"/>
            <a:ext cx="1839012" cy="584775"/>
          </a:xfrm>
          <a:prstGeom prst="rect">
            <a:avLst/>
          </a:prstGeom>
          <a:noFill/>
        </p:spPr>
        <p:txBody>
          <a:bodyPr wrap="square" rtlCol="0">
            <a:spAutoFit/>
          </a:bodyPr>
          <a:lstStyle>
            <a:defPPr>
              <a:defRPr lang="en-US"/>
            </a:defPPr>
            <a:lvl1pPr>
              <a:buNone/>
              <a:defRPr sz="1600"/>
            </a:lvl1pPr>
          </a:lstStyle>
          <a:p>
            <a:pPr algn="ctr"/>
            <a:r>
              <a:rPr lang="en-GB" altLang="en-US" b="1" dirty="0" err="1"/>
              <a:t>Cymedroli</a:t>
            </a:r>
            <a:r>
              <a:rPr lang="en-GB" altLang="en-US" b="1" dirty="0"/>
              <a:t> </a:t>
            </a:r>
            <a:r>
              <a:rPr lang="en-GB" altLang="en-US" b="1" dirty="0" err="1"/>
              <a:t>mewnol</a:t>
            </a:r>
            <a:r>
              <a:rPr lang="en-GB" altLang="en-US" b="1" dirty="0"/>
              <a:t>
</a:t>
            </a:r>
            <a:r>
              <a:rPr lang="en-GB" altLang="en-US" dirty="0" err="1"/>
              <a:t>Adolygu’r</a:t>
            </a:r>
            <a:r>
              <a:rPr lang="en-GB" altLang="en-US" dirty="0"/>
              <a:t> </a:t>
            </a:r>
            <a:r>
              <a:rPr lang="en-GB" altLang="en-US" dirty="0" err="1"/>
              <a:t>sampl</a:t>
            </a:r>
            <a:endParaRPr lang="en-GB" altLang="en-US" dirty="0">
              <a:highlight>
                <a:srgbClr val="FFFF00"/>
              </a:highlight>
            </a:endParaRPr>
          </a:p>
        </p:txBody>
      </p:sp>
      <p:sp>
        <p:nvSpPr>
          <p:cNvPr id="7" name="TextBox 6">
            <a:extLst>
              <a:ext uri="{FF2B5EF4-FFF2-40B4-BE49-F238E27FC236}">
                <a16:creationId xmlns:a16="http://schemas.microsoft.com/office/drawing/2014/main" id="{0D4F33BC-2DE3-C581-36CD-829E17A73A44}"/>
              </a:ext>
            </a:extLst>
          </p:cNvPr>
          <p:cNvSpPr txBox="1"/>
          <p:nvPr/>
        </p:nvSpPr>
        <p:spPr>
          <a:xfrm>
            <a:off x="7934874" y="2628758"/>
            <a:ext cx="2011690" cy="830997"/>
          </a:xfrm>
          <a:prstGeom prst="rect">
            <a:avLst/>
          </a:prstGeom>
          <a:noFill/>
        </p:spPr>
        <p:txBody>
          <a:bodyPr wrap="square" rtlCol="0">
            <a:spAutoFit/>
          </a:bodyPr>
          <a:lstStyle>
            <a:defPPr>
              <a:defRPr lang="en-US"/>
            </a:defPPr>
            <a:lvl1pPr>
              <a:buNone/>
              <a:defRPr sz="1600"/>
            </a:lvl1pPr>
          </a:lstStyle>
          <a:p>
            <a:pPr algn="ctr"/>
            <a:r>
              <a:rPr lang="en-GB" altLang="en-US" b="1" dirty="0"/>
              <a:t>Marcio </a:t>
            </a:r>
            <a:r>
              <a:rPr lang="en-GB" altLang="en-US" b="1" dirty="0" err="1"/>
              <a:t>dwbl</a:t>
            </a:r>
            <a:r>
              <a:rPr lang="en-GB" altLang="en-US" b="1" dirty="0"/>
              <a:t> </a:t>
            </a:r>
            <a:r>
              <a:rPr lang="en-GB" altLang="en-US" b="1" dirty="0" err="1"/>
              <a:t>dall</a:t>
            </a:r>
            <a:r>
              <a:rPr lang="en-GB" altLang="en-US" b="1" dirty="0"/>
              <a:t>
</a:t>
            </a:r>
            <a:r>
              <a:rPr lang="en-GB" altLang="en-US" dirty="0" err="1"/>
              <a:t>Mae'r</a:t>
            </a:r>
            <a:r>
              <a:rPr lang="en-GB" altLang="en-US" dirty="0"/>
              <a:t> </a:t>
            </a:r>
            <a:r>
              <a:rPr lang="en-GB" altLang="en-US" dirty="0" err="1"/>
              <a:t>ddau</a:t>
            </a:r>
            <a:r>
              <a:rPr lang="en-GB" altLang="en-US" dirty="0"/>
              <a:t> </a:t>
            </a:r>
            <a:r>
              <a:rPr lang="en-GB" altLang="en-US" dirty="0" err="1"/>
              <a:t>farciwr</a:t>
            </a:r>
            <a:r>
              <a:rPr lang="en-GB" altLang="en-US" dirty="0"/>
              <a:t> </a:t>
            </a:r>
            <a:r>
              <a:rPr lang="en-GB" altLang="en-US" dirty="0" err="1"/>
              <a:t>yn</a:t>
            </a:r>
            <a:r>
              <a:rPr lang="en-GB" altLang="en-US" dirty="0"/>
              <a:t> </a:t>
            </a:r>
            <a:r>
              <a:rPr lang="en-GB" altLang="en-US" dirty="0" err="1"/>
              <a:t>marcio'n</a:t>
            </a:r>
            <a:r>
              <a:rPr lang="en-GB" altLang="en-US" dirty="0"/>
              <a:t> </a:t>
            </a:r>
            <a:r>
              <a:rPr lang="en-GB" altLang="en-US" dirty="0" err="1"/>
              <a:t>annibynnol</a:t>
            </a:r>
            <a:endParaRPr lang="en-GB" altLang="en-US" dirty="0"/>
          </a:p>
        </p:txBody>
      </p:sp>
      <p:sp>
        <p:nvSpPr>
          <p:cNvPr id="8" name="TextBox 7">
            <a:extLst>
              <a:ext uri="{FF2B5EF4-FFF2-40B4-BE49-F238E27FC236}">
                <a16:creationId xmlns:a16="http://schemas.microsoft.com/office/drawing/2014/main" id="{50D6105C-9579-BF2F-6AC2-49DC1B2EBD7B}"/>
              </a:ext>
            </a:extLst>
          </p:cNvPr>
          <p:cNvSpPr txBox="1"/>
          <p:nvPr/>
        </p:nvSpPr>
        <p:spPr>
          <a:xfrm>
            <a:off x="4513175" y="2628758"/>
            <a:ext cx="2572389" cy="1077218"/>
          </a:xfrm>
          <a:prstGeom prst="rect">
            <a:avLst/>
          </a:prstGeom>
          <a:noFill/>
        </p:spPr>
        <p:txBody>
          <a:bodyPr wrap="square" rtlCol="0">
            <a:spAutoFit/>
          </a:bodyPr>
          <a:lstStyle>
            <a:defPPr>
              <a:defRPr lang="en-US"/>
            </a:defPPr>
            <a:lvl1pPr>
              <a:buNone/>
              <a:defRPr sz="1600"/>
            </a:lvl1pPr>
          </a:lstStyle>
          <a:p>
            <a:pPr algn="ctr"/>
            <a:r>
              <a:rPr lang="en-GB" altLang="en-US" b="1" dirty="0"/>
              <a:t>Ail </a:t>
            </a:r>
            <a:r>
              <a:rPr lang="en-GB" altLang="en-US" b="1" dirty="0" err="1"/>
              <a:t>farcio</a:t>
            </a:r>
            <a:r>
              <a:rPr lang="en-GB" altLang="en-US" b="1" dirty="0"/>
              <a:t>
</a:t>
            </a:r>
            <a:r>
              <a:rPr lang="en-GB" altLang="en-US" dirty="0" err="1"/>
              <a:t>Mae’r</a:t>
            </a:r>
            <a:r>
              <a:rPr lang="en-GB" altLang="en-US" dirty="0"/>
              <a:t> 2il </a:t>
            </a:r>
            <a:r>
              <a:rPr lang="en-GB" altLang="en-US" dirty="0" err="1"/>
              <a:t>farciwr</a:t>
            </a:r>
            <a:r>
              <a:rPr lang="en-GB" altLang="en-US" dirty="0"/>
              <a:t> </a:t>
            </a:r>
            <a:r>
              <a:rPr lang="en-GB" altLang="en-US" dirty="0" err="1"/>
              <a:t>yn</a:t>
            </a:r>
            <a:r>
              <a:rPr lang="en-GB" altLang="en-US" dirty="0"/>
              <a:t> </a:t>
            </a:r>
            <a:r>
              <a:rPr lang="en-GB" altLang="en-US" dirty="0" err="1"/>
              <a:t>ymwybodol</a:t>
            </a:r>
            <a:r>
              <a:rPr lang="en-GB" altLang="en-US" dirty="0"/>
              <a:t> o </a:t>
            </a:r>
            <a:r>
              <a:rPr lang="en-GB" altLang="en-US" dirty="0" err="1"/>
              <a:t>sylwadau</a:t>
            </a:r>
            <a:r>
              <a:rPr lang="en-GB" altLang="en-US" dirty="0"/>
              <a:t> a </a:t>
            </a:r>
            <a:r>
              <a:rPr lang="en-GB" altLang="en-US" dirty="0" err="1"/>
              <a:t>marciau’r</a:t>
            </a:r>
            <a:r>
              <a:rPr lang="en-GB" altLang="en-US" dirty="0"/>
              <a:t> </a:t>
            </a:r>
            <a:r>
              <a:rPr lang="en-GB" altLang="en-US" dirty="0" err="1"/>
              <a:t>marciwr</a:t>
            </a:r>
            <a:r>
              <a:rPr lang="en-GB" altLang="en-US" dirty="0"/>
              <a:t> 1af</a:t>
            </a:r>
            <a:endParaRPr lang="en-GB" altLang="en-US" dirty="0">
              <a:highlight>
                <a:srgbClr val="FFFF00"/>
              </a:highlight>
            </a:endParaRPr>
          </a:p>
        </p:txBody>
      </p:sp>
      <p:pic>
        <p:nvPicPr>
          <p:cNvPr id="9" name="Graphic 8" descr="Checklist with solid fill">
            <a:extLst>
              <a:ext uri="{FF2B5EF4-FFF2-40B4-BE49-F238E27FC236}">
                <a16:creationId xmlns:a16="http://schemas.microsoft.com/office/drawing/2014/main" id="{3DDF0D6C-0C1D-C38B-A40F-93438BE9A1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5386" y="1648063"/>
            <a:ext cx="914400" cy="914400"/>
          </a:xfrm>
          <a:prstGeom prst="rect">
            <a:avLst/>
          </a:prstGeom>
        </p:spPr>
      </p:pic>
      <p:sp>
        <p:nvSpPr>
          <p:cNvPr id="15" name="TextBox 14">
            <a:extLst>
              <a:ext uri="{FF2B5EF4-FFF2-40B4-BE49-F238E27FC236}">
                <a16:creationId xmlns:a16="http://schemas.microsoft.com/office/drawing/2014/main" id="{B41773ED-6891-6E0C-ABF9-CA75E0D7119B}"/>
              </a:ext>
            </a:extLst>
          </p:cNvPr>
          <p:cNvSpPr txBox="1"/>
          <p:nvPr/>
        </p:nvSpPr>
        <p:spPr>
          <a:xfrm>
            <a:off x="1601307" y="5338043"/>
            <a:ext cx="2062558" cy="584775"/>
          </a:xfrm>
          <a:prstGeom prst="rect">
            <a:avLst/>
          </a:prstGeom>
          <a:noFill/>
        </p:spPr>
        <p:txBody>
          <a:bodyPr wrap="square" rtlCol="0">
            <a:spAutoFit/>
          </a:bodyPr>
          <a:lstStyle>
            <a:defPPr>
              <a:defRPr lang="en-US"/>
            </a:defPPr>
            <a:lvl1pPr>
              <a:buNone/>
              <a:defRPr sz="1600"/>
            </a:lvl1pPr>
          </a:lstStyle>
          <a:p>
            <a:pPr algn="ctr"/>
            <a:r>
              <a:rPr lang="en-GB" altLang="en-US" b="1" dirty="0"/>
              <a:t>Internal moderation</a:t>
            </a:r>
          </a:p>
          <a:p>
            <a:pPr algn="ctr"/>
            <a:r>
              <a:rPr lang="en-GB" altLang="en-US" dirty="0"/>
              <a:t>Review of sample</a:t>
            </a:r>
          </a:p>
        </p:txBody>
      </p:sp>
      <p:sp>
        <p:nvSpPr>
          <p:cNvPr id="16" name="TextBox 15">
            <a:extLst>
              <a:ext uri="{FF2B5EF4-FFF2-40B4-BE49-F238E27FC236}">
                <a16:creationId xmlns:a16="http://schemas.microsoft.com/office/drawing/2014/main" id="{1EBF2354-16AD-565C-EA06-04DE4CA4D89C}"/>
              </a:ext>
            </a:extLst>
          </p:cNvPr>
          <p:cNvSpPr txBox="1"/>
          <p:nvPr/>
        </p:nvSpPr>
        <p:spPr>
          <a:xfrm>
            <a:off x="7934874" y="5338043"/>
            <a:ext cx="2011690" cy="1077218"/>
          </a:xfrm>
          <a:prstGeom prst="rect">
            <a:avLst/>
          </a:prstGeom>
          <a:noFill/>
        </p:spPr>
        <p:txBody>
          <a:bodyPr wrap="square" rtlCol="0">
            <a:spAutoFit/>
          </a:bodyPr>
          <a:lstStyle>
            <a:defPPr>
              <a:defRPr lang="en-US"/>
            </a:defPPr>
            <a:lvl1pPr>
              <a:buNone/>
              <a:defRPr sz="1600"/>
            </a:lvl1pPr>
          </a:lstStyle>
          <a:p>
            <a:pPr algn="ctr"/>
            <a:r>
              <a:rPr lang="en-GB" altLang="en-US" b="1" dirty="0"/>
              <a:t>Blind double marking</a:t>
            </a:r>
          </a:p>
          <a:p>
            <a:pPr algn="ctr"/>
            <a:r>
              <a:rPr lang="en-GB" altLang="en-US" dirty="0"/>
              <a:t>Both markers mark independently</a:t>
            </a:r>
          </a:p>
          <a:p>
            <a:pPr algn="ctr"/>
            <a:endParaRPr lang="en-GB" altLang="en-US" dirty="0"/>
          </a:p>
        </p:txBody>
      </p:sp>
      <p:sp>
        <p:nvSpPr>
          <p:cNvPr id="17" name="TextBox 16">
            <a:extLst>
              <a:ext uri="{FF2B5EF4-FFF2-40B4-BE49-F238E27FC236}">
                <a16:creationId xmlns:a16="http://schemas.microsoft.com/office/drawing/2014/main" id="{3B8E1601-8578-FABB-DBDE-EDE09717CB4F}"/>
              </a:ext>
            </a:extLst>
          </p:cNvPr>
          <p:cNvSpPr txBox="1"/>
          <p:nvPr/>
        </p:nvSpPr>
        <p:spPr>
          <a:xfrm>
            <a:off x="4608855" y="5338043"/>
            <a:ext cx="2381030" cy="1077218"/>
          </a:xfrm>
          <a:prstGeom prst="rect">
            <a:avLst/>
          </a:prstGeom>
          <a:noFill/>
        </p:spPr>
        <p:txBody>
          <a:bodyPr wrap="square" rtlCol="0">
            <a:spAutoFit/>
          </a:bodyPr>
          <a:lstStyle>
            <a:defPPr>
              <a:defRPr lang="en-US"/>
            </a:defPPr>
            <a:lvl1pPr>
              <a:buNone/>
              <a:defRPr sz="1600"/>
            </a:lvl1pPr>
          </a:lstStyle>
          <a:p>
            <a:pPr algn="ctr"/>
            <a:r>
              <a:rPr lang="en-GB" altLang="en-US" b="1" dirty="0"/>
              <a:t>Second marking</a:t>
            </a:r>
          </a:p>
          <a:p>
            <a:pPr algn="ctr"/>
            <a:r>
              <a:rPr lang="en-GB" altLang="en-US" dirty="0"/>
              <a:t>2</a:t>
            </a:r>
            <a:r>
              <a:rPr lang="en-GB" altLang="en-US" baseline="30000" dirty="0"/>
              <a:t>nd</a:t>
            </a:r>
            <a:r>
              <a:rPr lang="en-GB" altLang="en-US" dirty="0"/>
              <a:t> marker is aware of the 1</a:t>
            </a:r>
            <a:r>
              <a:rPr lang="en-GB" altLang="en-US" baseline="30000" dirty="0"/>
              <a:t>st</a:t>
            </a:r>
            <a:r>
              <a:rPr lang="en-GB" altLang="en-US" dirty="0"/>
              <a:t> markers comments and marks</a:t>
            </a:r>
          </a:p>
        </p:txBody>
      </p:sp>
      <p:pic>
        <p:nvPicPr>
          <p:cNvPr id="18" name="Graphic 17" descr="Checklist with solid fill">
            <a:extLst>
              <a:ext uri="{FF2B5EF4-FFF2-40B4-BE49-F238E27FC236}">
                <a16:creationId xmlns:a16="http://schemas.microsoft.com/office/drawing/2014/main" id="{FA86E548-E35F-6D09-843C-06B405C3B1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75386" y="4240890"/>
            <a:ext cx="914400" cy="914400"/>
          </a:xfrm>
          <a:prstGeom prst="rect">
            <a:avLst/>
          </a:prstGeom>
        </p:spPr>
      </p:pic>
      <p:pic>
        <p:nvPicPr>
          <p:cNvPr id="20" name="Graphic 19" descr="Blind with solid fill">
            <a:extLst>
              <a:ext uri="{FF2B5EF4-FFF2-40B4-BE49-F238E27FC236}">
                <a16:creationId xmlns:a16="http://schemas.microsoft.com/office/drawing/2014/main" id="{925985C7-A501-9A50-C3F1-DFC643E4A20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483519" y="4094448"/>
            <a:ext cx="914400" cy="914400"/>
          </a:xfrm>
          <a:prstGeom prst="rect">
            <a:avLst/>
          </a:prstGeom>
        </p:spPr>
      </p:pic>
      <p:cxnSp>
        <p:nvCxnSpPr>
          <p:cNvPr id="2" name="Straight Connector 1">
            <a:extLst>
              <a:ext uri="{FF2B5EF4-FFF2-40B4-BE49-F238E27FC236}">
                <a16:creationId xmlns:a16="http://schemas.microsoft.com/office/drawing/2014/main" id="{DEB29AA8-1AC4-5749-CA95-03916C94BA9E}"/>
              </a:ext>
            </a:extLst>
          </p:cNvPr>
          <p:cNvCxnSpPr>
            <a:cxnSpLocks/>
          </p:cNvCxnSpPr>
          <p:nvPr/>
        </p:nvCxnSpPr>
        <p:spPr>
          <a:xfrm flipH="1">
            <a:off x="228600" y="3878238"/>
            <a:ext cx="1159705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5E9DDF39-C2D4-D89F-345A-887A70C5C559}"/>
              </a:ext>
            </a:extLst>
          </p:cNvPr>
          <p:cNvGrpSpPr/>
          <p:nvPr/>
        </p:nvGrpSpPr>
        <p:grpSpPr>
          <a:xfrm>
            <a:off x="5181600" y="1648063"/>
            <a:ext cx="914400" cy="914400"/>
            <a:chOff x="5329452" y="1648063"/>
            <a:chExt cx="914400" cy="914400"/>
          </a:xfrm>
        </p:grpSpPr>
        <p:sp>
          <p:nvSpPr>
            <p:cNvPr id="13" name="Rectangle 12">
              <a:extLst>
                <a:ext uri="{FF2B5EF4-FFF2-40B4-BE49-F238E27FC236}">
                  <a16:creationId xmlns:a16="http://schemas.microsoft.com/office/drawing/2014/main" id="{8FD89265-C821-9FEE-4FA9-BDC982D495CB}"/>
                </a:ext>
              </a:extLst>
            </p:cNvPr>
            <p:cNvSpPr/>
            <p:nvPr/>
          </p:nvSpPr>
          <p:spPr>
            <a:xfrm>
              <a:off x="5521568" y="1738479"/>
              <a:ext cx="543525" cy="7201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Checklist with solid fill">
              <a:extLst>
                <a:ext uri="{FF2B5EF4-FFF2-40B4-BE49-F238E27FC236}">
                  <a16:creationId xmlns:a16="http://schemas.microsoft.com/office/drawing/2014/main" id="{FE8F7FFB-0380-EE4B-63BD-0F8BF0250A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9452" y="1648063"/>
              <a:ext cx="914400" cy="914400"/>
            </a:xfrm>
            <a:prstGeom prst="rect">
              <a:avLst/>
            </a:prstGeom>
          </p:spPr>
        </p:pic>
      </p:grpSp>
      <p:grpSp>
        <p:nvGrpSpPr>
          <p:cNvPr id="21" name="Group 20">
            <a:extLst>
              <a:ext uri="{FF2B5EF4-FFF2-40B4-BE49-F238E27FC236}">
                <a16:creationId xmlns:a16="http://schemas.microsoft.com/office/drawing/2014/main" id="{02AE57C5-6A7C-9B27-6201-5E7BE7BDD7EB}"/>
              </a:ext>
            </a:extLst>
          </p:cNvPr>
          <p:cNvGrpSpPr/>
          <p:nvPr/>
        </p:nvGrpSpPr>
        <p:grpSpPr>
          <a:xfrm>
            <a:off x="5373716" y="1648063"/>
            <a:ext cx="914400" cy="914400"/>
            <a:chOff x="5329452" y="1648063"/>
            <a:chExt cx="914400" cy="914400"/>
          </a:xfrm>
        </p:grpSpPr>
        <p:sp>
          <p:nvSpPr>
            <p:cNvPr id="22" name="Rectangle 21">
              <a:extLst>
                <a:ext uri="{FF2B5EF4-FFF2-40B4-BE49-F238E27FC236}">
                  <a16:creationId xmlns:a16="http://schemas.microsoft.com/office/drawing/2014/main" id="{0F49D874-BEDF-0B71-4690-EF63B7B47359}"/>
                </a:ext>
              </a:extLst>
            </p:cNvPr>
            <p:cNvSpPr/>
            <p:nvPr/>
          </p:nvSpPr>
          <p:spPr>
            <a:xfrm>
              <a:off x="5521568" y="1738479"/>
              <a:ext cx="543525" cy="7201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Graphic 22" descr="Checklist with solid fill">
              <a:extLst>
                <a:ext uri="{FF2B5EF4-FFF2-40B4-BE49-F238E27FC236}">
                  <a16:creationId xmlns:a16="http://schemas.microsoft.com/office/drawing/2014/main" id="{D269F45D-3414-299E-E8C9-E4013F183D1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9452" y="1648063"/>
              <a:ext cx="914400" cy="914400"/>
            </a:xfrm>
            <a:prstGeom prst="rect">
              <a:avLst/>
            </a:prstGeom>
          </p:spPr>
        </p:pic>
      </p:grpSp>
      <p:grpSp>
        <p:nvGrpSpPr>
          <p:cNvPr id="24" name="Group 23">
            <a:extLst>
              <a:ext uri="{FF2B5EF4-FFF2-40B4-BE49-F238E27FC236}">
                <a16:creationId xmlns:a16="http://schemas.microsoft.com/office/drawing/2014/main" id="{88174D06-1397-0890-E239-6A3960136645}"/>
              </a:ext>
            </a:extLst>
          </p:cNvPr>
          <p:cNvGrpSpPr/>
          <p:nvPr/>
        </p:nvGrpSpPr>
        <p:grpSpPr>
          <a:xfrm>
            <a:off x="5181600" y="4247589"/>
            <a:ext cx="914400" cy="914400"/>
            <a:chOff x="5329452" y="1648063"/>
            <a:chExt cx="914400" cy="914400"/>
          </a:xfrm>
        </p:grpSpPr>
        <p:sp>
          <p:nvSpPr>
            <p:cNvPr id="25" name="Rectangle 24">
              <a:extLst>
                <a:ext uri="{FF2B5EF4-FFF2-40B4-BE49-F238E27FC236}">
                  <a16:creationId xmlns:a16="http://schemas.microsoft.com/office/drawing/2014/main" id="{7E274CB2-0B99-6926-719E-6E8EB3B5F590}"/>
                </a:ext>
              </a:extLst>
            </p:cNvPr>
            <p:cNvSpPr/>
            <p:nvPr/>
          </p:nvSpPr>
          <p:spPr>
            <a:xfrm>
              <a:off x="5521568" y="1738479"/>
              <a:ext cx="543525" cy="7201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Checklist with solid fill">
              <a:extLst>
                <a:ext uri="{FF2B5EF4-FFF2-40B4-BE49-F238E27FC236}">
                  <a16:creationId xmlns:a16="http://schemas.microsoft.com/office/drawing/2014/main" id="{B3885007-774C-B6E6-E7D6-B77B0F559C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9452" y="1648063"/>
              <a:ext cx="914400" cy="914400"/>
            </a:xfrm>
            <a:prstGeom prst="rect">
              <a:avLst/>
            </a:prstGeom>
          </p:spPr>
        </p:pic>
      </p:grpSp>
      <p:grpSp>
        <p:nvGrpSpPr>
          <p:cNvPr id="27" name="Group 26">
            <a:extLst>
              <a:ext uri="{FF2B5EF4-FFF2-40B4-BE49-F238E27FC236}">
                <a16:creationId xmlns:a16="http://schemas.microsoft.com/office/drawing/2014/main" id="{44D94F73-A5B3-EDB1-771F-071E6C559407}"/>
              </a:ext>
            </a:extLst>
          </p:cNvPr>
          <p:cNvGrpSpPr/>
          <p:nvPr/>
        </p:nvGrpSpPr>
        <p:grpSpPr>
          <a:xfrm>
            <a:off x="5373716" y="4247589"/>
            <a:ext cx="914400" cy="914400"/>
            <a:chOff x="5329452" y="1648063"/>
            <a:chExt cx="914400" cy="914400"/>
          </a:xfrm>
        </p:grpSpPr>
        <p:sp>
          <p:nvSpPr>
            <p:cNvPr id="28" name="Rectangle 27">
              <a:extLst>
                <a:ext uri="{FF2B5EF4-FFF2-40B4-BE49-F238E27FC236}">
                  <a16:creationId xmlns:a16="http://schemas.microsoft.com/office/drawing/2014/main" id="{E9BC98CD-1C69-3F3B-AEE6-D2132CEEC94D}"/>
                </a:ext>
              </a:extLst>
            </p:cNvPr>
            <p:cNvSpPr/>
            <p:nvPr/>
          </p:nvSpPr>
          <p:spPr>
            <a:xfrm>
              <a:off x="5521568" y="1738479"/>
              <a:ext cx="543525" cy="7201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Checklist with solid fill">
              <a:extLst>
                <a:ext uri="{FF2B5EF4-FFF2-40B4-BE49-F238E27FC236}">
                  <a16:creationId xmlns:a16="http://schemas.microsoft.com/office/drawing/2014/main" id="{C59596CB-8C68-E780-C266-3E9D848D35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29452" y="1648063"/>
              <a:ext cx="914400" cy="914400"/>
            </a:xfrm>
            <a:prstGeom prst="rect">
              <a:avLst/>
            </a:prstGeom>
          </p:spPr>
        </p:pic>
      </p:grpSp>
      <p:pic>
        <p:nvPicPr>
          <p:cNvPr id="31" name="Graphic 30" descr="Blind with solid fill">
            <a:extLst>
              <a:ext uri="{FF2B5EF4-FFF2-40B4-BE49-F238E27FC236}">
                <a16:creationId xmlns:a16="http://schemas.microsoft.com/office/drawing/2014/main" id="{C63A7974-1AF7-F544-6BD0-60BC7DBC314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483519" y="1570489"/>
            <a:ext cx="914400" cy="914400"/>
          </a:xfrm>
          <a:prstGeom prst="rect">
            <a:avLst/>
          </a:prstGeom>
        </p:spPr>
      </p:pic>
    </p:spTree>
    <p:extLst>
      <p:ext uri="{BB962C8B-B14F-4D97-AF65-F5344CB8AC3E}">
        <p14:creationId xmlns:p14="http://schemas.microsoft.com/office/powerpoint/2010/main" val="4081354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38C85-67A2-F3E4-9741-9A5712DC048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BF73535-C5D8-DBB0-1F3C-4389387CE8B9}"/>
              </a:ext>
            </a:extLst>
          </p:cNvPr>
          <p:cNvSpPr txBox="1">
            <a:spLocks/>
          </p:cNvSpPr>
          <p:nvPr/>
        </p:nvSpPr>
        <p:spPr>
          <a:xfrm>
            <a:off x="2114614" y="-55125"/>
            <a:ext cx="115949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dirty="0" err="1">
                <a:solidFill>
                  <a:schemeClr val="bg1"/>
                </a:solidFill>
              </a:rPr>
              <a:t>Datrys</a:t>
            </a:r>
            <a:r>
              <a:rPr lang="en-GB" sz="4000" dirty="0">
                <a:solidFill>
                  <a:schemeClr val="bg1"/>
                </a:solidFill>
              </a:rPr>
              <a:t> </a:t>
            </a:r>
            <a:r>
              <a:rPr lang="en-GB" sz="4000" dirty="0" err="1">
                <a:solidFill>
                  <a:schemeClr val="bg1"/>
                </a:solidFill>
              </a:rPr>
              <a:t>Gwahaniaethau</a:t>
            </a:r>
            <a:endParaRPr lang="en-GB" sz="4000" dirty="0">
              <a:solidFill>
                <a:schemeClr val="bg1"/>
              </a:solidFill>
            </a:endParaRPr>
          </a:p>
          <a:p>
            <a:r>
              <a:rPr lang="en-GB" sz="4000" dirty="0">
                <a:solidFill>
                  <a:schemeClr val="bg1"/>
                </a:solidFill>
              </a:rPr>
              <a:t>Resolving Differences</a:t>
            </a:r>
          </a:p>
        </p:txBody>
      </p:sp>
      <p:sp>
        <p:nvSpPr>
          <p:cNvPr id="6" name="TextBox 5">
            <a:extLst>
              <a:ext uri="{FF2B5EF4-FFF2-40B4-BE49-F238E27FC236}">
                <a16:creationId xmlns:a16="http://schemas.microsoft.com/office/drawing/2014/main" id="{CC263F31-B24B-254B-C630-CFF32E4B3679}"/>
              </a:ext>
            </a:extLst>
          </p:cNvPr>
          <p:cNvSpPr txBox="1"/>
          <p:nvPr/>
        </p:nvSpPr>
        <p:spPr>
          <a:xfrm>
            <a:off x="362745" y="2587309"/>
            <a:ext cx="3106272" cy="1077218"/>
          </a:xfrm>
          <a:prstGeom prst="rect">
            <a:avLst/>
          </a:prstGeom>
          <a:noFill/>
        </p:spPr>
        <p:txBody>
          <a:bodyPr wrap="square" rtlCol="0">
            <a:spAutoFit/>
          </a:bodyPr>
          <a:lstStyle>
            <a:defPPr>
              <a:defRPr lang="en-US"/>
            </a:defPPr>
            <a:lvl1pPr>
              <a:buNone/>
              <a:defRPr sz="1600"/>
            </a:lvl1pPr>
          </a:lstStyle>
          <a:p>
            <a:pPr algn="ctr"/>
            <a:r>
              <a:rPr lang="en-GB" dirty="0" err="1"/>
              <a:t>Os</a:t>
            </a:r>
            <a:r>
              <a:rPr lang="en-GB" dirty="0"/>
              <a:t> </a:t>
            </a:r>
            <a:r>
              <a:rPr lang="en-GB" dirty="0" err="1"/>
              <a:t>nodir</a:t>
            </a:r>
            <a:r>
              <a:rPr lang="en-GB" dirty="0"/>
              <a:t> bod </a:t>
            </a:r>
            <a:r>
              <a:rPr lang="en-GB" dirty="0" err="1"/>
              <a:t>problemau</a:t>
            </a:r>
            <a:r>
              <a:rPr lang="en-GB" dirty="0"/>
              <a:t> o </a:t>
            </a:r>
            <a:r>
              <a:rPr lang="en-GB" dirty="0" err="1"/>
              <a:t>fewn</a:t>
            </a:r>
            <a:r>
              <a:rPr lang="en-GB" dirty="0"/>
              <a:t> </a:t>
            </a:r>
            <a:r>
              <a:rPr lang="en-GB" dirty="0" err="1"/>
              <a:t>categori</a:t>
            </a:r>
            <a:r>
              <a:rPr lang="en-GB" dirty="0"/>
              <a:t> </a:t>
            </a:r>
            <a:r>
              <a:rPr lang="en-GB" dirty="0" err="1"/>
              <a:t>dosbarth</a:t>
            </a:r>
            <a:r>
              <a:rPr lang="en-GB" dirty="0"/>
              <a:t>, </a:t>
            </a:r>
            <a:r>
              <a:rPr lang="en-GB" dirty="0" err="1"/>
              <a:t>yna</a:t>
            </a:r>
            <a:r>
              <a:rPr lang="en-GB" dirty="0"/>
              <a:t> </a:t>
            </a:r>
            <a:r>
              <a:rPr lang="en-GB" dirty="0" err="1"/>
              <a:t>rhaid</a:t>
            </a:r>
            <a:r>
              <a:rPr lang="en-GB" dirty="0"/>
              <a:t> </a:t>
            </a:r>
            <a:r>
              <a:rPr lang="en-GB" dirty="0" err="1"/>
              <a:t>adolygu'r</a:t>
            </a:r>
            <a:r>
              <a:rPr lang="en-GB" dirty="0"/>
              <a:t> </a:t>
            </a:r>
            <a:r>
              <a:rPr lang="en-GB" b="1" u="sng" dirty="0" err="1"/>
              <a:t>holl</a:t>
            </a:r>
            <a:r>
              <a:rPr lang="en-GB" b="1" u="sng" dirty="0"/>
              <a:t> </a:t>
            </a:r>
            <a:r>
              <a:rPr lang="en-GB" b="1" u="sng" dirty="0" err="1"/>
              <a:t>waith</a:t>
            </a:r>
            <a:r>
              <a:rPr lang="en-GB" dirty="0"/>
              <a:t> a </a:t>
            </a:r>
            <a:r>
              <a:rPr lang="en-GB" dirty="0" err="1"/>
              <a:t>datrys</a:t>
            </a:r>
            <a:r>
              <a:rPr lang="en-GB" dirty="0"/>
              <a:t> </a:t>
            </a:r>
            <a:r>
              <a:rPr lang="en-GB" dirty="0" err="1"/>
              <a:t>gwahaniaethau</a:t>
            </a:r>
            <a:r>
              <a:rPr lang="en-GB" dirty="0"/>
              <a:t> </a:t>
            </a:r>
            <a:r>
              <a:rPr lang="en-GB" dirty="0" err="1"/>
              <a:t>trwy</a:t>
            </a:r>
            <a:r>
              <a:rPr lang="en-GB" dirty="0"/>
              <a:t> </a:t>
            </a:r>
            <a:r>
              <a:rPr lang="en-GB" dirty="0" err="1"/>
              <a:t>drafodaeth</a:t>
            </a:r>
            <a:r>
              <a:rPr lang="en-GB" dirty="0"/>
              <a:t>.</a:t>
            </a:r>
          </a:p>
        </p:txBody>
      </p:sp>
      <p:sp>
        <p:nvSpPr>
          <p:cNvPr id="7" name="TextBox 6">
            <a:extLst>
              <a:ext uri="{FF2B5EF4-FFF2-40B4-BE49-F238E27FC236}">
                <a16:creationId xmlns:a16="http://schemas.microsoft.com/office/drawing/2014/main" id="{A148CB6F-D13A-D34C-0624-E46EB4B7D69B}"/>
              </a:ext>
            </a:extLst>
          </p:cNvPr>
          <p:cNvSpPr txBox="1"/>
          <p:nvPr/>
        </p:nvSpPr>
        <p:spPr>
          <a:xfrm>
            <a:off x="9650605" y="2587309"/>
            <a:ext cx="2011690" cy="584775"/>
          </a:xfrm>
          <a:prstGeom prst="rect">
            <a:avLst/>
          </a:prstGeom>
          <a:noFill/>
        </p:spPr>
        <p:txBody>
          <a:bodyPr wrap="square" rtlCol="0">
            <a:spAutoFit/>
          </a:bodyPr>
          <a:lstStyle>
            <a:defPPr>
              <a:defRPr lang="en-US"/>
            </a:defPPr>
            <a:lvl1pPr>
              <a:buNone/>
              <a:defRPr sz="1600"/>
            </a:lvl1pPr>
          </a:lstStyle>
          <a:p>
            <a:pPr algn="ctr"/>
            <a:r>
              <a:rPr lang="en-GB" altLang="en-US" dirty="0" err="1"/>
              <a:t>Rhaid</a:t>
            </a:r>
            <a:r>
              <a:rPr lang="en-GB" altLang="en-US" dirty="0"/>
              <a:t> </a:t>
            </a:r>
            <a:r>
              <a:rPr lang="en-GB" altLang="en-US" dirty="0" err="1"/>
              <a:t>dogfennu'r</a:t>
            </a:r>
            <a:r>
              <a:rPr lang="en-GB" altLang="en-US" dirty="0"/>
              <a:t> broses </a:t>
            </a:r>
            <a:r>
              <a:rPr lang="en-GB" altLang="en-US" dirty="0" err="1"/>
              <a:t>ddatrys</a:t>
            </a:r>
            <a:endParaRPr lang="en-GB" altLang="en-US" dirty="0"/>
          </a:p>
        </p:txBody>
      </p:sp>
      <p:sp>
        <p:nvSpPr>
          <p:cNvPr id="8" name="TextBox 7">
            <a:extLst>
              <a:ext uri="{FF2B5EF4-FFF2-40B4-BE49-F238E27FC236}">
                <a16:creationId xmlns:a16="http://schemas.microsoft.com/office/drawing/2014/main" id="{1525353A-0A3A-E256-6123-5A1DF559AAE2}"/>
              </a:ext>
            </a:extLst>
          </p:cNvPr>
          <p:cNvSpPr txBox="1"/>
          <p:nvPr/>
        </p:nvSpPr>
        <p:spPr>
          <a:xfrm>
            <a:off x="7042389" y="2587309"/>
            <a:ext cx="2071816" cy="1323439"/>
          </a:xfrm>
          <a:prstGeom prst="rect">
            <a:avLst/>
          </a:prstGeom>
          <a:noFill/>
        </p:spPr>
        <p:txBody>
          <a:bodyPr wrap="square" rtlCol="0">
            <a:spAutoFit/>
          </a:bodyPr>
          <a:lstStyle>
            <a:defPPr>
              <a:defRPr lang="en-US"/>
            </a:defPPr>
            <a:lvl1pPr>
              <a:buNone/>
              <a:defRPr sz="1600"/>
            </a:lvl1pPr>
          </a:lstStyle>
          <a:p>
            <a:pPr algn="ctr"/>
            <a:r>
              <a:rPr lang="en-GB" altLang="en-US" dirty="0" err="1"/>
              <a:t>Os</a:t>
            </a:r>
            <a:r>
              <a:rPr lang="en-GB" altLang="en-US" dirty="0"/>
              <a:t> </a:t>
            </a:r>
            <a:r>
              <a:rPr lang="en-GB" altLang="en-US" dirty="0" err="1"/>
              <a:t>nad</a:t>
            </a:r>
            <a:r>
              <a:rPr lang="en-GB" altLang="en-US" dirty="0"/>
              <a:t> </a:t>
            </a:r>
            <a:r>
              <a:rPr lang="en-GB" altLang="en-US" dirty="0" err="1"/>
              <a:t>yw</a:t>
            </a:r>
            <a:r>
              <a:rPr lang="en-GB" altLang="en-US" dirty="0"/>
              <a:t> </a:t>
            </a:r>
            <a:r>
              <a:rPr lang="en-GB" altLang="en-US" dirty="0" err="1"/>
              <a:t>datrysiad</a:t>
            </a:r>
            <a:r>
              <a:rPr lang="en-GB" altLang="en-US" dirty="0"/>
              <a:t> </a:t>
            </a:r>
            <a:r>
              <a:rPr lang="en-GB" altLang="en-US" dirty="0" err="1"/>
              <a:t>yn</a:t>
            </a:r>
            <a:r>
              <a:rPr lang="en-GB" altLang="en-US" dirty="0"/>
              <a:t> </a:t>
            </a:r>
            <a:r>
              <a:rPr lang="en-GB" altLang="en-US" dirty="0" err="1"/>
              <a:t>bosibl</a:t>
            </a:r>
            <a:r>
              <a:rPr lang="en-GB" altLang="en-US" dirty="0"/>
              <a:t>, </a:t>
            </a:r>
            <a:r>
              <a:rPr lang="en-GB" altLang="en-US" dirty="0" err="1"/>
              <a:t>yna</a:t>
            </a:r>
            <a:r>
              <a:rPr lang="en-GB" altLang="en-US" dirty="0"/>
              <a:t> </a:t>
            </a:r>
            <a:r>
              <a:rPr lang="en-GB" altLang="en-US" dirty="0" err="1"/>
              <a:t>rhaid</a:t>
            </a:r>
            <a:r>
              <a:rPr lang="en-GB" altLang="en-US" dirty="0"/>
              <a:t> </a:t>
            </a:r>
            <a:r>
              <a:rPr lang="en-GB" altLang="en-US" dirty="0" err="1"/>
              <a:t>defnyddio</a:t>
            </a:r>
            <a:r>
              <a:rPr lang="en-GB" altLang="en-US" dirty="0"/>
              <a:t> 3ydd </a:t>
            </a:r>
            <a:r>
              <a:rPr lang="en-GB" altLang="en-US" dirty="0" err="1"/>
              <a:t>marciwr</a:t>
            </a:r>
            <a:r>
              <a:rPr lang="en-GB" altLang="en-US" dirty="0"/>
              <a:t>, ac </a:t>
            </a:r>
            <a:r>
              <a:rPr lang="en-GB" altLang="en-US" dirty="0" err="1"/>
              <a:t>mae</a:t>
            </a:r>
            <a:r>
              <a:rPr lang="en-GB" altLang="en-US" dirty="0"/>
              <a:t> </a:t>
            </a:r>
            <a:r>
              <a:rPr lang="en-GB" altLang="en-US" dirty="0" err="1"/>
              <a:t>eu</a:t>
            </a:r>
            <a:r>
              <a:rPr lang="en-GB" altLang="en-US" dirty="0"/>
              <a:t> </a:t>
            </a:r>
            <a:r>
              <a:rPr lang="en-GB" altLang="en-US" dirty="0" err="1"/>
              <a:t>marciau'n</a:t>
            </a:r>
            <a:r>
              <a:rPr lang="en-GB" altLang="en-US" dirty="0"/>
              <a:t> </a:t>
            </a:r>
            <a:r>
              <a:rPr lang="en-GB" altLang="en-US" dirty="0" err="1"/>
              <a:t>derfynol</a:t>
            </a:r>
            <a:endParaRPr lang="en-GB" altLang="en-US">
              <a:highlight>
                <a:srgbClr val="FFFF00"/>
              </a:highlight>
            </a:endParaRPr>
          </a:p>
        </p:txBody>
      </p:sp>
      <p:pic>
        <p:nvPicPr>
          <p:cNvPr id="11" name="Graphic 10" descr="Document with solid fill">
            <a:extLst>
              <a:ext uri="{FF2B5EF4-FFF2-40B4-BE49-F238E27FC236}">
                <a16:creationId xmlns:a16="http://schemas.microsoft.com/office/drawing/2014/main" id="{B4155319-C3D7-17F9-C7DC-47CD609A4C0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199250" y="1492778"/>
            <a:ext cx="914400" cy="914400"/>
          </a:xfrm>
          <a:prstGeom prst="rect">
            <a:avLst/>
          </a:prstGeom>
        </p:spPr>
      </p:pic>
      <p:sp>
        <p:nvSpPr>
          <p:cNvPr id="23" name="TextBox 22">
            <a:extLst>
              <a:ext uri="{FF2B5EF4-FFF2-40B4-BE49-F238E27FC236}">
                <a16:creationId xmlns:a16="http://schemas.microsoft.com/office/drawing/2014/main" id="{A966D61B-CB44-3788-F992-816327E6B718}"/>
              </a:ext>
            </a:extLst>
          </p:cNvPr>
          <p:cNvSpPr txBox="1"/>
          <p:nvPr/>
        </p:nvSpPr>
        <p:spPr>
          <a:xfrm>
            <a:off x="4113726" y="2587309"/>
            <a:ext cx="2283954" cy="1077218"/>
          </a:xfrm>
          <a:prstGeom prst="rect">
            <a:avLst/>
          </a:prstGeom>
          <a:noFill/>
        </p:spPr>
        <p:txBody>
          <a:bodyPr wrap="square" rtlCol="0">
            <a:spAutoFit/>
          </a:bodyPr>
          <a:lstStyle>
            <a:defPPr>
              <a:defRPr lang="en-US"/>
            </a:defPPr>
            <a:lvl1pPr>
              <a:buNone/>
              <a:defRPr sz="1600"/>
            </a:lvl1pPr>
          </a:lstStyle>
          <a:p>
            <a:pPr algn="ctr"/>
            <a:r>
              <a:rPr lang="es-ES" dirty="0"/>
              <a:t>Os </a:t>
            </a:r>
            <a:r>
              <a:rPr lang="es-ES" dirty="0" err="1"/>
              <a:t>yw</a:t>
            </a:r>
            <a:r>
              <a:rPr lang="es-ES" dirty="0"/>
              <a:t> </a:t>
            </a:r>
            <a:r>
              <a:rPr lang="es-ES" dirty="0" err="1"/>
              <a:t>marciau'n</a:t>
            </a:r>
            <a:r>
              <a:rPr lang="es-ES" dirty="0"/>
              <a:t> </a:t>
            </a:r>
            <a:r>
              <a:rPr lang="es-ES" dirty="0" err="1"/>
              <a:t>gyson</a:t>
            </a:r>
            <a:r>
              <a:rPr lang="es-ES" dirty="0"/>
              <a:t> </a:t>
            </a:r>
            <a:r>
              <a:rPr lang="es-ES" dirty="0" err="1"/>
              <a:t>uchel</a:t>
            </a:r>
            <a:r>
              <a:rPr lang="es-ES" dirty="0"/>
              <a:t>/</a:t>
            </a:r>
            <a:r>
              <a:rPr lang="es-ES" dirty="0" err="1"/>
              <a:t>isel</a:t>
            </a:r>
            <a:r>
              <a:rPr lang="es-ES" dirty="0"/>
              <a:t>, </a:t>
            </a:r>
            <a:r>
              <a:rPr lang="es-ES" dirty="0" err="1"/>
              <a:t>yna</a:t>
            </a:r>
            <a:r>
              <a:rPr lang="es-ES" dirty="0"/>
              <a:t> </a:t>
            </a:r>
            <a:r>
              <a:rPr lang="es-ES" dirty="0" err="1"/>
              <a:t>gellir</a:t>
            </a:r>
            <a:r>
              <a:rPr lang="es-ES" dirty="0"/>
              <a:t> </a:t>
            </a:r>
            <a:r>
              <a:rPr lang="es-ES" dirty="0" err="1"/>
              <a:t>cytuno</a:t>
            </a:r>
            <a:r>
              <a:rPr lang="es-ES" dirty="0"/>
              <a:t> i </a:t>
            </a:r>
            <a:r>
              <a:rPr lang="es-ES" dirty="0" err="1"/>
              <a:t>godi</a:t>
            </a:r>
            <a:r>
              <a:rPr lang="es-ES" dirty="0"/>
              <a:t>/</a:t>
            </a:r>
            <a:r>
              <a:rPr lang="es-ES" dirty="0" err="1"/>
              <a:t>gostwng</a:t>
            </a:r>
            <a:r>
              <a:rPr lang="es-ES" dirty="0"/>
              <a:t> y </a:t>
            </a:r>
            <a:r>
              <a:rPr lang="es-ES" dirty="0" err="1"/>
              <a:t>marciau</a:t>
            </a:r>
            <a:r>
              <a:rPr lang="es-ES" dirty="0"/>
              <a:t> </a:t>
            </a:r>
            <a:r>
              <a:rPr lang="es-ES" dirty="0" err="1"/>
              <a:t>yn</a:t>
            </a:r>
            <a:r>
              <a:rPr lang="es-ES" dirty="0"/>
              <a:t> </a:t>
            </a:r>
            <a:r>
              <a:rPr lang="es-ES" dirty="0" err="1"/>
              <a:t>gymesur</a:t>
            </a:r>
            <a:r>
              <a:rPr lang="es-ES" dirty="0"/>
              <a:t>.</a:t>
            </a:r>
            <a:endParaRPr lang="en-GB" dirty="0">
              <a:highlight>
                <a:srgbClr val="FFFF00"/>
              </a:highlight>
            </a:endParaRPr>
          </a:p>
        </p:txBody>
      </p:sp>
      <p:pic>
        <p:nvPicPr>
          <p:cNvPr id="24" name="Graphic 23" descr="Ruler with solid fill">
            <a:extLst>
              <a:ext uri="{FF2B5EF4-FFF2-40B4-BE49-F238E27FC236}">
                <a16:creationId xmlns:a16="http://schemas.microsoft.com/office/drawing/2014/main" id="{A5B102C4-8104-E24F-7311-493C2D7118A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798503" y="1643670"/>
            <a:ext cx="914400" cy="914400"/>
          </a:xfrm>
          <a:prstGeom prst="rect">
            <a:avLst/>
          </a:prstGeom>
        </p:spPr>
      </p:pic>
      <p:sp>
        <p:nvSpPr>
          <p:cNvPr id="25" name="TextBox 24">
            <a:extLst>
              <a:ext uri="{FF2B5EF4-FFF2-40B4-BE49-F238E27FC236}">
                <a16:creationId xmlns:a16="http://schemas.microsoft.com/office/drawing/2014/main" id="{01F2E896-B638-6498-2A38-50781A9EA7CB}"/>
              </a:ext>
            </a:extLst>
          </p:cNvPr>
          <p:cNvSpPr txBox="1"/>
          <p:nvPr/>
        </p:nvSpPr>
        <p:spPr>
          <a:xfrm>
            <a:off x="387163" y="5305784"/>
            <a:ext cx="3057436" cy="1077218"/>
          </a:xfrm>
          <a:prstGeom prst="rect">
            <a:avLst/>
          </a:prstGeom>
          <a:noFill/>
        </p:spPr>
        <p:txBody>
          <a:bodyPr wrap="square" rtlCol="0">
            <a:spAutoFit/>
          </a:bodyPr>
          <a:lstStyle>
            <a:defPPr>
              <a:defRPr lang="en-US"/>
            </a:defPPr>
            <a:lvl1pPr>
              <a:buNone/>
              <a:defRPr sz="1600"/>
            </a:lvl1pPr>
          </a:lstStyle>
          <a:p>
            <a:pPr algn="ctr"/>
            <a:r>
              <a:rPr lang="en-GB" dirty="0"/>
              <a:t>If issues are identified in a classification category, then </a:t>
            </a:r>
            <a:r>
              <a:rPr lang="en-GB" b="1" u="sng" dirty="0"/>
              <a:t>all work </a:t>
            </a:r>
            <a:r>
              <a:rPr lang="en-GB" dirty="0"/>
              <a:t>must be reviewed and differences resolved by discussion. </a:t>
            </a:r>
          </a:p>
        </p:txBody>
      </p:sp>
      <p:sp>
        <p:nvSpPr>
          <p:cNvPr id="26" name="TextBox 25">
            <a:extLst>
              <a:ext uri="{FF2B5EF4-FFF2-40B4-BE49-F238E27FC236}">
                <a16:creationId xmlns:a16="http://schemas.microsoft.com/office/drawing/2014/main" id="{790C8298-2C79-F90C-693D-34D62C9AB6AD}"/>
              </a:ext>
            </a:extLst>
          </p:cNvPr>
          <p:cNvSpPr txBox="1"/>
          <p:nvPr/>
        </p:nvSpPr>
        <p:spPr>
          <a:xfrm>
            <a:off x="9650605" y="5305784"/>
            <a:ext cx="2011690" cy="1077218"/>
          </a:xfrm>
          <a:prstGeom prst="rect">
            <a:avLst/>
          </a:prstGeom>
          <a:noFill/>
        </p:spPr>
        <p:txBody>
          <a:bodyPr wrap="square" rtlCol="0">
            <a:spAutoFit/>
          </a:bodyPr>
          <a:lstStyle>
            <a:defPPr>
              <a:defRPr lang="en-US"/>
            </a:defPPr>
            <a:lvl1pPr>
              <a:buNone/>
              <a:defRPr sz="1600"/>
            </a:lvl1pPr>
          </a:lstStyle>
          <a:p>
            <a:pPr algn="ctr"/>
            <a:r>
              <a:rPr lang="en-GB" altLang="en-US" dirty="0"/>
              <a:t>The process of resolution must be documented</a:t>
            </a:r>
          </a:p>
          <a:p>
            <a:pPr algn="ctr"/>
            <a:endParaRPr lang="en-GB" altLang="en-US" dirty="0"/>
          </a:p>
        </p:txBody>
      </p:sp>
      <p:sp>
        <p:nvSpPr>
          <p:cNvPr id="27" name="TextBox 26">
            <a:extLst>
              <a:ext uri="{FF2B5EF4-FFF2-40B4-BE49-F238E27FC236}">
                <a16:creationId xmlns:a16="http://schemas.microsoft.com/office/drawing/2014/main" id="{B9886C79-59FF-C0D9-3C9C-CB57A1995DDC}"/>
              </a:ext>
            </a:extLst>
          </p:cNvPr>
          <p:cNvSpPr txBox="1"/>
          <p:nvPr/>
        </p:nvSpPr>
        <p:spPr>
          <a:xfrm>
            <a:off x="6929844" y="5305784"/>
            <a:ext cx="2296906" cy="1077218"/>
          </a:xfrm>
          <a:prstGeom prst="rect">
            <a:avLst/>
          </a:prstGeom>
          <a:noFill/>
        </p:spPr>
        <p:txBody>
          <a:bodyPr wrap="square" rtlCol="0">
            <a:spAutoFit/>
          </a:bodyPr>
          <a:lstStyle>
            <a:defPPr>
              <a:defRPr lang="en-US"/>
            </a:defPPr>
            <a:lvl1pPr>
              <a:buNone/>
              <a:defRPr sz="1600"/>
            </a:lvl1pPr>
          </a:lstStyle>
          <a:p>
            <a:pPr algn="ctr"/>
            <a:r>
              <a:rPr lang="en-GB" altLang="en-US" dirty="0"/>
              <a:t>If resolution is not possible, then a 3</a:t>
            </a:r>
            <a:r>
              <a:rPr lang="en-GB" altLang="en-US" baseline="30000" dirty="0"/>
              <a:t>rd</a:t>
            </a:r>
            <a:r>
              <a:rPr lang="en-GB" altLang="en-US" dirty="0"/>
              <a:t> marker must be used, and their marks are final</a:t>
            </a:r>
            <a:endParaRPr lang="en-GB" altLang="en-US"/>
          </a:p>
        </p:txBody>
      </p:sp>
      <p:pic>
        <p:nvPicPr>
          <p:cNvPr id="28" name="Graphic 27" descr="Warning with solid fill">
            <a:extLst>
              <a:ext uri="{FF2B5EF4-FFF2-40B4-BE49-F238E27FC236}">
                <a16:creationId xmlns:a16="http://schemas.microsoft.com/office/drawing/2014/main" id="{9F0401C0-5980-DA1C-8498-23F9321DB68C}"/>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458681" y="4337682"/>
            <a:ext cx="914400" cy="914400"/>
          </a:xfrm>
          <a:prstGeom prst="rect">
            <a:avLst/>
          </a:prstGeom>
        </p:spPr>
      </p:pic>
      <p:sp>
        <p:nvSpPr>
          <p:cNvPr id="32" name="TextBox 31">
            <a:extLst>
              <a:ext uri="{FF2B5EF4-FFF2-40B4-BE49-F238E27FC236}">
                <a16:creationId xmlns:a16="http://schemas.microsoft.com/office/drawing/2014/main" id="{F3A3389F-558B-9021-1A18-0A5F0C16BAAD}"/>
              </a:ext>
            </a:extLst>
          </p:cNvPr>
          <p:cNvSpPr txBox="1"/>
          <p:nvPr/>
        </p:nvSpPr>
        <p:spPr>
          <a:xfrm>
            <a:off x="4113726" y="5305784"/>
            <a:ext cx="2283954" cy="1077218"/>
          </a:xfrm>
          <a:prstGeom prst="rect">
            <a:avLst/>
          </a:prstGeom>
          <a:noFill/>
        </p:spPr>
        <p:txBody>
          <a:bodyPr wrap="square" rtlCol="0">
            <a:spAutoFit/>
          </a:bodyPr>
          <a:lstStyle>
            <a:defPPr>
              <a:defRPr lang="en-US"/>
            </a:defPPr>
            <a:lvl1pPr>
              <a:buNone/>
              <a:defRPr sz="1600"/>
            </a:lvl1pPr>
          </a:lstStyle>
          <a:p>
            <a:pPr algn="ctr"/>
            <a:r>
              <a:rPr lang="en-GB" dirty="0"/>
              <a:t>If marks are consistently over/under marked, then </a:t>
            </a:r>
            <a:r>
              <a:rPr lang="en-GB" b="1" u="sng" dirty="0"/>
              <a:t>scaling of marks</a:t>
            </a:r>
            <a:r>
              <a:rPr lang="en-GB" dirty="0"/>
              <a:t> may be agreed.   </a:t>
            </a:r>
          </a:p>
        </p:txBody>
      </p:sp>
      <p:cxnSp>
        <p:nvCxnSpPr>
          <p:cNvPr id="2" name="Straight Connector 1">
            <a:extLst>
              <a:ext uri="{FF2B5EF4-FFF2-40B4-BE49-F238E27FC236}">
                <a16:creationId xmlns:a16="http://schemas.microsoft.com/office/drawing/2014/main" id="{B188BB26-0ADA-626A-5C1C-21E5A2886063}"/>
              </a:ext>
            </a:extLst>
          </p:cNvPr>
          <p:cNvCxnSpPr>
            <a:cxnSpLocks/>
          </p:cNvCxnSpPr>
          <p:nvPr/>
        </p:nvCxnSpPr>
        <p:spPr>
          <a:xfrm flipH="1">
            <a:off x="228600" y="3964450"/>
            <a:ext cx="1159705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3" name="Graphic 2" descr="Warning with solid fill">
            <a:extLst>
              <a:ext uri="{FF2B5EF4-FFF2-40B4-BE49-F238E27FC236}">
                <a16:creationId xmlns:a16="http://schemas.microsoft.com/office/drawing/2014/main" id="{5ED47CA3-847D-0CB8-7BDC-9E4CEF714381}"/>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458681" y="1605604"/>
            <a:ext cx="914400" cy="914400"/>
          </a:xfrm>
          <a:prstGeom prst="rect">
            <a:avLst/>
          </a:prstGeom>
        </p:spPr>
      </p:pic>
      <p:pic>
        <p:nvPicPr>
          <p:cNvPr id="5" name="Graphic 4" descr="Ruler with solid fill">
            <a:extLst>
              <a:ext uri="{FF2B5EF4-FFF2-40B4-BE49-F238E27FC236}">
                <a16:creationId xmlns:a16="http://schemas.microsoft.com/office/drawing/2014/main" id="{E4F2FAD7-C360-2CEC-59F3-F013F62033A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798503" y="4278570"/>
            <a:ext cx="914400" cy="914400"/>
          </a:xfrm>
          <a:prstGeom prst="rect">
            <a:avLst/>
          </a:prstGeom>
        </p:spPr>
      </p:pic>
      <p:grpSp>
        <p:nvGrpSpPr>
          <p:cNvPr id="12" name="Group 11">
            <a:extLst>
              <a:ext uri="{FF2B5EF4-FFF2-40B4-BE49-F238E27FC236}">
                <a16:creationId xmlns:a16="http://schemas.microsoft.com/office/drawing/2014/main" id="{99ECDEFD-22F5-BBDA-D08C-21D552CDD3CC}"/>
              </a:ext>
            </a:extLst>
          </p:cNvPr>
          <p:cNvGrpSpPr/>
          <p:nvPr/>
        </p:nvGrpSpPr>
        <p:grpSpPr>
          <a:xfrm>
            <a:off x="7402818" y="1648063"/>
            <a:ext cx="914400" cy="914400"/>
            <a:chOff x="5329452" y="1648063"/>
            <a:chExt cx="914400" cy="914400"/>
          </a:xfrm>
        </p:grpSpPr>
        <p:sp>
          <p:nvSpPr>
            <p:cNvPr id="13" name="Rectangle 12">
              <a:extLst>
                <a:ext uri="{FF2B5EF4-FFF2-40B4-BE49-F238E27FC236}">
                  <a16:creationId xmlns:a16="http://schemas.microsoft.com/office/drawing/2014/main" id="{8666D724-EF5E-8E7C-32F6-723D5957423C}"/>
                </a:ext>
              </a:extLst>
            </p:cNvPr>
            <p:cNvSpPr/>
            <p:nvPr/>
          </p:nvSpPr>
          <p:spPr>
            <a:xfrm>
              <a:off x="5521568" y="1738479"/>
              <a:ext cx="543525" cy="7201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Checklist with solid fill">
              <a:extLst>
                <a:ext uri="{FF2B5EF4-FFF2-40B4-BE49-F238E27FC236}">
                  <a16:creationId xmlns:a16="http://schemas.microsoft.com/office/drawing/2014/main" id="{4CE75913-DEF7-A6B3-C1FC-A35E079E06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29452" y="1648063"/>
              <a:ext cx="914400" cy="914400"/>
            </a:xfrm>
            <a:prstGeom prst="rect">
              <a:avLst/>
            </a:prstGeom>
          </p:spPr>
        </p:pic>
      </p:grpSp>
      <p:grpSp>
        <p:nvGrpSpPr>
          <p:cNvPr id="15" name="Group 14">
            <a:extLst>
              <a:ext uri="{FF2B5EF4-FFF2-40B4-BE49-F238E27FC236}">
                <a16:creationId xmlns:a16="http://schemas.microsoft.com/office/drawing/2014/main" id="{54F65F61-A0C4-0C31-EBA0-2C4E9F26F1D8}"/>
              </a:ext>
            </a:extLst>
          </p:cNvPr>
          <p:cNvGrpSpPr/>
          <p:nvPr/>
        </p:nvGrpSpPr>
        <p:grpSpPr>
          <a:xfrm>
            <a:off x="7594934" y="1648063"/>
            <a:ext cx="914400" cy="914400"/>
            <a:chOff x="5329452" y="1648063"/>
            <a:chExt cx="914400" cy="914400"/>
          </a:xfrm>
        </p:grpSpPr>
        <p:sp>
          <p:nvSpPr>
            <p:cNvPr id="16" name="Rectangle 15">
              <a:extLst>
                <a:ext uri="{FF2B5EF4-FFF2-40B4-BE49-F238E27FC236}">
                  <a16:creationId xmlns:a16="http://schemas.microsoft.com/office/drawing/2014/main" id="{BBEBE84E-4876-7B33-D767-7081938F625B}"/>
                </a:ext>
              </a:extLst>
            </p:cNvPr>
            <p:cNvSpPr/>
            <p:nvPr/>
          </p:nvSpPr>
          <p:spPr>
            <a:xfrm>
              <a:off x="5521568" y="1738479"/>
              <a:ext cx="543525" cy="7201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Checklist with solid fill">
              <a:extLst>
                <a:ext uri="{FF2B5EF4-FFF2-40B4-BE49-F238E27FC236}">
                  <a16:creationId xmlns:a16="http://schemas.microsoft.com/office/drawing/2014/main" id="{D8CBBF09-5AC2-1CF0-DF33-CEEA254C0BF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29452" y="1648063"/>
              <a:ext cx="914400" cy="914400"/>
            </a:xfrm>
            <a:prstGeom prst="rect">
              <a:avLst/>
            </a:prstGeom>
          </p:spPr>
        </p:pic>
      </p:grpSp>
      <p:grpSp>
        <p:nvGrpSpPr>
          <p:cNvPr id="19" name="Group 18">
            <a:extLst>
              <a:ext uri="{FF2B5EF4-FFF2-40B4-BE49-F238E27FC236}">
                <a16:creationId xmlns:a16="http://schemas.microsoft.com/office/drawing/2014/main" id="{E49AA415-26DE-21C7-0F7B-D75674E95EC2}"/>
              </a:ext>
            </a:extLst>
          </p:cNvPr>
          <p:cNvGrpSpPr/>
          <p:nvPr/>
        </p:nvGrpSpPr>
        <p:grpSpPr>
          <a:xfrm>
            <a:off x="7787050" y="1648063"/>
            <a:ext cx="914400" cy="914400"/>
            <a:chOff x="5329452" y="1648063"/>
            <a:chExt cx="914400" cy="914400"/>
          </a:xfrm>
        </p:grpSpPr>
        <p:sp>
          <p:nvSpPr>
            <p:cNvPr id="20" name="Rectangle 19">
              <a:extLst>
                <a:ext uri="{FF2B5EF4-FFF2-40B4-BE49-F238E27FC236}">
                  <a16:creationId xmlns:a16="http://schemas.microsoft.com/office/drawing/2014/main" id="{2F804792-E241-7EC2-C5C3-31DFCB8D9B0C}"/>
                </a:ext>
              </a:extLst>
            </p:cNvPr>
            <p:cNvSpPr/>
            <p:nvPr/>
          </p:nvSpPr>
          <p:spPr>
            <a:xfrm>
              <a:off x="5521568" y="1738479"/>
              <a:ext cx="543525" cy="7201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descr="Checklist with solid fill">
              <a:extLst>
                <a:ext uri="{FF2B5EF4-FFF2-40B4-BE49-F238E27FC236}">
                  <a16:creationId xmlns:a16="http://schemas.microsoft.com/office/drawing/2014/main" id="{0441CB60-1E47-DED3-EF76-5054258579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29452" y="1648063"/>
              <a:ext cx="914400" cy="914400"/>
            </a:xfrm>
            <a:prstGeom prst="rect">
              <a:avLst/>
            </a:prstGeom>
          </p:spPr>
        </p:pic>
      </p:grpSp>
      <p:grpSp>
        <p:nvGrpSpPr>
          <p:cNvPr id="22" name="Group 21">
            <a:extLst>
              <a:ext uri="{FF2B5EF4-FFF2-40B4-BE49-F238E27FC236}">
                <a16:creationId xmlns:a16="http://schemas.microsoft.com/office/drawing/2014/main" id="{71CACFDE-BAEF-5BC1-DC2A-81968DCC4081}"/>
              </a:ext>
            </a:extLst>
          </p:cNvPr>
          <p:cNvGrpSpPr/>
          <p:nvPr/>
        </p:nvGrpSpPr>
        <p:grpSpPr>
          <a:xfrm>
            <a:off x="7402818" y="4278570"/>
            <a:ext cx="914400" cy="914400"/>
            <a:chOff x="5329452" y="1648063"/>
            <a:chExt cx="914400" cy="914400"/>
          </a:xfrm>
        </p:grpSpPr>
        <p:sp>
          <p:nvSpPr>
            <p:cNvPr id="34" name="Rectangle 33">
              <a:extLst>
                <a:ext uri="{FF2B5EF4-FFF2-40B4-BE49-F238E27FC236}">
                  <a16:creationId xmlns:a16="http://schemas.microsoft.com/office/drawing/2014/main" id="{F8C5470B-43D5-F4DB-AE55-0A2C3B897357}"/>
                </a:ext>
              </a:extLst>
            </p:cNvPr>
            <p:cNvSpPr/>
            <p:nvPr/>
          </p:nvSpPr>
          <p:spPr>
            <a:xfrm>
              <a:off x="5521568" y="1738479"/>
              <a:ext cx="543525" cy="7201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Graphic 34" descr="Checklist with solid fill">
              <a:extLst>
                <a:ext uri="{FF2B5EF4-FFF2-40B4-BE49-F238E27FC236}">
                  <a16:creationId xmlns:a16="http://schemas.microsoft.com/office/drawing/2014/main" id="{FA77DD5A-7F8A-5EE5-B607-52FFC906830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29452" y="1648063"/>
              <a:ext cx="914400" cy="914400"/>
            </a:xfrm>
            <a:prstGeom prst="rect">
              <a:avLst/>
            </a:prstGeom>
          </p:spPr>
        </p:pic>
      </p:grpSp>
      <p:grpSp>
        <p:nvGrpSpPr>
          <p:cNvPr id="36" name="Group 35">
            <a:extLst>
              <a:ext uri="{FF2B5EF4-FFF2-40B4-BE49-F238E27FC236}">
                <a16:creationId xmlns:a16="http://schemas.microsoft.com/office/drawing/2014/main" id="{BC61F12E-7100-551D-80FF-CC74D7A295AC}"/>
              </a:ext>
            </a:extLst>
          </p:cNvPr>
          <p:cNvGrpSpPr/>
          <p:nvPr/>
        </p:nvGrpSpPr>
        <p:grpSpPr>
          <a:xfrm>
            <a:off x="7594934" y="4278570"/>
            <a:ext cx="914400" cy="914400"/>
            <a:chOff x="5329452" y="1648063"/>
            <a:chExt cx="914400" cy="914400"/>
          </a:xfrm>
        </p:grpSpPr>
        <p:sp>
          <p:nvSpPr>
            <p:cNvPr id="37" name="Rectangle 36">
              <a:extLst>
                <a:ext uri="{FF2B5EF4-FFF2-40B4-BE49-F238E27FC236}">
                  <a16:creationId xmlns:a16="http://schemas.microsoft.com/office/drawing/2014/main" id="{40841E26-059E-D35C-6206-D2DBFB08FE22}"/>
                </a:ext>
              </a:extLst>
            </p:cNvPr>
            <p:cNvSpPr/>
            <p:nvPr/>
          </p:nvSpPr>
          <p:spPr>
            <a:xfrm>
              <a:off x="5521568" y="1738479"/>
              <a:ext cx="543525" cy="7201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Graphic 37" descr="Checklist with solid fill">
              <a:extLst>
                <a:ext uri="{FF2B5EF4-FFF2-40B4-BE49-F238E27FC236}">
                  <a16:creationId xmlns:a16="http://schemas.microsoft.com/office/drawing/2014/main" id="{547EDF2D-9F1F-EB63-AF2F-18BEAE6252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29452" y="1648063"/>
              <a:ext cx="914400" cy="914400"/>
            </a:xfrm>
            <a:prstGeom prst="rect">
              <a:avLst/>
            </a:prstGeom>
          </p:spPr>
        </p:pic>
      </p:grpSp>
      <p:grpSp>
        <p:nvGrpSpPr>
          <p:cNvPr id="39" name="Group 38">
            <a:extLst>
              <a:ext uri="{FF2B5EF4-FFF2-40B4-BE49-F238E27FC236}">
                <a16:creationId xmlns:a16="http://schemas.microsoft.com/office/drawing/2014/main" id="{BF9C1396-8686-DA66-5511-B3A58696AF3E}"/>
              </a:ext>
            </a:extLst>
          </p:cNvPr>
          <p:cNvGrpSpPr/>
          <p:nvPr/>
        </p:nvGrpSpPr>
        <p:grpSpPr>
          <a:xfrm>
            <a:off x="7787050" y="4278570"/>
            <a:ext cx="914400" cy="914400"/>
            <a:chOff x="5329452" y="1648063"/>
            <a:chExt cx="914400" cy="914400"/>
          </a:xfrm>
        </p:grpSpPr>
        <p:sp>
          <p:nvSpPr>
            <p:cNvPr id="40" name="Rectangle 39">
              <a:extLst>
                <a:ext uri="{FF2B5EF4-FFF2-40B4-BE49-F238E27FC236}">
                  <a16:creationId xmlns:a16="http://schemas.microsoft.com/office/drawing/2014/main" id="{1638C7E0-0C6F-AC9D-4F16-58F40B775A38}"/>
                </a:ext>
              </a:extLst>
            </p:cNvPr>
            <p:cNvSpPr/>
            <p:nvPr/>
          </p:nvSpPr>
          <p:spPr>
            <a:xfrm>
              <a:off x="5521568" y="1738479"/>
              <a:ext cx="543525" cy="72017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descr="Checklist with solid fill">
              <a:extLst>
                <a:ext uri="{FF2B5EF4-FFF2-40B4-BE49-F238E27FC236}">
                  <a16:creationId xmlns:a16="http://schemas.microsoft.com/office/drawing/2014/main" id="{88467FBC-0D9B-C68E-5331-4F16C35961A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29452" y="1648063"/>
              <a:ext cx="914400" cy="914400"/>
            </a:xfrm>
            <a:prstGeom prst="rect">
              <a:avLst/>
            </a:prstGeom>
          </p:spPr>
        </p:pic>
      </p:grpSp>
      <p:pic>
        <p:nvPicPr>
          <p:cNvPr id="42" name="Graphic 41" descr="Document with solid fill">
            <a:extLst>
              <a:ext uri="{FF2B5EF4-FFF2-40B4-BE49-F238E27FC236}">
                <a16:creationId xmlns:a16="http://schemas.microsoft.com/office/drawing/2014/main" id="{92175634-BF2A-C84D-FC36-CAB0829BB56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0199250" y="4264374"/>
            <a:ext cx="914400" cy="914400"/>
          </a:xfrm>
          <a:prstGeom prst="rect">
            <a:avLst/>
          </a:prstGeom>
        </p:spPr>
      </p:pic>
    </p:spTree>
    <p:extLst>
      <p:ext uri="{BB962C8B-B14F-4D97-AF65-F5344CB8AC3E}">
        <p14:creationId xmlns:p14="http://schemas.microsoft.com/office/powerpoint/2010/main" val="3949512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07B63-1E24-3EF6-13F7-C46B4B1C1DA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09175F7-AD39-A48D-AD46-91586E1130CB}"/>
              </a:ext>
            </a:extLst>
          </p:cNvPr>
          <p:cNvSpPr txBox="1">
            <a:spLocks/>
          </p:cNvSpPr>
          <p:nvPr/>
        </p:nvSpPr>
        <p:spPr>
          <a:xfrm>
            <a:off x="2470555" y="-90542"/>
            <a:ext cx="115949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dirty="0" err="1">
                <a:solidFill>
                  <a:schemeClr val="bg1"/>
                </a:solidFill>
              </a:rPr>
              <a:t>Elfennau</a:t>
            </a:r>
            <a:r>
              <a:rPr lang="en-GB" sz="2400" dirty="0">
                <a:solidFill>
                  <a:schemeClr val="bg1"/>
                </a:solidFill>
              </a:rPr>
              <a:t> a all </a:t>
            </a:r>
            <a:r>
              <a:rPr lang="en-GB" sz="2400" dirty="0" err="1">
                <a:solidFill>
                  <a:schemeClr val="bg1"/>
                </a:solidFill>
              </a:rPr>
              <a:t>newid</a:t>
            </a:r>
            <a:r>
              <a:rPr lang="en-GB" sz="2400" dirty="0">
                <a:solidFill>
                  <a:schemeClr val="bg1"/>
                </a:solidFill>
              </a:rPr>
              <a:t> </a:t>
            </a:r>
            <a:r>
              <a:rPr lang="en-GB" sz="2400" dirty="0" err="1">
                <a:solidFill>
                  <a:schemeClr val="bg1"/>
                </a:solidFill>
              </a:rPr>
              <a:t>marciau</a:t>
            </a:r>
            <a:endParaRPr lang="en-GB" sz="2400" dirty="0">
              <a:solidFill>
                <a:schemeClr val="bg1"/>
              </a:solidFill>
            </a:endParaRPr>
          </a:p>
          <a:p>
            <a:r>
              <a:rPr lang="en-GB" sz="2400" dirty="0">
                <a:solidFill>
                  <a:schemeClr val="bg1"/>
                </a:solidFill>
              </a:rPr>
              <a:t>Elements that may change marks</a:t>
            </a:r>
          </a:p>
        </p:txBody>
      </p:sp>
      <p:sp>
        <p:nvSpPr>
          <p:cNvPr id="6" name="TextBox 5">
            <a:extLst>
              <a:ext uri="{FF2B5EF4-FFF2-40B4-BE49-F238E27FC236}">
                <a16:creationId xmlns:a16="http://schemas.microsoft.com/office/drawing/2014/main" id="{01536F93-56DD-CD49-ACA8-E315F19209C9}"/>
              </a:ext>
            </a:extLst>
          </p:cNvPr>
          <p:cNvSpPr txBox="1"/>
          <p:nvPr/>
        </p:nvSpPr>
        <p:spPr>
          <a:xfrm>
            <a:off x="265841" y="2280946"/>
            <a:ext cx="2283954" cy="584775"/>
          </a:xfrm>
          <a:prstGeom prst="rect">
            <a:avLst/>
          </a:prstGeom>
          <a:noFill/>
        </p:spPr>
        <p:txBody>
          <a:bodyPr wrap="square" rtlCol="0">
            <a:spAutoFit/>
          </a:bodyPr>
          <a:lstStyle>
            <a:defPPr>
              <a:defRPr lang="en-US"/>
            </a:defPPr>
            <a:lvl1pPr>
              <a:buNone/>
              <a:defRPr sz="1600"/>
            </a:lvl1pPr>
          </a:lstStyle>
          <a:p>
            <a:pPr algn="ctr"/>
            <a:r>
              <a:rPr lang="en-GB" b="1" dirty="0" err="1"/>
              <a:t>Cyflwyno</a:t>
            </a:r>
            <a:r>
              <a:rPr lang="en-GB" b="1" dirty="0"/>
              <a:t> </a:t>
            </a:r>
            <a:r>
              <a:rPr lang="en-GB" b="1" dirty="0" err="1"/>
              <a:t>gwaith</a:t>
            </a:r>
            <a:r>
              <a:rPr lang="en-GB" b="1" dirty="0"/>
              <a:t> </a:t>
            </a:r>
            <a:r>
              <a:rPr lang="en-GB" b="1" dirty="0" err="1"/>
              <a:t>yn</a:t>
            </a:r>
            <a:r>
              <a:rPr lang="en-GB" b="1" dirty="0"/>
              <a:t> </a:t>
            </a:r>
            <a:r>
              <a:rPr lang="en-GB" b="1" dirty="0" err="1"/>
              <a:t>hwyr</a:t>
            </a:r>
            <a:r>
              <a:rPr lang="en-GB" b="1" dirty="0"/>
              <a:t> </a:t>
            </a:r>
            <a:r>
              <a:rPr lang="en-GB" dirty="0"/>
              <a:t>(</a:t>
            </a:r>
            <a:r>
              <a:rPr lang="en-GB" dirty="0" err="1"/>
              <a:t>capio</a:t>
            </a:r>
            <a:r>
              <a:rPr lang="en-GB" dirty="0"/>
              <a:t> </a:t>
            </a:r>
            <a:r>
              <a:rPr lang="en-GB" dirty="0" err="1"/>
              <a:t>ar</a:t>
            </a:r>
            <a:r>
              <a:rPr lang="en-GB" dirty="0"/>
              <a:t> 40%)</a:t>
            </a:r>
          </a:p>
        </p:txBody>
      </p:sp>
      <p:sp>
        <p:nvSpPr>
          <p:cNvPr id="8" name="TextBox 7">
            <a:extLst>
              <a:ext uri="{FF2B5EF4-FFF2-40B4-BE49-F238E27FC236}">
                <a16:creationId xmlns:a16="http://schemas.microsoft.com/office/drawing/2014/main" id="{C2FC5454-FB28-3113-1B00-FE4F3F6BBB86}"/>
              </a:ext>
            </a:extLst>
          </p:cNvPr>
          <p:cNvSpPr txBox="1"/>
          <p:nvPr/>
        </p:nvSpPr>
        <p:spPr>
          <a:xfrm>
            <a:off x="1588114" y="3808974"/>
            <a:ext cx="3076652" cy="338554"/>
          </a:xfrm>
          <a:prstGeom prst="rect">
            <a:avLst/>
          </a:prstGeom>
          <a:noFill/>
        </p:spPr>
        <p:txBody>
          <a:bodyPr wrap="square" rtlCol="0">
            <a:spAutoFit/>
          </a:bodyPr>
          <a:lstStyle>
            <a:defPPr>
              <a:defRPr lang="en-US"/>
            </a:defPPr>
            <a:lvl1pPr>
              <a:buNone/>
              <a:defRPr sz="1600"/>
            </a:lvl1pPr>
          </a:lstStyle>
          <a:p>
            <a:r>
              <a:rPr lang="en-GB" altLang="en-US" b="1" dirty="0"/>
              <a:t>Gwaith </a:t>
            </a:r>
            <a:r>
              <a:rPr lang="en-GB" altLang="en-US" b="1" dirty="0" err="1"/>
              <a:t>dros</a:t>
            </a:r>
            <a:r>
              <a:rPr lang="en-GB" altLang="en-US" b="1" dirty="0"/>
              <a:t> yr </a:t>
            </a:r>
            <a:r>
              <a:rPr lang="en-GB" altLang="en-US" b="1" dirty="0" err="1"/>
              <a:t>uchafswm</a:t>
            </a:r>
            <a:r>
              <a:rPr lang="en-GB" altLang="en-US" b="1" dirty="0"/>
              <a:t> </a:t>
            </a:r>
            <a:r>
              <a:rPr lang="en-GB" altLang="en-US" b="1" dirty="0" err="1"/>
              <a:t>geiriau</a:t>
            </a:r>
            <a:r>
              <a:rPr lang="en-GB" altLang="en-US" b="1" dirty="0"/>
              <a:t>: </a:t>
            </a:r>
          </a:p>
        </p:txBody>
      </p:sp>
      <p:pic>
        <p:nvPicPr>
          <p:cNvPr id="9" name="Graphic 8" descr="Checklist with solid fill">
            <a:extLst>
              <a:ext uri="{FF2B5EF4-FFF2-40B4-BE49-F238E27FC236}">
                <a16:creationId xmlns:a16="http://schemas.microsoft.com/office/drawing/2014/main" id="{55FB5E80-2FB9-4653-3530-AA3EDA2042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50618" y="1344338"/>
            <a:ext cx="914400" cy="914400"/>
          </a:xfrm>
          <a:prstGeom prst="rect">
            <a:avLst/>
          </a:prstGeom>
        </p:spPr>
      </p:pic>
      <p:pic>
        <p:nvPicPr>
          <p:cNvPr id="10" name="Graphic 9" descr="Architecture with solid fill">
            <a:extLst>
              <a:ext uri="{FF2B5EF4-FFF2-40B4-BE49-F238E27FC236}">
                <a16:creationId xmlns:a16="http://schemas.microsoft.com/office/drawing/2014/main" id="{88ED0728-8C6A-6669-E733-91F2288638D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647506" y="2989929"/>
            <a:ext cx="914400" cy="914400"/>
          </a:xfrm>
          <a:prstGeom prst="rect">
            <a:avLst/>
          </a:prstGeom>
        </p:spPr>
      </p:pic>
      <p:cxnSp>
        <p:nvCxnSpPr>
          <p:cNvPr id="29" name="Straight Connector 28">
            <a:extLst>
              <a:ext uri="{FF2B5EF4-FFF2-40B4-BE49-F238E27FC236}">
                <a16:creationId xmlns:a16="http://schemas.microsoft.com/office/drawing/2014/main" id="{28F326D2-C9CB-1CFB-06A0-8B5524D00898}"/>
              </a:ext>
            </a:extLst>
          </p:cNvPr>
          <p:cNvCxnSpPr/>
          <p:nvPr/>
        </p:nvCxnSpPr>
        <p:spPr>
          <a:xfrm>
            <a:off x="6096000" y="1626282"/>
            <a:ext cx="0" cy="496476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411A05C7-41B3-BA01-7CE5-9CFAED9C9769}"/>
              </a:ext>
            </a:extLst>
          </p:cNvPr>
          <p:cNvGraphicFramePr>
            <a:graphicFrameLocks noGrp="1"/>
          </p:cNvGraphicFramePr>
          <p:nvPr>
            <p:extLst>
              <p:ext uri="{D42A27DB-BD31-4B8C-83A1-F6EECF244321}">
                <p14:modId xmlns:p14="http://schemas.microsoft.com/office/powerpoint/2010/main" val="817057733"/>
              </p:ext>
            </p:extLst>
          </p:nvPr>
        </p:nvGraphicFramePr>
        <p:xfrm>
          <a:off x="366067" y="4223615"/>
          <a:ext cx="5578196" cy="2219960"/>
        </p:xfrm>
        <a:graphic>
          <a:graphicData uri="http://schemas.openxmlformats.org/drawingml/2006/table">
            <a:tbl>
              <a:tblPr firstRow="1" bandRow="1">
                <a:tableStyleId>{5C22544A-7EE6-4342-B048-85BDC9FD1C3A}</a:tableStyleId>
              </a:tblPr>
              <a:tblGrid>
                <a:gridCol w="2423516">
                  <a:extLst>
                    <a:ext uri="{9D8B030D-6E8A-4147-A177-3AD203B41FA5}">
                      <a16:colId xmlns:a16="http://schemas.microsoft.com/office/drawing/2014/main" val="1325956346"/>
                    </a:ext>
                  </a:extLst>
                </a:gridCol>
                <a:gridCol w="3154680">
                  <a:extLst>
                    <a:ext uri="{9D8B030D-6E8A-4147-A177-3AD203B41FA5}">
                      <a16:colId xmlns:a16="http://schemas.microsoft.com/office/drawing/2014/main" val="147615369"/>
                    </a:ext>
                  </a:extLst>
                </a:gridCol>
              </a:tblGrid>
              <a:tr h="354285">
                <a:tc>
                  <a:txBody>
                    <a:bodyPr/>
                    <a:lstStyle/>
                    <a:p>
                      <a:r>
                        <a:rPr lang="en-GB" dirty="0" err="1"/>
                        <a:t>Maint</a:t>
                      </a:r>
                      <a:endParaRPr lang="en-GB" dirty="0"/>
                    </a:p>
                  </a:txBody>
                  <a:tcPr/>
                </a:tc>
                <a:tc>
                  <a:txBody>
                    <a:bodyPr/>
                    <a:lstStyle/>
                    <a:p>
                      <a:r>
                        <a:rPr lang="en-GB" dirty="0" err="1"/>
                        <a:t>Cosb</a:t>
                      </a:r>
                      <a:endParaRPr lang="en-GB" dirty="0"/>
                    </a:p>
                  </a:txBody>
                  <a:tcPr/>
                </a:tc>
                <a:extLst>
                  <a:ext uri="{0D108BD9-81ED-4DB2-BD59-A6C34878D82A}">
                    <a16:rowId xmlns:a16="http://schemas.microsoft.com/office/drawing/2014/main" val="770803790"/>
                  </a:ext>
                </a:extLst>
              </a:tr>
              <a:tr h="370840">
                <a:tc>
                  <a:txBody>
                    <a:bodyPr/>
                    <a:lstStyle/>
                    <a:p>
                      <a:r>
                        <a:rPr lang="en-GB" dirty="0"/>
                        <a:t>&lt;10%</a:t>
                      </a:r>
                    </a:p>
                  </a:txBody>
                  <a:tcPr/>
                </a:tc>
                <a:tc>
                  <a:txBody>
                    <a:bodyPr/>
                    <a:lstStyle/>
                    <a:p>
                      <a:r>
                        <a:rPr lang="en-GB" dirty="0"/>
                        <a:t>Dim </a:t>
                      </a:r>
                      <a:r>
                        <a:rPr lang="en-GB" dirty="0" err="1"/>
                        <a:t>cosb</a:t>
                      </a:r>
                      <a:endParaRPr lang="en-GB" dirty="0"/>
                    </a:p>
                  </a:txBody>
                  <a:tcPr/>
                </a:tc>
                <a:extLst>
                  <a:ext uri="{0D108BD9-81ED-4DB2-BD59-A6C34878D82A}">
                    <a16:rowId xmlns:a16="http://schemas.microsoft.com/office/drawing/2014/main" val="91953754"/>
                  </a:ext>
                </a:extLst>
              </a:tr>
              <a:tr h="370840">
                <a:tc>
                  <a:txBody>
                    <a:bodyPr/>
                    <a:lstStyle/>
                    <a:p>
                      <a:r>
                        <a:rPr lang="en-GB" dirty="0"/>
                        <a:t>&gt;10% a &lt;25%</a:t>
                      </a:r>
                    </a:p>
                  </a:txBody>
                  <a:tcPr/>
                </a:tc>
                <a:tc>
                  <a:txBody>
                    <a:bodyPr/>
                    <a:lstStyle/>
                    <a:p>
                      <a:r>
                        <a:rPr lang="en-GB" dirty="0" err="1"/>
                        <a:t>Didynnu</a:t>
                      </a:r>
                      <a:r>
                        <a:rPr lang="en-GB" dirty="0"/>
                        <a:t> 5 marc*</a:t>
                      </a:r>
                    </a:p>
                  </a:txBody>
                  <a:tcPr/>
                </a:tc>
                <a:extLst>
                  <a:ext uri="{0D108BD9-81ED-4DB2-BD59-A6C34878D82A}">
                    <a16:rowId xmlns:a16="http://schemas.microsoft.com/office/drawing/2014/main" val="3571374251"/>
                  </a:ext>
                </a:extLst>
              </a:tr>
              <a:tr h="370840">
                <a:tc>
                  <a:txBody>
                    <a:bodyPr/>
                    <a:lstStyle/>
                    <a:p>
                      <a:r>
                        <a:rPr lang="en-GB" dirty="0"/>
                        <a:t>&gt;25% a &lt;50%</a:t>
                      </a:r>
                    </a:p>
                  </a:txBody>
                  <a:tcPr/>
                </a:tc>
                <a:tc>
                  <a:txBody>
                    <a:bodyPr/>
                    <a:lstStyle/>
                    <a:p>
                      <a:r>
                        <a:rPr lang="en-GB" dirty="0" err="1"/>
                        <a:t>Didynnu</a:t>
                      </a:r>
                      <a:r>
                        <a:rPr lang="en-GB" dirty="0"/>
                        <a:t> 10 marc*</a:t>
                      </a:r>
                    </a:p>
                  </a:txBody>
                  <a:tcPr/>
                </a:tc>
                <a:extLst>
                  <a:ext uri="{0D108BD9-81ED-4DB2-BD59-A6C34878D82A}">
                    <a16:rowId xmlns:a16="http://schemas.microsoft.com/office/drawing/2014/main" val="980047654"/>
                  </a:ext>
                </a:extLst>
              </a:tr>
              <a:tr h="370840">
                <a:tc>
                  <a:txBody>
                    <a:bodyPr/>
                    <a:lstStyle/>
                    <a:p>
                      <a:r>
                        <a:rPr lang="en-GB" dirty="0"/>
                        <a:t>&gt;50%</a:t>
                      </a:r>
                    </a:p>
                  </a:txBody>
                  <a:tcPr/>
                </a:tc>
                <a:tc>
                  <a:txBody>
                    <a:bodyPr/>
                    <a:lstStyle/>
                    <a:p>
                      <a:r>
                        <a:rPr lang="en-GB" dirty="0" err="1"/>
                        <a:t>Uchafswm</a:t>
                      </a:r>
                      <a:r>
                        <a:rPr lang="en-GB" dirty="0"/>
                        <a:t> marc </a:t>
                      </a:r>
                      <a:r>
                        <a:rPr lang="en-GB" dirty="0" err="1"/>
                        <a:t>wedi’i</a:t>
                      </a:r>
                      <a:r>
                        <a:rPr lang="en-GB" dirty="0"/>
                        <a:t> </a:t>
                      </a:r>
                      <a:r>
                        <a:rPr lang="en-GB" dirty="0" err="1"/>
                        <a:t>gapio</a:t>
                      </a:r>
                      <a:endParaRPr lang="en-GB" dirty="0"/>
                    </a:p>
                  </a:txBody>
                  <a:tcPr/>
                </a:tc>
                <a:extLst>
                  <a:ext uri="{0D108BD9-81ED-4DB2-BD59-A6C34878D82A}">
                    <a16:rowId xmlns:a16="http://schemas.microsoft.com/office/drawing/2014/main" val="720987614"/>
                  </a:ext>
                </a:extLst>
              </a:tr>
              <a:tr h="370840">
                <a:tc gridSpan="2">
                  <a:txBody>
                    <a:bodyPr/>
                    <a:lstStyle/>
                    <a:p>
                      <a:r>
                        <a:rPr lang="en-GB" dirty="0"/>
                        <a:t>*</a:t>
                      </a:r>
                      <a:r>
                        <a:rPr lang="en-GB" dirty="0" err="1"/>
                        <a:t>neu’r</a:t>
                      </a:r>
                      <a:r>
                        <a:rPr lang="en-GB" dirty="0"/>
                        <a:t> marc </a:t>
                      </a:r>
                      <a:r>
                        <a:rPr lang="en-GB" dirty="0" err="1"/>
                        <a:t>wedi’i</a:t>
                      </a:r>
                      <a:r>
                        <a:rPr lang="en-GB" dirty="0"/>
                        <a:t> </a:t>
                      </a:r>
                      <a:r>
                        <a:rPr lang="en-GB" dirty="0" err="1"/>
                        <a:t>gapio</a:t>
                      </a:r>
                      <a:r>
                        <a:rPr lang="en-GB" dirty="0"/>
                        <a:t> (pa un </a:t>
                      </a:r>
                      <a:r>
                        <a:rPr lang="en-GB" dirty="0" err="1"/>
                        <a:t>bynnag</a:t>
                      </a:r>
                      <a:r>
                        <a:rPr lang="en-GB" dirty="0"/>
                        <a:t> </a:t>
                      </a:r>
                      <a:r>
                        <a:rPr lang="en-GB" dirty="0" err="1"/>
                        <a:t>yw’r</a:t>
                      </a:r>
                      <a:r>
                        <a:rPr lang="en-GB" dirty="0"/>
                        <a:t> </a:t>
                      </a:r>
                      <a:r>
                        <a:rPr lang="en-GB" dirty="0" err="1"/>
                        <a:t>mwyaf</a:t>
                      </a:r>
                      <a:r>
                        <a:rPr lang="en-GB" dirty="0"/>
                        <a:t>)</a:t>
                      </a:r>
                    </a:p>
                  </a:txBody>
                  <a:tcPr/>
                </a:tc>
                <a:tc hMerge="1">
                  <a:txBody>
                    <a:bodyPr/>
                    <a:lstStyle/>
                    <a:p>
                      <a:endParaRPr lang="en-GB" dirty="0"/>
                    </a:p>
                  </a:txBody>
                  <a:tcPr/>
                </a:tc>
                <a:extLst>
                  <a:ext uri="{0D108BD9-81ED-4DB2-BD59-A6C34878D82A}">
                    <a16:rowId xmlns:a16="http://schemas.microsoft.com/office/drawing/2014/main" val="2754031724"/>
                  </a:ext>
                </a:extLst>
              </a:tr>
            </a:tbl>
          </a:graphicData>
        </a:graphic>
      </p:graphicFrame>
      <p:sp>
        <p:nvSpPr>
          <p:cNvPr id="3" name="TextBox 2">
            <a:extLst>
              <a:ext uri="{FF2B5EF4-FFF2-40B4-BE49-F238E27FC236}">
                <a16:creationId xmlns:a16="http://schemas.microsoft.com/office/drawing/2014/main" id="{2C81E424-E000-5BAF-C3A8-58F583444FEC}"/>
              </a:ext>
            </a:extLst>
          </p:cNvPr>
          <p:cNvSpPr txBox="1"/>
          <p:nvPr/>
        </p:nvSpPr>
        <p:spPr>
          <a:xfrm>
            <a:off x="2951673" y="2167940"/>
            <a:ext cx="2546049" cy="830997"/>
          </a:xfrm>
          <a:prstGeom prst="rect">
            <a:avLst/>
          </a:prstGeom>
          <a:noFill/>
        </p:spPr>
        <p:txBody>
          <a:bodyPr wrap="square" rtlCol="0">
            <a:spAutoFit/>
          </a:bodyPr>
          <a:lstStyle>
            <a:defPPr>
              <a:defRPr lang="en-US"/>
            </a:defPPr>
            <a:lvl1pPr>
              <a:buNone/>
              <a:defRPr sz="1600"/>
            </a:lvl1pPr>
          </a:lstStyle>
          <a:p>
            <a:pPr algn="ctr"/>
            <a:r>
              <a:rPr lang="en-GB" b="1" dirty="0" err="1"/>
              <a:t>Camymddwyn</a:t>
            </a:r>
            <a:r>
              <a:rPr lang="en-GB" b="1" dirty="0"/>
              <a:t> </a:t>
            </a:r>
            <a:r>
              <a:rPr lang="en-GB" b="1" dirty="0" err="1"/>
              <a:t>academaidd</a:t>
            </a:r>
            <a:r>
              <a:rPr lang="en-GB" b="1" dirty="0"/>
              <a:t> </a:t>
            </a:r>
            <a:r>
              <a:rPr lang="en-GB" dirty="0"/>
              <a:t>(</a:t>
            </a:r>
            <a:r>
              <a:rPr lang="en-GB" dirty="0" err="1"/>
              <a:t>cosbau’n</a:t>
            </a:r>
            <a:r>
              <a:rPr lang="en-GB" dirty="0"/>
              <a:t> </a:t>
            </a:r>
            <a:r>
              <a:rPr lang="en-GB" dirty="0" err="1"/>
              <a:t>amrywio</a:t>
            </a:r>
            <a:r>
              <a:rPr lang="en-GB" dirty="0"/>
              <a:t> o </a:t>
            </a:r>
            <a:r>
              <a:rPr lang="en-GB" dirty="0" err="1"/>
              <a:t>rybudd</a:t>
            </a:r>
            <a:r>
              <a:rPr lang="en-GB" dirty="0"/>
              <a:t> </a:t>
            </a:r>
            <a:r>
              <a:rPr lang="en-GB" dirty="0" err="1"/>
              <a:t>ffurfiol</a:t>
            </a:r>
            <a:r>
              <a:rPr lang="en-GB" dirty="0"/>
              <a:t> </a:t>
            </a:r>
            <a:r>
              <a:rPr lang="en-GB" dirty="0" err="1"/>
              <a:t>i</a:t>
            </a:r>
            <a:r>
              <a:rPr lang="en-GB" dirty="0"/>
              <a:t> </a:t>
            </a:r>
            <a:r>
              <a:rPr lang="en-GB" dirty="0" err="1"/>
              <a:t>ddiarddel</a:t>
            </a:r>
            <a:r>
              <a:rPr lang="en-GB" dirty="0"/>
              <a:t>)</a:t>
            </a:r>
          </a:p>
        </p:txBody>
      </p:sp>
      <p:pic>
        <p:nvPicPr>
          <p:cNvPr id="5" name="Graphic 4" descr="Checklist with solid fill">
            <a:extLst>
              <a:ext uri="{FF2B5EF4-FFF2-40B4-BE49-F238E27FC236}">
                <a16:creationId xmlns:a16="http://schemas.microsoft.com/office/drawing/2014/main" id="{36CF53CE-B3A2-32A6-3212-D802C13498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636451" y="1231332"/>
            <a:ext cx="914400" cy="914400"/>
          </a:xfrm>
          <a:prstGeom prst="rect">
            <a:avLst/>
          </a:prstGeom>
        </p:spPr>
      </p:pic>
      <p:sp>
        <p:nvSpPr>
          <p:cNvPr id="12" name="TextBox 11">
            <a:extLst>
              <a:ext uri="{FF2B5EF4-FFF2-40B4-BE49-F238E27FC236}">
                <a16:creationId xmlns:a16="http://schemas.microsoft.com/office/drawing/2014/main" id="{C02F5612-AF50-7465-7B3D-0C4A3ED73983}"/>
              </a:ext>
            </a:extLst>
          </p:cNvPr>
          <p:cNvSpPr txBox="1"/>
          <p:nvPr/>
        </p:nvSpPr>
        <p:spPr>
          <a:xfrm>
            <a:off x="6313168" y="2280946"/>
            <a:ext cx="2283954" cy="830997"/>
          </a:xfrm>
          <a:prstGeom prst="rect">
            <a:avLst/>
          </a:prstGeom>
          <a:noFill/>
        </p:spPr>
        <p:txBody>
          <a:bodyPr wrap="square" rtlCol="0">
            <a:spAutoFit/>
          </a:bodyPr>
          <a:lstStyle>
            <a:defPPr>
              <a:defRPr lang="en-US"/>
            </a:defPPr>
            <a:lvl1pPr>
              <a:buNone/>
              <a:defRPr sz="1600"/>
            </a:lvl1pPr>
          </a:lstStyle>
          <a:p>
            <a:pPr algn="ctr"/>
            <a:r>
              <a:rPr lang="en-GB" b="1" dirty="0"/>
              <a:t>Late Submission </a:t>
            </a:r>
            <a:r>
              <a:rPr lang="en-GB" dirty="0"/>
              <a:t>of assessments (capped at 40%)</a:t>
            </a:r>
          </a:p>
        </p:txBody>
      </p:sp>
      <p:sp>
        <p:nvSpPr>
          <p:cNvPr id="13" name="TextBox 12">
            <a:extLst>
              <a:ext uri="{FF2B5EF4-FFF2-40B4-BE49-F238E27FC236}">
                <a16:creationId xmlns:a16="http://schemas.microsoft.com/office/drawing/2014/main" id="{99ED00D8-0307-34B8-8C8D-692C3AD30301}"/>
              </a:ext>
            </a:extLst>
          </p:cNvPr>
          <p:cNvSpPr txBox="1"/>
          <p:nvPr/>
        </p:nvSpPr>
        <p:spPr>
          <a:xfrm>
            <a:off x="7635440" y="3808974"/>
            <a:ext cx="2727119" cy="338554"/>
          </a:xfrm>
          <a:prstGeom prst="rect">
            <a:avLst/>
          </a:prstGeom>
          <a:noFill/>
        </p:spPr>
        <p:txBody>
          <a:bodyPr wrap="square" rtlCol="0">
            <a:spAutoFit/>
          </a:bodyPr>
          <a:lstStyle>
            <a:defPPr>
              <a:defRPr lang="en-US"/>
            </a:defPPr>
            <a:lvl1pPr>
              <a:buNone/>
              <a:defRPr sz="1600"/>
            </a:lvl1pPr>
          </a:lstStyle>
          <a:p>
            <a:r>
              <a:rPr lang="en-GB" altLang="en-US" b="1" dirty="0"/>
              <a:t>Work over the word limit: </a:t>
            </a:r>
          </a:p>
        </p:txBody>
      </p:sp>
      <p:pic>
        <p:nvPicPr>
          <p:cNvPr id="14" name="Graphic 13" descr="Checklist with solid fill">
            <a:extLst>
              <a:ext uri="{FF2B5EF4-FFF2-40B4-BE49-F238E27FC236}">
                <a16:creationId xmlns:a16="http://schemas.microsoft.com/office/drawing/2014/main" id="{4AF588C4-A340-EBD6-87C4-D5C9902EDF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97945" y="1344338"/>
            <a:ext cx="914400" cy="914400"/>
          </a:xfrm>
          <a:prstGeom prst="rect">
            <a:avLst/>
          </a:prstGeom>
        </p:spPr>
      </p:pic>
      <p:pic>
        <p:nvPicPr>
          <p:cNvPr id="15" name="Graphic 14" descr="Architecture with solid fill">
            <a:extLst>
              <a:ext uri="{FF2B5EF4-FFF2-40B4-BE49-F238E27FC236}">
                <a16:creationId xmlns:a16="http://schemas.microsoft.com/office/drawing/2014/main" id="{32736B6C-1E20-5B69-AD6C-74B5B1D15A9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8694833" y="2989929"/>
            <a:ext cx="914400" cy="914400"/>
          </a:xfrm>
          <a:prstGeom prst="rect">
            <a:avLst/>
          </a:prstGeom>
        </p:spPr>
      </p:pic>
      <p:graphicFrame>
        <p:nvGraphicFramePr>
          <p:cNvPr id="16" name="Table 15">
            <a:extLst>
              <a:ext uri="{FF2B5EF4-FFF2-40B4-BE49-F238E27FC236}">
                <a16:creationId xmlns:a16="http://schemas.microsoft.com/office/drawing/2014/main" id="{09D901FA-B8C8-7CEA-3E55-A874FA9FA8C4}"/>
              </a:ext>
            </a:extLst>
          </p:cNvPr>
          <p:cNvGraphicFramePr>
            <a:graphicFrameLocks noGrp="1"/>
          </p:cNvGraphicFramePr>
          <p:nvPr>
            <p:extLst>
              <p:ext uri="{D42A27DB-BD31-4B8C-83A1-F6EECF244321}">
                <p14:modId xmlns:p14="http://schemas.microsoft.com/office/powerpoint/2010/main" val="1486779269"/>
              </p:ext>
            </p:extLst>
          </p:nvPr>
        </p:nvGraphicFramePr>
        <p:xfrm>
          <a:off x="6413394" y="4223615"/>
          <a:ext cx="5578196" cy="2219960"/>
        </p:xfrm>
        <a:graphic>
          <a:graphicData uri="http://schemas.openxmlformats.org/drawingml/2006/table">
            <a:tbl>
              <a:tblPr firstRow="1" bandRow="1">
                <a:tableStyleId>{5C22544A-7EE6-4342-B048-85BDC9FD1C3A}</a:tableStyleId>
              </a:tblPr>
              <a:tblGrid>
                <a:gridCol w="2789098">
                  <a:extLst>
                    <a:ext uri="{9D8B030D-6E8A-4147-A177-3AD203B41FA5}">
                      <a16:colId xmlns:a16="http://schemas.microsoft.com/office/drawing/2014/main" val="1325956346"/>
                    </a:ext>
                  </a:extLst>
                </a:gridCol>
                <a:gridCol w="2789098">
                  <a:extLst>
                    <a:ext uri="{9D8B030D-6E8A-4147-A177-3AD203B41FA5}">
                      <a16:colId xmlns:a16="http://schemas.microsoft.com/office/drawing/2014/main" val="147615369"/>
                    </a:ext>
                  </a:extLst>
                </a:gridCol>
              </a:tblGrid>
              <a:tr h="354285">
                <a:tc>
                  <a:txBody>
                    <a:bodyPr/>
                    <a:lstStyle/>
                    <a:p>
                      <a:r>
                        <a:rPr lang="en-GB" dirty="0"/>
                        <a:t>Extent</a:t>
                      </a:r>
                    </a:p>
                  </a:txBody>
                  <a:tcPr/>
                </a:tc>
                <a:tc>
                  <a:txBody>
                    <a:bodyPr/>
                    <a:lstStyle/>
                    <a:p>
                      <a:r>
                        <a:rPr lang="en-GB" dirty="0"/>
                        <a:t>Penalty</a:t>
                      </a:r>
                    </a:p>
                  </a:txBody>
                  <a:tcPr/>
                </a:tc>
                <a:extLst>
                  <a:ext uri="{0D108BD9-81ED-4DB2-BD59-A6C34878D82A}">
                    <a16:rowId xmlns:a16="http://schemas.microsoft.com/office/drawing/2014/main" val="770803790"/>
                  </a:ext>
                </a:extLst>
              </a:tr>
              <a:tr h="370840">
                <a:tc>
                  <a:txBody>
                    <a:bodyPr/>
                    <a:lstStyle/>
                    <a:p>
                      <a:r>
                        <a:rPr lang="en-GB" dirty="0"/>
                        <a:t>&lt;10%</a:t>
                      </a:r>
                    </a:p>
                  </a:txBody>
                  <a:tcPr/>
                </a:tc>
                <a:tc>
                  <a:txBody>
                    <a:bodyPr/>
                    <a:lstStyle/>
                    <a:p>
                      <a:r>
                        <a:rPr lang="en-GB" dirty="0"/>
                        <a:t>No penalty</a:t>
                      </a:r>
                    </a:p>
                  </a:txBody>
                  <a:tcPr/>
                </a:tc>
                <a:extLst>
                  <a:ext uri="{0D108BD9-81ED-4DB2-BD59-A6C34878D82A}">
                    <a16:rowId xmlns:a16="http://schemas.microsoft.com/office/drawing/2014/main" val="91953754"/>
                  </a:ext>
                </a:extLst>
              </a:tr>
              <a:tr h="370840">
                <a:tc>
                  <a:txBody>
                    <a:bodyPr/>
                    <a:lstStyle/>
                    <a:p>
                      <a:r>
                        <a:rPr lang="en-GB" dirty="0"/>
                        <a:t>&gt;10% and &lt;25%</a:t>
                      </a:r>
                    </a:p>
                  </a:txBody>
                  <a:tcPr/>
                </a:tc>
                <a:tc>
                  <a:txBody>
                    <a:bodyPr/>
                    <a:lstStyle/>
                    <a:p>
                      <a:r>
                        <a:rPr lang="en-GB" dirty="0"/>
                        <a:t>Reduction of 5 marks*</a:t>
                      </a:r>
                    </a:p>
                  </a:txBody>
                  <a:tcPr/>
                </a:tc>
                <a:extLst>
                  <a:ext uri="{0D108BD9-81ED-4DB2-BD59-A6C34878D82A}">
                    <a16:rowId xmlns:a16="http://schemas.microsoft.com/office/drawing/2014/main" val="3571374251"/>
                  </a:ext>
                </a:extLst>
              </a:tr>
              <a:tr h="370840">
                <a:tc>
                  <a:txBody>
                    <a:bodyPr/>
                    <a:lstStyle/>
                    <a:p>
                      <a:r>
                        <a:rPr lang="en-GB" dirty="0"/>
                        <a:t>&gt;25% and &lt;50%</a:t>
                      </a:r>
                    </a:p>
                  </a:txBody>
                  <a:tcPr/>
                </a:tc>
                <a:tc>
                  <a:txBody>
                    <a:bodyPr/>
                    <a:lstStyle/>
                    <a:p>
                      <a:r>
                        <a:rPr lang="en-GB" dirty="0"/>
                        <a:t>Reduction of 10 marks*</a:t>
                      </a:r>
                    </a:p>
                  </a:txBody>
                  <a:tcPr/>
                </a:tc>
                <a:extLst>
                  <a:ext uri="{0D108BD9-81ED-4DB2-BD59-A6C34878D82A}">
                    <a16:rowId xmlns:a16="http://schemas.microsoft.com/office/drawing/2014/main" val="980047654"/>
                  </a:ext>
                </a:extLst>
              </a:tr>
              <a:tr h="370840">
                <a:tc>
                  <a:txBody>
                    <a:bodyPr/>
                    <a:lstStyle/>
                    <a:p>
                      <a:r>
                        <a:rPr lang="en-GB" dirty="0"/>
                        <a:t>&gt;50%</a:t>
                      </a:r>
                    </a:p>
                  </a:txBody>
                  <a:tcPr/>
                </a:tc>
                <a:tc>
                  <a:txBody>
                    <a:bodyPr/>
                    <a:lstStyle/>
                    <a:p>
                      <a:r>
                        <a:rPr lang="en-GB" dirty="0"/>
                        <a:t>Capped mark</a:t>
                      </a:r>
                    </a:p>
                  </a:txBody>
                  <a:tcPr/>
                </a:tc>
                <a:extLst>
                  <a:ext uri="{0D108BD9-81ED-4DB2-BD59-A6C34878D82A}">
                    <a16:rowId xmlns:a16="http://schemas.microsoft.com/office/drawing/2014/main" val="720987614"/>
                  </a:ext>
                </a:extLst>
              </a:tr>
              <a:tr h="370840">
                <a:tc gridSpan="2">
                  <a:txBody>
                    <a:bodyPr/>
                    <a:lstStyle/>
                    <a:p>
                      <a:r>
                        <a:rPr lang="en-GB" dirty="0"/>
                        <a:t>*or the capped mark (whichever is greater)</a:t>
                      </a:r>
                    </a:p>
                  </a:txBody>
                  <a:tcPr/>
                </a:tc>
                <a:tc hMerge="1">
                  <a:txBody>
                    <a:bodyPr/>
                    <a:lstStyle/>
                    <a:p>
                      <a:endParaRPr lang="en-GB" dirty="0"/>
                    </a:p>
                  </a:txBody>
                  <a:tcPr/>
                </a:tc>
                <a:extLst>
                  <a:ext uri="{0D108BD9-81ED-4DB2-BD59-A6C34878D82A}">
                    <a16:rowId xmlns:a16="http://schemas.microsoft.com/office/drawing/2014/main" val="2754031724"/>
                  </a:ext>
                </a:extLst>
              </a:tr>
            </a:tbl>
          </a:graphicData>
        </a:graphic>
      </p:graphicFrame>
      <p:sp>
        <p:nvSpPr>
          <p:cNvPr id="23" name="TextBox 22">
            <a:extLst>
              <a:ext uri="{FF2B5EF4-FFF2-40B4-BE49-F238E27FC236}">
                <a16:creationId xmlns:a16="http://schemas.microsoft.com/office/drawing/2014/main" id="{69A52C63-73D0-F0E7-1CCE-718CE90E424E}"/>
              </a:ext>
            </a:extLst>
          </p:cNvPr>
          <p:cNvSpPr txBox="1"/>
          <p:nvPr/>
        </p:nvSpPr>
        <p:spPr>
          <a:xfrm>
            <a:off x="8999000" y="2167940"/>
            <a:ext cx="2546049" cy="830997"/>
          </a:xfrm>
          <a:prstGeom prst="rect">
            <a:avLst/>
          </a:prstGeom>
          <a:noFill/>
        </p:spPr>
        <p:txBody>
          <a:bodyPr wrap="square" rtlCol="0">
            <a:spAutoFit/>
          </a:bodyPr>
          <a:lstStyle>
            <a:defPPr>
              <a:defRPr lang="en-US"/>
            </a:defPPr>
            <a:lvl1pPr>
              <a:buNone/>
              <a:defRPr sz="1600"/>
            </a:lvl1pPr>
          </a:lstStyle>
          <a:p>
            <a:pPr algn="ctr"/>
            <a:r>
              <a:rPr lang="en-GB" b="1" dirty="0"/>
              <a:t>Academic Misconduct </a:t>
            </a:r>
            <a:r>
              <a:rPr lang="en-GB" dirty="0"/>
              <a:t>(penalties range from formal warning to expulsion)</a:t>
            </a:r>
          </a:p>
        </p:txBody>
      </p:sp>
      <p:pic>
        <p:nvPicPr>
          <p:cNvPr id="24" name="Graphic 23" descr="Checklist with solid fill">
            <a:extLst>
              <a:ext uri="{FF2B5EF4-FFF2-40B4-BE49-F238E27FC236}">
                <a16:creationId xmlns:a16="http://schemas.microsoft.com/office/drawing/2014/main" id="{DBC789DA-358A-AF67-FE4F-A5558AC341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83778" y="1231332"/>
            <a:ext cx="914400" cy="914400"/>
          </a:xfrm>
          <a:prstGeom prst="rect">
            <a:avLst/>
          </a:prstGeom>
        </p:spPr>
      </p:pic>
    </p:spTree>
    <p:extLst>
      <p:ext uri="{BB962C8B-B14F-4D97-AF65-F5344CB8AC3E}">
        <p14:creationId xmlns:p14="http://schemas.microsoft.com/office/powerpoint/2010/main" val="1752797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2AD72-C058-A3DD-E608-63828967F3B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D1C1A60B-B904-27C1-BA53-685B54C07310}"/>
              </a:ext>
            </a:extLst>
          </p:cNvPr>
          <p:cNvSpPr>
            <a:spLocks noGrp="1"/>
          </p:cNvSpPr>
          <p:nvPr>
            <p:ph type="title"/>
          </p:nvPr>
        </p:nvSpPr>
        <p:spPr>
          <a:xfrm>
            <a:off x="2216150" y="-105480"/>
            <a:ext cx="11594969" cy="1325563"/>
          </a:xfrm>
        </p:spPr>
        <p:txBody>
          <a:bodyPr>
            <a:normAutofit/>
          </a:bodyPr>
          <a:lstStyle/>
          <a:p>
            <a:r>
              <a:rPr lang="en-GB" sz="3600" dirty="0">
                <a:solidFill>
                  <a:schemeClr val="bg1"/>
                </a:solidFill>
              </a:rPr>
              <a:t>Proses </a:t>
            </a:r>
            <a:r>
              <a:rPr lang="en-GB" sz="3600" dirty="0" err="1">
                <a:solidFill>
                  <a:schemeClr val="bg1"/>
                </a:solidFill>
              </a:rPr>
              <a:t>Amgylchiadau</a:t>
            </a:r>
            <a:r>
              <a:rPr lang="en-GB" sz="3600" dirty="0">
                <a:solidFill>
                  <a:schemeClr val="bg1"/>
                </a:solidFill>
              </a:rPr>
              <a:t> </a:t>
            </a:r>
            <a:r>
              <a:rPr lang="en-GB" sz="3600" dirty="0" err="1">
                <a:solidFill>
                  <a:schemeClr val="bg1"/>
                </a:solidFill>
              </a:rPr>
              <a:t>Esgusodol</a:t>
            </a:r>
            <a:br>
              <a:rPr lang="en-GB" sz="3600" dirty="0">
                <a:solidFill>
                  <a:schemeClr val="bg1"/>
                </a:solidFill>
              </a:rPr>
            </a:br>
            <a:r>
              <a:rPr lang="en-GB" sz="3600" dirty="0">
                <a:solidFill>
                  <a:schemeClr val="bg1"/>
                </a:solidFill>
              </a:rPr>
              <a:t>Extenuating Circumstances Process</a:t>
            </a:r>
          </a:p>
        </p:txBody>
      </p:sp>
      <p:cxnSp>
        <p:nvCxnSpPr>
          <p:cNvPr id="10" name="Straight Connector 9">
            <a:extLst>
              <a:ext uri="{FF2B5EF4-FFF2-40B4-BE49-F238E27FC236}">
                <a16:creationId xmlns:a16="http://schemas.microsoft.com/office/drawing/2014/main" id="{845B193D-DF65-AEC7-2712-A34103C09934}"/>
              </a:ext>
            </a:extLst>
          </p:cNvPr>
          <p:cNvCxnSpPr/>
          <p:nvPr/>
        </p:nvCxnSpPr>
        <p:spPr>
          <a:xfrm>
            <a:off x="5903709" y="1326508"/>
            <a:ext cx="0" cy="533614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BC96EDE4-7B22-4E4D-A57E-C35FCBBB8DA7}"/>
              </a:ext>
            </a:extLst>
          </p:cNvPr>
          <p:cNvGraphicFramePr>
            <a:graphicFrameLocks noGrp="1"/>
          </p:cNvGraphicFramePr>
          <p:nvPr>
            <p:extLst>
              <p:ext uri="{D42A27DB-BD31-4B8C-83A1-F6EECF244321}">
                <p14:modId xmlns:p14="http://schemas.microsoft.com/office/powerpoint/2010/main" val="2606477078"/>
              </p:ext>
            </p:extLst>
          </p:nvPr>
        </p:nvGraphicFramePr>
        <p:xfrm>
          <a:off x="6288292" y="1637393"/>
          <a:ext cx="5340477" cy="3383280"/>
        </p:xfrm>
        <a:graphic>
          <a:graphicData uri="http://schemas.openxmlformats.org/drawingml/2006/table">
            <a:tbl>
              <a:tblPr firstRow="1" bandRow="1">
                <a:tableStyleId>{5C22544A-7EE6-4342-B048-85BDC9FD1C3A}</a:tableStyleId>
              </a:tblPr>
              <a:tblGrid>
                <a:gridCol w="1780159">
                  <a:extLst>
                    <a:ext uri="{9D8B030D-6E8A-4147-A177-3AD203B41FA5}">
                      <a16:colId xmlns:a16="http://schemas.microsoft.com/office/drawing/2014/main" val="509378277"/>
                    </a:ext>
                  </a:extLst>
                </a:gridCol>
                <a:gridCol w="1780159">
                  <a:extLst>
                    <a:ext uri="{9D8B030D-6E8A-4147-A177-3AD203B41FA5}">
                      <a16:colId xmlns:a16="http://schemas.microsoft.com/office/drawing/2014/main" val="1778429815"/>
                    </a:ext>
                  </a:extLst>
                </a:gridCol>
                <a:gridCol w="1780159">
                  <a:extLst>
                    <a:ext uri="{9D8B030D-6E8A-4147-A177-3AD203B41FA5}">
                      <a16:colId xmlns:a16="http://schemas.microsoft.com/office/drawing/2014/main" val="2498804110"/>
                    </a:ext>
                  </a:extLst>
                </a:gridCol>
              </a:tblGrid>
              <a:tr h="227470">
                <a:tc>
                  <a:txBody>
                    <a:bodyPr/>
                    <a:lstStyle/>
                    <a:p>
                      <a:r>
                        <a:rPr lang="en-GB" sz="1200" dirty="0"/>
                        <a:t>Student Submits EC claim</a:t>
                      </a:r>
                    </a:p>
                  </a:txBody>
                  <a:tcPr/>
                </a:tc>
                <a:tc>
                  <a:txBody>
                    <a:bodyPr/>
                    <a:lstStyle/>
                    <a:p>
                      <a:r>
                        <a:rPr lang="en-GB" sz="1200" dirty="0"/>
                        <a:t>Approved</a:t>
                      </a:r>
                    </a:p>
                  </a:txBody>
                  <a:tcPr/>
                </a:tc>
                <a:tc>
                  <a:txBody>
                    <a:bodyPr/>
                    <a:lstStyle/>
                    <a:p>
                      <a:r>
                        <a:rPr lang="en-GB" sz="1200" dirty="0"/>
                        <a:t>Rejected</a:t>
                      </a:r>
                    </a:p>
                  </a:txBody>
                  <a:tcPr/>
                </a:tc>
                <a:extLst>
                  <a:ext uri="{0D108BD9-81ED-4DB2-BD59-A6C34878D82A}">
                    <a16:rowId xmlns:a16="http://schemas.microsoft.com/office/drawing/2014/main" val="692724796"/>
                  </a:ext>
                </a:extLst>
              </a:tr>
              <a:tr h="392620">
                <a:tc>
                  <a:txBody>
                    <a:bodyPr/>
                    <a:lstStyle/>
                    <a:p>
                      <a:r>
                        <a:rPr lang="en-GB" sz="1200" dirty="0"/>
                        <a:t>Student submits assessment on 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Student has option to recomplete the assessment uncapped</a:t>
                      </a:r>
                    </a:p>
                  </a:txBody>
                  <a:tcPr/>
                </a:tc>
                <a:tc>
                  <a:txBody>
                    <a:bodyPr/>
                    <a:lstStyle/>
                    <a:p>
                      <a:r>
                        <a:rPr lang="en-GB" sz="1200" dirty="0"/>
                        <a:t>No impact</a:t>
                      </a:r>
                    </a:p>
                  </a:txBody>
                  <a:tcPr/>
                </a:tc>
                <a:extLst>
                  <a:ext uri="{0D108BD9-81ED-4DB2-BD59-A6C34878D82A}">
                    <a16:rowId xmlns:a16="http://schemas.microsoft.com/office/drawing/2014/main" val="3914403800"/>
                  </a:ext>
                </a:extLst>
              </a:tr>
              <a:tr h="560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Student submits assessment late</a:t>
                      </a:r>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Initial mark was capped, cap is removed</a:t>
                      </a:r>
                    </a:p>
                  </a:txBody>
                  <a:tcPr/>
                </a:tc>
                <a:tc>
                  <a:txBody>
                    <a:bodyPr/>
                    <a:lstStyle/>
                    <a:p>
                      <a:r>
                        <a:rPr lang="en-GB" sz="1200" dirty="0"/>
                        <a:t>Mark is capped</a:t>
                      </a:r>
                    </a:p>
                  </a:txBody>
                  <a:tcPr/>
                </a:tc>
                <a:extLst>
                  <a:ext uri="{0D108BD9-81ED-4DB2-BD59-A6C34878D82A}">
                    <a16:rowId xmlns:a16="http://schemas.microsoft.com/office/drawing/2014/main" val="2358573622"/>
                  </a:ext>
                </a:extLst>
              </a:tr>
              <a:tr h="729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Student does not submit assessment</a:t>
                      </a:r>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Student is given an uncapped resit opportunity at the next available opportunity* </a:t>
                      </a:r>
                    </a:p>
                  </a:txBody>
                  <a:tcPr/>
                </a:tc>
                <a:tc>
                  <a:txBody>
                    <a:bodyPr/>
                    <a:lstStyle/>
                    <a:p>
                      <a:r>
                        <a:rPr lang="en-GB" sz="1200" dirty="0"/>
                        <a:t>Assessment is marked as 0 NS</a:t>
                      </a:r>
                    </a:p>
                  </a:txBody>
                  <a:tcPr/>
                </a:tc>
                <a:extLst>
                  <a:ext uri="{0D108BD9-81ED-4DB2-BD59-A6C34878D82A}">
                    <a16:rowId xmlns:a16="http://schemas.microsoft.com/office/drawing/2014/main" val="95592904"/>
                  </a:ext>
                </a:extLst>
              </a:tr>
              <a:tr h="729151">
                <a:tc>
                  <a:txBody>
                    <a:bodyPr/>
                    <a:lstStyle/>
                    <a:p>
                      <a:endParaRPr lang="en-GB"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*Depending on the student’s profile this may be a requirement to repeat the year</a:t>
                      </a:r>
                    </a:p>
                  </a:txBody>
                  <a:tcPr/>
                </a:tc>
                <a:tc>
                  <a:txBody>
                    <a:bodyPr/>
                    <a:lstStyle/>
                    <a:p>
                      <a:endParaRPr lang="en-GB" sz="1200" dirty="0"/>
                    </a:p>
                  </a:txBody>
                  <a:tcPr/>
                </a:tc>
                <a:extLst>
                  <a:ext uri="{0D108BD9-81ED-4DB2-BD59-A6C34878D82A}">
                    <a16:rowId xmlns:a16="http://schemas.microsoft.com/office/drawing/2014/main" val="1355327710"/>
                  </a:ext>
                </a:extLst>
              </a:tr>
            </a:tbl>
          </a:graphicData>
        </a:graphic>
      </p:graphicFrame>
      <p:graphicFrame>
        <p:nvGraphicFramePr>
          <p:cNvPr id="9" name="Table 8">
            <a:extLst>
              <a:ext uri="{FF2B5EF4-FFF2-40B4-BE49-F238E27FC236}">
                <a16:creationId xmlns:a16="http://schemas.microsoft.com/office/drawing/2014/main" id="{3FE65A1F-465F-AD75-08A6-1BBB119E21D9}"/>
              </a:ext>
            </a:extLst>
          </p:cNvPr>
          <p:cNvGraphicFramePr>
            <a:graphicFrameLocks noGrp="1"/>
          </p:cNvGraphicFramePr>
          <p:nvPr>
            <p:extLst>
              <p:ext uri="{D42A27DB-BD31-4B8C-83A1-F6EECF244321}">
                <p14:modId xmlns:p14="http://schemas.microsoft.com/office/powerpoint/2010/main" val="708148175"/>
              </p:ext>
            </p:extLst>
          </p:nvPr>
        </p:nvGraphicFramePr>
        <p:xfrm>
          <a:off x="260820" y="1653618"/>
          <a:ext cx="5340477" cy="3383280"/>
        </p:xfrm>
        <a:graphic>
          <a:graphicData uri="http://schemas.openxmlformats.org/drawingml/2006/table">
            <a:tbl>
              <a:tblPr firstRow="1" bandRow="1">
                <a:tableStyleId>{5C22544A-7EE6-4342-B048-85BDC9FD1C3A}</a:tableStyleId>
              </a:tblPr>
              <a:tblGrid>
                <a:gridCol w="1780159">
                  <a:extLst>
                    <a:ext uri="{9D8B030D-6E8A-4147-A177-3AD203B41FA5}">
                      <a16:colId xmlns:a16="http://schemas.microsoft.com/office/drawing/2014/main" val="509378277"/>
                    </a:ext>
                  </a:extLst>
                </a:gridCol>
                <a:gridCol w="1780159">
                  <a:extLst>
                    <a:ext uri="{9D8B030D-6E8A-4147-A177-3AD203B41FA5}">
                      <a16:colId xmlns:a16="http://schemas.microsoft.com/office/drawing/2014/main" val="1778429815"/>
                    </a:ext>
                  </a:extLst>
                </a:gridCol>
                <a:gridCol w="1780159">
                  <a:extLst>
                    <a:ext uri="{9D8B030D-6E8A-4147-A177-3AD203B41FA5}">
                      <a16:colId xmlns:a16="http://schemas.microsoft.com/office/drawing/2014/main" val="2498804110"/>
                    </a:ext>
                  </a:extLst>
                </a:gridCol>
              </a:tblGrid>
              <a:tr h="227470">
                <a:tc>
                  <a:txBody>
                    <a:bodyPr/>
                    <a:lstStyle/>
                    <a:p>
                      <a:r>
                        <a:rPr lang="en-GB" sz="1200" dirty="0" err="1"/>
                        <a:t>Myfyriwr</a:t>
                      </a:r>
                      <a:r>
                        <a:rPr lang="en-GB" sz="1200" dirty="0"/>
                        <a:t> </a:t>
                      </a:r>
                      <a:r>
                        <a:rPr lang="en-GB" sz="1200" dirty="0" err="1"/>
                        <a:t>yn</a:t>
                      </a:r>
                      <a:r>
                        <a:rPr lang="en-GB" sz="1200" dirty="0"/>
                        <a:t> </a:t>
                      </a:r>
                      <a:r>
                        <a:rPr lang="en-GB" sz="1200" dirty="0" err="1"/>
                        <a:t>cyflwyno</a:t>
                      </a:r>
                      <a:r>
                        <a:rPr lang="en-GB" sz="1200" dirty="0"/>
                        <a:t> </a:t>
                      </a:r>
                      <a:r>
                        <a:rPr lang="en-GB" sz="1200" dirty="0" err="1"/>
                        <a:t>cais</a:t>
                      </a:r>
                      <a:r>
                        <a:rPr lang="en-GB" sz="1200" dirty="0"/>
                        <a:t> am AC</a:t>
                      </a:r>
                    </a:p>
                  </a:txBody>
                  <a:tcPr/>
                </a:tc>
                <a:tc>
                  <a:txBody>
                    <a:bodyPr/>
                    <a:lstStyle/>
                    <a:p>
                      <a:r>
                        <a:rPr lang="en-GB" sz="1200" dirty="0" err="1"/>
                        <a:t>Cymeradwyo</a:t>
                      </a:r>
                      <a:endParaRPr lang="en-GB" sz="1200" dirty="0"/>
                    </a:p>
                  </a:txBody>
                  <a:tcPr/>
                </a:tc>
                <a:tc>
                  <a:txBody>
                    <a:bodyPr/>
                    <a:lstStyle/>
                    <a:p>
                      <a:r>
                        <a:rPr lang="en-GB" sz="1200" dirty="0" err="1"/>
                        <a:t>Gwrthod</a:t>
                      </a:r>
                      <a:endParaRPr lang="en-GB" sz="1200" dirty="0"/>
                    </a:p>
                  </a:txBody>
                  <a:tcPr/>
                </a:tc>
                <a:extLst>
                  <a:ext uri="{0D108BD9-81ED-4DB2-BD59-A6C34878D82A}">
                    <a16:rowId xmlns:a16="http://schemas.microsoft.com/office/drawing/2014/main" val="692724796"/>
                  </a:ext>
                </a:extLst>
              </a:tr>
              <a:tr h="392620">
                <a:tc>
                  <a:txBody>
                    <a:bodyPr/>
                    <a:lstStyle/>
                    <a:p>
                      <a:r>
                        <a:rPr lang="es-ES" sz="1200" dirty="0" err="1"/>
                        <a:t>Myfyriwr</a:t>
                      </a:r>
                      <a:r>
                        <a:rPr lang="es-ES" sz="1200" dirty="0"/>
                        <a:t> </a:t>
                      </a:r>
                      <a:r>
                        <a:rPr lang="es-ES" sz="1200" dirty="0" err="1"/>
                        <a:t>yn</a:t>
                      </a:r>
                      <a:r>
                        <a:rPr lang="es-ES" sz="1200" dirty="0"/>
                        <a:t> </a:t>
                      </a:r>
                      <a:r>
                        <a:rPr lang="es-ES" sz="1200" dirty="0" err="1"/>
                        <a:t>cyflwyno</a:t>
                      </a:r>
                      <a:r>
                        <a:rPr lang="es-ES" sz="1200" dirty="0"/>
                        <a:t> </a:t>
                      </a:r>
                      <a:r>
                        <a:rPr lang="es-ES" sz="1200" dirty="0" err="1"/>
                        <a:t>asesiad</a:t>
                      </a:r>
                      <a:r>
                        <a:rPr lang="es-ES" sz="1200" dirty="0"/>
                        <a:t> ar </a:t>
                      </a:r>
                      <a:r>
                        <a:rPr lang="es-ES" sz="1200" dirty="0" err="1"/>
                        <a:t>amser</a:t>
                      </a:r>
                      <a:endParaRPr lang="en-GB" sz="1200" dirty="0">
                        <a:highlight>
                          <a:srgbClr val="FFFF0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Mae </a:t>
                      </a:r>
                      <a:r>
                        <a:rPr lang="en-GB" sz="1200" dirty="0" err="1"/>
                        <a:t>gan</a:t>
                      </a:r>
                      <a:r>
                        <a:rPr lang="en-GB" sz="1200" dirty="0"/>
                        <a:t> y </a:t>
                      </a:r>
                      <a:r>
                        <a:rPr lang="en-GB" sz="1200" dirty="0" err="1"/>
                        <a:t>myfyriwr</a:t>
                      </a:r>
                      <a:r>
                        <a:rPr lang="en-GB" sz="1200" dirty="0"/>
                        <a:t> </a:t>
                      </a:r>
                      <a:r>
                        <a:rPr lang="en-GB" sz="1200" dirty="0" err="1"/>
                        <a:t>opsiwn</a:t>
                      </a:r>
                      <a:r>
                        <a:rPr lang="en-GB" sz="1200" dirty="0"/>
                        <a:t> </a:t>
                      </a:r>
                      <a:r>
                        <a:rPr lang="en-GB" sz="1200" dirty="0" err="1"/>
                        <a:t>i</a:t>
                      </a:r>
                      <a:r>
                        <a:rPr lang="en-GB" sz="1200" dirty="0"/>
                        <a:t> ail-</a:t>
                      </a:r>
                      <a:r>
                        <a:rPr lang="en-GB" sz="1200" dirty="0" err="1"/>
                        <a:t>wneud</a:t>
                      </a:r>
                      <a:r>
                        <a:rPr lang="en-GB" sz="1200" dirty="0"/>
                        <a:t> yr </a:t>
                      </a:r>
                      <a:r>
                        <a:rPr lang="en-GB" sz="1200" dirty="0" err="1"/>
                        <a:t>asesiad</a:t>
                      </a:r>
                      <a:r>
                        <a:rPr lang="en-GB" sz="1200" dirty="0"/>
                        <a:t> </a:t>
                      </a:r>
                      <a:r>
                        <a:rPr lang="en-GB" sz="1200" dirty="0" err="1"/>
                        <a:t>heb</a:t>
                      </a:r>
                      <a:r>
                        <a:rPr lang="en-GB" sz="1200" dirty="0"/>
                        <a:t> </a:t>
                      </a:r>
                      <a:r>
                        <a:rPr lang="en-GB" sz="1200" dirty="0" err="1"/>
                        <a:t>ei</a:t>
                      </a:r>
                      <a:r>
                        <a:rPr lang="en-GB" sz="1200" dirty="0"/>
                        <a:t> </a:t>
                      </a:r>
                      <a:r>
                        <a:rPr lang="en-GB" sz="1200" dirty="0" err="1"/>
                        <a:t>gapio</a:t>
                      </a:r>
                      <a:endParaRPr lang="en-GB" sz="1200" dirty="0">
                        <a:highlight>
                          <a:srgbClr val="FFFF00"/>
                        </a:highlight>
                      </a:endParaRPr>
                    </a:p>
                  </a:txBody>
                  <a:tcPr/>
                </a:tc>
                <a:tc>
                  <a:txBody>
                    <a:bodyPr/>
                    <a:lstStyle/>
                    <a:p>
                      <a:r>
                        <a:rPr lang="en-GB" sz="1200" dirty="0"/>
                        <a:t>Dim </a:t>
                      </a:r>
                      <a:r>
                        <a:rPr lang="en-GB" sz="1200" dirty="0" err="1"/>
                        <a:t>effaith</a:t>
                      </a:r>
                      <a:endParaRPr lang="en-GB" sz="1200" dirty="0">
                        <a:highlight>
                          <a:srgbClr val="FFFF00"/>
                        </a:highlight>
                      </a:endParaRPr>
                    </a:p>
                  </a:txBody>
                  <a:tcPr/>
                </a:tc>
                <a:extLst>
                  <a:ext uri="{0D108BD9-81ED-4DB2-BD59-A6C34878D82A}">
                    <a16:rowId xmlns:a16="http://schemas.microsoft.com/office/drawing/2014/main" val="3914403800"/>
                  </a:ext>
                </a:extLst>
              </a:tr>
              <a:tr h="560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Myfyriwr</a:t>
                      </a:r>
                      <a:r>
                        <a:rPr lang="en-GB" sz="1200" dirty="0"/>
                        <a:t> </a:t>
                      </a:r>
                      <a:r>
                        <a:rPr lang="en-GB" sz="1200" dirty="0" err="1"/>
                        <a:t>yn</a:t>
                      </a:r>
                      <a:r>
                        <a:rPr lang="en-GB" sz="1200" dirty="0"/>
                        <a:t> </a:t>
                      </a:r>
                      <a:r>
                        <a:rPr lang="en-GB" sz="1200" dirty="0" err="1"/>
                        <a:t>cyflwyno</a:t>
                      </a:r>
                      <a:r>
                        <a:rPr lang="en-GB" sz="1200" dirty="0"/>
                        <a:t> </a:t>
                      </a:r>
                      <a:r>
                        <a:rPr lang="en-GB" sz="1200" dirty="0" err="1"/>
                        <a:t>asesiad</a:t>
                      </a:r>
                      <a:r>
                        <a:rPr lang="en-GB" sz="1200" dirty="0"/>
                        <a:t> </a:t>
                      </a:r>
                      <a:r>
                        <a:rPr lang="en-GB" sz="1200" dirty="0" err="1"/>
                        <a:t>yn</a:t>
                      </a:r>
                      <a:r>
                        <a:rPr lang="en-GB" sz="1200" dirty="0"/>
                        <a:t> </a:t>
                      </a:r>
                      <a:r>
                        <a:rPr lang="en-GB" sz="1200" dirty="0" err="1"/>
                        <a:t>hwyr</a:t>
                      </a:r>
                      <a:endParaRPr lang="en-GB" sz="1200" dirty="0">
                        <a:highlight>
                          <a:srgbClr val="FFFF0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Cafodd</a:t>
                      </a:r>
                      <a:r>
                        <a:rPr lang="en-GB" sz="1200" dirty="0"/>
                        <a:t> y marc </a:t>
                      </a:r>
                      <a:r>
                        <a:rPr lang="en-GB" sz="1200" dirty="0" err="1"/>
                        <a:t>cychwynnol</a:t>
                      </a:r>
                      <a:r>
                        <a:rPr lang="en-GB" sz="1200" dirty="0"/>
                        <a:t> </a:t>
                      </a:r>
                      <a:r>
                        <a:rPr lang="en-GB" sz="1200" dirty="0" err="1"/>
                        <a:t>ei</a:t>
                      </a:r>
                      <a:r>
                        <a:rPr lang="en-GB" sz="1200" dirty="0"/>
                        <a:t> </a:t>
                      </a:r>
                      <a:r>
                        <a:rPr lang="en-GB" sz="1200" dirty="0" err="1"/>
                        <a:t>gapio</a:t>
                      </a:r>
                      <a:r>
                        <a:rPr lang="en-GB" sz="1200" dirty="0"/>
                        <a:t>, </a:t>
                      </a:r>
                      <a:r>
                        <a:rPr lang="en-GB" sz="1200" dirty="0" err="1"/>
                        <a:t>tynnir</a:t>
                      </a:r>
                      <a:r>
                        <a:rPr lang="en-GB" sz="1200" dirty="0"/>
                        <a:t> y cap</a:t>
                      </a:r>
                      <a:endParaRPr lang="en-GB" sz="1200" dirty="0">
                        <a:highlight>
                          <a:srgbClr val="FFFF00"/>
                        </a:highlight>
                      </a:endParaRPr>
                    </a:p>
                  </a:txBody>
                  <a:tcPr/>
                </a:tc>
                <a:tc>
                  <a:txBody>
                    <a:bodyPr/>
                    <a:lstStyle/>
                    <a:p>
                      <a:r>
                        <a:rPr lang="en-GB" sz="1200" dirty="0"/>
                        <a:t>Marc </a:t>
                      </a:r>
                      <a:r>
                        <a:rPr lang="en-GB" sz="1200" dirty="0" err="1"/>
                        <a:t>yn</a:t>
                      </a:r>
                      <a:r>
                        <a:rPr lang="en-GB" sz="1200" dirty="0"/>
                        <a:t> </a:t>
                      </a:r>
                      <a:r>
                        <a:rPr lang="en-GB" sz="1200" dirty="0" err="1"/>
                        <a:t>cael</a:t>
                      </a:r>
                      <a:r>
                        <a:rPr lang="en-GB" sz="1200" dirty="0"/>
                        <a:t> </a:t>
                      </a:r>
                      <a:r>
                        <a:rPr lang="en-GB" sz="1200" dirty="0" err="1"/>
                        <a:t>ei</a:t>
                      </a:r>
                      <a:r>
                        <a:rPr lang="en-GB" sz="1200" dirty="0"/>
                        <a:t> </a:t>
                      </a:r>
                      <a:r>
                        <a:rPr lang="en-GB" sz="1200" dirty="0" err="1"/>
                        <a:t>gapio</a:t>
                      </a:r>
                      <a:endParaRPr lang="en-GB" sz="1200" dirty="0">
                        <a:highlight>
                          <a:srgbClr val="FFFF00"/>
                        </a:highlight>
                      </a:endParaRPr>
                    </a:p>
                  </a:txBody>
                  <a:tcPr/>
                </a:tc>
                <a:extLst>
                  <a:ext uri="{0D108BD9-81ED-4DB2-BD59-A6C34878D82A}">
                    <a16:rowId xmlns:a16="http://schemas.microsoft.com/office/drawing/2014/main" val="2358573622"/>
                  </a:ext>
                </a:extLst>
              </a:tr>
              <a:tr h="729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Nid</a:t>
                      </a:r>
                      <a:r>
                        <a:rPr lang="en-GB" sz="1200" dirty="0"/>
                        <a:t> </a:t>
                      </a:r>
                      <a:r>
                        <a:rPr lang="en-GB" sz="1200" dirty="0" err="1"/>
                        <a:t>yw'r</a:t>
                      </a:r>
                      <a:r>
                        <a:rPr lang="en-GB" sz="1200" dirty="0"/>
                        <a:t> </a:t>
                      </a:r>
                      <a:r>
                        <a:rPr lang="en-GB" sz="1200" dirty="0" err="1"/>
                        <a:t>myfyriwr</a:t>
                      </a:r>
                      <a:r>
                        <a:rPr lang="en-GB" sz="1200" dirty="0"/>
                        <a:t> </a:t>
                      </a:r>
                      <a:r>
                        <a:rPr lang="en-GB" sz="1200" dirty="0" err="1"/>
                        <a:t>yn</a:t>
                      </a:r>
                      <a:r>
                        <a:rPr lang="en-GB" sz="1200" dirty="0"/>
                        <a:t> </a:t>
                      </a:r>
                      <a:r>
                        <a:rPr lang="en-GB" sz="1200" dirty="0" err="1"/>
                        <a:t>cyflwyno</a:t>
                      </a:r>
                      <a:r>
                        <a:rPr lang="en-GB" sz="1200" dirty="0"/>
                        <a:t> </a:t>
                      </a:r>
                      <a:r>
                        <a:rPr lang="en-GB" sz="1200" dirty="0" err="1"/>
                        <a:t>asesiad</a:t>
                      </a:r>
                      <a:endParaRPr lang="en-GB" sz="1200" dirty="0">
                        <a:highlight>
                          <a:srgbClr val="FFFF0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Rhoddir</a:t>
                      </a:r>
                      <a:r>
                        <a:rPr lang="en-GB" sz="1200" dirty="0"/>
                        <a:t> </a:t>
                      </a:r>
                      <a:r>
                        <a:rPr lang="en-GB" sz="1200" dirty="0" err="1"/>
                        <a:t>cyfle</a:t>
                      </a:r>
                      <a:r>
                        <a:rPr lang="en-GB" sz="1200" dirty="0"/>
                        <a:t> </a:t>
                      </a:r>
                      <a:r>
                        <a:rPr lang="en-GB" sz="1200" dirty="0" err="1"/>
                        <a:t>i’r</a:t>
                      </a:r>
                      <a:r>
                        <a:rPr lang="en-GB" sz="1200" dirty="0"/>
                        <a:t> </a:t>
                      </a:r>
                      <a:r>
                        <a:rPr lang="en-GB" sz="1200" dirty="0" err="1"/>
                        <a:t>myfyriwr</a:t>
                      </a:r>
                      <a:r>
                        <a:rPr lang="en-GB" sz="1200" dirty="0"/>
                        <a:t> </a:t>
                      </a:r>
                      <a:r>
                        <a:rPr lang="en-GB" sz="1200" dirty="0" err="1"/>
                        <a:t>ailsefyll</a:t>
                      </a:r>
                      <a:r>
                        <a:rPr lang="en-GB" sz="1200" dirty="0"/>
                        <a:t> </a:t>
                      </a:r>
                      <a:r>
                        <a:rPr lang="en-GB" sz="1200" dirty="0" err="1"/>
                        <a:t>heb</a:t>
                      </a:r>
                      <a:r>
                        <a:rPr lang="en-GB" sz="1200" dirty="0"/>
                        <a:t> </a:t>
                      </a:r>
                      <a:r>
                        <a:rPr lang="en-GB" sz="1200" dirty="0" err="1"/>
                        <a:t>i’r</a:t>
                      </a:r>
                      <a:r>
                        <a:rPr lang="en-GB" sz="1200" dirty="0"/>
                        <a:t> marc </a:t>
                      </a:r>
                      <a:r>
                        <a:rPr lang="en-GB" sz="1200" dirty="0" err="1"/>
                        <a:t>gael</a:t>
                      </a:r>
                      <a:r>
                        <a:rPr lang="en-GB" sz="1200" dirty="0"/>
                        <a:t> </a:t>
                      </a:r>
                      <a:r>
                        <a:rPr lang="en-GB" sz="1200" dirty="0" err="1"/>
                        <a:t>ei</a:t>
                      </a:r>
                      <a:r>
                        <a:rPr lang="en-GB" sz="1200" dirty="0"/>
                        <a:t> </a:t>
                      </a:r>
                      <a:r>
                        <a:rPr lang="en-GB" sz="1200" dirty="0" err="1"/>
                        <a:t>gapio</a:t>
                      </a:r>
                      <a:r>
                        <a:rPr lang="en-GB" sz="1200" dirty="0"/>
                        <a:t> </a:t>
                      </a:r>
                      <a:r>
                        <a:rPr lang="en-GB" sz="1200" dirty="0" err="1"/>
                        <a:t>ar</a:t>
                      </a:r>
                      <a:r>
                        <a:rPr lang="en-GB" sz="1200" dirty="0"/>
                        <a:t> y </a:t>
                      </a:r>
                      <a:r>
                        <a:rPr lang="en-GB" sz="1200" dirty="0" err="1"/>
                        <a:t>cyfle</a:t>
                      </a:r>
                      <a:r>
                        <a:rPr lang="en-GB" sz="1200" dirty="0"/>
                        <a:t> </a:t>
                      </a:r>
                      <a:r>
                        <a:rPr lang="en-GB" sz="1200" dirty="0" err="1"/>
                        <a:t>nesaf</a:t>
                      </a:r>
                      <a:r>
                        <a:rPr lang="en-GB" sz="1200" dirty="0"/>
                        <a:t> </a:t>
                      </a:r>
                      <a:r>
                        <a:rPr lang="en-GB" sz="1200" dirty="0" err="1"/>
                        <a:t>sydd</a:t>
                      </a:r>
                      <a:r>
                        <a:rPr lang="en-GB" sz="1200" dirty="0"/>
                        <a:t> </a:t>
                      </a:r>
                      <a:r>
                        <a:rPr lang="en-GB" sz="1200" dirty="0" err="1"/>
                        <a:t>ar</a:t>
                      </a:r>
                      <a:r>
                        <a:rPr lang="en-GB" sz="1200" dirty="0"/>
                        <a:t> </a:t>
                      </a:r>
                      <a:r>
                        <a:rPr lang="en-GB" sz="1200" dirty="0" err="1"/>
                        <a:t>gael</a:t>
                      </a:r>
                      <a:r>
                        <a:rPr lang="en-GB" sz="1200" dirty="0"/>
                        <a:t>*</a:t>
                      </a:r>
                      <a:endParaRPr lang="en-GB" sz="1200" dirty="0">
                        <a:highlight>
                          <a:srgbClr val="FFFF00"/>
                        </a:highlight>
                      </a:endParaRPr>
                    </a:p>
                  </a:txBody>
                  <a:tcPr/>
                </a:tc>
                <a:tc>
                  <a:txBody>
                    <a:bodyPr/>
                    <a:lstStyle/>
                    <a:p>
                      <a:r>
                        <a:rPr lang="es-ES" sz="1200" dirty="0" err="1"/>
                        <a:t>Caiff</a:t>
                      </a:r>
                      <a:r>
                        <a:rPr lang="es-ES" sz="1200" dirty="0"/>
                        <a:t> </a:t>
                      </a:r>
                      <a:r>
                        <a:rPr lang="es-ES" sz="1200" dirty="0" err="1"/>
                        <a:t>yr</a:t>
                      </a:r>
                      <a:r>
                        <a:rPr lang="es-ES" sz="1200" dirty="0"/>
                        <a:t> </a:t>
                      </a:r>
                      <a:r>
                        <a:rPr lang="es-ES" sz="1200" dirty="0" err="1"/>
                        <a:t>asesiad</a:t>
                      </a:r>
                      <a:r>
                        <a:rPr lang="es-ES" sz="1200" dirty="0"/>
                        <a:t> </a:t>
                      </a:r>
                      <a:r>
                        <a:rPr lang="es-ES" sz="1200" dirty="0" err="1"/>
                        <a:t>ei</a:t>
                      </a:r>
                      <a:r>
                        <a:rPr lang="es-ES" sz="1200" dirty="0"/>
                        <a:t> </a:t>
                      </a:r>
                      <a:r>
                        <a:rPr lang="es-ES" sz="1200" dirty="0" err="1"/>
                        <a:t>nodi</a:t>
                      </a:r>
                      <a:r>
                        <a:rPr lang="es-ES" sz="1200" dirty="0"/>
                        <a:t> </a:t>
                      </a:r>
                      <a:r>
                        <a:rPr lang="es-ES" sz="1200" dirty="0" err="1"/>
                        <a:t>fel</a:t>
                      </a:r>
                      <a:r>
                        <a:rPr lang="es-ES" sz="1200" dirty="0"/>
                        <a:t> 0 NS</a:t>
                      </a:r>
                      <a:endParaRPr lang="en-GB" sz="1200" dirty="0">
                        <a:highlight>
                          <a:srgbClr val="FFFF00"/>
                        </a:highlight>
                      </a:endParaRPr>
                    </a:p>
                  </a:txBody>
                  <a:tcPr/>
                </a:tc>
                <a:extLst>
                  <a:ext uri="{0D108BD9-81ED-4DB2-BD59-A6C34878D82A}">
                    <a16:rowId xmlns:a16="http://schemas.microsoft.com/office/drawing/2014/main" val="95592904"/>
                  </a:ext>
                </a:extLst>
              </a:tr>
              <a:tr h="729151">
                <a:tc>
                  <a:txBody>
                    <a:bodyPr/>
                    <a:lstStyle/>
                    <a:p>
                      <a:endParaRPr lang="en-GB" sz="1200">
                        <a:highlight>
                          <a:srgbClr val="FFFF0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*Yn </a:t>
                      </a:r>
                      <a:r>
                        <a:rPr lang="en-GB" sz="1200" dirty="0" err="1"/>
                        <a:t>dibynnu</a:t>
                      </a:r>
                      <a:r>
                        <a:rPr lang="en-GB" sz="1200" dirty="0"/>
                        <a:t> </a:t>
                      </a:r>
                      <a:r>
                        <a:rPr lang="en-GB" sz="1200" dirty="0" err="1"/>
                        <a:t>ar</a:t>
                      </a:r>
                      <a:r>
                        <a:rPr lang="en-GB" sz="1200" dirty="0"/>
                        <a:t> </a:t>
                      </a:r>
                      <a:r>
                        <a:rPr lang="en-GB" sz="1200" dirty="0" err="1"/>
                        <a:t>broffil</a:t>
                      </a:r>
                      <a:r>
                        <a:rPr lang="en-GB" sz="1200" dirty="0"/>
                        <a:t> y </a:t>
                      </a:r>
                      <a:r>
                        <a:rPr lang="en-GB" sz="1200" dirty="0" err="1"/>
                        <a:t>myfyriwr</a:t>
                      </a:r>
                      <a:r>
                        <a:rPr lang="en-GB" sz="1200" dirty="0"/>
                        <a:t>, gall </a:t>
                      </a:r>
                      <a:r>
                        <a:rPr lang="en-GB" sz="1200" dirty="0" err="1"/>
                        <a:t>hyn</a:t>
                      </a:r>
                      <a:r>
                        <a:rPr lang="en-GB" sz="1200" dirty="0"/>
                        <a:t> </a:t>
                      </a:r>
                      <a:r>
                        <a:rPr lang="en-GB" sz="1200" dirty="0" err="1"/>
                        <a:t>fod</a:t>
                      </a:r>
                      <a:r>
                        <a:rPr lang="en-GB" sz="1200" dirty="0"/>
                        <a:t> </a:t>
                      </a:r>
                      <a:r>
                        <a:rPr lang="en-GB" sz="1200" dirty="0" err="1"/>
                        <a:t>yn</a:t>
                      </a:r>
                      <a:r>
                        <a:rPr lang="en-GB" sz="1200" dirty="0"/>
                        <a:t> </a:t>
                      </a:r>
                      <a:r>
                        <a:rPr lang="en-GB" sz="1200" dirty="0" err="1"/>
                        <a:t>ofyniad</a:t>
                      </a:r>
                      <a:r>
                        <a:rPr lang="en-GB" sz="1200" dirty="0"/>
                        <a:t> </a:t>
                      </a:r>
                      <a:r>
                        <a:rPr lang="en-GB" sz="1200" dirty="0" err="1"/>
                        <a:t>i</a:t>
                      </a:r>
                      <a:r>
                        <a:rPr lang="en-GB" sz="1200" dirty="0"/>
                        <a:t> ail-</a:t>
                      </a:r>
                      <a:r>
                        <a:rPr lang="en-GB" sz="1200" dirty="0" err="1"/>
                        <a:t>wneud</a:t>
                      </a:r>
                      <a:r>
                        <a:rPr lang="en-GB" sz="1200" dirty="0"/>
                        <a:t> y </a:t>
                      </a:r>
                      <a:r>
                        <a:rPr lang="en-GB" sz="1200" dirty="0" err="1"/>
                        <a:t>flwyddyn</a:t>
                      </a:r>
                      <a:endParaRPr lang="en-GB" sz="1200" dirty="0"/>
                    </a:p>
                  </a:txBody>
                  <a:tcPr/>
                </a:tc>
                <a:tc>
                  <a:txBody>
                    <a:bodyPr/>
                    <a:lstStyle/>
                    <a:p>
                      <a:endParaRPr lang="en-GB" sz="1200" dirty="0">
                        <a:highlight>
                          <a:srgbClr val="FFFF00"/>
                        </a:highlight>
                      </a:endParaRPr>
                    </a:p>
                  </a:txBody>
                  <a:tcPr/>
                </a:tc>
                <a:extLst>
                  <a:ext uri="{0D108BD9-81ED-4DB2-BD59-A6C34878D82A}">
                    <a16:rowId xmlns:a16="http://schemas.microsoft.com/office/drawing/2014/main" val="1355327710"/>
                  </a:ext>
                </a:extLst>
              </a:tr>
            </a:tbl>
          </a:graphicData>
        </a:graphic>
      </p:graphicFrame>
    </p:spTree>
    <p:extLst>
      <p:ext uri="{BB962C8B-B14F-4D97-AF65-F5344CB8AC3E}">
        <p14:creationId xmlns:p14="http://schemas.microsoft.com/office/powerpoint/2010/main" val="217827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B8CCD-DEB4-42F6-2A22-1F2DE844E2B2}"/>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311D3F2-8E8A-C13D-75EF-8D675C7E40FE}"/>
              </a:ext>
            </a:extLst>
          </p:cNvPr>
          <p:cNvGraphicFramePr/>
          <p:nvPr>
            <p:extLst>
              <p:ext uri="{D42A27DB-BD31-4B8C-83A1-F6EECF244321}">
                <p14:modId xmlns:p14="http://schemas.microsoft.com/office/powerpoint/2010/main" val="1923344961"/>
              </p:ext>
            </p:extLst>
          </p:nvPr>
        </p:nvGraphicFramePr>
        <p:xfrm>
          <a:off x="539026" y="1326509"/>
          <a:ext cx="4665247" cy="2819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a:extLst>
              <a:ext uri="{FF2B5EF4-FFF2-40B4-BE49-F238E27FC236}">
                <a16:creationId xmlns:a16="http://schemas.microsoft.com/office/drawing/2014/main" id="{8F213F5F-9DAB-4CEF-6361-2FE0D29F3DF5}"/>
              </a:ext>
            </a:extLst>
          </p:cNvPr>
          <p:cNvSpPr>
            <a:spLocks noGrp="1"/>
          </p:cNvSpPr>
          <p:nvPr>
            <p:ph type="title"/>
          </p:nvPr>
        </p:nvSpPr>
        <p:spPr>
          <a:xfrm>
            <a:off x="2216150" y="-105480"/>
            <a:ext cx="11594969" cy="1325563"/>
          </a:xfrm>
        </p:spPr>
        <p:txBody>
          <a:bodyPr>
            <a:normAutofit/>
          </a:bodyPr>
          <a:lstStyle/>
          <a:p>
            <a:r>
              <a:rPr lang="en-GB" sz="3600" dirty="0">
                <a:solidFill>
                  <a:schemeClr val="bg1"/>
                </a:solidFill>
              </a:rPr>
              <a:t>Proses </a:t>
            </a:r>
            <a:r>
              <a:rPr lang="en-GB" sz="3600" dirty="0" err="1">
                <a:solidFill>
                  <a:schemeClr val="bg1"/>
                </a:solidFill>
              </a:rPr>
              <a:t>Camymddwyn</a:t>
            </a:r>
            <a:r>
              <a:rPr lang="en-GB" sz="3600" dirty="0">
                <a:solidFill>
                  <a:schemeClr val="bg1"/>
                </a:solidFill>
              </a:rPr>
              <a:t> </a:t>
            </a:r>
            <a:r>
              <a:rPr lang="en-GB" sz="3600" dirty="0" err="1">
                <a:solidFill>
                  <a:schemeClr val="bg1"/>
                </a:solidFill>
              </a:rPr>
              <a:t>Academaidd</a:t>
            </a:r>
            <a:br>
              <a:rPr lang="en-GB" sz="3600" dirty="0">
                <a:solidFill>
                  <a:schemeClr val="bg1"/>
                </a:solidFill>
              </a:rPr>
            </a:br>
            <a:r>
              <a:rPr lang="en-GB" sz="3600" dirty="0">
                <a:solidFill>
                  <a:schemeClr val="bg1"/>
                </a:solidFill>
              </a:rPr>
              <a:t>Academic Misconduct Process</a:t>
            </a:r>
          </a:p>
        </p:txBody>
      </p:sp>
      <p:graphicFrame>
        <p:nvGraphicFramePr>
          <p:cNvPr id="2" name="Diagram 1">
            <a:extLst>
              <a:ext uri="{FF2B5EF4-FFF2-40B4-BE49-F238E27FC236}">
                <a16:creationId xmlns:a16="http://schemas.microsoft.com/office/drawing/2014/main" id="{F1E5FDB7-F818-BBFA-4AC9-B9277FF5B8C7}"/>
              </a:ext>
            </a:extLst>
          </p:cNvPr>
          <p:cNvGraphicFramePr/>
          <p:nvPr>
            <p:extLst>
              <p:ext uri="{D42A27DB-BD31-4B8C-83A1-F6EECF244321}">
                <p14:modId xmlns:p14="http://schemas.microsoft.com/office/powerpoint/2010/main" val="529478787"/>
              </p:ext>
            </p:extLst>
          </p:nvPr>
        </p:nvGraphicFramePr>
        <p:xfrm>
          <a:off x="6607239" y="1326508"/>
          <a:ext cx="4665247" cy="28194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Table 2">
            <a:extLst>
              <a:ext uri="{FF2B5EF4-FFF2-40B4-BE49-F238E27FC236}">
                <a16:creationId xmlns:a16="http://schemas.microsoft.com/office/drawing/2014/main" id="{AC80B386-2F87-A8EF-D9FA-49E29AE73D17}"/>
              </a:ext>
            </a:extLst>
          </p:cNvPr>
          <p:cNvGraphicFramePr>
            <a:graphicFrameLocks noGrp="1"/>
          </p:cNvGraphicFramePr>
          <p:nvPr>
            <p:extLst>
              <p:ext uri="{D42A27DB-BD31-4B8C-83A1-F6EECF244321}">
                <p14:modId xmlns:p14="http://schemas.microsoft.com/office/powerpoint/2010/main" val="2455388970"/>
              </p:ext>
            </p:extLst>
          </p:nvPr>
        </p:nvGraphicFramePr>
        <p:xfrm>
          <a:off x="6473421" y="4559843"/>
          <a:ext cx="4799065" cy="2099796"/>
        </p:xfrm>
        <a:graphic>
          <a:graphicData uri="http://schemas.openxmlformats.org/drawingml/2006/table">
            <a:tbl>
              <a:tblPr firstRow="1" bandRow="1">
                <a:tableStyleId>{5C22544A-7EE6-4342-B048-85BDC9FD1C3A}</a:tableStyleId>
              </a:tblPr>
              <a:tblGrid>
                <a:gridCol w="1001545">
                  <a:extLst>
                    <a:ext uri="{9D8B030D-6E8A-4147-A177-3AD203B41FA5}">
                      <a16:colId xmlns:a16="http://schemas.microsoft.com/office/drawing/2014/main" val="20000"/>
                    </a:ext>
                  </a:extLst>
                </a:gridCol>
                <a:gridCol w="3797520">
                  <a:extLst>
                    <a:ext uri="{9D8B030D-6E8A-4147-A177-3AD203B41FA5}">
                      <a16:colId xmlns:a16="http://schemas.microsoft.com/office/drawing/2014/main" val="20001"/>
                    </a:ext>
                  </a:extLst>
                </a:gridCol>
              </a:tblGrid>
              <a:tr h="287346">
                <a:tc>
                  <a:txBody>
                    <a:bodyPr/>
                    <a:lstStyle/>
                    <a:p>
                      <a:r>
                        <a:rPr lang="en-GB" sz="2400" dirty="0"/>
                        <a:t>Points</a:t>
                      </a:r>
                    </a:p>
                  </a:txBody>
                  <a:tcPr marL="91439" marR="91439" marT="45727" marB="45727"/>
                </a:tc>
                <a:tc>
                  <a:txBody>
                    <a:bodyPr/>
                    <a:lstStyle/>
                    <a:p>
                      <a:r>
                        <a:rPr lang="en-GB" sz="2400" dirty="0"/>
                        <a:t>Penalty</a:t>
                      </a:r>
                    </a:p>
                  </a:txBody>
                  <a:tcPr marL="91439" marR="91439" marT="45727" marB="45727"/>
                </a:tc>
                <a:extLst>
                  <a:ext uri="{0D108BD9-81ED-4DB2-BD59-A6C34878D82A}">
                    <a16:rowId xmlns:a16="http://schemas.microsoft.com/office/drawing/2014/main" val="10000"/>
                  </a:ext>
                </a:extLst>
              </a:tr>
              <a:tr h="265010">
                <a:tc>
                  <a:txBody>
                    <a:bodyPr/>
                    <a:lstStyle/>
                    <a:p>
                      <a:r>
                        <a:rPr lang="en-GB" sz="1100" dirty="0"/>
                        <a:t>190-329</a:t>
                      </a:r>
                    </a:p>
                  </a:txBody>
                  <a:tcPr marL="91439" marR="91439" marT="45727" marB="45727"/>
                </a:tc>
                <a:tc>
                  <a:txBody>
                    <a:bodyPr/>
                    <a:lstStyle/>
                    <a:p>
                      <a:r>
                        <a:rPr lang="en-GB" sz="1100" kern="1200" dirty="0">
                          <a:solidFill>
                            <a:schemeClr val="dk1"/>
                          </a:solidFill>
                          <a:effectLst/>
                          <a:latin typeface="+mn-lt"/>
                          <a:ea typeface="+mn-ea"/>
                          <a:cs typeface="+mn-cs"/>
                        </a:rPr>
                        <a:t>Formal warning letter (further offences will be repeat offences)</a:t>
                      </a:r>
                      <a:endParaRPr lang="en-GB" sz="1100" dirty="0"/>
                    </a:p>
                  </a:txBody>
                  <a:tcPr marL="91439" marR="91439" marT="45727" marB="45727"/>
                </a:tc>
                <a:extLst>
                  <a:ext uri="{0D108BD9-81ED-4DB2-BD59-A6C34878D82A}">
                    <a16:rowId xmlns:a16="http://schemas.microsoft.com/office/drawing/2014/main" val="10001"/>
                  </a:ext>
                </a:extLst>
              </a:tr>
              <a:tr h="162833">
                <a:tc>
                  <a:txBody>
                    <a:bodyPr/>
                    <a:lstStyle/>
                    <a:p>
                      <a:r>
                        <a:rPr lang="en-GB" sz="1100" kern="1200" dirty="0">
                          <a:solidFill>
                            <a:schemeClr val="dk1"/>
                          </a:solidFill>
                          <a:effectLst/>
                          <a:latin typeface="+mn-lt"/>
                          <a:ea typeface="+mn-ea"/>
                          <a:cs typeface="+mn-cs"/>
                        </a:rPr>
                        <a:t>330 – 424</a:t>
                      </a:r>
                      <a:endParaRPr lang="en-GB" sz="1100" dirty="0"/>
                    </a:p>
                  </a:txBody>
                  <a:tcPr marL="91439" marR="91439" marT="45727" marB="45727"/>
                </a:tc>
                <a:tc>
                  <a:txBody>
                    <a:bodyPr/>
                    <a:lstStyle/>
                    <a:p>
                      <a:r>
                        <a:rPr lang="en-GB" sz="1100" kern="1200" dirty="0">
                          <a:solidFill>
                            <a:schemeClr val="dk1"/>
                          </a:solidFill>
                          <a:effectLst/>
                          <a:latin typeface="+mn-lt"/>
                          <a:ea typeface="+mn-ea"/>
                          <a:cs typeface="+mn-cs"/>
                        </a:rPr>
                        <a:t>Component awarded mark of 0% (fail)</a:t>
                      </a:r>
                      <a:endParaRPr lang="en-GB" sz="1100" dirty="0"/>
                    </a:p>
                  </a:txBody>
                  <a:tcPr marL="91439" marR="91439" marT="45727" marB="45727"/>
                </a:tc>
                <a:extLst>
                  <a:ext uri="{0D108BD9-81ED-4DB2-BD59-A6C34878D82A}">
                    <a16:rowId xmlns:a16="http://schemas.microsoft.com/office/drawing/2014/main" val="10002"/>
                  </a:ext>
                </a:extLst>
              </a:tr>
              <a:tr h="265010">
                <a:tc>
                  <a:txBody>
                    <a:bodyPr/>
                    <a:lstStyle/>
                    <a:p>
                      <a:r>
                        <a:rPr lang="en-GB" sz="1100" kern="1200" dirty="0">
                          <a:solidFill>
                            <a:schemeClr val="dk1"/>
                          </a:solidFill>
                          <a:effectLst/>
                          <a:latin typeface="+mn-lt"/>
                          <a:ea typeface="+mn-ea"/>
                          <a:cs typeface="+mn-cs"/>
                        </a:rPr>
                        <a:t>425 – 524</a:t>
                      </a:r>
                      <a:endParaRPr lang="en-GB" sz="1100" dirty="0"/>
                    </a:p>
                  </a:txBody>
                  <a:tcPr marL="91439" marR="91439" marT="45727" marB="45727"/>
                </a:tc>
                <a:tc>
                  <a:txBody>
                    <a:bodyPr/>
                    <a:lstStyle/>
                    <a:p>
                      <a:r>
                        <a:rPr lang="en-GB" sz="1100" kern="1200" dirty="0">
                          <a:solidFill>
                            <a:schemeClr val="dk1"/>
                          </a:solidFill>
                          <a:effectLst/>
                          <a:latin typeface="+mn-lt"/>
                          <a:ea typeface="+mn-ea"/>
                          <a:cs typeface="+mn-cs"/>
                        </a:rPr>
                        <a:t>All components in module awarded mark of 0% (fail)</a:t>
                      </a:r>
                      <a:endParaRPr lang="en-GB" sz="1100" dirty="0"/>
                    </a:p>
                  </a:txBody>
                  <a:tcPr marL="91439" marR="91439" marT="45727" marB="45727"/>
                </a:tc>
                <a:extLst>
                  <a:ext uri="{0D108BD9-81ED-4DB2-BD59-A6C34878D82A}">
                    <a16:rowId xmlns:a16="http://schemas.microsoft.com/office/drawing/2014/main" val="10003"/>
                  </a:ext>
                </a:extLst>
              </a:tr>
              <a:tr h="265010">
                <a:tc>
                  <a:txBody>
                    <a:bodyPr/>
                    <a:lstStyle/>
                    <a:p>
                      <a:r>
                        <a:rPr lang="en-GB" sz="1100" kern="1200" dirty="0">
                          <a:solidFill>
                            <a:schemeClr val="dk1"/>
                          </a:solidFill>
                          <a:effectLst/>
                          <a:latin typeface="+mn-lt"/>
                          <a:ea typeface="+mn-ea"/>
                          <a:cs typeface="+mn-cs"/>
                        </a:rPr>
                        <a:t>525 – 559</a:t>
                      </a:r>
                      <a:endParaRPr lang="en-GB" sz="1100" dirty="0"/>
                    </a:p>
                  </a:txBody>
                  <a:tcPr marL="91439" marR="91439" marT="45727" marB="45727"/>
                </a:tc>
                <a:tc>
                  <a:txBody>
                    <a:bodyPr/>
                    <a:lstStyle/>
                    <a:p>
                      <a:r>
                        <a:rPr lang="en-GB" sz="1100" kern="1200" dirty="0">
                          <a:solidFill>
                            <a:schemeClr val="dk1"/>
                          </a:solidFill>
                          <a:effectLst/>
                          <a:latin typeface="+mn-lt"/>
                          <a:ea typeface="+mn-ea"/>
                          <a:cs typeface="+mn-cs"/>
                        </a:rPr>
                        <a:t>Student expelled from University (retains credit previously gained) </a:t>
                      </a:r>
                      <a:endParaRPr lang="en-GB" sz="1100" dirty="0"/>
                    </a:p>
                  </a:txBody>
                  <a:tcPr marL="91439" marR="91439" marT="45727" marB="45727"/>
                </a:tc>
                <a:extLst>
                  <a:ext uri="{0D108BD9-81ED-4DB2-BD59-A6C34878D82A}">
                    <a16:rowId xmlns:a16="http://schemas.microsoft.com/office/drawing/2014/main" val="10004"/>
                  </a:ext>
                </a:extLst>
              </a:tr>
              <a:tr h="265010">
                <a:tc>
                  <a:txBody>
                    <a:bodyPr/>
                    <a:lstStyle/>
                    <a:p>
                      <a:r>
                        <a:rPr lang="en-GB" sz="1100" kern="1200" dirty="0">
                          <a:solidFill>
                            <a:schemeClr val="dk1"/>
                          </a:solidFill>
                          <a:effectLst/>
                          <a:latin typeface="+mn-lt"/>
                          <a:ea typeface="+mn-ea"/>
                          <a:cs typeface="+mn-cs"/>
                        </a:rPr>
                        <a:t>560+</a:t>
                      </a:r>
                      <a:endParaRPr lang="en-GB" sz="1100" dirty="0"/>
                    </a:p>
                  </a:txBody>
                  <a:tcPr marL="91439" marR="91439" marT="45727" marB="45727"/>
                </a:tc>
                <a:tc>
                  <a:txBody>
                    <a:bodyPr/>
                    <a:lstStyle/>
                    <a:p>
                      <a:r>
                        <a:rPr lang="en-GB" sz="1100" kern="1200" dirty="0">
                          <a:solidFill>
                            <a:schemeClr val="dk1"/>
                          </a:solidFill>
                          <a:effectLst/>
                          <a:latin typeface="+mn-lt"/>
                          <a:ea typeface="+mn-ea"/>
                          <a:cs typeface="+mn-cs"/>
                        </a:rPr>
                        <a:t>Student expelled from University (loses all credit from programme)</a:t>
                      </a:r>
                      <a:endParaRPr lang="en-GB" sz="1100" dirty="0"/>
                    </a:p>
                  </a:txBody>
                  <a:tcPr marL="91439" marR="91439" marT="45727" marB="45727"/>
                </a:tc>
                <a:extLst>
                  <a:ext uri="{0D108BD9-81ED-4DB2-BD59-A6C34878D82A}">
                    <a16:rowId xmlns:a16="http://schemas.microsoft.com/office/drawing/2014/main" val="10005"/>
                  </a:ext>
                </a:extLst>
              </a:tr>
            </a:tbl>
          </a:graphicData>
        </a:graphic>
      </p:graphicFrame>
      <p:graphicFrame>
        <p:nvGraphicFramePr>
          <p:cNvPr id="8" name="Table 7">
            <a:extLst>
              <a:ext uri="{FF2B5EF4-FFF2-40B4-BE49-F238E27FC236}">
                <a16:creationId xmlns:a16="http://schemas.microsoft.com/office/drawing/2014/main" id="{49C76B35-923B-F48A-A02D-C754E1E4F9BD}"/>
              </a:ext>
            </a:extLst>
          </p:cNvPr>
          <p:cNvGraphicFramePr>
            <a:graphicFrameLocks noGrp="1"/>
          </p:cNvGraphicFramePr>
          <p:nvPr>
            <p:extLst>
              <p:ext uri="{D42A27DB-BD31-4B8C-83A1-F6EECF244321}">
                <p14:modId xmlns:p14="http://schemas.microsoft.com/office/powerpoint/2010/main" val="3090516899"/>
              </p:ext>
            </p:extLst>
          </p:nvPr>
        </p:nvGraphicFramePr>
        <p:xfrm>
          <a:off x="539026" y="4562853"/>
          <a:ext cx="4799065" cy="2139600"/>
        </p:xfrm>
        <a:graphic>
          <a:graphicData uri="http://schemas.openxmlformats.org/drawingml/2006/table">
            <a:tbl>
              <a:tblPr firstRow="1" bandRow="1">
                <a:tableStyleId>{5C22544A-7EE6-4342-B048-85BDC9FD1C3A}</a:tableStyleId>
              </a:tblPr>
              <a:tblGrid>
                <a:gridCol w="1001545">
                  <a:extLst>
                    <a:ext uri="{9D8B030D-6E8A-4147-A177-3AD203B41FA5}">
                      <a16:colId xmlns:a16="http://schemas.microsoft.com/office/drawing/2014/main" val="20000"/>
                    </a:ext>
                  </a:extLst>
                </a:gridCol>
                <a:gridCol w="3797520">
                  <a:extLst>
                    <a:ext uri="{9D8B030D-6E8A-4147-A177-3AD203B41FA5}">
                      <a16:colId xmlns:a16="http://schemas.microsoft.com/office/drawing/2014/main" val="20001"/>
                    </a:ext>
                  </a:extLst>
                </a:gridCol>
              </a:tblGrid>
              <a:tr h="287346">
                <a:tc>
                  <a:txBody>
                    <a:bodyPr/>
                    <a:lstStyle/>
                    <a:p>
                      <a:r>
                        <a:rPr lang="en-GB" sz="1600" dirty="0" err="1"/>
                        <a:t>Pwyntiau</a:t>
                      </a:r>
                      <a:endParaRPr lang="en-GB" sz="1600" dirty="0"/>
                    </a:p>
                  </a:txBody>
                  <a:tcPr marL="91439" marR="91439" marT="45727" marB="45727"/>
                </a:tc>
                <a:tc>
                  <a:txBody>
                    <a:bodyPr/>
                    <a:lstStyle/>
                    <a:p>
                      <a:r>
                        <a:rPr lang="en-GB" sz="1600" dirty="0" err="1"/>
                        <a:t>Cosb</a:t>
                      </a:r>
                      <a:endParaRPr lang="en-GB" sz="1600" dirty="0"/>
                    </a:p>
                  </a:txBody>
                  <a:tcPr marL="91439" marR="91439" marT="45727" marB="45727"/>
                </a:tc>
                <a:extLst>
                  <a:ext uri="{0D108BD9-81ED-4DB2-BD59-A6C34878D82A}">
                    <a16:rowId xmlns:a16="http://schemas.microsoft.com/office/drawing/2014/main" val="10000"/>
                  </a:ext>
                </a:extLst>
              </a:tr>
              <a:tr h="265010">
                <a:tc>
                  <a:txBody>
                    <a:bodyPr/>
                    <a:lstStyle/>
                    <a:p>
                      <a:r>
                        <a:rPr lang="en-GB" sz="1100" dirty="0"/>
                        <a:t>190-329</a:t>
                      </a:r>
                    </a:p>
                  </a:txBody>
                  <a:tcPr marL="91439" marR="91439" marT="45727" marB="45727"/>
                </a:tc>
                <a:tc>
                  <a:txBody>
                    <a:bodyPr/>
                    <a:lstStyle/>
                    <a:p>
                      <a:r>
                        <a:rPr lang="en-GB" sz="1100" kern="1200" dirty="0" err="1">
                          <a:solidFill>
                            <a:schemeClr val="dk1"/>
                          </a:solidFill>
                          <a:effectLst/>
                          <a:latin typeface="+mn-lt"/>
                          <a:ea typeface="+mn-ea"/>
                          <a:cs typeface="+mn-cs"/>
                        </a:rPr>
                        <a:t>Llythyr</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ffurfiol</a:t>
                      </a:r>
                      <a:r>
                        <a:rPr lang="en-GB" sz="1100" kern="1200" dirty="0">
                          <a:solidFill>
                            <a:schemeClr val="dk1"/>
                          </a:solidFill>
                          <a:effectLst/>
                          <a:latin typeface="+mn-lt"/>
                          <a:ea typeface="+mn-ea"/>
                          <a:cs typeface="+mn-cs"/>
                        </a:rPr>
                        <a:t> o </a:t>
                      </a:r>
                      <a:r>
                        <a:rPr lang="en-GB" sz="1100" kern="1200" dirty="0" err="1">
                          <a:solidFill>
                            <a:schemeClr val="dk1"/>
                          </a:solidFill>
                          <a:effectLst/>
                          <a:latin typeface="+mn-lt"/>
                          <a:ea typeface="+mn-ea"/>
                          <a:cs typeface="+mn-cs"/>
                        </a:rPr>
                        <a:t>rybudd</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bydd</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troseddau</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dilynol</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yn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achosion</a:t>
                      </a:r>
                      <a:r>
                        <a:rPr lang="en-GB" sz="1100" kern="1200" dirty="0">
                          <a:solidFill>
                            <a:schemeClr val="dk1"/>
                          </a:solidFill>
                          <a:effectLst/>
                          <a:latin typeface="+mn-lt"/>
                          <a:ea typeface="+mn-ea"/>
                          <a:cs typeface="+mn-cs"/>
                        </a:rPr>
                        <a:t> o </a:t>
                      </a:r>
                      <a:r>
                        <a:rPr lang="en-GB" sz="1100" kern="1200" dirty="0" err="1">
                          <a:solidFill>
                            <a:schemeClr val="dk1"/>
                          </a:solidFill>
                          <a:effectLst/>
                          <a:latin typeface="+mn-lt"/>
                          <a:ea typeface="+mn-ea"/>
                          <a:cs typeface="+mn-cs"/>
                        </a:rPr>
                        <a:t>aildroseddu</a:t>
                      </a:r>
                      <a:r>
                        <a:rPr lang="en-GB" sz="1100" kern="1200" dirty="0">
                          <a:solidFill>
                            <a:schemeClr val="dk1"/>
                          </a:solidFill>
                          <a:effectLst/>
                          <a:latin typeface="+mn-lt"/>
                          <a:ea typeface="+mn-ea"/>
                          <a:cs typeface="+mn-cs"/>
                        </a:rPr>
                        <a:t>)</a:t>
                      </a:r>
                      <a:endParaRPr lang="en-GB" sz="1100" dirty="0"/>
                    </a:p>
                  </a:txBody>
                  <a:tcPr marL="91439" marR="91439" marT="45727" marB="45727"/>
                </a:tc>
                <a:extLst>
                  <a:ext uri="{0D108BD9-81ED-4DB2-BD59-A6C34878D82A}">
                    <a16:rowId xmlns:a16="http://schemas.microsoft.com/office/drawing/2014/main" val="10001"/>
                  </a:ext>
                </a:extLst>
              </a:tr>
              <a:tr h="162833">
                <a:tc>
                  <a:txBody>
                    <a:bodyPr/>
                    <a:lstStyle/>
                    <a:p>
                      <a:r>
                        <a:rPr lang="en-GB" sz="1100" kern="1200" dirty="0">
                          <a:solidFill>
                            <a:schemeClr val="dk1"/>
                          </a:solidFill>
                          <a:effectLst/>
                          <a:latin typeface="+mn-lt"/>
                          <a:ea typeface="+mn-ea"/>
                          <a:cs typeface="+mn-cs"/>
                        </a:rPr>
                        <a:t>330 – 424</a:t>
                      </a:r>
                      <a:endParaRPr lang="en-GB" sz="1100" dirty="0"/>
                    </a:p>
                  </a:txBody>
                  <a:tcPr marL="91439" marR="91439" marT="45727" marB="45727"/>
                </a:tc>
                <a:tc>
                  <a:txBody>
                    <a:bodyPr/>
                    <a:lstStyle/>
                    <a:p>
                      <a:r>
                        <a:rPr lang="en-GB" sz="1100" kern="1200" dirty="0" err="1">
                          <a:solidFill>
                            <a:schemeClr val="dk1"/>
                          </a:solidFill>
                          <a:effectLst/>
                          <a:latin typeface="+mn-lt"/>
                          <a:ea typeface="+mn-ea"/>
                          <a:cs typeface="+mn-cs"/>
                        </a:rPr>
                        <a:t>Dyfarnu</a:t>
                      </a:r>
                      <a:r>
                        <a:rPr lang="en-GB" sz="1100" kern="1200" dirty="0">
                          <a:solidFill>
                            <a:schemeClr val="dk1"/>
                          </a:solidFill>
                          <a:effectLst/>
                          <a:latin typeface="+mn-lt"/>
                          <a:ea typeface="+mn-ea"/>
                          <a:cs typeface="+mn-cs"/>
                        </a:rPr>
                        <a:t> marc o 0% am yr </a:t>
                      </a:r>
                      <a:r>
                        <a:rPr lang="en-GB" sz="1100" kern="1200" dirty="0" err="1">
                          <a:solidFill>
                            <a:schemeClr val="dk1"/>
                          </a:solidFill>
                          <a:effectLst/>
                          <a:latin typeface="+mn-lt"/>
                          <a:ea typeface="+mn-ea"/>
                          <a:cs typeface="+mn-cs"/>
                        </a:rPr>
                        <a:t>elfen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methu</a:t>
                      </a:r>
                      <a:r>
                        <a:rPr lang="en-GB" sz="1100" kern="1200" dirty="0">
                          <a:solidFill>
                            <a:schemeClr val="dk1"/>
                          </a:solidFill>
                          <a:effectLst/>
                          <a:latin typeface="+mn-lt"/>
                          <a:ea typeface="+mn-ea"/>
                          <a:cs typeface="+mn-cs"/>
                        </a:rPr>
                        <a:t>)</a:t>
                      </a:r>
                      <a:endParaRPr lang="en-GB" sz="1100" dirty="0"/>
                    </a:p>
                  </a:txBody>
                  <a:tcPr marL="91439" marR="91439" marT="45727" marB="45727"/>
                </a:tc>
                <a:extLst>
                  <a:ext uri="{0D108BD9-81ED-4DB2-BD59-A6C34878D82A}">
                    <a16:rowId xmlns:a16="http://schemas.microsoft.com/office/drawing/2014/main" val="10002"/>
                  </a:ext>
                </a:extLst>
              </a:tr>
              <a:tr h="265010">
                <a:tc>
                  <a:txBody>
                    <a:bodyPr/>
                    <a:lstStyle/>
                    <a:p>
                      <a:r>
                        <a:rPr lang="en-GB" sz="1100" kern="1200" dirty="0">
                          <a:solidFill>
                            <a:schemeClr val="dk1"/>
                          </a:solidFill>
                          <a:effectLst/>
                          <a:latin typeface="+mn-lt"/>
                          <a:ea typeface="+mn-ea"/>
                          <a:cs typeface="+mn-cs"/>
                        </a:rPr>
                        <a:t>425 – 524</a:t>
                      </a:r>
                      <a:endParaRPr lang="en-GB" sz="1100" dirty="0"/>
                    </a:p>
                  </a:txBody>
                  <a:tcPr marL="91439" marR="91439" marT="45727" marB="45727"/>
                </a:tc>
                <a:tc>
                  <a:txBody>
                    <a:bodyPr/>
                    <a:lstStyle/>
                    <a:p>
                      <a:r>
                        <a:rPr lang="en-GB" sz="1100" kern="1200" dirty="0" err="1">
                          <a:solidFill>
                            <a:schemeClr val="dk1"/>
                          </a:solidFill>
                          <a:effectLst/>
                          <a:latin typeface="+mn-lt"/>
                          <a:ea typeface="+mn-ea"/>
                          <a:cs typeface="+mn-cs"/>
                        </a:rPr>
                        <a:t>Dyfarnu</a:t>
                      </a:r>
                      <a:r>
                        <a:rPr lang="en-GB" sz="1100" kern="1200" dirty="0">
                          <a:solidFill>
                            <a:schemeClr val="dk1"/>
                          </a:solidFill>
                          <a:effectLst/>
                          <a:latin typeface="+mn-lt"/>
                          <a:ea typeface="+mn-ea"/>
                          <a:cs typeface="+mn-cs"/>
                        </a:rPr>
                        <a:t> marc o 0% am bob </a:t>
                      </a:r>
                      <a:r>
                        <a:rPr lang="en-GB" sz="1100" kern="1200" dirty="0" err="1">
                          <a:solidFill>
                            <a:schemeClr val="dk1"/>
                          </a:solidFill>
                          <a:effectLst/>
                          <a:latin typeface="+mn-lt"/>
                          <a:ea typeface="+mn-ea"/>
                          <a:cs typeface="+mn-cs"/>
                        </a:rPr>
                        <a:t>elfen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yn</a:t>
                      </a:r>
                      <a:r>
                        <a:rPr lang="en-GB" sz="1100" kern="1200" dirty="0">
                          <a:solidFill>
                            <a:schemeClr val="dk1"/>
                          </a:solidFill>
                          <a:effectLst/>
                          <a:latin typeface="+mn-lt"/>
                          <a:ea typeface="+mn-ea"/>
                          <a:cs typeface="+mn-cs"/>
                        </a:rPr>
                        <a:t> y </a:t>
                      </a:r>
                      <a:r>
                        <a:rPr lang="en-GB" sz="1100" kern="1200" dirty="0" err="1">
                          <a:solidFill>
                            <a:schemeClr val="dk1"/>
                          </a:solidFill>
                          <a:effectLst/>
                          <a:latin typeface="+mn-lt"/>
                          <a:ea typeface="+mn-ea"/>
                          <a:cs typeface="+mn-cs"/>
                        </a:rPr>
                        <a:t>modwl</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methu</a:t>
                      </a:r>
                      <a:r>
                        <a:rPr lang="en-GB" sz="1100" kern="1200" dirty="0">
                          <a:solidFill>
                            <a:schemeClr val="dk1"/>
                          </a:solidFill>
                          <a:effectLst/>
                          <a:latin typeface="+mn-lt"/>
                          <a:ea typeface="+mn-ea"/>
                          <a:cs typeface="+mn-cs"/>
                        </a:rPr>
                        <a:t>)</a:t>
                      </a:r>
                      <a:endParaRPr lang="en-GB" sz="1100" dirty="0"/>
                    </a:p>
                  </a:txBody>
                  <a:tcPr marL="91439" marR="91439" marT="45727" marB="45727"/>
                </a:tc>
                <a:extLst>
                  <a:ext uri="{0D108BD9-81ED-4DB2-BD59-A6C34878D82A}">
                    <a16:rowId xmlns:a16="http://schemas.microsoft.com/office/drawing/2014/main" val="10003"/>
                  </a:ext>
                </a:extLst>
              </a:tr>
              <a:tr h="265010">
                <a:tc>
                  <a:txBody>
                    <a:bodyPr/>
                    <a:lstStyle/>
                    <a:p>
                      <a:r>
                        <a:rPr lang="en-GB" sz="1100" kern="1200" dirty="0">
                          <a:solidFill>
                            <a:schemeClr val="dk1"/>
                          </a:solidFill>
                          <a:effectLst/>
                          <a:latin typeface="+mn-lt"/>
                          <a:ea typeface="+mn-ea"/>
                          <a:cs typeface="+mn-cs"/>
                        </a:rPr>
                        <a:t>525 – 559</a:t>
                      </a:r>
                      <a:endParaRPr lang="en-GB" sz="1100" dirty="0"/>
                    </a:p>
                  </a:txBody>
                  <a:tcPr marL="91439" marR="91439" marT="45727" marB="45727"/>
                </a:tc>
                <a:tc>
                  <a:txBody>
                    <a:bodyPr/>
                    <a:lstStyle/>
                    <a:p>
                      <a:r>
                        <a:rPr lang="en-GB" sz="1100" kern="1200" dirty="0" err="1">
                          <a:solidFill>
                            <a:schemeClr val="dk1"/>
                          </a:solidFill>
                          <a:effectLst/>
                          <a:latin typeface="+mn-lt"/>
                          <a:ea typeface="+mn-ea"/>
                          <a:cs typeface="+mn-cs"/>
                        </a:rPr>
                        <a:t>Diarddel</a:t>
                      </a:r>
                      <a:r>
                        <a:rPr lang="en-GB" sz="1100" kern="1200" dirty="0">
                          <a:solidFill>
                            <a:schemeClr val="dk1"/>
                          </a:solidFill>
                          <a:effectLst/>
                          <a:latin typeface="+mn-lt"/>
                          <a:ea typeface="+mn-ea"/>
                          <a:cs typeface="+mn-cs"/>
                        </a:rPr>
                        <a:t> y </a:t>
                      </a:r>
                      <a:r>
                        <a:rPr lang="en-GB" sz="1100" kern="1200" dirty="0" err="1">
                          <a:solidFill>
                            <a:schemeClr val="dk1"/>
                          </a:solidFill>
                          <a:effectLst/>
                          <a:latin typeface="+mn-lt"/>
                          <a:ea typeface="+mn-ea"/>
                          <a:cs typeface="+mn-cs"/>
                        </a:rPr>
                        <a:t>myfyriwr</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o’r</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Brifysgol</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cadw</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credydau</a:t>
                      </a:r>
                      <a:r>
                        <a:rPr lang="en-GB" sz="1100" kern="1200" dirty="0">
                          <a:solidFill>
                            <a:schemeClr val="dk1"/>
                          </a:solidFill>
                          <a:effectLst/>
                          <a:latin typeface="+mn-lt"/>
                          <a:ea typeface="+mn-ea"/>
                          <a:cs typeface="+mn-cs"/>
                        </a:rPr>
                        <a:t> a </a:t>
                      </a:r>
                      <a:r>
                        <a:rPr lang="en-GB" sz="1100" kern="1200" dirty="0" err="1">
                          <a:solidFill>
                            <a:schemeClr val="dk1"/>
                          </a:solidFill>
                          <a:effectLst/>
                          <a:latin typeface="+mn-lt"/>
                          <a:ea typeface="+mn-ea"/>
                          <a:cs typeface="+mn-cs"/>
                        </a:rPr>
                        <a:t>enillwyd</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yn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flaenorol</a:t>
                      </a:r>
                      <a:r>
                        <a:rPr lang="en-GB" sz="1100" kern="1200" dirty="0">
                          <a:solidFill>
                            <a:schemeClr val="dk1"/>
                          </a:solidFill>
                          <a:effectLst/>
                          <a:latin typeface="+mn-lt"/>
                          <a:ea typeface="+mn-ea"/>
                          <a:cs typeface="+mn-cs"/>
                        </a:rPr>
                        <a:t>)</a:t>
                      </a:r>
                      <a:endParaRPr lang="en-GB" sz="1100" dirty="0"/>
                    </a:p>
                  </a:txBody>
                  <a:tcPr marL="91439" marR="91439" marT="45727" marB="45727"/>
                </a:tc>
                <a:extLst>
                  <a:ext uri="{0D108BD9-81ED-4DB2-BD59-A6C34878D82A}">
                    <a16:rowId xmlns:a16="http://schemas.microsoft.com/office/drawing/2014/main" val="10004"/>
                  </a:ext>
                </a:extLst>
              </a:tr>
              <a:tr h="265010">
                <a:tc>
                  <a:txBody>
                    <a:bodyPr/>
                    <a:lstStyle/>
                    <a:p>
                      <a:r>
                        <a:rPr lang="en-GB" sz="1100" kern="1200" dirty="0">
                          <a:solidFill>
                            <a:schemeClr val="dk1"/>
                          </a:solidFill>
                          <a:effectLst/>
                          <a:latin typeface="+mn-lt"/>
                          <a:ea typeface="+mn-ea"/>
                          <a:cs typeface="+mn-cs"/>
                        </a:rPr>
                        <a:t>560+</a:t>
                      </a:r>
                      <a:endParaRPr lang="en-GB" sz="1100" dirty="0"/>
                    </a:p>
                  </a:txBody>
                  <a:tcPr marL="91439" marR="91439" marT="45727" marB="45727"/>
                </a:tc>
                <a:tc>
                  <a:txBody>
                    <a:bodyPr/>
                    <a:lstStyle/>
                    <a:p>
                      <a:r>
                        <a:rPr lang="en-GB" sz="1100" kern="1200" dirty="0" err="1">
                          <a:solidFill>
                            <a:schemeClr val="dk1"/>
                          </a:solidFill>
                          <a:effectLst/>
                          <a:latin typeface="+mn-lt"/>
                          <a:ea typeface="+mn-ea"/>
                          <a:cs typeface="+mn-cs"/>
                        </a:rPr>
                        <a:t>Diarddel</a:t>
                      </a:r>
                      <a:r>
                        <a:rPr lang="en-GB" sz="1100" kern="1200" dirty="0">
                          <a:solidFill>
                            <a:schemeClr val="dk1"/>
                          </a:solidFill>
                          <a:effectLst/>
                          <a:latin typeface="+mn-lt"/>
                          <a:ea typeface="+mn-ea"/>
                          <a:cs typeface="+mn-cs"/>
                        </a:rPr>
                        <a:t> y </a:t>
                      </a:r>
                      <a:r>
                        <a:rPr lang="en-GB" sz="1100" kern="1200" dirty="0" err="1">
                          <a:solidFill>
                            <a:schemeClr val="dk1"/>
                          </a:solidFill>
                          <a:effectLst/>
                          <a:latin typeface="+mn-lt"/>
                          <a:ea typeface="+mn-ea"/>
                          <a:cs typeface="+mn-cs"/>
                        </a:rPr>
                        <a:t>myfyriwr</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o’r</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Brifysgol</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colli’r</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holl</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gredydau</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o’r</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rhaglen</a:t>
                      </a:r>
                      <a:r>
                        <a:rPr lang="en-GB" sz="1100" kern="1200" dirty="0">
                          <a:solidFill>
                            <a:schemeClr val="dk1"/>
                          </a:solidFill>
                          <a:effectLst/>
                          <a:latin typeface="+mn-lt"/>
                          <a:ea typeface="+mn-ea"/>
                          <a:cs typeface="+mn-cs"/>
                        </a:rPr>
                        <a:t>)</a:t>
                      </a:r>
                      <a:endParaRPr lang="en-GB" sz="1100" dirty="0"/>
                    </a:p>
                  </a:txBody>
                  <a:tcPr marL="91439" marR="91439" marT="45727" marB="45727"/>
                </a:tc>
                <a:extLst>
                  <a:ext uri="{0D108BD9-81ED-4DB2-BD59-A6C34878D82A}">
                    <a16:rowId xmlns:a16="http://schemas.microsoft.com/office/drawing/2014/main" val="10005"/>
                  </a:ext>
                </a:extLst>
              </a:tr>
            </a:tbl>
          </a:graphicData>
        </a:graphic>
      </p:graphicFrame>
      <p:cxnSp>
        <p:nvCxnSpPr>
          <p:cNvPr id="10" name="Straight Connector 9">
            <a:extLst>
              <a:ext uri="{FF2B5EF4-FFF2-40B4-BE49-F238E27FC236}">
                <a16:creationId xmlns:a16="http://schemas.microsoft.com/office/drawing/2014/main" id="{DDA80289-A0F7-D929-D9C2-9BC238FCCEB9}"/>
              </a:ext>
            </a:extLst>
          </p:cNvPr>
          <p:cNvCxnSpPr/>
          <p:nvPr/>
        </p:nvCxnSpPr>
        <p:spPr>
          <a:xfrm>
            <a:off x="5903709" y="1326508"/>
            <a:ext cx="0" cy="533614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839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53BE3-324D-5ED3-E8B1-75897C444A8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00F4085-DD2E-01AE-9191-544445A11970}"/>
              </a:ext>
            </a:extLst>
          </p:cNvPr>
          <p:cNvSpPr/>
          <p:nvPr/>
        </p:nvSpPr>
        <p:spPr>
          <a:xfrm>
            <a:off x="0" y="1526171"/>
            <a:ext cx="12192000" cy="1534389"/>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F874D95-9998-D00E-6D90-0B2E6AC97283}"/>
              </a:ext>
            </a:extLst>
          </p:cNvPr>
          <p:cNvSpPr/>
          <p:nvPr/>
        </p:nvSpPr>
        <p:spPr>
          <a:xfrm>
            <a:off x="0" y="3174853"/>
            <a:ext cx="12192000" cy="153438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9D40A94-DD1B-F1C9-0391-CEF04E271EDB}"/>
              </a:ext>
            </a:extLst>
          </p:cNvPr>
          <p:cNvSpPr>
            <a:spLocks noGrp="1"/>
          </p:cNvSpPr>
          <p:nvPr>
            <p:ph type="title"/>
          </p:nvPr>
        </p:nvSpPr>
        <p:spPr>
          <a:xfrm>
            <a:off x="911424" y="3608523"/>
            <a:ext cx="10363200" cy="1362075"/>
          </a:xfrm>
        </p:spPr>
        <p:txBody>
          <a:bodyPr/>
          <a:lstStyle/>
          <a:p>
            <a:r>
              <a:rPr lang="en-US">
                <a:solidFill>
                  <a:schemeClr val="bg1"/>
                </a:solidFill>
                <a:ea typeface="ＭＳ Ｐゴシック" panose="020B0600070205080204" pitchFamily="34" charset="-128"/>
              </a:rPr>
              <a:t>Examination Boards</a:t>
            </a:r>
            <a:endParaRPr lang="en-GB">
              <a:solidFill>
                <a:schemeClr val="bg1"/>
              </a:solidFill>
            </a:endParaRPr>
          </a:p>
        </p:txBody>
      </p:sp>
      <p:sp>
        <p:nvSpPr>
          <p:cNvPr id="3" name="Text Placeholder 2">
            <a:extLst>
              <a:ext uri="{FF2B5EF4-FFF2-40B4-BE49-F238E27FC236}">
                <a16:creationId xmlns:a16="http://schemas.microsoft.com/office/drawing/2014/main" id="{322218E1-0A03-B51F-4562-5601C3B11D10}"/>
              </a:ext>
            </a:extLst>
          </p:cNvPr>
          <p:cNvSpPr>
            <a:spLocks noGrp="1"/>
          </p:cNvSpPr>
          <p:nvPr>
            <p:ph type="body" idx="1"/>
          </p:nvPr>
        </p:nvSpPr>
        <p:spPr>
          <a:xfrm>
            <a:off x="911424" y="1846980"/>
            <a:ext cx="10363200" cy="1500187"/>
          </a:xfrm>
        </p:spPr>
        <p:txBody>
          <a:bodyPr/>
          <a:lstStyle/>
          <a:p>
            <a:r>
              <a:rPr lang="en-GB" sz="4000" b="1" cap="all">
                <a:solidFill>
                  <a:schemeClr val="bg1"/>
                </a:solidFill>
                <a:latin typeface="+mj-lt"/>
                <a:ea typeface="ＭＳ Ｐゴシック" panose="020B0600070205080204" pitchFamily="34" charset="-128"/>
                <a:cs typeface="+mj-cs"/>
              </a:rPr>
              <a:t>BYRDDAU ARHOLI</a:t>
            </a:r>
          </a:p>
          <a:p>
            <a:endParaRPr lang="en-GB" sz="4000" b="1" cap="all">
              <a:solidFill>
                <a:schemeClr val="bg1"/>
              </a:solidFill>
              <a:latin typeface="+mj-lt"/>
              <a:ea typeface="ＭＳ Ｐゴシック" panose="020B0600070205080204" pitchFamily="34" charset="-128"/>
              <a:cs typeface="+mj-cs"/>
            </a:endParaRPr>
          </a:p>
        </p:txBody>
      </p:sp>
    </p:spTree>
    <p:extLst>
      <p:ext uri="{BB962C8B-B14F-4D97-AF65-F5344CB8AC3E}">
        <p14:creationId xmlns:p14="http://schemas.microsoft.com/office/powerpoint/2010/main" val="172221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A282-ED7B-E789-54F4-A3954A07C01B}"/>
              </a:ext>
            </a:extLst>
          </p:cNvPr>
          <p:cNvSpPr>
            <a:spLocks noGrp="1"/>
          </p:cNvSpPr>
          <p:nvPr>
            <p:ph type="title"/>
          </p:nvPr>
        </p:nvSpPr>
        <p:spPr>
          <a:xfrm>
            <a:off x="301657" y="1420926"/>
            <a:ext cx="4972795" cy="1325563"/>
          </a:xfrm>
        </p:spPr>
        <p:txBody>
          <a:bodyPr/>
          <a:lstStyle/>
          <a:p>
            <a:r>
              <a:rPr lang="cy-GB" noProof="0"/>
              <a:t>Cylch Gorchwyl</a:t>
            </a:r>
          </a:p>
        </p:txBody>
      </p:sp>
      <p:sp>
        <p:nvSpPr>
          <p:cNvPr id="3" name="Content Placeholder 2">
            <a:extLst>
              <a:ext uri="{FF2B5EF4-FFF2-40B4-BE49-F238E27FC236}">
                <a16:creationId xmlns:a16="http://schemas.microsoft.com/office/drawing/2014/main" id="{B30770AF-E78C-D052-64F8-A8FF24439261}"/>
              </a:ext>
            </a:extLst>
          </p:cNvPr>
          <p:cNvSpPr>
            <a:spLocks noGrp="1"/>
          </p:cNvSpPr>
          <p:nvPr>
            <p:ph idx="1"/>
          </p:nvPr>
        </p:nvSpPr>
        <p:spPr>
          <a:xfrm>
            <a:off x="301657" y="2639201"/>
            <a:ext cx="4972795" cy="3651349"/>
          </a:xfrm>
        </p:spPr>
        <p:txBody>
          <a:bodyPr>
            <a:normAutofit fontScale="55000" lnSpcReduction="20000"/>
          </a:bodyPr>
          <a:lstStyle/>
          <a:p>
            <a:pPr lvl="0"/>
            <a:r>
              <a:rPr lang="cy-GB" dirty="0"/>
              <a:t>Sicrhau y rhoddir ystyriaeth briodol i fyfyrwyr unigol a bod safon academaidd dyfarniadau rhaglen yn cael ei chynnal.</a:t>
            </a:r>
            <a:endParaRPr lang="en-GB" dirty="0"/>
          </a:p>
          <a:p>
            <a:pPr lvl="0"/>
            <a:r>
              <a:rPr lang="cy-GB" dirty="0"/>
              <a:t>Sicrhau bod holl reoliadau priodol y Brifysgol, y Corff Proffesiynol, a’r Rhaglen yn cael eu cyflawni. </a:t>
            </a:r>
            <a:endParaRPr lang="en-GB" dirty="0"/>
          </a:p>
          <a:p>
            <a:pPr lvl="0"/>
            <a:r>
              <a:rPr lang="cy-GB" dirty="0"/>
              <a:t>Cymeradwyo a chadarnhau cywirdeb y cofnod canolog, yn cynnwys unrhyw newidiadau. </a:t>
            </a:r>
            <a:endParaRPr lang="en-GB" dirty="0"/>
          </a:p>
          <a:p>
            <a:pPr lvl="0"/>
            <a:r>
              <a:rPr lang="cy-GB" dirty="0"/>
              <a:t>Cymeradwyo a chadarnhau holl ganlyniadau’r myfyrwyr o ran dilyniant, dyfarnu a dyfarniadau ymadael. </a:t>
            </a:r>
            <a:endParaRPr lang="en-GB" dirty="0"/>
          </a:p>
          <a:p>
            <a:pPr lvl="0"/>
            <a:r>
              <a:rPr lang="cy-GB" dirty="0"/>
              <a:t>Cymeradwyo a chadarnhau’r sefyllfa adfer yn achos myfyrwyr sydd wedi methu â bodloni’r meini prawf dilyniant.</a:t>
            </a:r>
            <a:endParaRPr lang="en-GB" dirty="0"/>
          </a:p>
          <a:p>
            <a:pPr lvl="0"/>
            <a:r>
              <a:rPr lang="cy-GB" dirty="0"/>
              <a:t>Sicrhau cymeradwyaeth yr Arholwr Allanol ar gyfer pob argymhelliad yn ymwneud â dilyniant a dyfarniadau myfyrwyr.</a:t>
            </a:r>
            <a:endParaRPr lang="en-GB" dirty="0"/>
          </a:p>
          <a:p>
            <a:r>
              <a:rPr lang="cy-GB" dirty="0"/>
              <a:t>Cymeradwyo a chadarnhau dyfarniadau Cyrff Proffesiynol, lle bo hynny’n briodol</a:t>
            </a:r>
            <a:endParaRPr lang="en-GB" dirty="0"/>
          </a:p>
        </p:txBody>
      </p:sp>
      <p:sp>
        <p:nvSpPr>
          <p:cNvPr id="4" name="Title 1">
            <a:extLst>
              <a:ext uri="{FF2B5EF4-FFF2-40B4-BE49-F238E27FC236}">
                <a16:creationId xmlns:a16="http://schemas.microsoft.com/office/drawing/2014/main" id="{3CE3470B-9671-CA9B-FFA8-7D1EDEBA577A}"/>
              </a:ext>
            </a:extLst>
          </p:cNvPr>
          <p:cNvSpPr txBox="1">
            <a:spLocks/>
          </p:cNvSpPr>
          <p:nvPr/>
        </p:nvSpPr>
        <p:spPr>
          <a:xfrm>
            <a:off x="6170571" y="1313638"/>
            <a:ext cx="49727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Terms of Reference</a:t>
            </a:r>
            <a:endParaRPr lang="en-GB" dirty="0"/>
          </a:p>
        </p:txBody>
      </p:sp>
      <p:sp>
        <p:nvSpPr>
          <p:cNvPr id="5" name="Content Placeholder 2">
            <a:extLst>
              <a:ext uri="{FF2B5EF4-FFF2-40B4-BE49-F238E27FC236}">
                <a16:creationId xmlns:a16="http://schemas.microsoft.com/office/drawing/2014/main" id="{76421F5B-2B7B-37BA-9A3E-5EAA411906B9}"/>
              </a:ext>
            </a:extLst>
          </p:cNvPr>
          <p:cNvSpPr txBox="1">
            <a:spLocks/>
          </p:cNvSpPr>
          <p:nvPr/>
        </p:nvSpPr>
        <p:spPr>
          <a:xfrm>
            <a:off x="6170571" y="2531913"/>
            <a:ext cx="4972795" cy="3651349"/>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To ensure appropriate consideration of individual students and that the academic standard of programme awards is maintained.</a:t>
            </a:r>
          </a:p>
          <a:p>
            <a:r>
              <a:rPr lang="en-GB" dirty="0"/>
              <a:t>To ensure that all appropriate University, Professional Body, and Programme regulations are met. </a:t>
            </a:r>
          </a:p>
          <a:p>
            <a:r>
              <a:rPr lang="en-GB" dirty="0"/>
              <a:t>To approve and endorse the accuracy of the central record, including any amendments.</a:t>
            </a:r>
          </a:p>
          <a:p>
            <a:r>
              <a:rPr lang="en-GB" dirty="0"/>
              <a:t>To approve and endorse all student progression, award and exit award outcomes.</a:t>
            </a:r>
          </a:p>
          <a:p>
            <a:r>
              <a:rPr lang="en-GB" dirty="0"/>
              <a:t>To approve and endorse all the retrieval position for students who have failed to satisfy the criteria for progression.</a:t>
            </a:r>
          </a:p>
          <a:p>
            <a:r>
              <a:rPr lang="en-GB" dirty="0"/>
              <a:t>To secure External Examiner endorsement of all recommendations relating to student progression and award.</a:t>
            </a:r>
          </a:p>
          <a:p>
            <a:r>
              <a:rPr lang="en-GB" dirty="0"/>
              <a:t>To approve and endorse Professional Body awards, where appropriate.</a:t>
            </a:r>
          </a:p>
          <a:p>
            <a:endParaRPr lang="en-GB" dirty="0"/>
          </a:p>
        </p:txBody>
      </p:sp>
    </p:spTree>
    <p:extLst>
      <p:ext uri="{BB962C8B-B14F-4D97-AF65-F5344CB8AC3E}">
        <p14:creationId xmlns:p14="http://schemas.microsoft.com/office/powerpoint/2010/main" val="1702685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3509F0-7A76-6558-8FC4-8A2579163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34B292-F9EA-1B6F-9B14-EF6792CDCFAE}"/>
              </a:ext>
            </a:extLst>
          </p:cNvPr>
          <p:cNvSpPr>
            <a:spLocks noGrp="1"/>
          </p:cNvSpPr>
          <p:nvPr>
            <p:ph type="title"/>
          </p:nvPr>
        </p:nvSpPr>
        <p:spPr>
          <a:xfrm>
            <a:off x="301657" y="1420926"/>
            <a:ext cx="4972795" cy="1325563"/>
          </a:xfrm>
        </p:spPr>
        <p:txBody>
          <a:bodyPr/>
          <a:lstStyle/>
          <a:p>
            <a:r>
              <a:rPr lang="en-GB" dirty="0" err="1"/>
              <a:t>Aelodaeth</a:t>
            </a:r>
            <a:endParaRPr lang="en-GB" dirty="0"/>
          </a:p>
        </p:txBody>
      </p:sp>
      <p:sp>
        <p:nvSpPr>
          <p:cNvPr id="4" name="Title 1">
            <a:extLst>
              <a:ext uri="{FF2B5EF4-FFF2-40B4-BE49-F238E27FC236}">
                <a16:creationId xmlns:a16="http://schemas.microsoft.com/office/drawing/2014/main" id="{539135DB-6F5D-D491-8DC6-B6F87895BB22}"/>
              </a:ext>
            </a:extLst>
          </p:cNvPr>
          <p:cNvSpPr txBox="1">
            <a:spLocks/>
          </p:cNvSpPr>
          <p:nvPr/>
        </p:nvSpPr>
        <p:spPr>
          <a:xfrm>
            <a:off x="6170571" y="1313638"/>
            <a:ext cx="497279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Membership</a:t>
            </a:r>
          </a:p>
        </p:txBody>
      </p:sp>
      <p:graphicFrame>
        <p:nvGraphicFramePr>
          <p:cNvPr id="6" name="Table 5">
            <a:extLst>
              <a:ext uri="{FF2B5EF4-FFF2-40B4-BE49-F238E27FC236}">
                <a16:creationId xmlns:a16="http://schemas.microsoft.com/office/drawing/2014/main" id="{A575AD22-B02E-25E0-C308-A00F14B99420}"/>
              </a:ext>
            </a:extLst>
          </p:cNvPr>
          <p:cNvGraphicFramePr>
            <a:graphicFrameLocks noGrp="1"/>
          </p:cNvGraphicFramePr>
          <p:nvPr>
            <p:extLst>
              <p:ext uri="{D42A27DB-BD31-4B8C-83A1-F6EECF244321}">
                <p14:modId xmlns:p14="http://schemas.microsoft.com/office/powerpoint/2010/main" val="720241146"/>
              </p:ext>
            </p:extLst>
          </p:nvPr>
        </p:nvGraphicFramePr>
        <p:xfrm>
          <a:off x="6418967" y="2469309"/>
          <a:ext cx="4899003" cy="3616960"/>
        </p:xfrm>
        <a:graphic>
          <a:graphicData uri="http://schemas.openxmlformats.org/drawingml/2006/table">
            <a:tbl>
              <a:tblPr firstRow="1" bandRow="1">
                <a:tableStyleId>{5C22544A-7EE6-4342-B048-85BDC9FD1C3A}</a:tableStyleId>
              </a:tblPr>
              <a:tblGrid>
                <a:gridCol w="1156625">
                  <a:extLst>
                    <a:ext uri="{9D8B030D-6E8A-4147-A177-3AD203B41FA5}">
                      <a16:colId xmlns:a16="http://schemas.microsoft.com/office/drawing/2014/main" val="615069856"/>
                    </a:ext>
                  </a:extLst>
                </a:gridCol>
                <a:gridCol w="1962024">
                  <a:extLst>
                    <a:ext uri="{9D8B030D-6E8A-4147-A177-3AD203B41FA5}">
                      <a16:colId xmlns:a16="http://schemas.microsoft.com/office/drawing/2014/main" val="1099563135"/>
                    </a:ext>
                  </a:extLst>
                </a:gridCol>
                <a:gridCol w="1780354">
                  <a:extLst>
                    <a:ext uri="{9D8B030D-6E8A-4147-A177-3AD203B41FA5}">
                      <a16:colId xmlns:a16="http://schemas.microsoft.com/office/drawing/2014/main" val="1285383051"/>
                    </a:ext>
                  </a:extLst>
                </a:gridCol>
              </a:tblGrid>
              <a:tr h="370840">
                <a:tc>
                  <a:txBody>
                    <a:bodyPr/>
                    <a:lstStyle/>
                    <a:p>
                      <a:r>
                        <a:rPr lang="en-GB" sz="1050" dirty="0"/>
                        <a:t>Role</a:t>
                      </a:r>
                    </a:p>
                  </a:txBody>
                  <a:tcPr/>
                </a:tc>
                <a:tc>
                  <a:txBody>
                    <a:bodyPr/>
                    <a:lstStyle/>
                    <a:p>
                      <a:r>
                        <a:rPr lang="en-GB" sz="1050" dirty="0"/>
                        <a:t>Specification</a:t>
                      </a:r>
                    </a:p>
                  </a:txBody>
                  <a:tcPr/>
                </a:tc>
                <a:tc>
                  <a:txBody>
                    <a:bodyPr/>
                    <a:lstStyle/>
                    <a:p>
                      <a:r>
                        <a:rPr lang="en-GB" sz="1050" dirty="0"/>
                        <a:t>Quoracy</a:t>
                      </a:r>
                    </a:p>
                  </a:txBody>
                  <a:tcPr/>
                </a:tc>
                <a:extLst>
                  <a:ext uri="{0D108BD9-81ED-4DB2-BD59-A6C34878D82A}">
                    <a16:rowId xmlns:a16="http://schemas.microsoft.com/office/drawing/2014/main" val="203234624"/>
                  </a:ext>
                </a:extLst>
              </a:tr>
              <a:tr h="370840">
                <a:tc>
                  <a:txBody>
                    <a:bodyPr/>
                    <a:lstStyle/>
                    <a:p>
                      <a:r>
                        <a:rPr lang="en-GB" sz="1050" dirty="0"/>
                        <a:t>Chair</a:t>
                      </a:r>
                    </a:p>
                  </a:txBody>
                  <a:tcPr/>
                </a:tc>
                <a:tc>
                  <a:txBody>
                    <a:bodyPr/>
                    <a:lstStyle/>
                    <a:p>
                      <a:r>
                        <a:rPr lang="en-GB" sz="1050" dirty="0"/>
                        <a:t>A senior member of staff of the University with comprehensive knowledge and understanding of the University’s academic regulations</a:t>
                      </a:r>
                    </a:p>
                  </a:txBody>
                  <a:tcPr/>
                </a:tc>
                <a:tc>
                  <a:txBody>
                    <a:bodyPr/>
                    <a:lstStyle/>
                    <a:p>
                      <a:r>
                        <a:rPr lang="en-GB" sz="1050" dirty="0"/>
                        <a:t>Required</a:t>
                      </a:r>
                    </a:p>
                  </a:txBody>
                  <a:tcPr/>
                </a:tc>
                <a:extLst>
                  <a:ext uri="{0D108BD9-81ED-4DB2-BD59-A6C34878D82A}">
                    <a16:rowId xmlns:a16="http://schemas.microsoft.com/office/drawing/2014/main" val="3402423876"/>
                  </a:ext>
                </a:extLst>
              </a:tr>
              <a:tr h="370840">
                <a:tc>
                  <a:txBody>
                    <a:bodyPr/>
                    <a:lstStyle/>
                    <a:p>
                      <a:r>
                        <a:rPr lang="en-GB" sz="1050" dirty="0"/>
                        <a:t>External Examiners</a:t>
                      </a:r>
                    </a:p>
                  </a:txBody>
                  <a:tcPr/>
                </a:tc>
                <a:tc>
                  <a:txBody>
                    <a:bodyPr/>
                    <a:lstStyle/>
                    <a:p>
                      <a:r>
                        <a:rPr lang="en-GB" sz="1050" dirty="0"/>
                        <a:t>External examiners </a:t>
                      </a:r>
                    </a:p>
                    <a:p>
                      <a:endParaRPr lang="en-GB" sz="105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t>At least </a:t>
                      </a:r>
                      <a:r>
                        <a:rPr lang="en-GB" sz="1050" b="1" dirty="0"/>
                        <a:t>one</a:t>
                      </a:r>
                      <a:r>
                        <a:rPr lang="en-GB" sz="1050" dirty="0"/>
                        <a:t>, who will comment on the consistent and fair application of policies and procedures ensuring the integrity and rigour of academic practices.</a:t>
                      </a:r>
                      <a:endParaRPr lang="en-GB" sz="1050" dirty="0">
                        <a:solidFill>
                          <a:srgbClr val="FF0000"/>
                        </a:solidFill>
                      </a:endParaRPr>
                    </a:p>
                  </a:txBody>
                  <a:tcPr/>
                </a:tc>
                <a:extLst>
                  <a:ext uri="{0D108BD9-81ED-4DB2-BD59-A6C34878D82A}">
                    <a16:rowId xmlns:a16="http://schemas.microsoft.com/office/drawing/2014/main" val="1108556788"/>
                  </a:ext>
                </a:extLst>
              </a:tr>
              <a:tr h="370840">
                <a:tc>
                  <a:txBody>
                    <a:bodyPr/>
                    <a:lstStyle/>
                    <a:p>
                      <a:r>
                        <a:rPr lang="en-GB" sz="1050" dirty="0"/>
                        <a:t>Members</a:t>
                      </a:r>
                    </a:p>
                  </a:txBody>
                  <a:tcPr/>
                </a:tc>
                <a:tc>
                  <a:txBody>
                    <a:bodyPr/>
                    <a:lstStyle/>
                    <a:p>
                      <a:r>
                        <a:rPr lang="en-GB" sz="1050" dirty="0"/>
                        <a:t>Lead staff responsible for teaching, assessing and/or managing the provision under consideration</a:t>
                      </a:r>
                    </a:p>
                    <a:p>
                      <a:endParaRPr lang="en-GB" sz="1050" dirty="0"/>
                    </a:p>
                  </a:txBody>
                  <a:tcPr/>
                </a:tc>
                <a:tc>
                  <a:txBody>
                    <a:bodyPr/>
                    <a:lstStyle/>
                    <a:p>
                      <a:r>
                        <a:rPr lang="en-GB" sz="1050" dirty="0"/>
                        <a:t>At least </a:t>
                      </a:r>
                      <a:r>
                        <a:rPr lang="en-GB" sz="1050" b="1" dirty="0"/>
                        <a:t>one third </a:t>
                      </a:r>
                      <a:r>
                        <a:rPr lang="en-GB" sz="1050" dirty="0"/>
                        <a:t>of named members</a:t>
                      </a:r>
                    </a:p>
                  </a:txBody>
                  <a:tcPr/>
                </a:tc>
                <a:extLst>
                  <a:ext uri="{0D108BD9-81ED-4DB2-BD59-A6C34878D82A}">
                    <a16:rowId xmlns:a16="http://schemas.microsoft.com/office/drawing/2014/main" val="1033119859"/>
                  </a:ext>
                </a:extLst>
              </a:tr>
              <a:tr h="370840">
                <a:tc>
                  <a:txBody>
                    <a:bodyPr/>
                    <a:lstStyle/>
                    <a:p>
                      <a:r>
                        <a:rPr lang="en-GB" sz="1050" dirty="0"/>
                        <a:t>Secretary</a:t>
                      </a:r>
                    </a:p>
                  </a:txBody>
                  <a:tcPr/>
                </a:tc>
                <a:tc>
                  <a:txBody>
                    <a:bodyPr/>
                    <a:lstStyle/>
                    <a:p>
                      <a:r>
                        <a:rPr lang="en-GB" sz="1050" dirty="0"/>
                        <a:t>Registry or Collaborative Partnerships Office appointment</a:t>
                      </a:r>
                    </a:p>
                  </a:txBody>
                  <a:tcPr/>
                </a:tc>
                <a:tc>
                  <a:txBody>
                    <a:bodyPr/>
                    <a:lstStyle/>
                    <a:p>
                      <a:r>
                        <a:rPr lang="en-GB" sz="1050" dirty="0"/>
                        <a:t>Required</a:t>
                      </a:r>
                    </a:p>
                  </a:txBody>
                  <a:tcPr/>
                </a:tc>
                <a:extLst>
                  <a:ext uri="{0D108BD9-81ED-4DB2-BD59-A6C34878D82A}">
                    <a16:rowId xmlns:a16="http://schemas.microsoft.com/office/drawing/2014/main" val="120469142"/>
                  </a:ext>
                </a:extLst>
              </a:tr>
            </a:tbl>
          </a:graphicData>
        </a:graphic>
      </p:graphicFrame>
      <p:graphicFrame>
        <p:nvGraphicFramePr>
          <p:cNvPr id="11" name="Table 10">
            <a:extLst>
              <a:ext uri="{FF2B5EF4-FFF2-40B4-BE49-F238E27FC236}">
                <a16:creationId xmlns:a16="http://schemas.microsoft.com/office/drawing/2014/main" id="{EF9155B2-FDFF-D4DD-FDAC-3EDADDEB2E5C}"/>
              </a:ext>
            </a:extLst>
          </p:cNvPr>
          <p:cNvGraphicFramePr>
            <a:graphicFrameLocks noGrp="1"/>
          </p:cNvGraphicFramePr>
          <p:nvPr>
            <p:extLst>
              <p:ext uri="{D42A27DB-BD31-4B8C-83A1-F6EECF244321}">
                <p14:modId xmlns:p14="http://schemas.microsoft.com/office/powerpoint/2010/main" val="3885044090"/>
              </p:ext>
            </p:extLst>
          </p:nvPr>
        </p:nvGraphicFramePr>
        <p:xfrm>
          <a:off x="462751" y="2469309"/>
          <a:ext cx="4899003" cy="3456940"/>
        </p:xfrm>
        <a:graphic>
          <a:graphicData uri="http://schemas.openxmlformats.org/drawingml/2006/table">
            <a:tbl>
              <a:tblPr firstRow="1" bandRow="1">
                <a:tableStyleId>{5C22544A-7EE6-4342-B048-85BDC9FD1C3A}</a:tableStyleId>
              </a:tblPr>
              <a:tblGrid>
                <a:gridCol w="1166213">
                  <a:extLst>
                    <a:ext uri="{9D8B030D-6E8A-4147-A177-3AD203B41FA5}">
                      <a16:colId xmlns:a16="http://schemas.microsoft.com/office/drawing/2014/main" val="615069856"/>
                    </a:ext>
                  </a:extLst>
                </a:gridCol>
                <a:gridCol w="2099789">
                  <a:extLst>
                    <a:ext uri="{9D8B030D-6E8A-4147-A177-3AD203B41FA5}">
                      <a16:colId xmlns:a16="http://schemas.microsoft.com/office/drawing/2014/main" val="1099563135"/>
                    </a:ext>
                  </a:extLst>
                </a:gridCol>
                <a:gridCol w="1633001">
                  <a:extLst>
                    <a:ext uri="{9D8B030D-6E8A-4147-A177-3AD203B41FA5}">
                      <a16:colId xmlns:a16="http://schemas.microsoft.com/office/drawing/2014/main" val="1285383051"/>
                    </a:ext>
                  </a:extLst>
                </a:gridCol>
              </a:tblGrid>
              <a:tr h="370840">
                <a:tc>
                  <a:txBody>
                    <a:bodyPr/>
                    <a:lstStyle/>
                    <a:p>
                      <a:r>
                        <a:rPr lang="en-GB" sz="1050" dirty="0" err="1"/>
                        <a:t>Rôl</a:t>
                      </a:r>
                      <a:endParaRPr lang="en-GB" sz="1050" dirty="0"/>
                    </a:p>
                  </a:txBody>
                  <a:tcPr/>
                </a:tc>
                <a:tc>
                  <a:txBody>
                    <a:bodyPr/>
                    <a:lstStyle/>
                    <a:p>
                      <a:r>
                        <a:rPr lang="en-GB" sz="1050" dirty="0" err="1"/>
                        <a:t>Manylion</a:t>
                      </a:r>
                      <a:endParaRPr lang="en-GB" sz="1050" dirty="0"/>
                    </a:p>
                  </a:txBody>
                  <a:tcPr/>
                </a:tc>
                <a:tc>
                  <a:txBody>
                    <a:bodyPr/>
                    <a:lstStyle/>
                    <a:p>
                      <a:r>
                        <a:rPr lang="en-GB" sz="1050" dirty="0" err="1"/>
                        <a:t>Cworwm</a:t>
                      </a:r>
                      <a:endParaRPr lang="en-GB" sz="1050" dirty="0"/>
                    </a:p>
                  </a:txBody>
                  <a:tcPr/>
                </a:tc>
                <a:extLst>
                  <a:ext uri="{0D108BD9-81ED-4DB2-BD59-A6C34878D82A}">
                    <a16:rowId xmlns:a16="http://schemas.microsoft.com/office/drawing/2014/main" val="203234624"/>
                  </a:ext>
                </a:extLst>
              </a:tr>
              <a:tr h="370840">
                <a:tc>
                  <a:txBody>
                    <a:bodyPr/>
                    <a:lstStyle/>
                    <a:p>
                      <a:r>
                        <a:rPr lang="en-GB" sz="1050" dirty="0" err="1"/>
                        <a:t>Cadeirydd</a:t>
                      </a:r>
                      <a:endParaRPr lang="en-GB" sz="1050" dirty="0"/>
                    </a:p>
                  </a:txBody>
                  <a:tcPr/>
                </a:tc>
                <a:tc>
                  <a:txBody>
                    <a:bodyPr/>
                    <a:lstStyle/>
                    <a:p>
                      <a:r>
                        <a:rPr lang="cy-GB" sz="1050" kern="1200" dirty="0">
                          <a:solidFill>
                            <a:schemeClr val="dk1"/>
                          </a:solidFill>
                          <a:latin typeface="+mn-lt"/>
                          <a:ea typeface="+mn-ea"/>
                          <a:cs typeface="+mn-cs"/>
                        </a:rPr>
                        <a:t>Uwch aelod o staff y Brifysgol sydd â gwybodaeth a dealltwriaeth gynhwysfawr am reoliadau academaidd y Brifysgol</a:t>
                      </a:r>
                      <a:endParaRPr lang="en-GB" sz="1050" kern="1200" dirty="0">
                        <a:solidFill>
                          <a:schemeClr val="dk1"/>
                        </a:solidFill>
                        <a:latin typeface="+mn-lt"/>
                        <a:ea typeface="+mn-ea"/>
                        <a:cs typeface="+mn-cs"/>
                      </a:endParaRPr>
                    </a:p>
                  </a:txBody>
                  <a:tcPr/>
                </a:tc>
                <a:tc>
                  <a:txBody>
                    <a:bodyPr/>
                    <a:lstStyle/>
                    <a:p>
                      <a:r>
                        <a:rPr lang="en-GB" sz="1050" dirty="0"/>
                        <a:t>Yn </a:t>
                      </a:r>
                      <a:r>
                        <a:rPr lang="en-GB" sz="1050" dirty="0" err="1"/>
                        <a:t>ofynnol</a:t>
                      </a:r>
                      <a:endParaRPr lang="en-GB" sz="1050" dirty="0"/>
                    </a:p>
                  </a:txBody>
                  <a:tcPr/>
                </a:tc>
                <a:extLst>
                  <a:ext uri="{0D108BD9-81ED-4DB2-BD59-A6C34878D82A}">
                    <a16:rowId xmlns:a16="http://schemas.microsoft.com/office/drawing/2014/main" val="3402423876"/>
                  </a:ext>
                </a:extLst>
              </a:tr>
              <a:tr h="370840">
                <a:tc>
                  <a:txBody>
                    <a:bodyPr/>
                    <a:lstStyle/>
                    <a:p>
                      <a:r>
                        <a:rPr lang="en-GB" sz="1050" dirty="0" err="1"/>
                        <a:t>Arholwyr</a:t>
                      </a:r>
                      <a:r>
                        <a:rPr lang="en-GB" sz="1050" dirty="0"/>
                        <a:t> </a:t>
                      </a:r>
                      <a:r>
                        <a:rPr lang="en-GB" sz="1050" dirty="0" err="1"/>
                        <a:t>allanol</a:t>
                      </a:r>
                      <a:endParaRPr lang="en-GB" sz="1050" dirty="0"/>
                    </a:p>
                  </a:txBody>
                  <a:tcPr/>
                </a:tc>
                <a:tc>
                  <a:txBody>
                    <a:bodyPr/>
                    <a:lstStyle/>
                    <a:p>
                      <a:r>
                        <a:rPr lang="en-GB" sz="1050" dirty="0" err="1"/>
                        <a:t>Arholwyr</a:t>
                      </a:r>
                      <a:r>
                        <a:rPr lang="en-GB" sz="1050" dirty="0"/>
                        <a:t> </a:t>
                      </a:r>
                      <a:r>
                        <a:rPr lang="en-GB" sz="1050" dirty="0" err="1"/>
                        <a:t>allanol</a:t>
                      </a:r>
                      <a:endParaRPr lang="en-GB" sz="1050" dirty="0"/>
                    </a:p>
                    <a:p>
                      <a:endParaRPr lang="en-GB" sz="1050" dirty="0"/>
                    </a:p>
                  </a:txBody>
                  <a:tcPr/>
                </a:tc>
                <a:tc>
                  <a:txBody>
                    <a:bodyPr/>
                    <a:lstStyle/>
                    <a:p>
                      <a:pPr marL="0" lvl="0" algn="l" defTabSz="914400" rtl="0" eaLnBrk="1" latinLnBrk="0" hangingPunct="1"/>
                      <a:r>
                        <a:rPr lang="cy-GB" sz="1050" kern="1200" dirty="0">
                          <a:solidFill>
                            <a:schemeClr val="dk1"/>
                          </a:solidFill>
                          <a:latin typeface="+mn-lt"/>
                          <a:ea typeface="+mn-ea"/>
                          <a:cs typeface="+mn-cs"/>
                        </a:rPr>
                        <a:t>O leiaf </a:t>
                      </a:r>
                      <a:r>
                        <a:rPr lang="cy-GB" sz="1050" b="1" kern="1200" dirty="0">
                          <a:solidFill>
                            <a:schemeClr val="dk1"/>
                          </a:solidFill>
                          <a:latin typeface="+mn-lt"/>
                          <a:ea typeface="+mn-ea"/>
                          <a:cs typeface="+mn-cs"/>
                        </a:rPr>
                        <a:t>un</a:t>
                      </a:r>
                      <a:r>
                        <a:rPr lang="cy-GB" sz="1050" kern="1200" dirty="0">
                          <a:solidFill>
                            <a:schemeClr val="dk1"/>
                          </a:solidFill>
                          <a:latin typeface="+mn-lt"/>
                          <a:ea typeface="+mn-ea"/>
                          <a:cs typeface="+mn-cs"/>
                        </a:rPr>
                        <a:t> Arholwr Allanol a fydd yn gwneud sylwadau ar weithredu polisïau a gweithdrefnau’n deg a chyson gan sicrhau uniondeb a thrylwyredd arferion academaidd.</a:t>
                      </a:r>
                      <a:endParaRPr lang="en-GB" sz="1050" kern="1200" dirty="0">
                        <a:solidFill>
                          <a:schemeClr val="dk1"/>
                        </a:solidFill>
                        <a:latin typeface="+mn-lt"/>
                        <a:ea typeface="+mn-ea"/>
                        <a:cs typeface="+mn-cs"/>
                      </a:endParaRPr>
                    </a:p>
                  </a:txBody>
                  <a:tcPr/>
                </a:tc>
                <a:extLst>
                  <a:ext uri="{0D108BD9-81ED-4DB2-BD59-A6C34878D82A}">
                    <a16:rowId xmlns:a16="http://schemas.microsoft.com/office/drawing/2014/main" val="1108556788"/>
                  </a:ext>
                </a:extLst>
              </a:tr>
              <a:tr h="370840">
                <a:tc>
                  <a:txBody>
                    <a:bodyPr/>
                    <a:lstStyle/>
                    <a:p>
                      <a:r>
                        <a:rPr lang="en-GB" sz="1050" dirty="0" err="1"/>
                        <a:t>Aelodau</a:t>
                      </a:r>
                      <a:endParaRPr lang="en-GB" sz="1050" dirty="0"/>
                    </a:p>
                  </a:txBody>
                  <a:tcPr/>
                </a:tc>
                <a:tc>
                  <a:txBody>
                    <a:bodyPr/>
                    <a:lstStyle/>
                    <a:p>
                      <a:r>
                        <a:rPr lang="en-GB" sz="1050" dirty="0"/>
                        <a:t>Staff </a:t>
                      </a:r>
                      <a:r>
                        <a:rPr lang="en-GB" sz="1050" dirty="0" err="1"/>
                        <a:t>arweiniol</a:t>
                      </a:r>
                      <a:r>
                        <a:rPr lang="en-GB" sz="1050" dirty="0"/>
                        <a:t> </a:t>
                      </a:r>
                      <a:r>
                        <a:rPr lang="en-GB" sz="1050" dirty="0" err="1"/>
                        <a:t>sy’n</a:t>
                      </a:r>
                      <a:r>
                        <a:rPr lang="en-GB" sz="1050" dirty="0"/>
                        <a:t> </a:t>
                      </a:r>
                      <a:r>
                        <a:rPr lang="en-GB" sz="1050" dirty="0" err="1"/>
                        <a:t>gyfrifol</a:t>
                      </a:r>
                      <a:r>
                        <a:rPr lang="en-GB" sz="1050" dirty="0"/>
                        <a:t> am </a:t>
                      </a:r>
                      <a:r>
                        <a:rPr lang="en-GB" sz="1050" dirty="0" err="1"/>
                        <a:t>addysgu</a:t>
                      </a:r>
                      <a:r>
                        <a:rPr lang="en-GB" sz="1050" dirty="0"/>
                        <a:t>, </a:t>
                      </a:r>
                      <a:r>
                        <a:rPr lang="en-GB" sz="1050" dirty="0" err="1"/>
                        <a:t>asesu</a:t>
                      </a:r>
                      <a:r>
                        <a:rPr lang="en-GB" sz="1050" dirty="0"/>
                        <a:t> a/neu </a:t>
                      </a:r>
                      <a:r>
                        <a:rPr lang="en-GB" sz="1050" dirty="0" err="1"/>
                        <a:t>reoli’r</a:t>
                      </a:r>
                      <a:r>
                        <a:rPr lang="en-GB" sz="1050" dirty="0"/>
                        <a:t> </a:t>
                      </a:r>
                      <a:r>
                        <a:rPr lang="en-GB" sz="1050" dirty="0" err="1"/>
                        <a:t>ddarpariaeth</a:t>
                      </a:r>
                      <a:r>
                        <a:rPr lang="en-GB" sz="1050" dirty="0"/>
                        <a:t> dan </a:t>
                      </a:r>
                      <a:r>
                        <a:rPr lang="en-GB" sz="1050" dirty="0" err="1"/>
                        <a:t>sylw</a:t>
                      </a:r>
                      <a:endParaRPr lang="en-GB" sz="1050" dirty="0"/>
                    </a:p>
                  </a:txBody>
                  <a:tcPr/>
                </a:tc>
                <a:tc>
                  <a:txBody>
                    <a:bodyPr/>
                    <a:lstStyle/>
                    <a:p>
                      <a:r>
                        <a:rPr lang="en-GB" sz="1050" dirty="0"/>
                        <a:t>O </a:t>
                      </a:r>
                      <a:r>
                        <a:rPr lang="en-GB" sz="1050" dirty="0" err="1"/>
                        <a:t>leiaf</a:t>
                      </a:r>
                      <a:r>
                        <a:rPr lang="en-GB" sz="1050" dirty="0"/>
                        <a:t> </a:t>
                      </a:r>
                      <a:r>
                        <a:rPr lang="en-GB" sz="1050" b="1" dirty="0" err="1"/>
                        <a:t>draean</a:t>
                      </a:r>
                      <a:r>
                        <a:rPr lang="en-GB" sz="1050" b="1" dirty="0"/>
                        <a:t> </a:t>
                      </a:r>
                      <a:r>
                        <a:rPr lang="en-GB" sz="1050" dirty="0" err="1"/>
                        <a:t>o’r</a:t>
                      </a:r>
                      <a:r>
                        <a:rPr lang="en-GB" sz="1050" dirty="0"/>
                        <a:t> </a:t>
                      </a:r>
                      <a:r>
                        <a:rPr lang="en-GB" sz="1050" dirty="0" err="1"/>
                        <a:t>aelodau</a:t>
                      </a:r>
                      <a:r>
                        <a:rPr lang="en-GB" sz="1050" dirty="0"/>
                        <a:t> a </a:t>
                      </a:r>
                      <a:r>
                        <a:rPr lang="en-GB" sz="1050" dirty="0" err="1"/>
                        <a:t>enwir</a:t>
                      </a:r>
                      <a:r>
                        <a:rPr lang="en-GB" sz="1050" dirty="0"/>
                        <a:t>.</a:t>
                      </a:r>
                    </a:p>
                  </a:txBody>
                  <a:tcPr/>
                </a:tc>
                <a:extLst>
                  <a:ext uri="{0D108BD9-81ED-4DB2-BD59-A6C34878D82A}">
                    <a16:rowId xmlns:a16="http://schemas.microsoft.com/office/drawing/2014/main" val="1033119859"/>
                  </a:ext>
                </a:extLst>
              </a:tr>
              <a:tr h="370840">
                <a:tc>
                  <a:txBody>
                    <a:bodyPr/>
                    <a:lstStyle/>
                    <a:p>
                      <a:r>
                        <a:rPr lang="en-GB" sz="1050" dirty="0" err="1"/>
                        <a:t>Ysgrifennydd</a:t>
                      </a:r>
                      <a:endParaRPr lang="en-GB" sz="1050" dirty="0"/>
                    </a:p>
                  </a:txBody>
                  <a:tcPr/>
                </a:tc>
                <a:tc>
                  <a:txBody>
                    <a:bodyPr/>
                    <a:lstStyle/>
                    <a:p>
                      <a:r>
                        <a:rPr lang="en-GB" sz="1050" dirty="0" err="1"/>
                        <a:t>Penodiad</a:t>
                      </a:r>
                      <a:r>
                        <a:rPr lang="en-GB" sz="1050" dirty="0"/>
                        <a:t> y </a:t>
                      </a:r>
                      <a:r>
                        <a:rPr lang="en-GB" sz="1050" dirty="0" err="1"/>
                        <a:t>Gofrestrfa</a:t>
                      </a:r>
                      <a:r>
                        <a:rPr lang="en-GB" sz="1050" dirty="0"/>
                        <a:t> </a:t>
                      </a:r>
                      <a:r>
                        <a:rPr lang="en-GB" sz="1050" dirty="0" err="1"/>
                        <a:t>neu’r</a:t>
                      </a:r>
                      <a:r>
                        <a:rPr lang="en-GB" sz="1050" dirty="0"/>
                        <a:t> </a:t>
                      </a:r>
                      <a:r>
                        <a:rPr lang="en-GB" sz="1050" dirty="0" err="1"/>
                        <a:t>Swyddfa</a:t>
                      </a:r>
                      <a:r>
                        <a:rPr lang="en-GB" sz="1050" dirty="0"/>
                        <a:t> </a:t>
                      </a:r>
                      <a:r>
                        <a:rPr lang="en-GB" sz="1050" dirty="0" err="1"/>
                        <a:t>Partneriaethau</a:t>
                      </a:r>
                      <a:r>
                        <a:rPr lang="en-GB" sz="1050" dirty="0"/>
                        <a:t> </a:t>
                      </a:r>
                      <a:r>
                        <a:rPr lang="en-GB" sz="1050" dirty="0" err="1"/>
                        <a:t>Academaidd</a:t>
                      </a:r>
                      <a:endParaRPr lang="en-GB" sz="1050" dirty="0"/>
                    </a:p>
                  </a:txBody>
                  <a:tcPr/>
                </a:tc>
                <a:tc>
                  <a:txBody>
                    <a:bodyPr/>
                    <a:lstStyle/>
                    <a:p>
                      <a:r>
                        <a:rPr lang="en-GB" sz="1050" dirty="0"/>
                        <a:t>Yn </a:t>
                      </a:r>
                      <a:r>
                        <a:rPr lang="en-GB" sz="1050" dirty="0" err="1"/>
                        <a:t>ofynnol</a:t>
                      </a:r>
                      <a:endParaRPr lang="en-GB" sz="1050" dirty="0"/>
                    </a:p>
                  </a:txBody>
                  <a:tcPr/>
                </a:tc>
                <a:extLst>
                  <a:ext uri="{0D108BD9-81ED-4DB2-BD59-A6C34878D82A}">
                    <a16:rowId xmlns:a16="http://schemas.microsoft.com/office/drawing/2014/main" val="120469142"/>
                  </a:ext>
                </a:extLst>
              </a:tr>
            </a:tbl>
          </a:graphicData>
        </a:graphic>
      </p:graphicFrame>
      <p:cxnSp>
        <p:nvCxnSpPr>
          <p:cNvPr id="12" name="Straight Connector 11">
            <a:extLst>
              <a:ext uri="{FF2B5EF4-FFF2-40B4-BE49-F238E27FC236}">
                <a16:creationId xmlns:a16="http://schemas.microsoft.com/office/drawing/2014/main" id="{E3001AD7-D10B-D4F7-A463-3AACCCBBD9F0}"/>
              </a:ext>
            </a:extLst>
          </p:cNvPr>
          <p:cNvCxnSpPr/>
          <p:nvPr/>
        </p:nvCxnSpPr>
        <p:spPr>
          <a:xfrm>
            <a:off x="5841664" y="1420926"/>
            <a:ext cx="0" cy="49647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3425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0446-682D-6B25-4CBE-9587ABC65E12}"/>
              </a:ext>
            </a:extLst>
          </p:cNvPr>
          <p:cNvSpPr>
            <a:spLocks noGrp="1"/>
          </p:cNvSpPr>
          <p:nvPr>
            <p:ph type="title"/>
          </p:nvPr>
        </p:nvSpPr>
        <p:spPr>
          <a:xfrm>
            <a:off x="2094123" y="-74814"/>
            <a:ext cx="11594969" cy="1325563"/>
          </a:xfrm>
        </p:spPr>
        <p:txBody>
          <a:bodyPr/>
          <a:lstStyle/>
          <a:p>
            <a:r>
              <a:rPr lang="en-GB">
                <a:solidFill>
                  <a:schemeClr val="bg1"/>
                </a:solidFill>
              </a:rPr>
              <a:t>Marc </a:t>
            </a:r>
            <a:r>
              <a:rPr lang="en-GB" err="1">
                <a:solidFill>
                  <a:schemeClr val="bg1"/>
                </a:solidFill>
              </a:rPr>
              <a:t>Llwyddo</a:t>
            </a:r>
            <a:r>
              <a:rPr lang="en-GB">
                <a:solidFill>
                  <a:schemeClr val="bg1"/>
                </a:solidFill>
              </a:rPr>
              <a:t> a </a:t>
            </a:r>
            <a:r>
              <a:rPr lang="en-GB" err="1">
                <a:solidFill>
                  <a:schemeClr val="bg1"/>
                </a:solidFill>
              </a:rPr>
              <a:t>Nifer</a:t>
            </a:r>
            <a:r>
              <a:rPr lang="en-GB">
                <a:solidFill>
                  <a:schemeClr val="bg1"/>
                </a:solidFill>
              </a:rPr>
              <a:t> y </a:t>
            </a:r>
            <a:r>
              <a:rPr lang="en-GB" err="1">
                <a:solidFill>
                  <a:schemeClr val="bg1"/>
                </a:solidFill>
              </a:rPr>
              <a:t>Cynigion</a:t>
            </a:r>
            <a:br>
              <a:rPr lang="en-GB">
                <a:solidFill>
                  <a:schemeClr val="bg1"/>
                </a:solidFill>
              </a:rPr>
            </a:br>
            <a:r>
              <a:rPr lang="en-GB">
                <a:solidFill>
                  <a:schemeClr val="bg1"/>
                </a:solidFill>
              </a:rPr>
              <a:t>Pass Mark and Attempts</a:t>
            </a:r>
          </a:p>
        </p:txBody>
      </p:sp>
      <p:graphicFrame>
        <p:nvGraphicFramePr>
          <p:cNvPr id="4" name="Content Placeholder 3">
            <a:extLst>
              <a:ext uri="{FF2B5EF4-FFF2-40B4-BE49-F238E27FC236}">
                <a16:creationId xmlns:a16="http://schemas.microsoft.com/office/drawing/2014/main" id="{6865853A-DFF6-0ED3-AB40-6BC6C50070E7}"/>
              </a:ext>
            </a:extLst>
          </p:cNvPr>
          <p:cNvGraphicFramePr>
            <a:graphicFrameLocks noGrp="1"/>
          </p:cNvGraphicFramePr>
          <p:nvPr>
            <p:ph idx="1"/>
            <p:extLst>
              <p:ext uri="{D42A27DB-BD31-4B8C-83A1-F6EECF244321}">
                <p14:modId xmlns:p14="http://schemas.microsoft.com/office/powerpoint/2010/main" val="1001498035"/>
              </p:ext>
            </p:extLst>
          </p:nvPr>
        </p:nvGraphicFramePr>
        <p:xfrm>
          <a:off x="613471" y="1902090"/>
          <a:ext cx="5233218" cy="4114800"/>
        </p:xfrm>
        <a:graphic>
          <a:graphicData uri="http://schemas.openxmlformats.org/drawingml/2006/table">
            <a:tbl>
              <a:tblPr firstRow="1" bandRow="1">
                <a:tableStyleId>{5C22544A-7EE6-4342-B048-85BDC9FD1C3A}</a:tableStyleId>
              </a:tblPr>
              <a:tblGrid>
                <a:gridCol w="1744406">
                  <a:extLst>
                    <a:ext uri="{9D8B030D-6E8A-4147-A177-3AD203B41FA5}">
                      <a16:colId xmlns:a16="http://schemas.microsoft.com/office/drawing/2014/main" val="2366309763"/>
                    </a:ext>
                  </a:extLst>
                </a:gridCol>
                <a:gridCol w="1744406">
                  <a:extLst>
                    <a:ext uri="{9D8B030D-6E8A-4147-A177-3AD203B41FA5}">
                      <a16:colId xmlns:a16="http://schemas.microsoft.com/office/drawing/2014/main" val="2611688541"/>
                    </a:ext>
                  </a:extLst>
                </a:gridCol>
                <a:gridCol w="1744406">
                  <a:extLst>
                    <a:ext uri="{9D8B030D-6E8A-4147-A177-3AD203B41FA5}">
                      <a16:colId xmlns:a16="http://schemas.microsoft.com/office/drawing/2014/main" val="1897250674"/>
                    </a:ext>
                  </a:extLst>
                </a:gridCol>
              </a:tblGrid>
              <a:tr h="370840">
                <a:tc>
                  <a:txBody>
                    <a:bodyPr/>
                    <a:lstStyle/>
                    <a:p>
                      <a:r>
                        <a:rPr lang="en-GB" err="1"/>
                        <a:t>Lefel</a:t>
                      </a:r>
                      <a:endParaRPr lang="en-GB"/>
                    </a:p>
                  </a:txBody>
                  <a:tcPr/>
                </a:tc>
                <a:tc>
                  <a:txBody>
                    <a:bodyPr/>
                    <a:lstStyle/>
                    <a:p>
                      <a:r>
                        <a:rPr lang="en-GB"/>
                        <a:t>Marc </a:t>
                      </a:r>
                      <a:r>
                        <a:rPr lang="en-GB" err="1"/>
                        <a:t>Llwyddo</a:t>
                      </a:r>
                      <a:endParaRPr lang="en-GB"/>
                    </a:p>
                  </a:txBody>
                  <a:tcPr/>
                </a:tc>
                <a:tc>
                  <a:txBody>
                    <a:bodyPr/>
                    <a:lstStyle/>
                    <a:p>
                      <a:r>
                        <a:rPr lang="en-GB" err="1">
                          <a:solidFill>
                            <a:schemeClr val="bg1"/>
                          </a:solidFill>
                        </a:rPr>
                        <a:t>Uchafswm</a:t>
                      </a:r>
                      <a:r>
                        <a:rPr lang="en-GB">
                          <a:solidFill>
                            <a:schemeClr val="bg1"/>
                          </a:solidFill>
                        </a:rPr>
                        <a:t> </a:t>
                      </a:r>
                      <a:r>
                        <a:rPr lang="en-GB" err="1">
                          <a:solidFill>
                            <a:schemeClr val="bg1"/>
                          </a:solidFill>
                        </a:rPr>
                        <a:t>cynigion</a:t>
                      </a:r>
                      <a:r>
                        <a:rPr lang="en-GB">
                          <a:solidFill>
                            <a:schemeClr val="bg1"/>
                          </a:solidFill>
                        </a:rPr>
                        <a:t> a </a:t>
                      </a:r>
                      <a:r>
                        <a:rPr lang="en-GB" err="1">
                          <a:solidFill>
                            <a:schemeClr val="bg1"/>
                          </a:solidFill>
                        </a:rPr>
                        <a:t>ganiateir</a:t>
                      </a:r>
                      <a:endParaRPr lang="en-GB">
                        <a:solidFill>
                          <a:schemeClr val="bg1"/>
                        </a:solidFill>
                      </a:endParaRPr>
                    </a:p>
                  </a:txBody>
                  <a:tcPr/>
                </a:tc>
                <a:extLst>
                  <a:ext uri="{0D108BD9-81ED-4DB2-BD59-A6C34878D82A}">
                    <a16:rowId xmlns:a16="http://schemas.microsoft.com/office/drawing/2014/main" val="765113161"/>
                  </a:ext>
                </a:extLst>
              </a:tr>
              <a:tr h="370840">
                <a:tc>
                  <a:txBody>
                    <a:bodyPr/>
                    <a:lstStyle/>
                    <a:p>
                      <a:r>
                        <a:rPr lang="en-GB" dirty="0" err="1"/>
                        <a:t>Israddedig</a:t>
                      </a:r>
                      <a:endParaRPr lang="en-GB" dirty="0"/>
                    </a:p>
                  </a:txBody>
                  <a:tcPr/>
                </a:tc>
                <a:tc>
                  <a:txBody>
                    <a:bodyPr/>
                    <a:lstStyle/>
                    <a:p>
                      <a:r>
                        <a:rPr lang="en-GB"/>
                        <a:t>40</a:t>
                      </a:r>
                    </a:p>
                  </a:txBody>
                  <a:tcPr/>
                </a:tc>
                <a:tc>
                  <a:txBody>
                    <a:bodyPr/>
                    <a:lstStyle/>
                    <a:p>
                      <a:r>
                        <a:rPr lang="en-GB">
                          <a:solidFill>
                            <a:schemeClr val="tx1"/>
                          </a:solidFill>
                        </a:rPr>
                        <a:t>3 (</a:t>
                      </a:r>
                      <a:r>
                        <a:rPr lang="en-GB" err="1">
                          <a:solidFill>
                            <a:schemeClr val="tx1"/>
                          </a:solidFill>
                        </a:rPr>
                        <a:t>Cynnig</a:t>
                      </a:r>
                      <a:r>
                        <a:rPr lang="en-GB">
                          <a:solidFill>
                            <a:schemeClr val="tx1"/>
                          </a:solidFill>
                        </a:rPr>
                        <a:t> </a:t>
                      </a:r>
                      <a:r>
                        <a:rPr lang="en-GB" err="1">
                          <a:solidFill>
                            <a:schemeClr val="tx1"/>
                          </a:solidFill>
                        </a:rPr>
                        <a:t>cyntaf</a:t>
                      </a:r>
                      <a:r>
                        <a:rPr lang="en-GB">
                          <a:solidFill>
                            <a:schemeClr val="tx1"/>
                          </a:solidFill>
                        </a:rPr>
                        <a:t> a </a:t>
                      </a:r>
                      <a:r>
                        <a:rPr lang="en-GB" err="1">
                          <a:solidFill>
                            <a:schemeClr val="tx1"/>
                          </a:solidFill>
                        </a:rPr>
                        <a:t>hyd</a:t>
                      </a:r>
                      <a:r>
                        <a:rPr lang="en-GB">
                          <a:solidFill>
                            <a:schemeClr val="tx1"/>
                          </a:solidFill>
                        </a:rPr>
                        <a:t> at 2 </a:t>
                      </a:r>
                      <a:r>
                        <a:rPr lang="en-GB" err="1">
                          <a:solidFill>
                            <a:schemeClr val="tx1"/>
                          </a:solidFill>
                        </a:rPr>
                        <a:t>gynnig</a:t>
                      </a:r>
                      <a:r>
                        <a:rPr lang="en-GB">
                          <a:solidFill>
                            <a:schemeClr val="tx1"/>
                          </a:solidFill>
                        </a:rPr>
                        <a:t> </a:t>
                      </a:r>
                      <a:r>
                        <a:rPr lang="en-GB" err="1">
                          <a:solidFill>
                            <a:schemeClr val="tx1"/>
                          </a:solidFill>
                        </a:rPr>
                        <a:t>ailasesu</a:t>
                      </a:r>
                      <a:r>
                        <a:rPr lang="en-GB">
                          <a:solidFill>
                            <a:schemeClr val="tx1"/>
                          </a:solidFill>
                        </a:rPr>
                        <a:t>). Ni </a:t>
                      </a:r>
                      <a:r>
                        <a:rPr lang="en-GB" err="1">
                          <a:solidFill>
                            <a:schemeClr val="tx1"/>
                          </a:solidFill>
                        </a:rPr>
                        <a:t>chaiff</a:t>
                      </a:r>
                      <a:r>
                        <a:rPr lang="en-GB">
                          <a:solidFill>
                            <a:schemeClr val="tx1"/>
                          </a:solidFill>
                        </a:rPr>
                        <a:t> </a:t>
                      </a:r>
                      <a:r>
                        <a:rPr lang="en-GB" err="1">
                          <a:solidFill>
                            <a:schemeClr val="tx1"/>
                          </a:solidFill>
                        </a:rPr>
                        <a:t>myfyriwr</a:t>
                      </a:r>
                      <a:r>
                        <a:rPr lang="en-GB">
                          <a:solidFill>
                            <a:schemeClr val="tx1"/>
                          </a:solidFill>
                        </a:rPr>
                        <a:t> ail-</a:t>
                      </a:r>
                      <a:r>
                        <a:rPr lang="en-GB" err="1">
                          <a:solidFill>
                            <a:schemeClr val="tx1"/>
                          </a:solidFill>
                        </a:rPr>
                        <a:t>wneud</a:t>
                      </a:r>
                      <a:r>
                        <a:rPr lang="en-GB">
                          <a:solidFill>
                            <a:schemeClr val="tx1"/>
                          </a:solidFill>
                        </a:rPr>
                        <a:t> </a:t>
                      </a:r>
                      <a:r>
                        <a:rPr lang="en-GB" err="1">
                          <a:solidFill>
                            <a:schemeClr val="tx1"/>
                          </a:solidFill>
                        </a:rPr>
                        <a:t>lefel</a:t>
                      </a:r>
                      <a:r>
                        <a:rPr lang="en-GB">
                          <a:solidFill>
                            <a:schemeClr val="tx1"/>
                          </a:solidFill>
                        </a:rPr>
                        <a:t> </a:t>
                      </a:r>
                      <a:r>
                        <a:rPr lang="en-GB" err="1">
                          <a:solidFill>
                            <a:schemeClr val="tx1"/>
                          </a:solidFill>
                        </a:rPr>
                        <a:t>astudio</a:t>
                      </a:r>
                      <a:r>
                        <a:rPr lang="en-GB">
                          <a:solidFill>
                            <a:schemeClr val="tx1"/>
                          </a:solidFill>
                        </a:rPr>
                        <a:t> </a:t>
                      </a:r>
                      <a:r>
                        <a:rPr lang="en-GB" err="1">
                          <a:solidFill>
                            <a:schemeClr val="tx1"/>
                          </a:solidFill>
                        </a:rPr>
                        <a:t>fwy</a:t>
                      </a:r>
                      <a:r>
                        <a:rPr lang="en-GB">
                          <a:solidFill>
                            <a:schemeClr val="tx1"/>
                          </a:solidFill>
                        </a:rPr>
                        <a:t> nag </a:t>
                      </a:r>
                      <a:r>
                        <a:rPr lang="en-GB" err="1">
                          <a:solidFill>
                            <a:schemeClr val="tx1"/>
                          </a:solidFill>
                        </a:rPr>
                        <a:t>unwaith</a:t>
                      </a:r>
                      <a:r>
                        <a:rPr lang="en-GB">
                          <a:solidFill>
                            <a:schemeClr val="tx1"/>
                          </a:solidFill>
                        </a:rPr>
                        <a:t>. </a:t>
                      </a:r>
                    </a:p>
                  </a:txBody>
                  <a:tcPr/>
                </a:tc>
                <a:extLst>
                  <a:ext uri="{0D108BD9-81ED-4DB2-BD59-A6C34878D82A}">
                    <a16:rowId xmlns:a16="http://schemas.microsoft.com/office/drawing/2014/main" val="492530514"/>
                  </a:ext>
                </a:extLst>
              </a:tr>
              <a:tr h="370840">
                <a:tc>
                  <a:txBody>
                    <a:bodyPr/>
                    <a:lstStyle/>
                    <a:p>
                      <a:r>
                        <a:rPr lang="en-GB" dirty="0" err="1"/>
                        <a:t>Ôl-raddedig</a:t>
                      </a:r>
                      <a:r>
                        <a:rPr lang="en-GB" dirty="0"/>
                        <a:t> a </a:t>
                      </a:r>
                      <a:r>
                        <a:rPr lang="en-GB" dirty="0" err="1"/>
                        <a:t>Addysgir</a:t>
                      </a:r>
                      <a:endParaRPr lang="en-GB" dirty="0"/>
                    </a:p>
                  </a:txBody>
                  <a:tcPr/>
                </a:tc>
                <a:tc>
                  <a:txBody>
                    <a:bodyPr/>
                    <a:lstStyle/>
                    <a:p>
                      <a:r>
                        <a:rPr lang="en-GB"/>
                        <a:t>50</a:t>
                      </a:r>
                    </a:p>
                  </a:txBody>
                  <a:tcPr/>
                </a:tc>
                <a:tc>
                  <a:txBody>
                    <a:bodyPr/>
                    <a:lstStyle/>
                    <a:p>
                      <a:r>
                        <a:rPr lang="en-GB" dirty="0">
                          <a:solidFill>
                            <a:schemeClr val="tx1"/>
                          </a:solidFill>
                        </a:rPr>
                        <a:t>2 (</a:t>
                      </a:r>
                      <a:r>
                        <a:rPr lang="en-GB" dirty="0" err="1">
                          <a:solidFill>
                            <a:schemeClr val="tx1"/>
                          </a:solidFill>
                        </a:rPr>
                        <a:t>Cynnig</a:t>
                      </a:r>
                      <a:r>
                        <a:rPr lang="en-GB" dirty="0">
                          <a:solidFill>
                            <a:schemeClr val="tx1"/>
                          </a:solidFill>
                        </a:rPr>
                        <a:t> </a:t>
                      </a:r>
                      <a:r>
                        <a:rPr lang="en-GB" dirty="0" err="1">
                          <a:solidFill>
                            <a:schemeClr val="tx1"/>
                          </a:solidFill>
                        </a:rPr>
                        <a:t>cyntaf</a:t>
                      </a:r>
                      <a:r>
                        <a:rPr lang="en-GB" dirty="0">
                          <a:solidFill>
                            <a:schemeClr val="tx1"/>
                          </a:solidFill>
                        </a:rPr>
                        <a:t> ac 1 </a:t>
                      </a:r>
                      <a:r>
                        <a:rPr lang="en-GB" dirty="0" err="1">
                          <a:solidFill>
                            <a:schemeClr val="tx1"/>
                          </a:solidFill>
                        </a:rPr>
                        <a:t>cynnig</a:t>
                      </a:r>
                      <a:r>
                        <a:rPr lang="en-GB" dirty="0">
                          <a:solidFill>
                            <a:schemeClr val="tx1"/>
                          </a:solidFill>
                        </a:rPr>
                        <a:t> </a:t>
                      </a:r>
                      <a:r>
                        <a:rPr lang="en-GB" dirty="0" err="1">
                          <a:solidFill>
                            <a:schemeClr val="tx1"/>
                          </a:solidFill>
                        </a:rPr>
                        <a:t>ailasesu</a:t>
                      </a:r>
                      <a:r>
                        <a:rPr lang="en-GB" dirty="0">
                          <a:solidFill>
                            <a:schemeClr val="tx1"/>
                          </a:solidFill>
                        </a:rPr>
                        <a:t>)</a:t>
                      </a:r>
                    </a:p>
                  </a:txBody>
                  <a:tcPr/>
                </a:tc>
                <a:extLst>
                  <a:ext uri="{0D108BD9-81ED-4DB2-BD59-A6C34878D82A}">
                    <a16:rowId xmlns:a16="http://schemas.microsoft.com/office/drawing/2014/main" val="4127211216"/>
                  </a:ext>
                </a:extLst>
              </a:tr>
            </a:tbl>
          </a:graphicData>
        </a:graphic>
      </p:graphicFrame>
      <p:graphicFrame>
        <p:nvGraphicFramePr>
          <p:cNvPr id="5" name="Content Placeholder 3">
            <a:extLst>
              <a:ext uri="{FF2B5EF4-FFF2-40B4-BE49-F238E27FC236}">
                <a16:creationId xmlns:a16="http://schemas.microsoft.com/office/drawing/2014/main" id="{E9F96FF1-43D7-7BEF-7ABF-E185C52326F5}"/>
              </a:ext>
            </a:extLst>
          </p:cNvPr>
          <p:cNvGraphicFramePr>
            <a:graphicFrameLocks/>
          </p:cNvGraphicFramePr>
          <p:nvPr>
            <p:extLst>
              <p:ext uri="{D42A27DB-BD31-4B8C-83A1-F6EECF244321}">
                <p14:modId xmlns:p14="http://schemas.microsoft.com/office/powerpoint/2010/main" val="1423914522"/>
              </p:ext>
            </p:extLst>
          </p:nvPr>
        </p:nvGraphicFramePr>
        <p:xfrm>
          <a:off x="6595938" y="1876167"/>
          <a:ext cx="5233218" cy="3840480"/>
        </p:xfrm>
        <a:graphic>
          <a:graphicData uri="http://schemas.openxmlformats.org/drawingml/2006/table">
            <a:tbl>
              <a:tblPr firstRow="1" bandRow="1">
                <a:tableStyleId>{5C22544A-7EE6-4342-B048-85BDC9FD1C3A}</a:tableStyleId>
              </a:tblPr>
              <a:tblGrid>
                <a:gridCol w="1744406">
                  <a:extLst>
                    <a:ext uri="{9D8B030D-6E8A-4147-A177-3AD203B41FA5}">
                      <a16:colId xmlns:a16="http://schemas.microsoft.com/office/drawing/2014/main" val="2366309763"/>
                    </a:ext>
                  </a:extLst>
                </a:gridCol>
                <a:gridCol w="1744406">
                  <a:extLst>
                    <a:ext uri="{9D8B030D-6E8A-4147-A177-3AD203B41FA5}">
                      <a16:colId xmlns:a16="http://schemas.microsoft.com/office/drawing/2014/main" val="2611688541"/>
                    </a:ext>
                  </a:extLst>
                </a:gridCol>
                <a:gridCol w="1744406">
                  <a:extLst>
                    <a:ext uri="{9D8B030D-6E8A-4147-A177-3AD203B41FA5}">
                      <a16:colId xmlns:a16="http://schemas.microsoft.com/office/drawing/2014/main" val="1897250674"/>
                    </a:ext>
                  </a:extLst>
                </a:gridCol>
              </a:tblGrid>
              <a:tr h="370840">
                <a:tc>
                  <a:txBody>
                    <a:bodyPr/>
                    <a:lstStyle/>
                    <a:p>
                      <a:r>
                        <a:rPr lang="en-GB"/>
                        <a:t>Level</a:t>
                      </a:r>
                    </a:p>
                  </a:txBody>
                  <a:tcPr/>
                </a:tc>
                <a:tc>
                  <a:txBody>
                    <a:bodyPr/>
                    <a:lstStyle/>
                    <a:p>
                      <a:r>
                        <a:rPr lang="en-GB"/>
                        <a:t>Pass Mark</a:t>
                      </a:r>
                    </a:p>
                  </a:txBody>
                  <a:tcPr/>
                </a:tc>
                <a:tc>
                  <a:txBody>
                    <a:bodyPr/>
                    <a:lstStyle/>
                    <a:p>
                      <a:r>
                        <a:rPr lang="en-GB"/>
                        <a:t>Maximum Permitted Attempts</a:t>
                      </a:r>
                    </a:p>
                  </a:txBody>
                  <a:tcPr/>
                </a:tc>
                <a:extLst>
                  <a:ext uri="{0D108BD9-81ED-4DB2-BD59-A6C34878D82A}">
                    <a16:rowId xmlns:a16="http://schemas.microsoft.com/office/drawing/2014/main" val="765113161"/>
                  </a:ext>
                </a:extLst>
              </a:tr>
              <a:tr h="370840">
                <a:tc>
                  <a:txBody>
                    <a:bodyPr/>
                    <a:lstStyle/>
                    <a:p>
                      <a:r>
                        <a:rPr lang="en-GB"/>
                        <a:t>Undergraduate</a:t>
                      </a:r>
                    </a:p>
                  </a:txBody>
                  <a:tcPr/>
                </a:tc>
                <a:tc>
                  <a:txBody>
                    <a:bodyPr/>
                    <a:lstStyle/>
                    <a:p>
                      <a:r>
                        <a:rPr lang="en-GB"/>
                        <a:t>40</a:t>
                      </a:r>
                    </a:p>
                  </a:txBody>
                  <a:tcPr/>
                </a:tc>
                <a:tc>
                  <a:txBody>
                    <a:bodyPr/>
                    <a:lstStyle/>
                    <a:p>
                      <a:r>
                        <a:rPr lang="en-GB"/>
                        <a:t>3 (Initial submission and up to 2 resits). A student may not repeat a level of study more than once.</a:t>
                      </a:r>
                    </a:p>
                  </a:txBody>
                  <a:tcPr/>
                </a:tc>
                <a:extLst>
                  <a:ext uri="{0D108BD9-81ED-4DB2-BD59-A6C34878D82A}">
                    <a16:rowId xmlns:a16="http://schemas.microsoft.com/office/drawing/2014/main" val="492530514"/>
                  </a:ext>
                </a:extLst>
              </a:tr>
              <a:tr h="370840">
                <a:tc>
                  <a:txBody>
                    <a:bodyPr/>
                    <a:lstStyle/>
                    <a:p>
                      <a:r>
                        <a:rPr lang="en-GB"/>
                        <a:t>Postgraduate Taught</a:t>
                      </a:r>
                    </a:p>
                  </a:txBody>
                  <a:tcPr/>
                </a:tc>
                <a:tc>
                  <a:txBody>
                    <a:bodyPr/>
                    <a:lstStyle/>
                    <a:p>
                      <a:r>
                        <a:rPr lang="en-GB"/>
                        <a:t>50</a:t>
                      </a:r>
                    </a:p>
                  </a:txBody>
                  <a:tcPr/>
                </a:tc>
                <a:tc>
                  <a:txBody>
                    <a:bodyPr/>
                    <a:lstStyle/>
                    <a:p>
                      <a:r>
                        <a:rPr lang="en-GB"/>
                        <a:t>2 (Initial submission and 1 resit)</a:t>
                      </a:r>
                    </a:p>
                  </a:txBody>
                  <a:tcPr/>
                </a:tc>
                <a:extLst>
                  <a:ext uri="{0D108BD9-81ED-4DB2-BD59-A6C34878D82A}">
                    <a16:rowId xmlns:a16="http://schemas.microsoft.com/office/drawing/2014/main" val="4127211216"/>
                  </a:ext>
                </a:extLst>
              </a:tr>
            </a:tbl>
          </a:graphicData>
        </a:graphic>
      </p:graphicFrame>
      <p:cxnSp>
        <p:nvCxnSpPr>
          <p:cNvPr id="7" name="Straight Connector 6">
            <a:extLst>
              <a:ext uri="{FF2B5EF4-FFF2-40B4-BE49-F238E27FC236}">
                <a16:creationId xmlns:a16="http://schemas.microsoft.com/office/drawing/2014/main" id="{E3465B49-6128-AF86-21AD-BFC1C8551E44}"/>
              </a:ext>
            </a:extLst>
          </p:cNvPr>
          <p:cNvCxnSpPr/>
          <p:nvPr/>
        </p:nvCxnSpPr>
        <p:spPr>
          <a:xfrm>
            <a:off x="6096000" y="1319436"/>
            <a:ext cx="0" cy="522865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09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7E46A-384B-5750-2B86-65C6567B01C3}"/>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17F5B96-DA74-8667-5EBA-FA86495D47A8}"/>
              </a:ext>
            </a:extLst>
          </p:cNvPr>
          <p:cNvCxnSpPr/>
          <p:nvPr/>
        </p:nvCxnSpPr>
        <p:spPr>
          <a:xfrm>
            <a:off x="5930782" y="273465"/>
            <a:ext cx="0" cy="521293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671E61E-DC40-4ECA-8728-9A5A74B37ED5}"/>
              </a:ext>
            </a:extLst>
          </p:cNvPr>
          <p:cNvSpPr txBox="1"/>
          <p:nvPr/>
        </p:nvSpPr>
        <p:spPr>
          <a:xfrm>
            <a:off x="290557" y="672131"/>
            <a:ext cx="5494946" cy="584775"/>
          </a:xfrm>
          <a:prstGeom prst="rect">
            <a:avLst/>
          </a:prstGeom>
          <a:noFill/>
        </p:spPr>
        <p:txBody>
          <a:bodyPr wrap="square" rtlCol="0">
            <a:spAutoFit/>
          </a:bodyPr>
          <a:lstStyle/>
          <a:p>
            <a:r>
              <a:rPr lang="cy-GB" sz="3200" b="1" noProof="0"/>
              <a:t>Llawlyfr Ansawdd Academaidd</a:t>
            </a:r>
          </a:p>
        </p:txBody>
      </p:sp>
      <p:sp>
        <p:nvSpPr>
          <p:cNvPr id="10" name="TextBox 9">
            <a:extLst>
              <a:ext uri="{FF2B5EF4-FFF2-40B4-BE49-F238E27FC236}">
                <a16:creationId xmlns:a16="http://schemas.microsoft.com/office/drawing/2014/main" id="{F57475A2-0BEF-6ABB-D640-D425F15B0BBD}"/>
              </a:ext>
            </a:extLst>
          </p:cNvPr>
          <p:cNvSpPr txBox="1"/>
          <p:nvPr/>
        </p:nvSpPr>
        <p:spPr>
          <a:xfrm>
            <a:off x="6238433" y="672131"/>
            <a:ext cx="5332575" cy="584775"/>
          </a:xfrm>
          <a:prstGeom prst="rect">
            <a:avLst/>
          </a:prstGeom>
          <a:noFill/>
        </p:spPr>
        <p:txBody>
          <a:bodyPr wrap="square" rtlCol="0">
            <a:spAutoFit/>
          </a:bodyPr>
          <a:lstStyle/>
          <a:p>
            <a:r>
              <a:rPr lang="en-GB" sz="3200" b="1"/>
              <a:t>Academic Quality Handbook</a:t>
            </a:r>
          </a:p>
        </p:txBody>
      </p:sp>
      <p:sp>
        <p:nvSpPr>
          <p:cNvPr id="11" name="Content Placeholder 2">
            <a:extLst>
              <a:ext uri="{FF2B5EF4-FFF2-40B4-BE49-F238E27FC236}">
                <a16:creationId xmlns:a16="http://schemas.microsoft.com/office/drawing/2014/main" id="{B076ADD4-FAB6-7934-BEBB-2CD286C6273C}"/>
              </a:ext>
            </a:extLst>
          </p:cNvPr>
          <p:cNvSpPr>
            <a:spLocks noGrp="1"/>
          </p:cNvSpPr>
          <p:nvPr>
            <p:ph idx="1"/>
          </p:nvPr>
        </p:nvSpPr>
        <p:spPr>
          <a:xfrm>
            <a:off x="6015951" y="2034140"/>
            <a:ext cx="6176049" cy="3575934"/>
          </a:xfrm>
        </p:spPr>
        <p:txBody>
          <a:bodyPr>
            <a:normAutofit/>
          </a:bodyPr>
          <a:lstStyle/>
          <a:p>
            <a:pPr>
              <a:spcBef>
                <a:spcPct val="0"/>
              </a:spcBef>
            </a:pPr>
            <a:r>
              <a:rPr lang="en-GB" altLang="en-US" dirty="0">
                <a:ea typeface="ＭＳ Ｐゴシック" panose="020B0600070205080204" pitchFamily="34" charset="-128"/>
              </a:rPr>
              <a:t>Taught Award Regulations</a:t>
            </a:r>
          </a:p>
          <a:p>
            <a:pPr>
              <a:spcBef>
                <a:spcPct val="0"/>
              </a:spcBef>
            </a:pPr>
            <a:endParaRPr lang="en-GB" altLang="en-US" sz="1400" dirty="0">
              <a:ea typeface="ＭＳ Ｐゴシック" panose="020B0600070205080204" pitchFamily="34" charset="-128"/>
            </a:endParaRPr>
          </a:p>
          <a:p>
            <a:pPr lvl="1"/>
            <a:r>
              <a:rPr lang="en-GB" altLang="en-US" dirty="0">
                <a:ea typeface="ＭＳ Ｐゴシック" panose="020B0600070205080204" pitchFamily="34" charset="-128"/>
              </a:rPr>
              <a:t>Taught Award Regulations</a:t>
            </a:r>
          </a:p>
          <a:p>
            <a:pPr lvl="1"/>
            <a:r>
              <a:rPr lang="en-GB" altLang="en-US" dirty="0">
                <a:ea typeface="ＭＳ Ｐゴシック" panose="020B0600070205080204" pitchFamily="34" charset="-128"/>
              </a:rPr>
              <a:t>Details of degree structures</a:t>
            </a:r>
          </a:p>
          <a:p>
            <a:pPr lvl="1"/>
            <a:r>
              <a:rPr lang="en-GB" altLang="en-US" dirty="0">
                <a:ea typeface="ＭＳ Ｐゴシック" panose="020B0600070205080204" pitchFamily="34" charset="-128"/>
              </a:rPr>
              <a:t>Level definitions (CQFW and HEQF)</a:t>
            </a:r>
          </a:p>
          <a:p>
            <a:pPr lvl="1"/>
            <a:r>
              <a:rPr lang="en-GB" altLang="en-US" dirty="0">
                <a:ea typeface="ＭＳ Ｐゴシック" panose="020B0600070205080204" pitchFamily="34" charset="-128"/>
              </a:rPr>
              <a:t>Progression and Award Regulations</a:t>
            </a:r>
          </a:p>
          <a:p>
            <a:pPr lvl="1"/>
            <a:r>
              <a:rPr lang="en-GB" altLang="en-US" dirty="0">
                <a:ea typeface="ＭＳ Ｐゴシック" panose="020B0600070205080204" pitchFamily="34" charset="-128"/>
              </a:rPr>
              <a:t>Examining Boards</a:t>
            </a:r>
          </a:p>
          <a:p>
            <a:pPr lvl="1"/>
            <a:endParaRPr lang="en-GB" altLang="en-US" dirty="0">
              <a:ea typeface="ＭＳ Ｐゴシック" panose="020B0600070205080204" pitchFamily="34" charset="-128"/>
            </a:endParaRPr>
          </a:p>
        </p:txBody>
      </p:sp>
      <p:sp>
        <p:nvSpPr>
          <p:cNvPr id="12" name="Content Placeholder 2">
            <a:extLst>
              <a:ext uri="{FF2B5EF4-FFF2-40B4-BE49-F238E27FC236}">
                <a16:creationId xmlns:a16="http://schemas.microsoft.com/office/drawing/2014/main" id="{8D6D4742-68D5-12E2-EE05-5CCEB01ACFD5}"/>
              </a:ext>
            </a:extLst>
          </p:cNvPr>
          <p:cNvSpPr txBox="1">
            <a:spLocks/>
          </p:cNvSpPr>
          <p:nvPr/>
        </p:nvSpPr>
        <p:spPr>
          <a:xfrm>
            <a:off x="358219" y="2034140"/>
            <a:ext cx="6176049" cy="3575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cy-GB">
                <a:ea typeface="ＭＳ Ｐゴシック" panose="020B0600070205080204" pitchFamily="34" charset="-128"/>
              </a:rPr>
              <a:t>Rheoliadau Dyfarniadau a Addysgir</a:t>
            </a:r>
          </a:p>
          <a:p>
            <a:pPr>
              <a:spcBef>
                <a:spcPct val="0"/>
              </a:spcBef>
            </a:pPr>
            <a:endParaRPr lang="cy-GB" sz="1400">
              <a:ea typeface="ＭＳ Ｐゴシック" panose="020B0600070205080204" pitchFamily="34" charset="-128"/>
            </a:endParaRPr>
          </a:p>
          <a:p>
            <a:pPr lvl="1"/>
            <a:r>
              <a:rPr lang="cy-GB">
                <a:ea typeface="ＭＳ Ｐゴシック" panose="020B0600070205080204" pitchFamily="34" charset="-128"/>
              </a:rPr>
              <a:t>Rheoliadau Dyfarniadau a Addysgir</a:t>
            </a:r>
          </a:p>
          <a:p>
            <a:pPr lvl="1"/>
            <a:r>
              <a:rPr lang="cy-GB">
                <a:ea typeface="ＭＳ Ｐゴシック" panose="020B0600070205080204" pitchFamily="34" charset="-128"/>
              </a:rPr>
              <a:t>Manylion strwythurau graddau</a:t>
            </a:r>
          </a:p>
          <a:p>
            <a:pPr lvl="1"/>
            <a:r>
              <a:rPr lang="cy-GB">
                <a:ea typeface="ＭＳ Ｐゴシック" panose="020B0600070205080204" pitchFamily="34" charset="-128"/>
              </a:rPr>
              <a:t>Diffiniadau lefel (FfCChC a HEQF)</a:t>
            </a:r>
          </a:p>
          <a:p>
            <a:pPr lvl="1"/>
            <a:r>
              <a:rPr lang="cy-GB">
                <a:ea typeface="ＭＳ Ｐゴシック" panose="020B0600070205080204" pitchFamily="34" charset="-128"/>
              </a:rPr>
              <a:t>Rheoliadau Dilyniant a Dyfarniadau</a:t>
            </a:r>
          </a:p>
          <a:p>
            <a:pPr lvl="1"/>
            <a:r>
              <a:rPr lang="cy-GB">
                <a:ea typeface="ＭＳ Ｐゴシック" panose="020B0600070205080204" pitchFamily="34" charset="-128"/>
              </a:rPr>
              <a:t>Byrddau Arholi</a:t>
            </a:r>
          </a:p>
          <a:p>
            <a:pPr marL="457200" lvl="1" indent="0">
              <a:buNone/>
            </a:pPr>
            <a:endParaRPr lang="en-GB" altLang="en-US">
              <a:highlight>
                <a:srgbClr val="FFFF00"/>
              </a:highlight>
              <a:ea typeface="ＭＳ Ｐゴシック" panose="020B0600070205080204" pitchFamily="34" charset="-128"/>
            </a:endParaRPr>
          </a:p>
          <a:p>
            <a:pPr lvl="1"/>
            <a:endParaRPr lang="en-GB" altLang="en-US">
              <a:ea typeface="ＭＳ Ｐゴシック" panose="020B0600070205080204" pitchFamily="34" charset="-128"/>
            </a:endParaRPr>
          </a:p>
        </p:txBody>
      </p:sp>
      <p:sp>
        <p:nvSpPr>
          <p:cNvPr id="2" name="TextBox 1">
            <a:extLst>
              <a:ext uri="{FF2B5EF4-FFF2-40B4-BE49-F238E27FC236}">
                <a16:creationId xmlns:a16="http://schemas.microsoft.com/office/drawing/2014/main" id="{7B700A4A-C1BF-C92A-008F-A7B7C0D0AFCC}"/>
              </a:ext>
            </a:extLst>
          </p:cNvPr>
          <p:cNvSpPr txBox="1"/>
          <p:nvPr/>
        </p:nvSpPr>
        <p:spPr>
          <a:xfrm>
            <a:off x="6360245" y="4971335"/>
            <a:ext cx="5431705" cy="338554"/>
          </a:xfrm>
          <a:prstGeom prst="rect">
            <a:avLst/>
          </a:prstGeom>
          <a:noFill/>
        </p:spPr>
        <p:txBody>
          <a:bodyPr wrap="square">
            <a:spAutoFit/>
          </a:bodyPr>
          <a:lstStyle/>
          <a:p>
            <a:pPr algn="ctr">
              <a:spcBef>
                <a:spcPct val="0"/>
              </a:spcBef>
              <a:buFontTx/>
              <a:buNone/>
            </a:pPr>
            <a:r>
              <a:rPr lang="en-GB" altLang="en-US" sz="1600">
                <a:ea typeface="ＭＳ Ｐゴシック" panose="020B0600070205080204" pitchFamily="34" charset="-128"/>
                <a:hlinkClick r:id="rId2"/>
              </a:rPr>
              <a:t>https://www.uwtsd.ac.uk/academic-quality-handbook</a:t>
            </a:r>
            <a:r>
              <a:rPr lang="en-GB" altLang="en-US" sz="1600">
                <a:ea typeface="ＭＳ Ｐゴシック" panose="020B0600070205080204" pitchFamily="34" charset="-128"/>
              </a:rPr>
              <a:t> </a:t>
            </a:r>
          </a:p>
        </p:txBody>
      </p:sp>
      <p:sp>
        <p:nvSpPr>
          <p:cNvPr id="3" name="TextBox 2">
            <a:extLst>
              <a:ext uri="{FF2B5EF4-FFF2-40B4-BE49-F238E27FC236}">
                <a16:creationId xmlns:a16="http://schemas.microsoft.com/office/drawing/2014/main" id="{8C1FBE6B-5707-0750-7EA0-807C556AD976}"/>
              </a:ext>
            </a:extLst>
          </p:cNvPr>
          <p:cNvSpPr txBox="1"/>
          <p:nvPr/>
        </p:nvSpPr>
        <p:spPr>
          <a:xfrm>
            <a:off x="264245" y="4971335"/>
            <a:ext cx="6096000" cy="338554"/>
          </a:xfrm>
          <a:prstGeom prst="rect">
            <a:avLst/>
          </a:prstGeom>
          <a:noFill/>
        </p:spPr>
        <p:txBody>
          <a:bodyPr wrap="square">
            <a:spAutoFit/>
          </a:bodyPr>
          <a:lstStyle/>
          <a:p>
            <a:r>
              <a:rPr lang="en-GB" sz="1600">
                <a:hlinkClick r:id="rId3"/>
              </a:rPr>
              <a:t>https://www.uwtsd.ac.uk/cy/llawlyfr-ansawdd-academaidd</a:t>
            </a:r>
            <a:r>
              <a:rPr lang="en-GB" sz="1600"/>
              <a:t> </a:t>
            </a:r>
          </a:p>
        </p:txBody>
      </p:sp>
      <p:sp>
        <p:nvSpPr>
          <p:cNvPr id="4" name="TextBox 3">
            <a:extLst>
              <a:ext uri="{FF2B5EF4-FFF2-40B4-BE49-F238E27FC236}">
                <a16:creationId xmlns:a16="http://schemas.microsoft.com/office/drawing/2014/main" id="{2E3FC092-C211-276F-DBE7-1ED5A2CDD1A3}"/>
              </a:ext>
            </a:extLst>
          </p:cNvPr>
          <p:cNvSpPr txBox="1"/>
          <p:nvPr/>
        </p:nvSpPr>
        <p:spPr>
          <a:xfrm>
            <a:off x="290557" y="1156582"/>
            <a:ext cx="5494946" cy="584775"/>
          </a:xfrm>
          <a:prstGeom prst="rect">
            <a:avLst/>
          </a:prstGeom>
          <a:noFill/>
        </p:spPr>
        <p:txBody>
          <a:bodyPr wrap="square" rtlCol="0">
            <a:spAutoFit/>
          </a:bodyPr>
          <a:lstStyle/>
          <a:p>
            <a:r>
              <a:rPr lang="cy-GB" sz="3200" noProof="0"/>
              <a:t>Pennod 6 </a:t>
            </a:r>
          </a:p>
        </p:txBody>
      </p:sp>
      <p:sp>
        <p:nvSpPr>
          <p:cNvPr id="6" name="TextBox 5">
            <a:extLst>
              <a:ext uri="{FF2B5EF4-FFF2-40B4-BE49-F238E27FC236}">
                <a16:creationId xmlns:a16="http://schemas.microsoft.com/office/drawing/2014/main" id="{CA195CE6-9DF7-B401-3B75-05C84202D67A}"/>
              </a:ext>
            </a:extLst>
          </p:cNvPr>
          <p:cNvSpPr txBox="1"/>
          <p:nvPr/>
        </p:nvSpPr>
        <p:spPr>
          <a:xfrm>
            <a:off x="6238433" y="1156582"/>
            <a:ext cx="5332575" cy="584775"/>
          </a:xfrm>
          <a:prstGeom prst="rect">
            <a:avLst/>
          </a:prstGeom>
          <a:noFill/>
        </p:spPr>
        <p:txBody>
          <a:bodyPr wrap="square" rtlCol="0">
            <a:spAutoFit/>
          </a:bodyPr>
          <a:lstStyle/>
          <a:p>
            <a:r>
              <a:rPr lang="en-GB" sz="3200"/>
              <a:t>Chapter 6</a:t>
            </a:r>
          </a:p>
        </p:txBody>
      </p:sp>
    </p:spTree>
    <p:extLst>
      <p:ext uri="{BB962C8B-B14F-4D97-AF65-F5344CB8AC3E}">
        <p14:creationId xmlns:p14="http://schemas.microsoft.com/office/powerpoint/2010/main" val="4169583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F09D56F2-CD04-4CB4-8223-CB046952962F}"/>
              </a:ext>
            </a:extLst>
          </p:cNvPr>
          <p:cNvSpPr/>
          <p:nvPr/>
        </p:nvSpPr>
        <p:spPr>
          <a:xfrm>
            <a:off x="209883" y="3838111"/>
            <a:ext cx="11745722" cy="294519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a:extLst>
              <a:ext uri="{FF2B5EF4-FFF2-40B4-BE49-F238E27FC236}">
                <a16:creationId xmlns:a16="http://schemas.microsoft.com/office/drawing/2014/main" id="{C6FB8757-B4C8-DFD6-E082-14AA28C78866}"/>
              </a:ext>
            </a:extLst>
          </p:cNvPr>
          <p:cNvSpPr/>
          <p:nvPr/>
        </p:nvSpPr>
        <p:spPr>
          <a:xfrm>
            <a:off x="209883" y="1186027"/>
            <a:ext cx="11652658" cy="2018636"/>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94F14A9-0210-C16B-6E4E-6EC4C6FD81B0}"/>
              </a:ext>
            </a:extLst>
          </p:cNvPr>
          <p:cNvSpPr>
            <a:spLocks noGrp="1"/>
          </p:cNvSpPr>
          <p:nvPr>
            <p:ph type="title"/>
          </p:nvPr>
        </p:nvSpPr>
        <p:spPr>
          <a:xfrm>
            <a:off x="2069902" y="48446"/>
            <a:ext cx="6705884" cy="599768"/>
          </a:xfrm>
        </p:spPr>
        <p:txBody>
          <a:bodyPr>
            <a:normAutofit fontScale="90000"/>
          </a:bodyPr>
          <a:lstStyle/>
          <a:p>
            <a:r>
              <a:rPr lang="en-GB" err="1">
                <a:solidFill>
                  <a:schemeClr val="bg1"/>
                </a:solidFill>
              </a:rPr>
              <a:t>Penderfyniadau</a:t>
            </a:r>
            <a:r>
              <a:rPr lang="en-GB">
                <a:solidFill>
                  <a:schemeClr val="bg1"/>
                </a:solidFill>
              </a:rPr>
              <a:t> </a:t>
            </a:r>
            <a:r>
              <a:rPr lang="en-GB" err="1">
                <a:solidFill>
                  <a:schemeClr val="bg1"/>
                </a:solidFill>
              </a:rPr>
              <a:t>Bwrdd</a:t>
            </a:r>
            <a:r>
              <a:rPr lang="en-GB">
                <a:solidFill>
                  <a:schemeClr val="bg1"/>
                </a:solidFill>
              </a:rPr>
              <a:t> </a:t>
            </a:r>
            <a:r>
              <a:rPr lang="en-GB" err="1">
                <a:solidFill>
                  <a:schemeClr val="bg1"/>
                </a:solidFill>
              </a:rPr>
              <a:t>Arholi</a:t>
            </a:r>
            <a:r>
              <a:rPr lang="en-GB">
                <a:solidFill>
                  <a:schemeClr val="bg1"/>
                </a:solidFill>
              </a:rPr>
              <a:t> </a:t>
            </a:r>
            <a:endParaRPr lang="en-GB">
              <a:solidFill>
                <a:srgbClr val="FF0000"/>
              </a:solidFill>
              <a:highlight>
                <a:srgbClr val="FFFF00"/>
              </a:highlight>
            </a:endParaRPr>
          </a:p>
        </p:txBody>
      </p:sp>
      <p:sp>
        <p:nvSpPr>
          <p:cNvPr id="19" name="TextBox 18">
            <a:extLst>
              <a:ext uri="{FF2B5EF4-FFF2-40B4-BE49-F238E27FC236}">
                <a16:creationId xmlns:a16="http://schemas.microsoft.com/office/drawing/2014/main" id="{B32B939F-54C0-10F1-A606-54CF814E2B33}"/>
              </a:ext>
            </a:extLst>
          </p:cNvPr>
          <p:cNvSpPr txBox="1"/>
          <p:nvPr/>
        </p:nvSpPr>
        <p:spPr>
          <a:xfrm>
            <a:off x="181233" y="1186027"/>
            <a:ext cx="11681308" cy="400110"/>
          </a:xfrm>
          <a:prstGeom prst="rect">
            <a:avLst/>
          </a:prstGeom>
          <a:solidFill>
            <a:schemeClr val="bg1"/>
          </a:solidFill>
        </p:spPr>
        <p:txBody>
          <a:bodyPr wrap="square" rtlCol="0">
            <a:spAutoFit/>
          </a:bodyPr>
          <a:lstStyle/>
          <a:p>
            <a:pPr algn="ctr"/>
            <a:r>
              <a:rPr lang="en-GB" sz="2000" b="1" err="1"/>
              <a:t>Myfyrwyr</a:t>
            </a:r>
            <a:r>
              <a:rPr lang="en-GB" sz="2000" b="1"/>
              <a:t> </a:t>
            </a:r>
            <a:r>
              <a:rPr lang="en-GB" sz="2000" b="1" err="1"/>
              <a:t>sydd</a:t>
            </a:r>
            <a:r>
              <a:rPr lang="en-GB" sz="2000" b="1"/>
              <a:t> </a:t>
            </a:r>
            <a:r>
              <a:rPr lang="en-GB" sz="2000" b="1" err="1"/>
              <a:t>ddim</a:t>
            </a:r>
            <a:r>
              <a:rPr lang="en-GB" sz="2000" b="1"/>
              <a:t> </a:t>
            </a:r>
            <a:r>
              <a:rPr lang="en-GB" sz="2000" b="1" err="1"/>
              <a:t>ar</a:t>
            </a:r>
            <a:r>
              <a:rPr lang="en-GB" sz="2000" b="1"/>
              <a:t> </a:t>
            </a:r>
            <a:r>
              <a:rPr lang="en-GB" sz="2000" b="1" err="1"/>
              <a:t>ddiwedd</a:t>
            </a:r>
            <a:r>
              <a:rPr lang="en-GB" sz="2000" b="1"/>
              <a:t> </a:t>
            </a:r>
            <a:r>
              <a:rPr lang="en-GB" sz="2000" b="1" err="1"/>
              <a:t>lefel</a:t>
            </a:r>
            <a:r>
              <a:rPr lang="en-GB" sz="2000" b="1"/>
              <a:t>   |   Students not at end of level</a:t>
            </a:r>
          </a:p>
        </p:txBody>
      </p:sp>
      <p:sp>
        <p:nvSpPr>
          <p:cNvPr id="3" name="Title 1">
            <a:extLst>
              <a:ext uri="{FF2B5EF4-FFF2-40B4-BE49-F238E27FC236}">
                <a16:creationId xmlns:a16="http://schemas.microsoft.com/office/drawing/2014/main" id="{2447C459-F896-1FDA-F8D7-B71ADFCF7B55}"/>
              </a:ext>
            </a:extLst>
          </p:cNvPr>
          <p:cNvSpPr txBox="1">
            <a:spLocks/>
          </p:cNvSpPr>
          <p:nvPr/>
        </p:nvSpPr>
        <p:spPr>
          <a:xfrm>
            <a:off x="2069902" y="305317"/>
            <a:ext cx="6705884" cy="11536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rPr>
              <a:t>Exam Board Decisions</a:t>
            </a:r>
          </a:p>
        </p:txBody>
      </p:sp>
      <p:grpSp>
        <p:nvGrpSpPr>
          <p:cNvPr id="58" name="Group 57">
            <a:extLst>
              <a:ext uri="{FF2B5EF4-FFF2-40B4-BE49-F238E27FC236}">
                <a16:creationId xmlns:a16="http://schemas.microsoft.com/office/drawing/2014/main" id="{76A3AD1A-2B8B-9798-1B3A-D5A169340AD7}"/>
              </a:ext>
            </a:extLst>
          </p:cNvPr>
          <p:cNvGrpSpPr/>
          <p:nvPr/>
        </p:nvGrpSpPr>
        <p:grpSpPr>
          <a:xfrm>
            <a:off x="489693" y="2426831"/>
            <a:ext cx="10927488" cy="769278"/>
            <a:chOff x="489693" y="2760936"/>
            <a:chExt cx="10927488" cy="769278"/>
          </a:xfrm>
        </p:grpSpPr>
        <p:sp>
          <p:nvSpPr>
            <p:cNvPr id="11" name="TextBox 10">
              <a:extLst>
                <a:ext uri="{FF2B5EF4-FFF2-40B4-BE49-F238E27FC236}">
                  <a16:creationId xmlns:a16="http://schemas.microsoft.com/office/drawing/2014/main" id="{54D9D4C4-353C-A9E0-5113-4B8F12CD5D31}"/>
                </a:ext>
              </a:extLst>
            </p:cNvPr>
            <p:cNvSpPr txBox="1"/>
            <p:nvPr/>
          </p:nvSpPr>
          <p:spPr>
            <a:xfrm>
              <a:off x="2787655" y="2786816"/>
              <a:ext cx="2088698" cy="707886"/>
            </a:xfrm>
            <a:prstGeom prst="rect">
              <a:avLst/>
            </a:prstGeom>
            <a:noFill/>
          </p:spPr>
          <p:txBody>
            <a:bodyPr wrap="square" rtlCol="0">
              <a:spAutoFit/>
            </a:bodyPr>
            <a:lstStyle>
              <a:defPPr>
                <a:defRPr lang="en-US"/>
              </a:defPPr>
              <a:lvl1pPr>
                <a:buNone/>
                <a:defRPr sz="1600"/>
              </a:lvl1pPr>
            </a:lstStyle>
            <a:p>
              <a:r>
                <a:rPr lang="en-GB" b="1" dirty="0"/>
                <a:t>Resit</a:t>
              </a:r>
            </a:p>
            <a:p>
              <a:r>
                <a:rPr lang="en-GB" sz="1200" dirty="0"/>
                <a:t>If failed more than 20 credits, then can resit up to 40 credits</a:t>
              </a:r>
            </a:p>
          </p:txBody>
        </p:sp>
        <p:sp>
          <p:nvSpPr>
            <p:cNvPr id="12" name="TextBox 11">
              <a:extLst>
                <a:ext uri="{FF2B5EF4-FFF2-40B4-BE49-F238E27FC236}">
                  <a16:creationId xmlns:a16="http://schemas.microsoft.com/office/drawing/2014/main" id="{FEF6E3C9-3A3E-8C47-862E-9D4EA522B46C}"/>
                </a:ext>
              </a:extLst>
            </p:cNvPr>
            <p:cNvSpPr txBox="1"/>
            <p:nvPr/>
          </p:nvSpPr>
          <p:spPr>
            <a:xfrm>
              <a:off x="489693" y="2786816"/>
              <a:ext cx="2088698" cy="707886"/>
            </a:xfrm>
            <a:prstGeom prst="rect">
              <a:avLst/>
            </a:prstGeom>
            <a:noFill/>
          </p:spPr>
          <p:txBody>
            <a:bodyPr wrap="square" rtlCol="0">
              <a:spAutoFit/>
            </a:bodyPr>
            <a:lstStyle>
              <a:defPPr>
                <a:defRPr lang="en-US"/>
              </a:defPPr>
              <a:lvl1pPr>
                <a:buNone/>
                <a:defRPr sz="1600"/>
              </a:lvl1pPr>
            </a:lstStyle>
            <a:p>
              <a:r>
                <a:rPr lang="en-GB" altLang="en-US" b="1"/>
                <a:t>Continue</a:t>
              </a:r>
            </a:p>
            <a:p>
              <a:r>
                <a:rPr lang="en-GB" altLang="en-US" sz="1200"/>
                <a:t>Student has completed all modules successfully</a:t>
              </a:r>
            </a:p>
          </p:txBody>
        </p:sp>
        <p:sp>
          <p:nvSpPr>
            <p:cNvPr id="13" name="TextBox 12">
              <a:extLst>
                <a:ext uri="{FF2B5EF4-FFF2-40B4-BE49-F238E27FC236}">
                  <a16:creationId xmlns:a16="http://schemas.microsoft.com/office/drawing/2014/main" id="{7B40DF09-1B13-4A61-BAD0-A5E3BA051BA4}"/>
                </a:ext>
              </a:extLst>
            </p:cNvPr>
            <p:cNvSpPr txBox="1"/>
            <p:nvPr/>
          </p:nvSpPr>
          <p:spPr>
            <a:xfrm>
              <a:off x="8657866" y="2822328"/>
              <a:ext cx="2759315" cy="707886"/>
            </a:xfrm>
            <a:prstGeom prst="rect">
              <a:avLst/>
            </a:prstGeom>
            <a:noFill/>
          </p:spPr>
          <p:txBody>
            <a:bodyPr wrap="square" rtlCol="0">
              <a:spAutoFit/>
            </a:bodyPr>
            <a:lstStyle>
              <a:defPPr>
                <a:defRPr lang="en-US"/>
              </a:defPPr>
              <a:lvl1pPr>
                <a:buNone/>
                <a:defRPr sz="1600"/>
              </a:lvl1pPr>
            </a:lstStyle>
            <a:p>
              <a:r>
                <a:rPr lang="en-GB" b="1"/>
                <a:t>Requires Chair’s action </a:t>
              </a:r>
            </a:p>
            <a:p>
              <a:r>
                <a:rPr lang="en-GB" sz="1200"/>
                <a:t>Normally for unresolved academic misconduct cases</a:t>
              </a:r>
            </a:p>
          </p:txBody>
        </p:sp>
        <p:sp>
          <p:nvSpPr>
            <p:cNvPr id="24" name="TextBox 23">
              <a:extLst>
                <a:ext uri="{FF2B5EF4-FFF2-40B4-BE49-F238E27FC236}">
                  <a16:creationId xmlns:a16="http://schemas.microsoft.com/office/drawing/2014/main" id="{D28BA767-2F9E-BC7B-FF23-7F261FE089EE}"/>
                </a:ext>
              </a:extLst>
            </p:cNvPr>
            <p:cNvSpPr txBox="1"/>
            <p:nvPr/>
          </p:nvSpPr>
          <p:spPr>
            <a:xfrm>
              <a:off x="5603589" y="2760936"/>
              <a:ext cx="2694677" cy="707886"/>
            </a:xfrm>
            <a:prstGeom prst="rect">
              <a:avLst/>
            </a:prstGeom>
            <a:noFill/>
          </p:spPr>
          <p:txBody>
            <a:bodyPr wrap="square" rtlCol="0">
              <a:spAutoFit/>
            </a:bodyPr>
            <a:lstStyle>
              <a:defPPr>
                <a:defRPr lang="en-US"/>
              </a:defPPr>
              <a:lvl1pPr>
                <a:buNone/>
                <a:defRPr sz="1600"/>
              </a:lvl1pPr>
            </a:lstStyle>
            <a:p>
              <a:r>
                <a:rPr lang="en-GB" b="1"/>
                <a:t>Withdraw</a:t>
              </a:r>
            </a:p>
            <a:p>
              <a:r>
                <a:rPr lang="en-GB" sz="1200"/>
                <a:t>A student has run out of attempts or not engaged on their programme of study</a:t>
              </a:r>
            </a:p>
          </p:txBody>
        </p:sp>
      </p:grpSp>
      <p:grpSp>
        <p:nvGrpSpPr>
          <p:cNvPr id="57" name="Group 56">
            <a:extLst>
              <a:ext uri="{FF2B5EF4-FFF2-40B4-BE49-F238E27FC236}">
                <a16:creationId xmlns:a16="http://schemas.microsoft.com/office/drawing/2014/main" id="{D9EBFB60-CE61-442F-2867-6F4B0273A2A3}"/>
              </a:ext>
            </a:extLst>
          </p:cNvPr>
          <p:cNvGrpSpPr/>
          <p:nvPr/>
        </p:nvGrpSpPr>
        <p:grpSpPr>
          <a:xfrm>
            <a:off x="515331" y="1604081"/>
            <a:ext cx="11186977" cy="733766"/>
            <a:chOff x="515331" y="1806303"/>
            <a:chExt cx="11186977" cy="733766"/>
          </a:xfrm>
        </p:grpSpPr>
        <p:sp>
          <p:nvSpPr>
            <p:cNvPr id="29" name="TextBox 28">
              <a:extLst>
                <a:ext uri="{FF2B5EF4-FFF2-40B4-BE49-F238E27FC236}">
                  <a16:creationId xmlns:a16="http://schemas.microsoft.com/office/drawing/2014/main" id="{31C55CC8-C26D-2771-4275-CE49139797E5}"/>
                </a:ext>
              </a:extLst>
            </p:cNvPr>
            <p:cNvSpPr txBox="1"/>
            <p:nvPr/>
          </p:nvSpPr>
          <p:spPr>
            <a:xfrm>
              <a:off x="2808917" y="1832183"/>
              <a:ext cx="2275831" cy="707886"/>
            </a:xfrm>
            <a:prstGeom prst="rect">
              <a:avLst/>
            </a:prstGeom>
            <a:noFill/>
          </p:spPr>
          <p:txBody>
            <a:bodyPr wrap="square" rtlCol="0">
              <a:spAutoFit/>
            </a:bodyPr>
            <a:lstStyle>
              <a:defPPr>
                <a:defRPr lang="en-US"/>
              </a:defPPr>
              <a:lvl1pPr>
                <a:buNone/>
                <a:defRPr sz="1600"/>
              </a:lvl1pPr>
            </a:lstStyle>
            <a:p>
              <a:r>
                <a:rPr lang="cy-GB" b="1" noProof="0"/>
                <a:t>Ailsefyll</a:t>
              </a:r>
            </a:p>
            <a:p>
              <a:r>
                <a:rPr lang="cy-GB" sz="1200" noProof="0"/>
                <a:t>Os methwyd mwy nag 20 credyd, yna gall ailsefyll hyd at 40 credyd</a:t>
              </a:r>
            </a:p>
          </p:txBody>
        </p:sp>
        <p:sp>
          <p:nvSpPr>
            <p:cNvPr id="34" name="TextBox 33">
              <a:extLst>
                <a:ext uri="{FF2B5EF4-FFF2-40B4-BE49-F238E27FC236}">
                  <a16:creationId xmlns:a16="http://schemas.microsoft.com/office/drawing/2014/main" id="{64DEED8D-859F-3D53-89BF-C594DF702CD9}"/>
                </a:ext>
              </a:extLst>
            </p:cNvPr>
            <p:cNvSpPr txBox="1"/>
            <p:nvPr/>
          </p:nvSpPr>
          <p:spPr>
            <a:xfrm>
              <a:off x="515331" y="1832183"/>
              <a:ext cx="2453639" cy="707886"/>
            </a:xfrm>
            <a:prstGeom prst="rect">
              <a:avLst/>
            </a:prstGeom>
            <a:noFill/>
          </p:spPr>
          <p:txBody>
            <a:bodyPr wrap="square" rtlCol="0">
              <a:spAutoFit/>
            </a:bodyPr>
            <a:lstStyle>
              <a:defPPr>
                <a:defRPr lang="en-US"/>
              </a:defPPr>
              <a:lvl1pPr>
                <a:buNone/>
                <a:defRPr sz="1600"/>
              </a:lvl1pPr>
            </a:lstStyle>
            <a:p>
              <a:r>
                <a:rPr lang="cy-GB" b="1" noProof="0"/>
                <a:t>Parhau</a:t>
              </a:r>
            </a:p>
            <a:p>
              <a:r>
                <a:rPr lang="cy-GB" sz="1200" noProof="0"/>
                <a:t>Myfyriwr wedi cwblhau'r holl fodylau yn llwyddiannus</a:t>
              </a:r>
            </a:p>
          </p:txBody>
        </p:sp>
        <p:sp>
          <p:nvSpPr>
            <p:cNvPr id="35" name="TextBox 34">
              <a:extLst>
                <a:ext uri="{FF2B5EF4-FFF2-40B4-BE49-F238E27FC236}">
                  <a16:creationId xmlns:a16="http://schemas.microsoft.com/office/drawing/2014/main" id="{881BD600-C47E-B378-349B-99D19D875A52}"/>
                </a:ext>
              </a:extLst>
            </p:cNvPr>
            <p:cNvSpPr txBox="1"/>
            <p:nvPr/>
          </p:nvSpPr>
          <p:spPr>
            <a:xfrm>
              <a:off x="8614606" y="1832183"/>
              <a:ext cx="3087702" cy="707886"/>
            </a:xfrm>
            <a:prstGeom prst="rect">
              <a:avLst/>
            </a:prstGeom>
            <a:noFill/>
          </p:spPr>
          <p:txBody>
            <a:bodyPr wrap="square" rtlCol="0">
              <a:spAutoFit/>
            </a:bodyPr>
            <a:lstStyle>
              <a:defPPr>
                <a:defRPr lang="en-US"/>
              </a:defPPr>
              <a:lvl1pPr>
                <a:buNone/>
                <a:defRPr sz="1600"/>
              </a:lvl1pPr>
            </a:lstStyle>
            <a:p>
              <a:r>
                <a:rPr lang="cy-GB" b="1" noProof="0"/>
                <a:t>Angen gweithred gan y Cadeirydd</a:t>
              </a:r>
            </a:p>
            <a:p>
              <a:r>
                <a:rPr lang="cy-GB" sz="1200" noProof="0"/>
                <a:t>Fel arfer ar gyfer achosion camymddwyn academaidd na ddatryswyd</a:t>
              </a:r>
            </a:p>
          </p:txBody>
        </p:sp>
        <p:sp>
          <p:nvSpPr>
            <p:cNvPr id="36" name="TextBox 35">
              <a:extLst>
                <a:ext uri="{FF2B5EF4-FFF2-40B4-BE49-F238E27FC236}">
                  <a16:creationId xmlns:a16="http://schemas.microsoft.com/office/drawing/2014/main" id="{ABE23226-CE05-E0AA-DB18-B26C3969B53D}"/>
                </a:ext>
              </a:extLst>
            </p:cNvPr>
            <p:cNvSpPr txBox="1"/>
            <p:nvPr/>
          </p:nvSpPr>
          <p:spPr>
            <a:xfrm>
              <a:off x="5594562" y="1806303"/>
              <a:ext cx="2892589" cy="707886"/>
            </a:xfrm>
            <a:prstGeom prst="rect">
              <a:avLst/>
            </a:prstGeom>
            <a:noFill/>
          </p:spPr>
          <p:txBody>
            <a:bodyPr wrap="square" rtlCol="0">
              <a:spAutoFit/>
            </a:bodyPr>
            <a:lstStyle>
              <a:defPPr>
                <a:defRPr lang="en-US"/>
              </a:defPPr>
              <a:lvl1pPr>
                <a:buNone/>
                <a:defRPr sz="1600"/>
              </a:lvl1pPr>
            </a:lstStyle>
            <a:p>
              <a:r>
                <a:rPr lang="cy-GB" b="1" noProof="0"/>
                <a:t>Tynnu’n ôl</a:t>
              </a:r>
            </a:p>
            <a:p>
              <a:r>
                <a:rPr lang="cy-GB" sz="1200" noProof="0"/>
                <a:t>Mae myfyriwr wedi rhedeg allan o gynigion neu heb ymgysylltu â’i raglen astudio</a:t>
              </a:r>
            </a:p>
          </p:txBody>
        </p:sp>
      </p:grpSp>
      <p:cxnSp>
        <p:nvCxnSpPr>
          <p:cNvPr id="40" name="Straight Connector 39">
            <a:extLst>
              <a:ext uri="{FF2B5EF4-FFF2-40B4-BE49-F238E27FC236}">
                <a16:creationId xmlns:a16="http://schemas.microsoft.com/office/drawing/2014/main" id="{B66E7702-9842-3D77-5B3E-CAD903C486C5}"/>
              </a:ext>
            </a:extLst>
          </p:cNvPr>
          <p:cNvCxnSpPr/>
          <p:nvPr/>
        </p:nvCxnSpPr>
        <p:spPr>
          <a:xfrm>
            <a:off x="572568" y="2429390"/>
            <a:ext cx="1084461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6674E61-381D-903C-64BE-29EF559B5689}"/>
              </a:ext>
            </a:extLst>
          </p:cNvPr>
          <p:cNvSpPr txBox="1"/>
          <p:nvPr/>
        </p:nvSpPr>
        <p:spPr>
          <a:xfrm>
            <a:off x="207745" y="3666458"/>
            <a:ext cx="11745722" cy="400110"/>
          </a:xfrm>
          <a:prstGeom prst="rect">
            <a:avLst/>
          </a:prstGeom>
          <a:solidFill>
            <a:schemeClr val="bg1"/>
          </a:solidFill>
        </p:spPr>
        <p:txBody>
          <a:bodyPr wrap="square" rtlCol="0">
            <a:spAutoFit/>
          </a:bodyPr>
          <a:lstStyle/>
          <a:p>
            <a:pPr algn="ctr"/>
            <a:r>
              <a:rPr lang="en-GB" sz="2000" b="1" err="1"/>
              <a:t>Myfyrwyr</a:t>
            </a:r>
            <a:r>
              <a:rPr lang="en-GB" sz="2000" b="1"/>
              <a:t> </a:t>
            </a:r>
            <a:r>
              <a:rPr lang="en-GB" sz="2000" b="1" err="1"/>
              <a:t>sydd</a:t>
            </a:r>
            <a:r>
              <a:rPr lang="en-GB" sz="2000" b="1"/>
              <a:t> </a:t>
            </a:r>
            <a:r>
              <a:rPr lang="en-GB" sz="2000" b="1" err="1"/>
              <a:t>ar</a:t>
            </a:r>
            <a:r>
              <a:rPr lang="en-GB" sz="2000" b="1"/>
              <a:t> </a:t>
            </a:r>
            <a:r>
              <a:rPr lang="en-GB" sz="2000" b="1" err="1"/>
              <a:t>ddiwedd</a:t>
            </a:r>
            <a:r>
              <a:rPr lang="en-GB" sz="2000" b="1"/>
              <a:t> </a:t>
            </a:r>
            <a:r>
              <a:rPr lang="en-GB" sz="2000" b="1" err="1"/>
              <a:t>lefel</a:t>
            </a:r>
            <a:r>
              <a:rPr lang="en-GB" sz="2000" b="1"/>
              <a:t>   |   Students at end of level</a:t>
            </a:r>
          </a:p>
        </p:txBody>
      </p:sp>
      <p:grpSp>
        <p:nvGrpSpPr>
          <p:cNvPr id="48" name="Group 47">
            <a:extLst>
              <a:ext uri="{FF2B5EF4-FFF2-40B4-BE49-F238E27FC236}">
                <a16:creationId xmlns:a16="http://schemas.microsoft.com/office/drawing/2014/main" id="{B6602E12-D53D-83BB-33B6-18E8B46A7C60}"/>
              </a:ext>
            </a:extLst>
          </p:cNvPr>
          <p:cNvGrpSpPr/>
          <p:nvPr/>
        </p:nvGrpSpPr>
        <p:grpSpPr>
          <a:xfrm>
            <a:off x="274298" y="5521423"/>
            <a:ext cx="11588243" cy="1261884"/>
            <a:chOff x="1424934" y="5371959"/>
            <a:chExt cx="10443951" cy="1261884"/>
          </a:xfrm>
        </p:grpSpPr>
        <p:sp>
          <p:nvSpPr>
            <p:cNvPr id="42" name="TextBox 41">
              <a:extLst>
                <a:ext uri="{FF2B5EF4-FFF2-40B4-BE49-F238E27FC236}">
                  <a16:creationId xmlns:a16="http://schemas.microsoft.com/office/drawing/2014/main" id="{85E062AB-400D-EC31-DA08-7B9F840F401E}"/>
                </a:ext>
              </a:extLst>
            </p:cNvPr>
            <p:cNvSpPr txBox="1"/>
            <p:nvPr/>
          </p:nvSpPr>
          <p:spPr>
            <a:xfrm>
              <a:off x="6383857" y="5388447"/>
              <a:ext cx="2215943" cy="1138773"/>
            </a:xfrm>
            <a:prstGeom prst="rect">
              <a:avLst/>
            </a:prstGeom>
            <a:noFill/>
          </p:spPr>
          <p:txBody>
            <a:bodyPr wrap="square" rtlCol="0">
              <a:spAutoFit/>
            </a:bodyPr>
            <a:lstStyle>
              <a:defPPr>
                <a:defRPr lang="en-US"/>
              </a:defPPr>
              <a:lvl1pPr>
                <a:buNone/>
                <a:defRPr sz="1600"/>
              </a:lvl1pPr>
            </a:lstStyle>
            <a:p>
              <a:r>
                <a:rPr lang="en-GB" altLang="en-US" b="1"/>
                <a:t>Repeat Failed Modules/ Year</a:t>
              </a:r>
            </a:p>
            <a:p>
              <a:r>
                <a:rPr lang="en-GB" sz="1200"/>
                <a:t>If failed more than 60 credits, then they may be offered the opportunity to repeat failed modules or the year</a:t>
              </a:r>
              <a:endParaRPr lang="en-GB" altLang="en-US" b="1"/>
            </a:p>
          </p:txBody>
        </p:sp>
        <p:sp>
          <p:nvSpPr>
            <p:cNvPr id="43" name="TextBox 42">
              <a:extLst>
                <a:ext uri="{FF2B5EF4-FFF2-40B4-BE49-F238E27FC236}">
                  <a16:creationId xmlns:a16="http://schemas.microsoft.com/office/drawing/2014/main" id="{49299F0A-0184-A998-54E9-266662995708}"/>
                </a:ext>
              </a:extLst>
            </p:cNvPr>
            <p:cNvSpPr txBox="1"/>
            <p:nvPr/>
          </p:nvSpPr>
          <p:spPr>
            <a:xfrm>
              <a:off x="2919296" y="5371959"/>
              <a:ext cx="2018489" cy="1261884"/>
            </a:xfrm>
            <a:prstGeom prst="rect">
              <a:avLst/>
            </a:prstGeom>
            <a:noFill/>
          </p:spPr>
          <p:txBody>
            <a:bodyPr wrap="square" rtlCol="0">
              <a:spAutoFit/>
            </a:bodyPr>
            <a:lstStyle>
              <a:defPPr>
                <a:defRPr lang="en-US"/>
              </a:defPPr>
              <a:lvl1pPr>
                <a:buNone/>
                <a:defRPr sz="1600"/>
              </a:lvl1pPr>
            </a:lstStyle>
            <a:p>
              <a:r>
                <a:rPr lang="en-GB" b="1"/>
                <a:t>Progress/Award</a:t>
              </a:r>
              <a:br>
                <a:rPr lang="en-GB" b="1"/>
              </a:br>
              <a:r>
                <a:rPr lang="en-GB" sz="1200" b="1"/>
                <a:t>(condone or conditional progression)</a:t>
              </a:r>
            </a:p>
            <a:p>
              <a:r>
                <a:rPr lang="en-GB" sz="1200"/>
                <a:t>Up to 20 credits may be condoned or students may carry 20 credits to the next level</a:t>
              </a:r>
            </a:p>
          </p:txBody>
        </p:sp>
        <p:sp>
          <p:nvSpPr>
            <p:cNvPr id="44" name="TextBox 43">
              <a:extLst>
                <a:ext uri="{FF2B5EF4-FFF2-40B4-BE49-F238E27FC236}">
                  <a16:creationId xmlns:a16="http://schemas.microsoft.com/office/drawing/2014/main" id="{1F15C648-9423-909A-3251-BD2FA9122D09}"/>
                </a:ext>
              </a:extLst>
            </p:cNvPr>
            <p:cNvSpPr txBox="1"/>
            <p:nvPr/>
          </p:nvSpPr>
          <p:spPr>
            <a:xfrm>
              <a:off x="4937785" y="5386870"/>
              <a:ext cx="1446072" cy="892552"/>
            </a:xfrm>
            <a:prstGeom prst="rect">
              <a:avLst/>
            </a:prstGeom>
            <a:noFill/>
          </p:spPr>
          <p:txBody>
            <a:bodyPr wrap="square" rtlCol="0">
              <a:spAutoFit/>
            </a:bodyPr>
            <a:lstStyle>
              <a:defPPr>
                <a:defRPr lang="en-US"/>
              </a:defPPr>
              <a:lvl1pPr>
                <a:buNone/>
                <a:defRPr sz="1600"/>
              </a:lvl1pPr>
            </a:lstStyle>
            <a:p>
              <a:r>
                <a:rPr lang="en-GB" b="1"/>
                <a:t>Resit</a:t>
              </a:r>
            </a:p>
            <a:p>
              <a:r>
                <a:rPr lang="en-GB" sz="1200"/>
                <a:t>If failed fewer than 60 credits, then can resit up to 60 credits</a:t>
              </a:r>
            </a:p>
          </p:txBody>
        </p:sp>
        <p:sp>
          <p:nvSpPr>
            <p:cNvPr id="45" name="TextBox 44">
              <a:extLst>
                <a:ext uri="{FF2B5EF4-FFF2-40B4-BE49-F238E27FC236}">
                  <a16:creationId xmlns:a16="http://schemas.microsoft.com/office/drawing/2014/main" id="{0D706122-41C4-4A7D-9749-04C2440F5109}"/>
                </a:ext>
              </a:extLst>
            </p:cNvPr>
            <p:cNvSpPr txBox="1"/>
            <p:nvPr/>
          </p:nvSpPr>
          <p:spPr>
            <a:xfrm>
              <a:off x="1424934" y="5371959"/>
              <a:ext cx="1460201" cy="892552"/>
            </a:xfrm>
            <a:prstGeom prst="rect">
              <a:avLst/>
            </a:prstGeom>
            <a:noFill/>
          </p:spPr>
          <p:txBody>
            <a:bodyPr wrap="square" rtlCol="0">
              <a:spAutoFit/>
            </a:bodyPr>
            <a:lstStyle>
              <a:defPPr>
                <a:defRPr lang="en-US"/>
              </a:defPPr>
              <a:lvl1pPr>
                <a:buNone/>
                <a:defRPr sz="1600"/>
              </a:lvl1pPr>
            </a:lstStyle>
            <a:p>
              <a:r>
                <a:rPr lang="en-GB" b="1"/>
                <a:t>Progress/Award</a:t>
              </a:r>
            </a:p>
            <a:p>
              <a:r>
                <a:rPr lang="en-GB" sz="1200"/>
                <a:t>Student has completed all modules successfully</a:t>
              </a:r>
            </a:p>
          </p:txBody>
        </p:sp>
        <p:sp>
          <p:nvSpPr>
            <p:cNvPr id="46" name="TextBox 45">
              <a:extLst>
                <a:ext uri="{FF2B5EF4-FFF2-40B4-BE49-F238E27FC236}">
                  <a16:creationId xmlns:a16="http://schemas.microsoft.com/office/drawing/2014/main" id="{656E956C-FAF2-631D-8891-9D2DCCDA2DA7}"/>
                </a:ext>
              </a:extLst>
            </p:cNvPr>
            <p:cNvSpPr txBox="1"/>
            <p:nvPr/>
          </p:nvSpPr>
          <p:spPr>
            <a:xfrm>
              <a:off x="10357909" y="5371959"/>
              <a:ext cx="1510976" cy="1138773"/>
            </a:xfrm>
            <a:prstGeom prst="rect">
              <a:avLst/>
            </a:prstGeom>
            <a:noFill/>
          </p:spPr>
          <p:txBody>
            <a:bodyPr wrap="square" rtlCol="0">
              <a:spAutoFit/>
            </a:bodyPr>
            <a:lstStyle>
              <a:defPPr>
                <a:defRPr lang="en-US"/>
              </a:defPPr>
              <a:lvl1pPr>
                <a:buNone/>
                <a:defRPr sz="1600"/>
              </a:lvl1pPr>
            </a:lstStyle>
            <a:p>
              <a:r>
                <a:rPr lang="en-GB" b="1"/>
                <a:t>Requires Chair’s action </a:t>
              </a:r>
            </a:p>
            <a:p>
              <a:r>
                <a:rPr lang="en-GB" sz="1200"/>
                <a:t>Normally for unresolved academic misconduct cases</a:t>
              </a:r>
            </a:p>
          </p:txBody>
        </p:sp>
        <p:sp>
          <p:nvSpPr>
            <p:cNvPr id="47" name="TextBox 46">
              <a:extLst>
                <a:ext uri="{FF2B5EF4-FFF2-40B4-BE49-F238E27FC236}">
                  <a16:creationId xmlns:a16="http://schemas.microsoft.com/office/drawing/2014/main" id="{DEEC517A-095F-A375-D30A-700BFFA974B4}"/>
                </a:ext>
              </a:extLst>
            </p:cNvPr>
            <p:cNvSpPr txBox="1"/>
            <p:nvPr/>
          </p:nvSpPr>
          <p:spPr>
            <a:xfrm>
              <a:off x="8557210" y="5446527"/>
              <a:ext cx="1901189" cy="892552"/>
            </a:xfrm>
            <a:prstGeom prst="rect">
              <a:avLst/>
            </a:prstGeom>
            <a:noFill/>
          </p:spPr>
          <p:txBody>
            <a:bodyPr wrap="square" rtlCol="0">
              <a:spAutoFit/>
            </a:bodyPr>
            <a:lstStyle>
              <a:defPPr>
                <a:defRPr lang="en-US"/>
              </a:defPPr>
              <a:lvl1pPr>
                <a:buNone/>
                <a:defRPr sz="1600"/>
              </a:lvl1pPr>
            </a:lstStyle>
            <a:p>
              <a:r>
                <a:rPr lang="en-GB" b="1"/>
                <a:t>Withdraw</a:t>
              </a:r>
            </a:p>
            <a:p>
              <a:r>
                <a:rPr lang="en-GB" sz="1200"/>
                <a:t>A student has run out of attempts or not engaged on their programme of study</a:t>
              </a:r>
            </a:p>
          </p:txBody>
        </p:sp>
      </p:grpSp>
      <p:cxnSp>
        <p:nvCxnSpPr>
          <p:cNvPr id="49" name="Straight Connector 48">
            <a:extLst>
              <a:ext uri="{FF2B5EF4-FFF2-40B4-BE49-F238E27FC236}">
                <a16:creationId xmlns:a16="http://schemas.microsoft.com/office/drawing/2014/main" id="{9CF358BF-0EEB-D747-F49F-5AFA89DDF176}"/>
              </a:ext>
            </a:extLst>
          </p:cNvPr>
          <p:cNvCxnSpPr/>
          <p:nvPr/>
        </p:nvCxnSpPr>
        <p:spPr>
          <a:xfrm>
            <a:off x="572568" y="5436352"/>
            <a:ext cx="10844613"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1A0538A4-0CD6-4D6F-B3B7-456A8356827E}"/>
              </a:ext>
            </a:extLst>
          </p:cNvPr>
          <p:cNvGrpSpPr/>
          <p:nvPr/>
        </p:nvGrpSpPr>
        <p:grpSpPr>
          <a:xfrm>
            <a:off x="274297" y="4099709"/>
            <a:ext cx="11699912" cy="1401483"/>
            <a:chOff x="1424933" y="4928059"/>
            <a:chExt cx="10549276" cy="1401483"/>
          </a:xfrm>
        </p:grpSpPr>
        <p:sp>
          <p:nvSpPr>
            <p:cNvPr id="50" name="TextBox 49">
              <a:extLst>
                <a:ext uri="{FF2B5EF4-FFF2-40B4-BE49-F238E27FC236}">
                  <a16:creationId xmlns:a16="http://schemas.microsoft.com/office/drawing/2014/main" id="{24D004CD-D820-EAA1-B7C2-522E2EF90C5D}"/>
                </a:ext>
              </a:extLst>
            </p:cNvPr>
            <p:cNvSpPr txBox="1"/>
            <p:nvPr/>
          </p:nvSpPr>
          <p:spPr>
            <a:xfrm>
              <a:off x="6386059" y="4944547"/>
              <a:ext cx="2213741" cy="1384995"/>
            </a:xfrm>
            <a:prstGeom prst="rect">
              <a:avLst/>
            </a:prstGeom>
            <a:noFill/>
          </p:spPr>
          <p:txBody>
            <a:bodyPr wrap="square" rtlCol="0">
              <a:spAutoFit/>
            </a:bodyPr>
            <a:lstStyle>
              <a:defPPr>
                <a:defRPr lang="en-US"/>
              </a:defPPr>
              <a:lvl1pPr>
                <a:buNone/>
                <a:defRPr sz="1600"/>
              </a:lvl1pPr>
            </a:lstStyle>
            <a:p>
              <a:r>
                <a:rPr lang="cy-GB" b="1"/>
                <a:t>Ail-wneud Modylau a Fethwyd/y Flwyddyn</a:t>
              </a:r>
            </a:p>
            <a:p>
              <a:r>
                <a:rPr lang="cy-GB" sz="1200"/>
                <a:t>Os methwyd mwy na 60 credyd, yna efallai y cynigir y cyfle i ail-wneud modylau a fethwyd neu'r flwyddyn</a:t>
              </a:r>
            </a:p>
            <a:p>
              <a:endParaRPr lang="cy-GB" b="1"/>
            </a:p>
          </p:txBody>
        </p:sp>
        <p:sp>
          <p:nvSpPr>
            <p:cNvPr id="51" name="TextBox 50">
              <a:extLst>
                <a:ext uri="{FF2B5EF4-FFF2-40B4-BE49-F238E27FC236}">
                  <a16:creationId xmlns:a16="http://schemas.microsoft.com/office/drawing/2014/main" id="{576DD524-81D1-5A4C-C464-E1CBFEE69235}"/>
                </a:ext>
              </a:extLst>
            </p:cNvPr>
            <p:cNvSpPr txBox="1"/>
            <p:nvPr/>
          </p:nvSpPr>
          <p:spPr>
            <a:xfrm>
              <a:off x="2968686" y="4928059"/>
              <a:ext cx="2011690" cy="1261884"/>
            </a:xfrm>
            <a:prstGeom prst="rect">
              <a:avLst/>
            </a:prstGeom>
            <a:noFill/>
          </p:spPr>
          <p:txBody>
            <a:bodyPr wrap="square" rtlCol="0">
              <a:spAutoFit/>
            </a:bodyPr>
            <a:lstStyle>
              <a:defPPr>
                <a:defRPr lang="en-US"/>
              </a:defPPr>
              <a:lvl1pPr>
                <a:buNone/>
                <a:defRPr sz="1600"/>
              </a:lvl1pPr>
            </a:lstStyle>
            <a:p>
              <a:r>
                <a:rPr lang="cy-GB" b="1"/>
                <a:t>Dilyniant/Dyfarnu </a:t>
              </a:r>
              <a:r>
                <a:rPr lang="cy-GB" sz="1200" b="1"/>
                <a:t>(esgusodi neu ddilyniant amodol)</a:t>
              </a:r>
            </a:p>
            <a:p>
              <a:r>
                <a:rPr lang="cy-GB" sz="1200"/>
                <a:t>Gellir esgusodi hyd at 20 credyd neu gall myfyrwyr gario 20 credyd ymlaen i’r lefel nesaf</a:t>
              </a:r>
            </a:p>
          </p:txBody>
        </p:sp>
        <p:sp>
          <p:nvSpPr>
            <p:cNvPr id="52" name="TextBox 51">
              <a:extLst>
                <a:ext uri="{FF2B5EF4-FFF2-40B4-BE49-F238E27FC236}">
                  <a16:creationId xmlns:a16="http://schemas.microsoft.com/office/drawing/2014/main" id="{E03E72DD-C2F1-6DA3-FD14-BC202FA228DB}"/>
                </a:ext>
              </a:extLst>
            </p:cNvPr>
            <p:cNvSpPr txBox="1"/>
            <p:nvPr/>
          </p:nvSpPr>
          <p:spPr>
            <a:xfrm>
              <a:off x="4980376" y="4928059"/>
              <a:ext cx="1405684" cy="1077218"/>
            </a:xfrm>
            <a:prstGeom prst="rect">
              <a:avLst/>
            </a:prstGeom>
            <a:noFill/>
          </p:spPr>
          <p:txBody>
            <a:bodyPr wrap="square" rtlCol="0">
              <a:spAutoFit/>
            </a:bodyPr>
            <a:lstStyle>
              <a:defPPr>
                <a:defRPr lang="en-US"/>
              </a:defPPr>
              <a:lvl1pPr>
                <a:buNone/>
                <a:defRPr sz="1600"/>
              </a:lvl1pPr>
            </a:lstStyle>
            <a:p>
              <a:r>
                <a:rPr lang="cy-GB" b="1"/>
                <a:t>Ailsefyll</a:t>
              </a:r>
            </a:p>
            <a:p>
              <a:pPr marL="0" marR="0" lvl="0" indent="0"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a:ln>
                    <a:noFill/>
                  </a:ln>
                  <a:solidFill>
                    <a:prstClr val="black"/>
                  </a:solidFill>
                  <a:effectLst/>
                  <a:uLnTx/>
                  <a:uFillTx/>
                  <a:latin typeface="Calibri" panose="020F0502020204030204"/>
                  <a:ea typeface="+mn-ea"/>
                  <a:cs typeface="+mn-cs"/>
                </a:rPr>
                <a:t>Os methwyd mwy na 60 credyd, yna gall ailsefyll hyd at 60 credyd</a:t>
              </a:r>
            </a:p>
          </p:txBody>
        </p:sp>
        <p:sp>
          <p:nvSpPr>
            <p:cNvPr id="53" name="TextBox 52">
              <a:extLst>
                <a:ext uri="{FF2B5EF4-FFF2-40B4-BE49-F238E27FC236}">
                  <a16:creationId xmlns:a16="http://schemas.microsoft.com/office/drawing/2014/main" id="{9858B2D2-214E-CE06-4C8F-38DB7A0C164F}"/>
                </a:ext>
              </a:extLst>
            </p:cNvPr>
            <p:cNvSpPr txBox="1"/>
            <p:nvPr/>
          </p:nvSpPr>
          <p:spPr>
            <a:xfrm>
              <a:off x="1424933" y="4928059"/>
              <a:ext cx="1628931" cy="892552"/>
            </a:xfrm>
            <a:prstGeom prst="rect">
              <a:avLst/>
            </a:prstGeom>
            <a:noFill/>
          </p:spPr>
          <p:txBody>
            <a:bodyPr wrap="square" rtlCol="0">
              <a:spAutoFit/>
            </a:bodyPr>
            <a:lstStyle>
              <a:defPPr>
                <a:defRPr lang="en-US"/>
              </a:defPPr>
              <a:lvl1pPr>
                <a:buNone/>
                <a:defRPr sz="1600"/>
              </a:lvl1pPr>
            </a:lstStyle>
            <a:p>
              <a:r>
                <a:rPr lang="cy-GB" b="1"/>
                <a:t>Dilyniant /Dyfarnu</a:t>
              </a:r>
            </a:p>
            <a:p>
              <a:r>
                <a:rPr lang="cy-GB" sz="1200"/>
                <a:t>Myfyriwr wedi cwblhau'r holl fodylau yn llwyddiannus</a:t>
              </a:r>
            </a:p>
          </p:txBody>
        </p:sp>
        <p:sp>
          <p:nvSpPr>
            <p:cNvPr id="54" name="TextBox 53">
              <a:extLst>
                <a:ext uri="{FF2B5EF4-FFF2-40B4-BE49-F238E27FC236}">
                  <a16:creationId xmlns:a16="http://schemas.microsoft.com/office/drawing/2014/main" id="{CE88225F-E384-3FF6-272C-437782592A49}"/>
                </a:ext>
              </a:extLst>
            </p:cNvPr>
            <p:cNvSpPr txBox="1"/>
            <p:nvPr/>
          </p:nvSpPr>
          <p:spPr>
            <a:xfrm>
              <a:off x="10323897" y="4940517"/>
              <a:ext cx="1650312" cy="1323439"/>
            </a:xfrm>
            <a:prstGeom prst="rect">
              <a:avLst/>
            </a:prstGeom>
            <a:noFill/>
          </p:spPr>
          <p:txBody>
            <a:bodyPr wrap="square" rtlCol="0">
              <a:spAutoFit/>
            </a:bodyPr>
            <a:lstStyle>
              <a:defPPr>
                <a:defRPr lang="en-US"/>
              </a:defPPr>
              <a:lvl1pPr>
                <a:buNone/>
                <a:defRPr sz="1600"/>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cy-GB" b="1" i="0" u="none" strike="noStrike" kern="1200" cap="none" spc="0" normalizeH="0" baseline="0" noProof="0">
                  <a:ln>
                    <a:noFill/>
                  </a:ln>
                  <a:solidFill>
                    <a:prstClr val="black"/>
                  </a:solidFill>
                  <a:effectLst/>
                  <a:uLnTx/>
                  <a:uFillTx/>
                  <a:latin typeface="Calibri" panose="020F0502020204030204"/>
                  <a:ea typeface="+mn-ea"/>
                  <a:cs typeface="+mn-cs"/>
                </a:rPr>
                <a:t>Angen gweithred gan y Cadeirydd</a:t>
              </a:r>
            </a:p>
            <a:p>
              <a:pPr marL="0" marR="0" lvl="0" indent="0"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a:ln>
                    <a:noFill/>
                  </a:ln>
                  <a:solidFill>
                    <a:prstClr val="black"/>
                  </a:solidFill>
                  <a:effectLst/>
                  <a:uLnTx/>
                  <a:uFillTx/>
                  <a:latin typeface="Calibri" panose="020F0502020204030204"/>
                  <a:ea typeface="+mn-ea"/>
                  <a:cs typeface="+mn-cs"/>
                </a:rPr>
                <a:t>Fel arfer ar gyfer achosion camymddwyn academaidd na ddatryswyd</a:t>
              </a:r>
            </a:p>
          </p:txBody>
        </p:sp>
        <p:sp>
          <p:nvSpPr>
            <p:cNvPr id="55" name="TextBox 54">
              <a:extLst>
                <a:ext uri="{FF2B5EF4-FFF2-40B4-BE49-F238E27FC236}">
                  <a16:creationId xmlns:a16="http://schemas.microsoft.com/office/drawing/2014/main" id="{66433368-734B-7E19-74FB-302CDDE7DBB1}"/>
                </a:ext>
              </a:extLst>
            </p:cNvPr>
            <p:cNvSpPr txBox="1"/>
            <p:nvPr/>
          </p:nvSpPr>
          <p:spPr>
            <a:xfrm>
              <a:off x="8557210" y="5002627"/>
              <a:ext cx="1901189" cy="892552"/>
            </a:xfrm>
            <a:prstGeom prst="rect">
              <a:avLst/>
            </a:prstGeom>
            <a:noFill/>
          </p:spPr>
          <p:txBody>
            <a:bodyPr wrap="square" rtlCol="0">
              <a:spAutoFit/>
            </a:bodyPr>
            <a:lstStyle>
              <a:defPPr>
                <a:defRPr lang="en-US"/>
              </a:defPPr>
              <a:lvl1pPr>
                <a:buNone/>
                <a:defRPr sz="1600"/>
              </a:lvl1pPr>
            </a:lstStyle>
            <a:p>
              <a:r>
                <a:rPr lang="cy-GB" b="1"/>
                <a:t>Tynnu’n ôl</a:t>
              </a:r>
            </a:p>
            <a:p>
              <a:pPr marL="0" marR="0" lvl="0" indent="0" defTabSz="914400" rtl="0" eaLnBrk="1" fontAlgn="auto" latinLnBrk="0" hangingPunct="1">
                <a:lnSpc>
                  <a:spcPct val="100000"/>
                </a:lnSpc>
                <a:spcBef>
                  <a:spcPts val="0"/>
                </a:spcBef>
                <a:spcAft>
                  <a:spcPts val="0"/>
                </a:spcAft>
                <a:buClrTx/>
                <a:buSzTx/>
                <a:buFontTx/>
                <a:buNone/>
                <a:tabLst/>
                <a:defRPr/>
              </a:pPr>
              <a:r>
                <a:rPr kumimoji="0" lang="cy-GB" sz="1200" b="0" i="0" u="none" strike="noStrike" kern="1200" cap="none" spc="0" normalizeH="0" baseline="0" noProof="0">
                  <a:ln>
                    <a:noFill/>
                  </a:ln>
                  <a:solidFill>
                    <a:prstClr val="black"/>
                  </a:solidFill>
                  <a:effectLst/>
                  <a:uLnTx/>
                  <a:uFillTx/>
                  <a:latin typeface="Calibri" panose="020F0502020204030204"/>
                  <a:ea typeface="+mn-ea"/>
                  <a:cs typeface="+mn-cs"/>
                </a:rPr>
                <a:t>Mae myfyriwr wedi rhedeg allan o gynigion neu heb ymgysylltu â’i raglen astudio</a:t>
              </a:r>
            </a:p>
          </p:txBody>
        </p:sp>
      </p:grpSp>
    </p:spTree>
    <p:extLst>
      <p:ext uri="{BB962C8B-B14F-4D97-AF65-F5344CB8AC3E}">
        <p14:creationId xmlns:p14="http://schemas.microsoft.com/office/powerpoint/2010/main" val="3765572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0A1B2-EA68-2FB2-FDF9-7FBF5905C45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AD6F0A8-F657-A4F6-654A-0A4B3733900C}"/>
              </a:ext>
            </a:extLst>
          </p:cNvPr>
          <p:cNvSpPr txBox="1">
            <a:spLocks/>
          </p:cNvSpPr>
          <p:nvPr/>
        </p:nvSpPr>
        <p:spPr>
          <a:xfrm>
            <a:off x="2114614" y="-55125"/>
            <a:ext cx="115949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err="1">
                <a:solidFill>
                  <a:schemeClr val="bg1"/>
                </a:solidFill>
              </a:rPr>
              <a:t>Mathau</a:t>
            </a:r>
            <a:r>
              <a:rPr lang="en-GB" sz="4000">
                <a:solidFill>
                  <a:schemeClr val="bg1"/>
                </a:solidFill>
              </a:rPr>
              <a:t> o </a:t>
            </a:r>
            <a:r>
              <a:rPr lang="en-GB" sz="4000" err="1">
                <a:solidFill>
                  <a:schemeClr val="bg1"/>
                </a:solidFill>
              </a:rPr>
              <a:t>Fodylau</a:t>
            </a:r>
            <a:endParaRPr lang="en-GB" sz="4000">
              <a:solidFill>
                <a:schemeClr val="bg1"/>
              </a:solidFill>
            </a:endParaRPr>
          </a:p>
          <a:p>
            <a:r>
              <a:rPr lang="en-GB" sz="4000">
                <a:solidFill>
                  <a:schemeClr val="bg1"/>
                </a:solidFill>
              </a:rPr>
              <a:t>Types of Modules</a:t>
            </a:r>
          </a:p>
        </p:txBody>
      </p:sp>
      <p:sp>
        <p:nvSpPr>
          <p:cNvPr id="6" name="TextBox 5">
            <a:extLst>
              <a:ext uri="{FF2B5EF4-FFF2-40B4-BE49-F238E27FC236}">
                <a16:creationId xmlns:a16="http://schemas.microsoft.com/office/drawing/2014/main" id="{7D90B178-408E-0336-5C40-4F364D6BA743}"/>
              </a:ext>
            </a:extLst>
          </p:cNvPr>
          <p:cNvSpPr txBox="1"/>
          <p:nvPr/>
        </p:nvSpPr>
        <p:spPr>
          <a:xfrm>
            <a:off x="3290752" y="2696913"/>
            <a:ext cx="2872930" cy="1077218"/>
          </a:xfrm>
          <a:prstGeom prst="rect">
            <a:avLst/>
          </a:prstGeom>
          <a:noFill/>
        </p:spPr>
        <p:txBody>
          <a:bodyPr wrap="square" rtlCol="0">
            <a:spAutoFit/>
          </a:bodyPr>
          <a:lstStyle>
            <a:defPPr>
              <a:defRPr lang="en-US"/>
            </a:defPPr>
            <a:lvl1pPr>
              <a:buNone/>
              <a:defRPr sz="1600"/>
            </a:lvl1pPr>
          </a:lstStyle>
          <a:p>
            <a:pPr algn="ctr"/>
            <a:r>
              <a:rPr lang="en-GB" b="1" err="1"/>
              <a:t>Dewisol</a:t>
            </a:r>
            <a:r>
              <a:rPr lang="en-GB"/>
              <a:t>:</a:t>
            </a:r>
          </a:p>
          <a:p>
            <a:pPr algn="ctr"/>
            <a:r>
              <a:rPr lang="en-GB" err="1"/>
              <a:t>Modwl</a:t>
            </a:r>
            <a:r>
              <a:rPr lang="en-GB"/>
              <a:t> y gall </a:t>
            </a:r>
            <a:r>
              <a:rPr lang="en-GB" err="1"/>
              <a:t>myfyrwyr</a:t>
            </a:r>
            <a:r>
              <a:rPr lang="en-GB"/>
              <a:t> </a:t>
            </a:r>
            <a:r>
              <a:rPr lang="en-GB" err="1"/>
              <a:t>ddewis</a:t>
            </a:r>
            <a:r>
              <a:rPr lang="en-GB"/>
              <a:t> </a:t>
            </a:r>
            <a:r>
              <a:rPr lang="en-GB" err="1"/>
              <a:t>ei</a:t>
            </a:r>
            <a:r>
              <a:rPr lang="en-GB"/>
              <a:t> </a:t>
            </a:r>
            <a:r>
              <a:rPr lang="en-GB" err="1"/>
              <a:t>gynnwys</a:t>
            </a:r>
            <a:r>
              <a:rPr lang="en-GB"/>
              <a:t> o </a:t>
            </a:r>
            <a:r>
              <a:rPr lang="en-GB" err="1"/>
              <a:t>fewn</a:t>
            </a:r>
            <a:r>
              <a:rPr lang="en-GB"/>
              <a:t> </a:t>
            </a:r>
            <a:r>
              <a:rPr lang="en-GB" err="1"/>
              <a:t>eu</a:t>
            </a:r>
            <a:r>
              <a:rPr lang="en-GB"/>
              <a:t> </a:t>
            </a:r>
            <a:r>
              <a:rPr lang="en-GB" err="1"/>
              <a:t>rhaglen</a:t>
            </a:r>
            <a:r>
              <a:rPr lang="en-GB"/>
              <a:t> </a:t>
            </a:r>
            <a:r>
              <a:rPr lang="en-GB" err="1"/>
              <a:t>astudio</a:t>
            </a:r>
            <a:r>
              <a:rPr lang="en-GB"/>
              <a:t> </a:t>
            </a:r>
            <a:r>
              <a:rPr lang="en-GB" b="1"/>
              <a:t>(</a:t>
            </a:r>
            <a:r>
              <a:rPr lang="en-GB" b="1" err="1"/>
              <a:t>gellir</a:t>
            </a:r>
            <a:r>
              <a:rPr lang="en-GB" b="1"/>
              <a:t> </a:t>
            </a:r>
            <a:r>
              <a:rPr lang="en-GB" b="1" err="1"/>
              <a:t>ei</a:t>
            </a:r>
            <a:r>
              <a:rPr lang="en-GB" b="1"/>
              <a:t> </a:t>
            </a:r>
            <a:r>
              <a:rPr lang="en-GB" b="1" err="1"/>
              <a:t>esgusodi</a:t>
            </a:r>
            <a:r>
              <a:rPr lang="en-GB" b="1"/>
              <a:t>).</a:t>
            </a:r>
            <a:endParaRPr lang="en-GB"/>
          </a:p>
        </p:txBody>
      </p:sp>
      <p:sp>
        <p:nvSpPr>
          <p:cNvPr id="7" name="TextBox 6">
            <a:extLst>
              <a:ext uri="{FF2B5EF4-FFF2-40B4-BE49-F238E27FC236}">
                <a16:creationId xmlns:a16="http://schemas.microsoft.com/office/drawing/2014/main" id="{7CA49814-C438-8DFE-785E-DD2DB8CF9256}"/>
              </a:ext>
            </a:extLst>
          </p:cNvPr>
          <p:cNvSpPr txBox="1"/>
          <p:nvPr/>
        </p:nvSpPr>
        <p:spPr>
          <a:xfrm>
            <a:off x="6464059" y="2696913"/>
            <a:ext cx="2011690" cy="830997"/>
          </a:xfrm>
          <a:prstGeom prst="rect">
            <a:avLst/>
          </a:prstGeom>
          <a:noFill/>
        </p:spPr>
        <p:txBody>
          <a:bodyPr wrap="square" rtlCol="0">
            <a:spAutoFit/>
          </a:bodyPr>
          <a:lstStyle>
            <a:defPPr>
              <a:defRPr lang="en-US"/>
            </a:defPPr>
            <a:lvl1pPr>
              <a:buNone/>
              <a:defRPr sz="1600"/>
            </a:lvl1pPr>
          </a:lstStyle>
          <a:p>
            <a:pPr algn="ctr"/>
            <a:r>
              <a:rPr lang="en-GB" altLang="en-US" b="1" err="1"/>
              <a:t>Craidd</a:t>
            </a:r>
            <a:r>
              <a:rPr lang="en-GB" altLang="en-US"/>
              <a:t>: </a:t>
            </a:r>
            <a:r>
              <a:rPr lang="en-GB" altLang="en-US" err="1"/>
              <a:t>Rhaid</a:t>
            </a:r>
            <a:r>
              <a:rPr lang="en-GB" altLang="en-US"/>
              <a:t> </a:t>
            </a:r>
            <a:r>
              <a:rPr lang="en-GB" altLang="en-US" err="1"/>
              <a:t>astudio</a:t>
            </a:r>
            <a:r>
              <a:rPr lang="en-GB" altLang="en-US"/>
              <a:t> a </a:t>
            </a:r>
            <a:r>
              <a:rPr lang="en-GB" altLang="en-US" err="1"/>
              <a:t>llwyddo</a:t>
            </a:r>
            <a:r>
              <a:rPr lang="en-GB" altLang="en-US"/>
              <a:t> </a:t>
            </a:r>
            <a:r>
              <a:rPr lang="en-GB" altLang="en-US" err="1"/>
              <a:t>yn</a:t>
            </a:r>
            <a:r>
              <a:rPr lang="en-GB" altLang="en-US"/>
              <a:t> y </a:t>
            </a:r>
            <a:r>
              <a:rPr lang="en-GB" altLang="en-US" err="1"/>
              <a:t>modwl</a:t>
            </a:r>
            <a:r>
              <a:rPr lang="en-GB" altLang="en-US"/>
              <a:t> </a:t>
            </a:r>
            <a:r>
              <a:rPr lang="en-GB" altLang="en-US" b="1"/>
              <a:t>(</a:t>
            </a:r>
            <a:r>
              <a:rPr lang="en-GB" altLang="en-US" b="1" err="1"/>
              <a:t>ni</a:t>
            </a:r>
            <a:r>
              <a:rPr lang="en-GB" altLang="en-US" b="1"/>
              <a:t> </a:t>
            </a:r>
            <a:r>
              <a:rPr lang="en-GB" altLang="en-US" b="1" err="1"/>
              <a:t>ellir</a:t>
            </a:r>
            <a:r>
              <a:rPr lang="en-GB" altLang="en-US" b="1"/>
              <a:t> </a:t>
            </a:r>
            <a:r>
              <a:rPr lang="en-GB" altLang="en-US" b="1" err="1"/>
              <a:t>ei</a:t>
            </a:r>
            <a:r>
              <a:rPr lang="en-GB" altLang="en-US" b="1"/>
              <a:t> </a:t>
            </a:r>
            <a:r>
              <a:rPr lang="en-GB" altLang="en-US" b="1" err="1"/>
              <a:t>esgusodi</a:t>
            </a:r>
            <a:r>
              <a:rPr lang="en-GB" altLang="en-US" b="1"/>
              <a:t>)</a:t>
            </a:r>
          </a:p>
        </p:txBody>
      </p:sp>
      <p:sp>
        <p:nvSpPr>
          <p:cNvPr id="8" name="TextBox 7">
            <a:extLst>
              <a:ext uri="{FF2B5EF4-FFF2-40B4-BE49-F238E27FC236}">
                <a16:creationId xmlns:a16="http://schemas.microsoft.com/office/drawing/2014/main" id="{A439DCB6-26BF-440B-ADF2-375C819A7D1B}"/>
              </a:ext>
            </a:extLst>
          </p:cNvPr>
          <p:cNvSpPr txBox="1"/>
          <p:nvPr/>
        </p:nvSpPr>
        <p:spPr>
          <a:xfrm>
            <a:off x="296889" y="2696913"/>
            <a:ext cx="2237017" cy="830997"/>
          </a:xfrm>
          <a:prstGeom prst="rect">
            <a:avLst/>
          </a:prstGeom>
          <a:noFill/>
        </p:spPr>
        <p:txBody>
          <a:bodyPr wrap="square" rtlCol="0">
            <a:spAutoFit/>
          </a:bodyPr>
          <a:lstStyle>
            <a:defPPr>
              <a:defRPr lang="en-US"/>
            </a:defPPr>
            <a:lvl1pPr>
              <a:buNone/>
              <a:defRPr sz="1600"/>
            </a:lvl1pPr>
          </a:lstStyle>
          <a:p>
            <a:pPr algn="ctr"/>
            <a:r>
              <a:rPr lang="en-GB" altLang="en-US" b="1" err="1"/>
              <a:t>Gorfodol</a:t>
            </a:r>
            <a:r>
              <a:rPr lang="en-GB" altLang="en-US"/>
              <a:t>:</a:t>
            </a:r>
          </a:p>
          <a:p>
            <a:pPr algn="ctr"/>
            <a:r>
              <a:rPr lang="en-GB" altLang="en-US" err="1"/>
              <a:t>Rhaid</a:t>
            </a:r>
            <a:r>
              <a:rPr lang="en-GB" altLang="en-US"/>
              <a:t> </a:t>
            </a:r>
            <a:r>
              <a:rPr lang="en-GB" altLang="en-US" err="1"/>
              <a:t>ei</a:t>
            </a:r>
            <a:r>
              <a:rPr lang="en-GB" altLang="en-US"/>
              <a:t> </a:t>
            </a:r>
            <a:r>
              <a:rPr lang="en-GB" altLang="en-US" err="1"/>
              <a:t>astudio</a:t>
            </a:r>
            <a:r>
              <a:rPr lang="en-GB" altLang="en-US"/>
              <a:t> </a:t>
            </a:r>
            <a:r>
              <a:rPr lang="en-GB" altLang="en-US" b="1"/>
              <a:t>(</a:t>
            </a:r>
            <a:r>
              <a:rPr lang="en-GB" altLang="en-US" b="1" err="1"/>
              <a:t>gellir</a:t>
            </a:r>
            <a:r>
              <a:rPr lang="en-GB" altLang="en-US" b="1"/>
              <a:t> </a:t>
            </a:r>
            <a:r>
              <a:rPr lang="en-GB" altLang="en-US" b="1" err="1"/>
              <a:t>ei</a:t>
            </a:r>
            <a:r>
              <a:rPr lang="en-GB" altLang="en-US" b="1"/>
              <a:t> </a:t>
            </a:r>
            <a:r>
              <a:rPr lang="en-GB" altLang="en-US" b="1" err="1"/>
              <a:t>esgusodi</a:t>
            </a:r>
            <a:r>
              <a:rPr lang="en-GB" altLang="en-US" b="1"/>
              <a:t>)</a:t>
            </a:r>
            <a:endParaRPr lang="en-GB" altLang="en-US"/>
          </a:p>
        </p:txBody>
      </p:sp>
      <p:pic>
        <p:nvPicPr>
          <p:cNvPr id="9" name="Graphic 8" descr="Checkbox Checked with solid fill">
            <a:extLst>
              <a:ext uri="{FF2B5EF4-FFF2-40B4-BE49-F238E27FC236}">
                <a16:creationId xmlns:a16="http://schemas.microsoft.com/office/drawing/2014/main" id="{5D11E32E-9B33-C9C1-55D8-4A26521050B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58197" y="1616935"/>
            <a:ext cx="914400" cy="914400"/>
          </a:xfrm>
          <a:prstGeom prst="rect">
            <a:avLst/>
          </a:prstGeom>
        </p:spPr>
      </p:pic>
      <p:pic>
        <p:nvPicPr>
          <p:cNvPr id="10" name="Graphic 9" descr="Right pointing backhand index with solid fill">
            <a:extLst>
              <a:ext uri="{FF2B5EF4-FFF2-40B4-BE49-F238E27FC236}">
                <a16:creationId xmlns:a16="http://schemas.microsoft.com/office/drawing/2014/main" id="{0D568567-97FB-6B3B-A88E-07EA6AEC488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rot="16200000">
            <a:off x="4270017" y="1562251"/>
            <a:ext cx="914400" cy="914400"/>
          </a:xfrm>
          <a:prstGeom prst="rect">
            <a:avLst/>
          </a:prstGeom>
        </p:spPr>
      </p:pic>
      <p:pic>
        <p:nvPicPr>
          <p:cNvPr id="11" name="Graphic 10" descr="Chevron arrows with solid fill">
            <a:extLst>
              <a:ext uri="{FF2B5EF4-FFF2-40B4-BE49-F238E27FC236}">
                <a16:creationId xmlns:a16="http://schemas.microsoft.com/office/drawing/2014/main" id="{9185753F-1111-6E68-1D78-8EF75BFC8E6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012704" y="1616935"/>
            <a:ext cx="914400" cy="914400"/>
          </a:xfrm>
          <a:prstGeom prst="rect">
            <a:avLst/>
          </a:prstGeom>
        </p:spPr>
      </p:pic>
      <p:sp>
        <p:nvSpPr>
          <p:cNvPr id="26" name="TextBox 25">
            <a:extLst>
              <a:ext uri="{FF2B5EF4-FFF2-40B4-BE49-F238E27FC236}">
                <a16:creationId xmlns:a16="http://schemas.microsoft.com/office/drawing/2014/main" id="{7261D5F5-D721-4581-AE8A-90E2CDB82943}"/>
              </a:ext>
            </a:extLst>
          </p:cNvPr>
          <p:cNvSpPr txBox="1"/>
          <p:nvPr/>
        </p:nvSpPr>
        <p:spPr>
          <a:xfrm>
            <a:off x="9446299" y="2696913"/>
            <a:ext cx="2237020" cy="1077218"/>
          </a:xfrm>
          <a:prstGeom prst="rect">
            <a:avLst/>
          </a:prstGeom>
          <a:noFill/>
        </p:spPr>
        <p:txBody>
          <a:bodyPr wrap="square" rtlCol="0">
            <a:spAutoFit/>
          </a:bodyPr>
          <a:lstStyle>
            <a:defPPr>
              <a:defRPr lang="en-US"/>
            </a:defPPr>
            <a:lvl1pPr>
              <a:buNone/>
              <a:defRPr sz="1600"/>
            </a:lvl1pPr>
          </a:lstStyle>
          <a:p>
            <a:pPr algn="ctr"/>
            <a:r>
              <a:rPr lang="en-GB" altLang="en-US" b="1" err="1"/>
              <a:t>Modwl</a:t>
            </a:r>
            <a:r>
              <a:rPr lang="en-GB" altLang="en-US" b="1"/>
              <a:t> Pasio </a:t>
            </a:r>
            <a:r>
              <a:rPr lang="en-GB" altLang="en-US" b="1" err="1"/>
              <a:t>pob</a:t>
            </a:r>
            <a:r>
              <a:rPr lang="en-GB" altLang="en-US" b="1"/>
              <a:t> Elfen</a:t>
            </a:r>
            <a:r>
              <a:rPr lang="en-GB" altLang="en-US"/>
              <a:t>: </a:t>
            </a:r>
            <a:r>
              <a:rPr lang="en-GB" altLang="en-US" err="1"/>
              <a:t>rhaid</a:t>
            </a:r>
            <a:r>
              <a:rPr lang="en-GB" altLang="en-US"/>
              <a:t> </a:t>
            </a:r>
            <a:r>
              <a:rPr lang="en-GB" altLang="en-US" err="1"/>
              <a:t>astudio</a:t>
            </a:r>
            <a:r>
              <a:rPr lang="en-GB" altLang="en-US"/>
              <a:t> a </a:t>
            </a:r>
            <a:r>
              <a:rPr lang="en-GB" altLang="en-US" err="1"/>
              <a:t>rhaid</a:t>
            </a:r>
            <a:r>
              <a:rPr lang="en-GB" altLang="en-US"/>
              <a:t> </a:t>
            </a:r>
            <a:r>
              <a:rPr lang="en-GB" altLang="en-US" err="1"/>
              <a:t>llwyddo</a:t>
            </a:r>
            <a:r>
              <a:rPr lang="en-GB" altLang="en-US"/>
              <a:t> </a:t>
            </a:r>
            <a:r>
              <a:rPr lang="en-GB" altLang="en-US" err="1"/>
              <a:t>ym</a:t>
            </a:r>
            <a:r>
              <a:rPr lang="en-GB" altLang="en-US"/>
              <a:t> </a:t>
            </a:r>
            <a:r>
              <a:rPr lang="en-GB" altLang="en-US" err="1"/>
              <a:t>mhob</a:t>
            </a:r>
            <a:r>
              <a:rPr lang="en-GB" altLang="en-US"/>
              <a:t> </a:t>
            </a:r>
            <a:r>
              <a:rPr lang="en-GB" altLang="en-US" err="1"/>
              <a:t>elfen</a:t>
            </a:r>
            <a:r>
              <a:rPr lang="en-GB" altLang="en-US"/>
              <a:t> </a:t>
            </a:r>
            <a:r>
              <a:rPr lang="en-GB" altLang="en-US" b="1"/>
              <a:t>(</a:t>
            </a:r>
            <a:r>
              <a:rPr lang="en-GB" altLang="en-US" b="1" err="1"/>
              <a:t>ni</a:t>
            </a:r>
            <a:r>
              <a:rPr lang="en-GB" altLang="en-US" b="1"/>
              <a:t> </a:t>
            </a:r>
            <a:r>
              <a:rPr lang="en-GB" altLang="en-US" b="1" err="1"/>
              <a:t>ellir</a:t>
            </a:r>
            <a:r>
              <a:rPr lang="en-GB" altLang="en-US" b="1"/>
              <a:t> </a:t>
            </a:r>
            <a:r>
              <a:rPr lang="en-GB" altLang="en-US" b="1" err="1"/>
              <a:t>ei</a:t>
            </a:r>
            <a:r>
              <a:rPr lang="en-GB" altLang="en-US" b="1"/>
              <a:t> </a:t>
            </a:r>
            <a:r>
              <a:rPr lang="en-GB" altLang="en-US" b="1" err="1"/>
              <a:t>esgusodi</a:t>
            </a:r>
            <a:r>
              <a:rPr lang="en-GB" altLang="en-US" b="1"/>
              <a:t>)</a:t>
            </a:r>
            <a:r>
              <a:rPr lang="en-GB" altLang="en-US"/>
              <a:t> </a:t>
            </a:r>
          </a:p>
        </p:txBody>
      </p:sp>
      <p:pic>
        <p:nvPicPr>
          <p:cNvPr id="27" name="Graphic 26" descr="Building Brick Wall with solid fill">
            <a:extLst>
              <a:ext uri="{FF2B5EF4-FFF2-40B4-BE49-F238E27FC236}">
                <a16:creationId xmlns:a16="http://schemas.microsoft.com/office/drawing/2014/main" id="{02069B4B-71C2-DFAD-C9E0-714B6EECEDD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107609" y="4409645"/>
            <a:ext cx="914400" cy="914400"/>
          </a:xfrm>
          <a:prstGeom prst="rect">
            <a:avLst/>
          </a:prstGeom>
        </p:spPr>
      </p:pic>
      <p:sp>
        <p:nvSpPr>
          <p:cNvPr id="3" name="TextBox 2">
            <a:extLst>
              <a:ext uri="{FF2B5EF4-FFF2-40B4-BE49-F238E27FC236}">
                <a16:creationId xmlns:a16="http://schemas.microsoft.com/office/drawing/2014/main" id="{EBE9805E-1BF3-1841-EE98-C4D0F1F35065}"/>
              </a:ext>
            </a:extLst>
          </p:cNvPr>
          <p:cNvSpPr txBox="1"/>
          <p:nvPr/>
        </p:nvSpPr>
        <p:spPr>
          <a:xfrm>
            <a:off x="3290752" y="5462477"/>
            <a:ext cx="2872930" cy="1077218"/>
          </a:xfrm>
          <a:prstGeom prst="rect">
            <a:avLst/>
          </a:prstGeom>
          <a:noFill/>
        </p:spPr>
        <p:txBody>
          <a:bodyPr wrap="square" rtlCol="0">
            <a:spAutoFit/>
          </a:bodyPr>
          <a:lstStyle>
            <a:defPPr>
              <a:defRPr lang="en-US"/>
            </a:defPPr>
            <a:lvl1pPr>
              <a:buNone/>
              <a:defRPr sz="1600"/>
            </a:lvl1pPr>
          </a:lstStyle>
          <a:p>
            <a:pPr algn="ctr"/>
            <a:r>
              <a:rPr lang="en-GB" b="1"/>
              <a:t>Optional</a:t>
            </a:r>
            <a:r>
              <a:rPr lang="en-GB"/>
              <a:t>:</a:t>
            </a:r>
          </a:p>
          <a:p>
            <a:pPr algn="ctr"/>
            <a:r>
              <a:rPr lang="en-GB"/>
              <a:t>A module a student may choose to include on a programme of study </a:t>
            </a:r>
            <a:r>
              <a:rPr lang="en-GB" altLang="en-US" b="1"/>
              <a:t>(can be condoned)</a:t>
            </a:r>
            <a:endParaRPr lang="en-GB"/>
          </a:p>
        </p:txBody>
      </p:sp>
      <p:sp>
        <p:nvSpPr>
          <p:cNvPr id="5" name="TextBox 4">
            <a:extLst>
              <a:ext uri="{FF2B5EF4-FFF2-40B4-BE49-F238E27FC236}">
                <a16:creationId xmlns:a16="http://schemas.microsoft.com/office/drawing/2014/main" id="{986F7521-93A7-79C3-CFB9-56CAFE8406ED}"/>
              </a:ext>
            </a:extLst>
          </p:cNvPr>
          <p:cNvSpPr txBox="1"/>
          <p:nvPr/>
        </p:nvSpPr>
        <p:spPr>
          <a:xfrm>
            <a:off x="6464059" y="5462477"/>
            <a:ext cx="2011690" cy="830997"/>
          </a:xfrm>
          <a:prstGeom prst="rect">
            <a:avLst/>
          </a:prstGeom>
          <a:noFill/>
        </p:spPr>
        <p:txBody>
          <a:bodyPr wrap="square" rtlCol="0">
            <a:spAutoFit/>
          </a:bodyPr>
          <a:lstStyle>
            <a:defPPr>
              <a:defRPr lang="en-US"/>
            </a:defPPr>
            <a:lvl1pPr>
              <a:buNone/>
              <a:defRPr sz="1600"/>
            </a:lvl1pPr>
          </a:lstStyle>
          <a:p>
            <a:pPr algn="ctr"/>
            <a:r>
              <a:rPr lang="en-GB" altLang="en-US" b="1"/>
              <a:t>Core</a:t>
            </a:r>
            <a:r>
              <a:rPr lang="en-GB" altLang="en-US"/>
              <a:t>: Must be taken and passed </a:t>
            </a:r>
            <a:r>
              <a:rPr lang="en-GB" altLang="en-US" b="1"/>
              <a:t>(cannot be condoned)</a:t>
            </a:r>
          </a:p>
        </p:txBody>
      </p:sp>
      <p:sp>
        <p:nvSpPr>
          <p:cNvPr id="12" name="TextBox 11">
            <a:extLst>
              <a:ext uri="{FF2B5EF4-FFF2-40B4-BE49-F238E27FC236}">
                <a16:creationId xmlns:a16="http://schemas.microsoft.com/office/drawing/2014/main" id="{B6CE6090-4436-7FBA-D47D-B3C9C16317B2}"/>
              </a:ext>
            </a:extLst>
          </p:cNvPr>
          <p:cNvSpPr txBox="1"/>
          <p:nvPr/>
        </p:nvSpPr>
        <p:spPr>
          <a:xfrm>
            <a:off x="296889" y="5462477"/>
            <a:ext cx="2237017" cy="830997"/>
          </a:xfrm>
          <a:prstGeom prst="rect">
            <a:avLst/>
          </a:prstGeom>
          <a:noFill/>
        </p:spPr>
        <p:txBody>
          <a:bodyPr wrap="square" rtlCol="0">
            <a:spAutoFit/>
          </a:bodyPr>
          <a:lstStyle>
            <a:defPPr>
              <a:defRPr lang="en-US"/>
            </a:defPPr>
            <a:lvl1pPr>
              <a:buNone/>
              <a:defRPr sz="1600"/>
            </a:lvl1pPr>
          </a:lstStyle>
          <a:p>
            <a:pPr algn="ctr"/>
            <a:r>
              <a:rPr lang="en-GB" altLang="en-US" b="1"/>
              <a:t>Compulsory</a:t>
            </a:r>
            <a:r>
              <a:rPr lang="en-GB" altLang="en-US"/>
              <a:t>:</a:t>
            </a:r>
          </a:p>
          <a:p>
            <a:pPr algn="ctr"/>
            <a:r>
              <a:rPr lang="en-GB" altLang="en-US"/>
              <a:t>Must be taken </a:t>
            </a:r>
            <a:r>
              <a:rPr lang="en-GB" altLang="en-US" b="1"/>
              <a:t>(can be condoned)</a:t>
            </a:r>
            <a:endParaRPr lang="en-GB" altLang="en-US"/>
          </a:p>
        </p:txBody>
      </p:sp>
      <p:sp>
        <p:nvSpPr>
          <p:cNvPr id="16" name="TextBox 15">
            <a:extLst>
              <a:ext uri="{FF2B5EF4-FFF2-40B4-BE49-F238E27FC236}">
                <a16:creationId xmlns:a16="http://schemas.microsoft.com/office/drawing/2014/main" id="{88341F5A-DD2D-D05E-AF5E-605475076EA3}"/>
              </a:ext>
            </a:extLst>
          </p:cNvPr>
          <p:cNvSpPr txBox="1"/>
          <p:nvPr/>
        </p:nvSpPr>
        <p:spPr>
          <a:xfrm>
            <a:off x="9446299" y="5462477"/>
            <a:ext cx="2237020" cy="1077218"/>
          </a:xfrm>
          <a:prstGeom prst="rect">
            <a:avLst/>
          </a:prstGeom>
          <a:noFill/>
        </p:spPr>
        <p:txBody>
          <a:bodyPr wrap="square" rtlCol="0">
            <a:spAutoFit/>
          </a:bodyPr>
          <a:lstStyle>
            <a:defPPr>
              <a:defRPr lang="en-US"/>
            </a:defPPr>
            <a:lvl1pPr>
              <a:buNone/>
              <a:defRPr sz="1600"/>
            </a:lvl1pPr>
          </a:lstStyle>
          <a:p>
            <a:pPr algn="ctr"/>
            <a:r>
              <a:rPr lang="en-GB" altLang="en-US" b="1"/>
              <a:t>Component Pass</a:t>
            </a:r>
            <a:r>
              <a:rPr lang="en-GB" altLang="en-US"/>
              <a:t>: must be taken and all components passed </a:t>
            </a:r>
            <a:r>
              <a:rPr lang="en-GB" altLang="en-US" b="1"/>
              <a:t>(cannot be condoned)</a:t>
            </a:r>
            <a:r>
              <a:rPr lang="en-GB" altLang="en-US"/>
              <a:t> </a:t>
            </a:r>
          </a:p>
        </p:txBody>
      </p:sp>
      <p:cxnSp>
        <p:nvCxnSpPr>
          <p:cNvPr id="2" name="Straight Connector 1">
            <a:extLst>
              <a:ext uri="{FF2B5EF4-FFF2-40B4-BE49-F238E27FC236}">
                <a16:creationId xmlns:a16="http://schemas.microsoft.com/office/drawing/2014/main" id="{35EAC9DC-B931-0F6F-9D62-1A91BE881B9E}"/>
              </a:ext>
            </a:extLst>
          </p:cNvPr>
          <p:cNvCxnSpPr>
            <a:cxnSpLocks/>
          </p:cNvCxnSpPr>
          <p:nvPr/>
        </p:nvCxnSpPr>
        <p:spPr>
          <a:xfrm flipH="1">
            <a:off x="228600" y="3964450"/>
            <a:ext cx="1159705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8" name="Graphic 17" descr="Checkbox Checked with solid fill">
            <a:extLst>
              <a:ext uri="{FF2B5EF4-FFF2-40B4-BE49-F238E27FC236}">
                <a16:creationId xmlns:a16="http://schemas.microsoft.com/office/drawing/2014/main" id="{799ABC57-0123-04A1-2C14-FDFEBE9C4C6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958197" y="4400991"/>
            <a:ext cx="914400" cy="914400"/>
          </a:xfrm>
          <a:prstGeom prst="rect">
            <a:avLst/>
          </a:prstGeom>
        </p:spPr>
      </p:pic>
      <p:pic>
        <p:nvPicPr>
          <p:cNvPr id="19" name="Graphic 18" descr="Right pointing backhand index with solid fill">
            <a:extLst>
              <a:ext uri="{FF2B5EF4-FFF2-40B4-BE49-F238E27FC236}">
                <a16:creationId xmlns:a16="http://schemas.microsoft.com/office/drawing/2014/main" id="{CD51F283-4BBA-975B-771B-5803B129B5E7}"/>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rot="16200000">
            <a:off x="4270017" y="4409645"/>
            <a:ext cx="914400" cy="914400"/>
          </a:xfrm>
          <a:prstGeom prst="rect">
            <a:avLst/>
          </a:prstGeom>
        </p:spPr>
      </p:pic>
      <p:pic>
        <p:nvPicPr>
          <p:cNvPr id="20" name="Graphic 19" descr="Chevron arrows with solid fill">
            <a:extLst>
              <a:ext uri="{FF2B5EF4-FFF2-40B4-BE49-F238E27FC236}">
                <a16:creationId xmlns:a16="http://schemas.microsoft.com/office/drawing/2014/main" id="{01EE238F-E52F-F51C-7550-2277220DD87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7012704" y="4409645"/>
            <a:ext cx="914400" cy="914400"/>
          </a:xfrm>
          <a:prstGeom prst="rect">
            <a:avLst/>
          </a:prstGeom>
        </p:spPr>
      </p:pic>
      <p:pic>
        <p:nvPicPr>
          <p:cNvPr id="21" name="Graphic 20" descr="Building Brick Wall with solid fill">
            <a:extLst>
              <a:ext uri="{FF2B5EF4-FFF2-40B4-BE49-F238E27FC236}">
                <a16:creationId xmlns:a16="http://schemas.microsoft.com/office/drawing/2014/main" id="{1450AA1A-1A96-BCE7-E1AE-9F518994BEE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0107609" y="1644081"/>
            <a:ext cx="914400" cy="914400"/>
          </a:xfrm>
          <a:prstGeom prst="rect">
            <a:avLst/>
          </a:prstGeom>
        </p:spPr>
      </p:pic>
    </p:spTree>
    <p:extLst>
      <p:ext uri="{BB962C8B-B14F-4D97-AF65-F5344CB8AC3E}">
        <p14:creationId xmlns:p14="http://schemas.microsoft.com/office/powerpoint/2010/main" val="1882516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7AEA4-4316-4FD4-58E6-6F4589A713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884974-4503-6612-1D1C-E6DCD0BC8804}"/>
              </a:ext>
            </a:extLst>
          </p:cNvPr>
          <p:cNvSpPr>
            <a:spLocks noGrp="1"/>
          </p:cNvSpPr>
          <p:nvPr>
            <p:ph type="title"/>
          </p:nvPr>
        </p:nvSpPr>
        <p:spPr/>
        <p:txBody>
          <a:bodyPr>
            <a:normAutofit/>
          </a:bodyPr>
          <a:lstStyle/>
          <a:p>
            <a:pPr algn="ctr"/>
            <a:br>
              <a:rPr lang="en-GB" sz="3600"/>
            </a:br>
            <a:endParaRPr lang="en-GB" sz="3600"/>
          </a:p>
        </p:txBody>
      </p:sp>
      <p:sp>
        <p:nvSpPr>
          <p:cNvPr id="7" name="Content Placeholder 6">
            <a:extLst>
              <a:ext uri="{FF2B5EF4-FFF2-40B4-BE49-F238E27FC236}">
                <a16:creationId xmlns:a16="http://schemas.microsoft.com/office/drawing/2014/main" id="{43A576A1-13D7-7666-90E3-039D5D0CDAC7}"/>
              </a:ext>
            </a:extLst>
          </p:cNvPr>
          <p:cNvSpPr>
            <a:spLocks noGrp="1"/>
          </p:cNvSpPr>
          <p:nvPr>
            <p:ph idx="1"/>
          </p:nvPr>
        </p:nvSpPr>
        <p:spPr>
          <a:xfrm>
            <a:off x="6076062" y="1371600"/>
            <a:ext cx="5721029" cy="3917032"/>
          </a:xfrm>
        </p:spPr>
        <p:txBody>
          <a:bodyPr>
            <a:normAutofit fontScale="92500" lnSpcReduction="10000"/>
          </a:bodyPr>
          <a:lstStyle/>
          <a:p>
            <a:pPr>
              <a:defRPr/>
            </a:pPr>
            <a:r>
              <a:rPr lang="en-GB" altLang="en-US" sz="2000">
                <a:ea typeface="ＭＳ Ｐゴシック" panose="020B0600070205080204" pitchFamily="34" charset="-128"/>
              </a:rPr>
              <a:t>Up to 20 credits of failed modules can be </a:t>
            </a:r>
            <a:r>
              <a:rPr lang="en-GB" altLang="en-US" sz="2000" b="1">
                <a:ea typeface="ＭＳ Ｐゴシック" panose="020B0600070205080204" pitchFamily="34" charset="-128"/>
              </a:rPr>
              <a:t>condoned </a:t>
            </a:r>
            <a:r>
              <a:rPr lang="en-GB" altLang="en-US" sz="2000">
                <a:ea typeface="ＭＳ Ｐゴシック" panose="020B0600070205080204" pitchFamily="34" charset="-128"/>
              </a:rPr>
              <a:t>at each level of study, subject to following:</a:t>
            </a:r>
            <a:endParaRPr lang="en-GB" altLang="en-US" sz="2000" b="1">
              <a:ea typeface="ＭＳ Ｐゴシック" panose="020B0600070205080204" pitchFamily="34" charset="-128"/>
            </a:endParaRPr>
          </a:p>
          <a:p>
            <a:pPr lvl="1">
              <a:defRPr/>
            </a:pPr>
            <a:r>
              <a:rPr lang="en-GB" altLang="en-US" sz="1800">
                <a:ea typeface="ＭＳ Ｐゴシック" panose="020B0600070205080204" pitchFamily="34" charset="-128"/>
              </a:rPr>
              <a:t>student has attained minimum of 100 credits at the level of study;</a:t>
            </a:r>
          </a:p>
          <a:p>
            <a:pPr lvl="1">
              <a:defRPr/>
            </a:pPr>
            <a:r>
              <a:rPr lang="en-GB" altLang="en-US" sz="1800">
                <a:ea typeface="ＭＳ Ｐゴシック" panose="020B0600070205080204" pitchFamily="34" charset="-128"/>
              </a:rPr>
              <a:t>failed module(s) not</a:t>
            </a:r>
            <a:r>
              <a:rPr lang="en-GB" altLang="en-US" sz="1800" b="1">
                <a:ea typeface="ＭＳ Ｐゴシック" panose="020B0600070205080204" pitchFamily="34" charset="-128"/>
              </a:rPr>
              <a:t> core/component pass </a:t>
            </a:r>
            <a:r>
              <a:rPr lang="en-GB" altLang="en-US" sz="1800">
                <a:ea typeface="ＭＳ Ｐゴシック" panose="020B0600070205080204" pitchFamily="34" charset="-128"/>
              </a:rPr>
              <a:t>for programme of study;</a:t>
            </a:r>
          </a:p>
          <a:p>
            <a:pPr lvl="1">
              <a:defRPr/>
            </a:pPr>
            <a:r>
              <a:rPr lang="en-GB" altLang="en-US" sz="1800">
                <a:ea typeface="ＭＳ Ｐゴシック" panose="020B0600070205080204" pitchFamily="34" charset="-128"/>
              </a:rPr>
              <a:t>module mark in failed module is at least 30% (UG) or 45% (PG);</a:t>
            </a:r>
          </a:p>
          <a:p>
            <a:pPr lvl="1">
              <a:defRPr/>
            </a:pPr>
            <a:r>
              <a:rPr lang="en-GB" altLang="en-US" sz="1800">
                <a:ea typeface="ＭＳ Ｐゴシック" panose="020B0600070205080204" pitchFamily="34" charset="-128"/>
              </a:rPr>
              <a:t>PGT only: overall mark for Part 1 is at least 50% </a:t>
            </a:r>
          </a:p>
          <a:p>
            <a:pPr marL="0" indent="0">
              <a:buNone/>
              <a:defRPr/>
            </a:pPr>
            <a:endParaRPr lang="en-GB" altLang="en-US" sz="1000">
              <a:ea typeface="ＭＳ Ｐゴシック" panose="020B0600070205080204" pitchFamily="34" charset="-128"/>
            </a:endParaRPr>
          </a:p>
          <a:p>
            <a:pPr>
              <a:defRPr/>
            </a:pPr>
            <a:r>
              <a:rPr lang="en-GB" altLang="en-US" sz="2000">
                <a:ea typeface="ＭＳ Ｐゴシック" panose="020B0600070205080204" pitchFamily="34" charset="-128"/>
              </a:rPr>
              <a:t>Credit awarded for condoned module   </a:t>
            </a:r>
          </a:p>
          <a:p>
            <a:pPr>
              <a:defRPr/>
            </a:pPr>
            <a:endParaRPr lang="en-GB" altLang="en-US" sz="1000">
              <a:ea typeface="ＭＳ Ｐゴシック" panose="020B0600070205080204" pitchFamily="34" charset="-128"/>
            </a:endParaRPr>
          </a:p>
          <a:p>
            <a:pPr>
              <a:defRPr/>
            </a:pPr>
            <a:r>
              <a:rPr lang="en-GB" altLang="en-US" sz="2000">
                <a:ea typeface="ＭＳ Ｐゴシック" panose="020B0600070205080204" pitchFamily="34" charset="-128"/>
              </a:rPr>
              <a:t>Student may request opportunity to re-sit a condoned module</a:t>
            </a:r>
            <a:endParaRPr lang="cy-GB" altLang="en-US" sz="2000">
              <a:ea typeface="ＭＳ Ｐゴシック" panose="020B0600070205080204" pitchFamily="34" charset="-128"/>
            </a:endParaRPr>
          </a:p>
          <a:p>
            <a:endParaRPr lang="en-GB" sz="2400"/>
          </a:p>
        </p:txBody>
      </p:sp>
      <p:sp>
        <p:nvSpPr>
          <p:cNvPr id="3" name="Content Placeholder 6">
            <a:extLst>
              <a:ext uri="{FF2B5EF4-FFF2-40B4-BE49-F238E27FC236}">
                <a16:creationId xmlns:a16="http://schemas.microsoft.com/office/drawing/2014/main" id="{9D0B9D38-CCAA-5EAD-DE5D-077B92ADD81F}"/>
              </a:ext>
            </a:extLst>
          </p:cNvPr>
          <p:cNvSpPr txBox="1">
            <a:spLocks/>
          </p:cNvSpPr>
          <p:nvPr/>
        </p:nvSpPr>
        <p:spPr>
          <a:xfrm>
            <a:off x="140341" y="1371600"/>
            <a:ext cx="5721029" cy="391703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GB" altLang="en-US" sz="1800">
                <a:ea typeface="ＭＳ Ｐゴシック" panose="020B0600070205080204" pitchFamily="34" charset="-128"/>
              </a:rPr>
              <a:t>Gellir </a:t>
            </a:r>
            <a:r>
              <a:rPr lang="en-GB" altLang="en-US" sz="1800" b="1" err="1">
                <a:ea typeface="ＭＳ Ｐゴシック" panose="020B0600070205080204" pitchFamily="34" charset="-128"/>
              </a:rPr>
              <a:t>esgusodi</a:t>
            </a:r>
            <a:r>
              <a:rPr lang="en-GB" altLang="en-US" sz="1800" b="1">
                <a:ea typeface="ＭＳ Ｐゴシック" panose="020B0600070205080204" pitchFamily="34" charset="-128"/>
              </a:rPr>
              <a:t> </a:t>
            </a:r>
            <a:r>
              <a:rPr lang="en-GB" altLang="en-US" sz="1800" err="1">
                <a:ea typeface="ＭＳ Ｐゴシック" panose="020B0600070205080204" pitchFamily="34" charset="-128"/>
              </a:rPr>
              <a:t>hyd</a:t>
            </a:r>
            <a:r>
              <a:rPr lang="en-GB" altLang="en-US" sz="1800">
                <a:ea typeface="ＭＳ Ｐゴシック" panose="020B0600070205080204" pitchFamily="34" charset="-128"/>
              </a:rPr>
              <a:t> at 20 </a:t>
            </a:r>
            <a:r>
              <a:rPr lang="en-GB" altLang="en-US" sz="1800" err="1">
                <a:ea typeface="ＭＳ Ｐゴシック" panose="020B0600070205080204" pitchFamily="34" charset="-128"/>
              </a:rPr>
              <a:t>credyd</a:t>
            </a:r>
            <a:r>
              <a:rPr lang="en-GB" altLang="en-US" sz="1800">
                <a:ea typeface="ＭＳ Ｐゴシック" panose="020B0600070205080204" pitchFamily="34" charset="-128"/>
              </a:rPr>
              <a:t> o </a:t>
            </a:r>
            <a:r>
              <a:rPr lang="en-GB" altLang="en-US" sz="1800" err="1">
                <a:ea typeface="ＭＳ Ｐゴシック" panose="020B0600070205080204" pitchFamily="34" charset="-128"/>
              </a:rPr>
              <a:t>fodylau</a:t>
            </a:r>
            <a:r>
              <a:rPr lang="en-GB" altLang="en-US" sz="1800">
                <a:ea typeface="ＭＳ Ｐゴシック" panose="020B0600070205080204" pitchFamily="34" charset="-128"/>
              </a:rPr>
              <a:t> a </a:t>
            </a:r>
            <a:r>
              <a:rPr lang="en-GB" altLang="en-US" sz="1800" err="1">
                <a:ea typeface="ＭＳ Ｐゴシック" panose="020B0600070205080204" pitchFamily="34" charset="-128"/>
              </a:rPr>
              <a:t>fethwyd</a:t>
            </a:r>
            <a:r>
              <a:rPr lang="en-GB" altLang="en-US" sz="1800">
                <a:ea typeface="ＭＳ Ｐゴシック" panose="020B0600070205080204" pitchFamily="34" charset="-128"/>
              </a:rPr>
              <a:t> </a:t>
            </a:r>
            <a:r>
              <a:rPr lang="en-GB" altLang="en-US" sz="1800" err="1">
                <a:ea typeface="ＭＳ Ｐゴシック" panose="020B0600070205080204" pitchFamily="34" charset="-128"/>
              </a:rPr>
              <a:t>ar</a:t>
            </a:r>
            <a:r>
              <a:rPr lang="en-GB" altLang="en-US" sz="1800">
                <a:ea typeface="ＭＳ Ｐゴシック" panose="020B0600070205080204" pitchFamily="34" charset="-128"/>
              </a:rPr>
              <a:t> bob </a:t>
            </a:r>
            <a:r>
              <a:rPr lang="en-GB" altLang="en-US" sz="1800" err="1">
                <a:ea typeface="ＭＳ Ｐゴシック" panose="020B0600070205080204" pitchFamily="34" charset="-128"/>
              </a:rPr>
              <a:t>lefel</a:t>
            </a:r>
            <a:r>
              <a:rPr lang="en-GB" altLang="en-US" sz="1800">
                <a:ea typeface="ＭＳ Ｐゴシック" panose="020B0600070205080204" pitchFamily="34" charset="-128"/>
              </a:rPr>
              <a:t> </a:t>
            </a:r>
            <a:r>
              <a:rPr lang="en-GB" altLang="en-US" sz="1800" err="1">
                <a:ea typeface="ＭＳ Ｐゴシック" panose="020B0600070205080204" pitchFamily="34" charset="-128"/>
              </a:rPr>
              <a:t>astudio</a:t>
            </a:r>
            <a:r>
              <a:rPr lang="en-GB" altLang="en-US" sz="1800">
                <a:ea typeface="ＭＳ Ｐゴシック" panose="020B0600070205080204" pitchFamily="34" charset="-128"/>
              </a:rPr>
              <a:t>, </a:t>
            </a:r>
            <a:r>
              <a:rPr lang="en-GB" altLang="en-US" sz="1800" err="1">
                <a:ea typeface="ＭＳ Ｐゴシック" panose="020B0600070205080204" pitchFamily="34" charset="-128"/>
              </a:rPr>
              <a:t>yn</a:t>
            </a:r>
            <a:r>
              <a:rPr lang="en-GB" altLang="en-US" sz="1800">
                <a:ea typeface="ＭＳ Ｐゴシック" panose="020B0600070205080204" pitchFamily="34" charset="-128"/>
              </a:rPr>
              <a:t> </a:t>
            </a:r>
            <a:r>
              <a:rPr lang="en-GB" altLang="en-US" sz="1800" err="1">
                <a:ea typeface="ＭＳ Ｐゴシック" panose="020B0600070205080204" pitchFamily="34" charset="-128"/>
              </a:rPr>
              <a:t>amodol</a:t>
            </a:r>
            <a:r>
              <a:rPr lang="en-GB" altLang="en-US" sz="1800">
                <a:ea typeface="ＭＳ Ｐゴシック" panose="020B0600070205080204" pitchFamily="34" charset="-128"/>
              </a:rPr>
              <a:t> </a:t>
            </a:r>
            <a:r>
              <a:rPr lang="en-GB" altLang="en-US" sz="1800" err="1">
                <a:ea typeface="ＭＳ Ｐゴシック" panose="020B0600070205080204" pitchFamily="34" charset="-128"/>
              </a:rPr>
              <a:t>ar</a:t>
            </a:r>
            <a:r>
              <a:rPr lang="en-GB" altLang="en-US" sz="1800">
                <a:ea typeface="ＭＳ Ｐゴシック" panose="020B0600070205080204" pitchFamily="34" charset="-128"/>
              </a:rPr>
              <a:t> y </a:t>
            </a:r>
            <a:r>
              <a:rPr lang="en-GB" altLang="en-US" sz="1800" err="1">
                <a:ea typeface="ＭＳ Ｐゴシック" panose="020B0600070205080204" pitchFamily="34" charset="-128"/>
              </a:rPr>
              <a:t>canlynol</a:t>
            </a:r>
            <a:r>
              <a:rPr lang="en-GB" altLang="en-US" sz="1800">
                <a:ea typeface="ＭＳ Ｐゴシック" panose="020B0600070205080204" pitchFamily="34" charset="-128"/>
              </a:rPr>
              <a:t>:</a:t>
            </a:r>
            <a:endParaRPr lang="en-GB" altLang="en-US" sz="1800" b="1">
              <a:ea typeface="ＭＳ Ｐゴシック" panose="020B0600070205080204" pitchFamily="34" charset="-128"/>
            </a:endParaRPr>
          </a:p>
          <a:p>
            <a:pPr lvl="1">
              <a:defRPr/>
            </a:pPr>
            <a:r>
              <a:rPr lang="en-GB" altLang="en-US" sz="1600" err="1">
                <a:ea typeface="ＭＳ Ｐゴシック" panose="020B0600070205080204" pitchFamily="34" charset="-128"/>
              </a:rPr>
              <a:t>Mae’r</a:t>
            </a:r>
            <a:r>
              <a:rPr lang="en-GB" altLang="en-US" sz="1600">
                <a:ea typeface="ＭＳ Ｐゴシック" panose="020B0600070205080204" pitchFamily="34" charset="-128"/>
              </a:rPr>
              <a:t> </a:t>
            </a:r>
            <a:r>
              <a:rPr lang="en-GB" altLang="en-US" sz="1600" err="1">
                <a:ea typeface="ＭＳ Ｐゴシック" panose="020B0600070205080204" pitchFamily="34" charset="-128"/>
              </a:rPr>
              <a:t>myfyriwr</a:t>
            </a:r>
            <a:r>
              <a:rPr lang="en-GB" altLang="en-US" sz="1600">
                <a:ea typeface="ＭＳ Ｐゴシック" panose="020B0600070205080204" pitchFamily="34" charset="-128"/>
              </a:rPr>
              <a:t> </a:t>
            </a:r>
            <a:r>
              <a:rPr lang="en-GB" altLang="en-US" sz="1600" err="1">
                <a:ea typeface="ＭＳ Ｐゴシック" panose="020B0600070205080204" pitchFamily="34" charset="-128"/>
              </a:rPr>
              <a:t>wedi</a:t>
            </a:r>
            <a:r>
              <a:rPr lang="en-GB" altLang="en-US" sz="1600">
                <a:ea typeface="ＭＳ Ｐゴシック" panose="020B0600070205080204" pitchFamily="34" charset="-128"/>
              </a:rPr>
              <a:t> </a:t>
            </a:r>
            <a:r>
              <a:rPr lang="en-GB" altLang="en-US" sz="1600" err="1">
                <a:ea typeface="ＭＳ Ｐゴシック" panose="020B0600070205080204" pitchFamily="34" charset="-128"/>
              </a:rPr>
              <a:t>ennill</a:t>
            </a:r>
            <a:r>
              <a:rPr lang="en-GB" altLang="en-US" sz="1600">
                <a:ea typeface="ＭＳ Ｐゴシック" panose="020B0600070205080204" pitchFamily="34" charset="-128"/>
              </a:rPr>
              <a:t> o </a:t>
            </a:r>
            <a:r>
              <a:rPr lang="en-GB" altLang="en-US" sz="1600" err="1">
                <a:ea typeface="ＭＳ Ｐゴシック" panose="020B0600070205080204" pitchFamily="34" charset="-128"/>
              </a:rPr>
              <a:t>leiaf</a:t>
            </a:r>
            <a:r>
              <a:rPr lang="en-GB" altLang="en-US" sz="1600">
                <a:ea typeface="ＭＳ Ｐゴシック" panose="020B0600070205080204" pitchFamily="34" charset="-128"/>
              </a:rPr>
              <a:t> 100 </a:t>
            </a:r>
            <a:r>
              <a:rPr lang="en-GB" altLang="en-US" sz="1600" err="1">
                <a:ea typeface="ＭＳ Ｐゴシック" panose="020B0600070205080204" pitchFamily="34" charset="-128"/>
              </a:rPr>
              <a:t>credyd</a:t>
            </a:r>
            <a:r>
              <a:rPr lang="en-GB" altLang="en-US" sz="1600">
                <a:ea typeface="ＭＳ Ｐゴシック" panose="020B0600070205080204" pitchFamily="34" charset="-128"/>
              </a:rPr>
              <a:t> </a:t>
            </a:r>
            <a:r>
              <a:rPr lang="en-GB" altLang="en-US" sz="1600" err="1">
                <a:ea typeface="ＭＳ Ｐゴシック" panose="020B0600070205080204" pitchFamily="34" charset="-128"/>
              </a:rPr>
              <a:t>ar</a:t>
            </a:r>
            <a:r>
              <a:rPr lang="en-GB" altLang="en-US" sz="1600">
                <a:ea typeface="ＭＳ Ｐゴシック" panose="020B0600070205080204" pitchFamily="34" charset="-128"/>
              </a:rPr>
              <a:t> y </a:t>
            </a:r>
            <a:r>
              <a:rPr lang="en-GB" altLang="en-US" sz="1600" err="1">
                <a:ea typeface="ＭＳ Ｐゴシック" panose="020B0600070205080204" pitchFamily="34" charset="-128"/>
              </a:rPr>
              <a:t>lefel</a:t>
            </a:r>
            <a:r>
              <a:rPr lang="en-GB" altLang="en-US" sz="1600">
                <a:ea typeface="ＭＳ Ｐゴシック" panose="020B0600070205080204" pitchFamily="34" charset="-128"/>
              </a:rPr>
              <a:t> </a:t>
            </a:r>
            <a:r>
              <a:rPr lang="en-GB" altLang="en-US" sz="1600" err="1">
                <a:ea typeface="ＭＳ Ｐゴシック" panose="020B0600070205080204" pitchFamily="34" charset="-128"/>
              </a:rPr>
              <a:t>astudio</a:t>
            </a:r>
            <a:r>
              <a:rPr lang="en-GB" altLang="en-US" sz="1600">
                <a:ea typeface="ＭＳ Ｐゴシック" panose="020B0600070205080204" pitchFamily="34" charset="-128"/>
              </a:rPr>
              <a:t>;</a:t>
            </a:r>
          </a:p>
          <a:p>
            <a:pPr lvl="1">
              <a:defRPr/>
            </a:pPr>
            <a:r>
              <a:rPr lang="en-GB" altLang="en-US" sz="1600" err="1">
                <a:ea typeface="ＭＳ Ｐゴシック" panose="020B0600070205080204" pitchFamily="34" charset="-128"/>
              </a:rPr>
              <a:t>Nid</a:t>
            </a:r>
            <a:r>
              <a:rPr lang="en-GB" altLang="en-US" sz="1600">
                <a:ea typeface="ＭＳ Ｐゴシック" panose="020B0600070205080204" pitchFamily="34" charset="-128"/>
              </a:rPr>
              <a:t> </a:t>
            </a:r>
            <a:r>
              <a:rPr lang="en-GB" altLang="en-US" sz="1600" err="1">
                <a:ea typeface="ＭＳ Ｐゴシック" panose="020B0600070205080204" pitchFamily="34" charset="-128"/>
              </a:rPr>
              <a:t>yw’r</a:t>
            </a:r>
            <a:r>
              <a:rPr lang="en-GB" altLang="en-US" sz="1600">
                <a:ea typeface="ＭＳ Ｐゴシック" panose="020B0600070205080204" pitchFamily="34" charset="-128"/>
              </a:rPr>
              <a:t> </a:t>
            </a:r>
            <a:r>
              <a:rPr lang="en-GB" altLang="en-US" sz="1600" err="1">
                <a:ea typeface="ＭＳ Ｐゴシック" panose="020B0600070205080204" pitchFamily="34" charset="-128"/>
              </a:rPr>
              <a:t>modwl</a:t>
            </a:r>
            <a:r>
              <a:rPr lang="en-GB" altLang="en-US" sz="1600">
                <a:ea typeface="ＭＳ Ｐゴシック" panose="020B0600070205080204" pitchFamily="34" charset="-128"/>
              </a:rPr>
              <a:t>(</a:t>
            </a:r>
            <a:r>
              <a:rPr lang="en-GB" altLang="en-US" sz="1600" err="1">
                <a:ea typeface="ＭＳ Ｐゴシック" panose="020B0600070205080204" pitchFamily="34" charset="-128"/>
              </a:rPr>
              <a:t>ylau</a:t>
            </a:r>
            <a:r>
              <a:rPr lang="en-GB" altLang="en-US" sz="1600">
                <a:ea typeface="ＭＳ Ｐゴシック" panose="020B0600070205080204" pitchFamily="34" charset="-128"/>
              </a:rPr>
              <a:t>) a </a:t>
            </a:r>
            <a:r>
              <a:rPr lang="en-GB" altLang="en-US" sz="1600" err="1">
                <a:ea typeface="ＭＳ Ｐゴシック" panose="020B0600070205080204" pitchFamily="34" charset="-128"/>
              </a:rPr>
              <a:t>fethwyd</a:t>
            </a:r>
            <a:r>
              <a:rPr lang="en-GB" altLang="en-US" sz="1600">
                <a:ea typeface="ＭＳ Ｐゴシック" panose="020B0600070205080204" pitchFamily="34" charset="-128"/>
              </a:rPr>
              <a:t> </a:t>
            </a:r>
            <a:r>
              <a:rPr lang="en-GB" altLang="en-US" sz="1600" err="1">
                <a:ea typeface="ＭＳ Ｐゴシック" panose="020B0600070205080204" pitchFamily="34" charset="-128"/>
              </a:rPr>
              <a:t>yn</a:t>
            </a:r>
            <a:r>
              <a:rPr lang="en-GB" altLang="en-US" sz="1600">
                <a:ea typeface="ＭＳ Ｐゴシック" panose="020B0600070205080204" pitchFamily="34" charset="-128"/>
              </a:rPr>
              <a:t> </a:t>
            </a:r>
            <a:r>
              <a:rPr lang="en-GB" altLang="en-US" sz="1600" b="1" err="1">
                <a:ea typeface="ＭＳ Ｐゴシック" panose="020B0600070205080204" pitchFamily="34" charset="-128"/>
              </a:rPr>
              <a:t>fodylau</a:t>
            </a:r>
            <a:r>
              <a:rPr lang="en-GB" altLang="en-US" sz="1600" b="1">
                <a:ea typeface="ＭＳ Ｐゴシック" panose="020B0600070205080204" pitchFamily="34" charset="-128"/>
              </a:rPr>
              <a:t> </a:t>
            </a:r>
            <a:r>
              <a:rPr lang="en-GB" altLang="en-US" sz="1600" b="1" err="1">
                <a:ea typeface="ＭＳ Ｐゴシック" panose="020B0600070205080204" pitchFamily="34" charset="-128"/>
              </a:rPr>
              <a:t>craidd</a:t>
            </a:r>
            <a:r>
              <a:rPr lang="en-GB" altLang="en-US" sz="1600" b="1">
                <a:ea typeface="ＭＳ Ｐゴシック" panose="020B0600070205080204" pitchFamily="34" charset="-128"/>
              </a:rPr>
              <a:t>/</a:t>
            </a:r>
            <a:r>
              <a:rPr lang="en-GB" altLang="en-US" sz="1600" b="1" err="1">
                <a:ea typeface="ＭＳ Ｐゴシック" panose="020B0600070205080204" pitchFamily="34" charset="-128"/>
              </a:rPr>
              <a:t>pasio</a:t>
            </a:r>
            <a:r>
              <a:rPr lang="en-GB" altLang="en-US" sz="1600" b="1">
                <a:ea typeface="ＭＳ Ｐゴシック" panose="020B0600070205080204" pitchFamily="34" charset="-128"/>
              </a:rPr>
              <a:t> </a:t>
            </a:r>
            <a:r>
              <a:rPr lang="en-GB" altLang="en-US" sz="1600" b="1" err="1">
                <a:ea typeface="ＭＳ Ｐゴシック" panose="020B0600070205080204" pitchFamily="34" charset="-128"/>
              </a:rPr>
              <a:t>pob</a:t>
            </a:r>
            <a:r>
              <a:rPr lang="en-GB" altLang="en-US" sz="1600" b="1">
                <a:ea typeface="ＭＳ Ｐゴシック" panose="020B0600070205080204" pitchFamily="34" charset="-128"/>
              </a:rPr>
              <a:t> </a:t>
            </a:r>
            <a:r>
              <a:rPr lang="en-GB" altLang="en-US" sz="1600" b="1" err="1">
                <a:ea typeface="ＭＳ Ｐゴシック" panose="020B0600070205080204" pitchFamily="34" charset="-128"/>
              </a:rPr>
              <a:t>elfen</a:t>
            </a:r>
            <a:r>
              <a:rPr lang="en-GB" altLang="en-US" sz="1600">
                <a:ea typeface="ＭＳ Ｐゴシック" panose="020B0600070205080204" pitchFamily="34" charset="-128"/>
              </a:rPr>
              <a:t> o </a:t>
            </a:r>
            <a:r>
              <a:rPr lang="en-GB" altLang="en-US" sz="1600" err="1">
                <a:ea typeface="ＭＳ Ｐゴシック" panose="020B0600070205080204" pitchFamily="34" charset="-128"/>
              </a:rPr>
              <a:t>fewn</a:t>
            </a:r>
            <a:r>
              <a:rPr lang="en-GB" altLang="en-US" sz="1600">
                <a:ea typeface="ＭＳ Ｐゴシック" panose="020B0600070205080204" pitchFamily="34" charset="-128"/>
              </a:rPr>
              <a:t> y </a:t>
            </a:r>
            <a:r>
              <a:rPr lang="en-GB" altLang="en-US" sz="1600" err="1">
                <a:ea typeface="ＭＳ Ｐゴシック" panose="020B0600070205080204" pitchFamily="34" charset="-128"/>
              </a:rPr>
              <a:t>rhaglen</a:t>
            </a:r>
            <a:r>
              <a:rPr lang="en-GB" altLang="en-US" sz="1600">
                <a:ea typeface="ＭＳ Ｐゴシック" panose="020B0600070205080204" pitchFamily="34" charset="-128"/>
              </a:rPr>
              <a:t> </a:t>
            </a:r>
            <a:r>
              <a:rPr lang="en-GB" altLang="en-US" sz="1600" err="1">
                <a:ea typeface="ＭＳ Ｐゴシック" panose="020B0600070205080204" pitchFamily="34" charset="-128"/>
              </a:rPr>
              <a:t>astudio</a:t>
            </a:r>
            <a:r>
              <a:rPr lang="en-GB" altLang="en-US" sz="1600">
                <a:ea typeface="ＭＳ Ｐゴシック" panose="020B0600070205080204" pitchFamily="34" charset="-128"/>
              </a:rPr>
              <a:t>;</a:t>
            </a:r>
          </a:p>
          <a:p>
            <a:pPr lvl="1">
              <a:defRPr/>
            </a:pPr>
            <a:r>
              <a:rPr lang="en-GB" altLang="en-US" sz="1600">
                <a:ea typeface="ＭＳ Ｐゴシック" panose="020B0600070205080204" pitchFamily="34" charset="-128"/>
              </a:rPr>
              <a:t>Marc y </a:t>
            </a:r>
            <a:r>
              <a:rPr lang="en-GB" altLang="en-US" sz="1600" err="1">
                <a:ea typeface="ＭＳ Ｐゴシック" panose="020B0600070205080204" pitchFamily="34" charset="-128"/>
              </a:rPr>
              <a:t>modwl</a:t>
            </a:r>
            <a:r>
              <a:rPr lang="en-GB" altLang="en-US" sz="1600">
                <a:ea typeface="ＭＳ Ｐゴシック" panose="020B0600070205080204" pitchFamily="34" charset="-128"/>
              </a:rPr>
              <a:t> </a:t>
            </a:r>
            <a:r>
              <a:rPr lang="en-GB" altLang="en-US" sz="1600" err="1">
                <a:ea typeface="ＭＳ Ｐゴシック" panose="020B0600070205080204" pitchFamily="34" charset="-128"/>
              </a:rPr>
              <a:t>yn</a:t>
            </a:r>
            <a:r>
              <a:rPr lang="en-GB" altLang="en-US" sz="1600">
                <a:ea typeface="ＭＳ Ｐゴシック" panose="020B0600070205080204" pitchFamily="34" charset="-128"/>
              </a:rPr>
              <a:t> y </a:t>
            </a:r>
            <a:r>
              <a:rPr lang="en-GB" altLang="en-US" sz="1600" err="1">
                <a:ea typeface="ＭＳ Ｐゴシック" panose="020B0600070205080204" pitchFamily="34" charset="-128"/>
              </a:rPr>
              <a:t>modwl</a:t>
            </a:r>
            <a:r>
              <a:rPr lang="en-GB" altLang="en-US" sz="1600">
                <a:ea typeface="ＭＳ Ｐゴシック" panose="020B0600070205080204" pitchFamily="34" charset="-128"/>
              </a:rPr>
              <a:t> a </a:t>
            </a:r>
            <a:r>
              <a:rPr lang="en-GB" altLang="en-US" sz="1600" err="1">
                <a:ea typeface="ＭＳ Ｐゴシック" panose="020B0600070205080204" pitchFamily="34" charset="-128"/>
              </a:rPr>
              <a:t>fethwyd</a:t>
            </a:r>
            <a:r>
              <a:rPr lang="en-GB" altLang="en-US" sz="1600">
                <a:ea typeface="ＭＳ Ｐゴシック" panose="020B0600070205080204" pitchFamily="34" charset="-128"/>
              </a:rPr>
              <a:t> </a:t>
            </a:r>
            <a:r>
              <a:rPr lang="en-GB" altLang="en-US" sz="1600" err="1">
                <a:ea typeface="ＭＳ Ｐゴシック" panose="020B0600070205080204" pitchFamily="34" charset="-128"/>
              </a:rPr>
              <a:t>yn</a:t>
            </a:r>
            <a:r>
              <a:rPr lang="en-GB" altLang="en-US" sz="1600">
                <a:ea typeface="ＭＳ Ｐゴシック" panose="020B0600070205080204" pitchFamily="34" charset="-128"/>
              </a:rPr>
              <a:t> o </a:t>
            </a:r>
            <a:r>
              <a:rPr lang="en-GB" altLang="en-US" sz="1600" err="1">
                <a:ea typeface="ＭＳ Ｐゴシック" panose="020B0600070205080204" pitchFamily="34" charset="-128"/>
              </a:rPr>
              <a:t>leiaf</a:t>
            </a:r>
            <a:r>
              <a:rPr lang="en-GB" altLang="en-US" sz="1600">
                <a:ea typeface="ＭＳ Ｐゴシック" panose="020B0600070205080204" pitchFamily="34" charset="-128"/>
              </a:rPr>
              <a:t> 30% (IR) neu 45% (OR);</a:t>
            </a:r>
          </a:p>
          <a:p>
            <a:pPr lvl="1">
              <a:defRPr/>
            </a:pPr>
            <a:r>
              <a:rPr lang="en-GB" altLang="en-US" sz="1600">
                <a:ea typeface="ＭＳ Ｐゴシック" panose="020B0600070205080204" pitchFamily="34" charset="-128"/>
              </a:rPr>
              <a:t>OR </a:t>
            </a:r>
            <a:r>
              <a:rPr lang="en-GB" altLang="en-US" sz="1600" err="1">
                <a:ea typeface="ＭＳ Ｐゴシック" panose="020B0600070205080204" pitchFamily="34" charset="-128"/>
              </a:rPr>
              <a:t>yn</a:t>
            </a:r>
            <a:r>
              <a:rPr lang="en-GB" altLang="en-US" sz="1600">
                <a:ea typeface="ＭＳ Ｐゴシック" panose="020B0600070205080204" pitchFamily="34" charset="-128"/>
              </a:rPr>
              <a:t> </a:t>
            </a:r>
            <a:r>
              <a:rPr lang="en-GB" altLang="en-US" sz="1600" err="1">
                <a:ea typeface="ＭＳ Ｐゴシック" panose="020B0600070205080204" pitchFamily="34" charset="-128"/>
              </a:rPr>
              <a:t>unig</a:t>
            </a:r>
            <a:r>
              <a:rPr lang="en-GB" altLang="en-US" sz="1600">
                <a:ea typeface="ＭＳ Ｐゴシック" panose="020B0600070205080204" pitchFamily="34" charset="-128"/>
              </a:rPr>
              <a:t>: y marc </a:t>
            </a:r>
            <a:r>
              <a:rPr lang="en-GB" altLang="en-US" sz="1600" err="1">
                <a:ea typeface="ＭＳ Ｐゴシック" panose="020B0600070205080204" pitchFamily="34" charset="-128"/>
              </a:rPr>
              <a:t>cyffredinol</a:t>
            </a:r>
            <a:r>
              <a:rPr lang="en-GB" altLang="en-US" sz="1600">
                <a:ea typeface="ＭＳ Ｐゴシック" panose="020B0600070205080204" pitchFamily="34" charset="-128"/>
              </a:rPr>
              <a:t> </a:t>
            </a:r>
            <a:r>
              <a:rPr lang="en-GB" altLang="en-US" sz="1600" err="1">
                <a:ea typeface="ＭＳ Ｐゴシック" panose="020B0600070205080204" pitchFamily="34" charset="-128"/>
              </a:rPr>
              <a:t>ar</a:t>
            </a:r>
            <a:r>
              <a:rPr lang="en-GB" altLang="en-US" sz="1600">
                <a:ea typeface="ＭＳ Ｐゴシック" panose="020B0600070205080204" pitchFamily="34" charset="-128"/>
              </a:rPr>
              <a:t> </a:t>
            </a:r>
            <a:r>
              <a:rPr lang="en-GB" altLang="en-US" sz="1600" err="1">
                <a:ea typeface="ＭＳ Ｐゴシック" panose="020B0600070205080204" pitchFamily="34" charset="-128"/>
              </a:rPr>
              <a:t>gyfer</a:t>
            </a:r>
            <a:r>
              <a:rPr lang="en-GB" altLang="en-US" sz="1600">
                <a:ea typeface="ＭＳ Ｐゴシック" panose="020B0600070205080204" pitchFamily="34" charset="-128"/>
              </a:rPr>
              <a:t> Rhan I </a:t>
            </a:r>
            <a:r>
              <a:rPr lang="en-GB" altLang="en-US" sz="1600" err="1">
                <a:ea typeface="ＭＳ Ｐゴシック" panose="020B0600070205080204" pitchFamily="34" charset="-128"/>
              </a:rPr>
              <a:t>yn</a:t>
            </a:r>
            <a:r>
              <a:rPr lang="en-GB" altLang="en-US" sz="1600">
                <a:ea typeface="ＭＳ Ｐゴシック" panose="020B0600070205080204" pitchFamily="34" charset="-128"/>
              </a:rPr>
              <a:t> o </a:t>
            </a:r>
            <a:r>
              <a:rPr lang="en-GB" altLang="en-US" sz="1600" err="1">
                <a:ea typeface="ＭＳ Ｐゴシック" panose="020B0600070205080204" pitchFamily="34" charset="-128"/>
              </a:rPr>
              <a:t>leiaf</a:t>
            </a:r>
            <a:r>
              <a:rPr lang="en-GB" altLang="en-US" sz="1600">
                <a:ea typeface="ＭＳ Ｐゴシック" panose="020B0600070205080204" pitchFamily="34" charset="-128"/>
              </a:rPr>
              <a:t> 50%</a:t>
            </a:r>
          </a:p>
          <a:p>
            <a:pPr marL="0" indent="0">
              <a:buNone/>
              <a:defRPr/>
            </a:pPr>
            <a:endParaRPr lang="en-GB" altLang="en-US" sz="900">
              <a:ea typeface="ＭＳ Ｐゴシック" panose="020B0600070205080204" pitchFamily="34" charset="-128"/>
            </a:endParaRPr>
          </a:p>
          <a:p>
            <a:pPr>
              <a:defRPr/>
            </a:pPr>
            <a:r>
              <a:rPr lang="en-GB" altLang="en-US" sz="1800" err="1">
                <a:ea typeface="ＭＳ Ｐゴシック" panose="020B0600070205080204" pitchFamily="34" charset="-128"/>
              </a:rPr>
              <a:t>Dyfernir</a:t>
            </a:r>
            <a:r>
              <a:rPr lang="en-GB" altLang="en-US" sz="1800">
                <a:ea typeface="ＭＳ Ｐゴシック" panose="020B0600070205080204" pitchFamily="34" charset="-128"/>
              </a:rPr>
              <a:t> </a:t>
            </a:r>
            <a:r>
              <a:rPr lang="en-GB" altLang="en-US" sz="1800" err="1">
                <a:ea typeface="ＭＳ Ｐゴシック" panose="020B0600070205080204" pitchFamily="34" charset="-128"/>
              </a:rPr>
              <a:t>credyd</a:t>
            </a:r>
            <a:r>
              <a:rPr lang="en-GB" altLang="en-US" sz="1800">
                <a:ea typeface="ＭＳ Ｐゴシック" panose="020B0600070205080204" pitchFamily="34" charset="-128"/>
              </a:rPr>
              <a:t> am </a:t>
            </a:r>
            <a:r>
              <a:rPr lang="en-GB" altLang="en-US" sz="1800" err="1">
                <a:ea typeface="ＭＳ Ｐゴシック" panose="020B0600070205080204" pitchFamily="34" charset="-128"/>
              </a:rPr>
              <a:t>fodwl</a:t>
            </a:r>
            <a:r>
              <a:rPr lang="en-GB" altLang="en-US" sz="1800">
                <a:ea typeface="ＭＳ Ｐゴシック" panose="020B0600070205080204" pitchFamily="34" charset="-128"/>
              </a:rPr>
              <a:t> a </a:t>
            </a:r>
            <a:r>
              <a:rPr lang="en-GB" altLang="en-US" sz="1800" err="1">
                <a:ea typeface="ＭＳ Ｐゴシック" panose="020B0600070205080204" pitchFamily="34" charset="-128"/>
              </a:rPr>
              <a:t>esgusodwyd</a:t>
            </a:r>
            <a:endParaRPr lang="en-GB" altLang="en-US" sz="1800">
              <a:ea typeface="ＭＳ Ｐゴシック" panose="020B0600070205080204" pitchFamily="34" charset="-128"/>
            </a:endParaRPr>
          </a:p>
          <a:p>
            <a:pPr>
              <a:defRPr/>
            </a:pPr>
            <a:endParaRPr lang="en-GB" altLang="en-US" sz="900">
              <a:ea typeface="ＭＳ Ｐゴシック" panose="020B0600070205080204" pitchFamily="34" charset="-128"/>
            </a:endParaRPr>
          </a:p>
          <a:p>
            <a:pPr>
              <a:defRPr/>
            </a:pPr>
            <a:r>
              <a:rPr lang="en-GB" altLang="en-US" sz="1800">
                <a:ea typeface="ＭＳ Ｐゴシック" panose="020B0600070205080204" pitchFamily="34" charset="-128"/>
              </a:rPr>
              <a:t>Gall </a:t>
            </a:r>
            <a:r>
              <a:rPr lang="en-GB" altLang="en-US" sz="1800" err="1">
                <a:ea typeface="ＭＳ Ｐゴシック" panose="020B0600070205080204" pitchFamily="34" charset="-128"/>
              </a:rPr>
              <a:t>myfyriwr</a:t>
            </a:r>
            <a:r>
              <a:rPr lang="en-GB" altLang="en-US" sz="1800">
                <a:ea typeface="ＭＳ Ｐゴシック" panose="020B0600070205080204" pitchFamily="34" charset="-128"/>
              </a:rPr>
              <a:t> </a:t>
            </a:r>
            <a:r>
              <a:rPr lang="en-GB" altLang="en-US" sz="1800" err="1">
                <a:ea typeface="ＭＳ Ｐゴシック" panose="020B0600070205080204" pitchFamily="34" charset="-128"/>
              </a:rPr>
              <a:t>ofyn</a:t>
            </a:r>
            <a:r>
              <a:rPr lang="en-GB" altLang="en-US" sz="1800">
                <a:ea typeface="ＭＳ Ｐゴシック" panose="020B0600070205080204" pitchFamily="34" charset="-128"/>
              </a:rPr>
              <a:t> am </a:t>
            </a:r>
            <a:r>
              <a:rPr lang="en-GB" altLang="en-US" sz="1800" err="1">
                <a:ea typeface="ＭＳ Ｐゴシック" panose="020B0600070205080204" pitchFamily="34" charset="-128"/>
              </a:rPr>
              <a:t>gyfle</a:t>
            </a:r>
            <a:r>
              <a:rPr lang="en-GB" altLang="en-US" sz="1800">
                <a:ea typeface="ＭＳ Ｐゴシック" panose="020B0600070205080204" pitchFamily="34" charset="-128"/>
              </a:rPr>
              <a:t> </a:t>
            </a:r>
            <a:r>
              <a:rPr lang="en-GB" altLang="en-US" sz="1800" err="1">
                <a:ea typeface="ＭＳ Ｐゴシック" panose="020B0600070205080204" pitchFamily="34" charset="-128"/>
              </a:rPr>
              <a:t>i</a:t>
            </a:r>
            <a:r>
              <a:rPr lang="en-GB" altLang="en-US" sz="1800">
                <a:ea typeface="ＭＳ Ｐゴシック" panose="020B0600070205080204" pitchFamily="34" charset="-128"/>
              </a:rPr>
              <a:t> </a:t>
            </a:r>
            <a:r>
              <a:rPr lang="en-GB" altLang="en-US" sz="1800" err="1">
                <a:ea typeface="ＭＳ Ｐゴシック" panose="020B0600070205080204" pitchFamily="34" charset="-128"/>
              </a:rPr>
              <a:t>ailsefyll</a:t>
            </a:r>
            <a:r>
              <a:rPr lang="en-GB" altLang="en-US" sz="1800">
                <a:ea typeface="ＭＳ Ｐゴシック" panose="020B0600070205080204" pitchFamily="34" charset="-128"/>
              </a:rPr>
              <a:t> </a:t>
            </a:r>
            <a:r>
              <a:rPr lang="en-GB" altLang="en-US" sz="1800" err="1">
                <a:ea typeface="ＭＳ Ｐゴシック" panose="020B0600070205080204" pitchFamily="34" charset="-128"/>
              </a:rPr>
              <a:t>modwl</a:t>
            </a:r>
            <a:r>
              <a:rPr lang="en-GB" altLang="en-US" sz="1800">
                <a:ea typeface="ＭＳ Ｐゴシック" panose="020B0600070205080204" pitchFamily="34" charset="-128"/>
              </a:rPr>
              <a:t> a </a:t>
            </a:r>
            <a:r>
              <a:rPr lang="en-GB" altLang="en-US" sz="1800" err="1">
                <a:ea typeface="ＭＳ Ｐゴシック" panose="020B0600070205080204" pitchFamily="34" charset="-128"/>
              </a:rPr>
              <a:t>esgusodwyd</a:t>
            </a:r>
            <a:endParaRPr lang="cy-GB" altLang="en-US" sz="1800">
              <a:ea typeface="ＭＳ Ｐゴシック" panose="020B0600070205080204" pitchFamily="34" charset="-128"/>
            </a:endParaRPr>
          </a:p>
          <a:p>
            <a:endParaRPr lang="en-GB" sz="2000"/>
          </a:p>
        </p:txBody>
      </p:sp>
      <p:cxnSp>
        <p:nvCxnSpPr>
          <p:cNvPr id="4" name="Straight Connector 3">
            <a:extLst>
              <a:ext uri="{FF2B5EF4-FFF2-40B4-BE49-F238E27FC236}">
                <a16:creationId xmlns:a16="http://schemas.microsoft.com/office/drawing/2014/main" id="{DD12F7D2-9975-38D4-5750-3C6C4A7911B4}"/>
              </a:ext>
            </a:extLst>
          </p:cNvPr>
          <p:cNvCxnSpPr/>
          <p:nvPr/>
        </p:nvCxnSpPr>
        <p:spPr>
          <a:xfrm>
            <a:off x="5930782" y="273465"/>
            <a:ext cx="0" cy="5212935"/>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3683DEB-8C64-9008-27D4-71A22FE70050}"/>
              </a:ext>
            </a:extLst>
          </p:cNvPr>
          <p:cNvSpPr txBox="1"/>
          <p:nvPr/>
        </p:nvSpPr>
        <p:spPr>
          <a:xfrm>
            <a:off x="290557" y="575975"/>
            <a:ext cx="5494946" cy="584775"/>
          </a:xfrm>
          <a:prstGeom prst="rect">
            <a:avLst/>
          </a:prstGeom>
          <a:noFill/>
        </p:spPr>
        <p:txBody>
          <a:bodyPr wrap="square" rtlCol="0">
            <a:spAutoFit/>
          </a:bodyPr>
          <a:lstStyle/>
          <a:p>
            <a:r>
              <a:rPr lang="cy-GB" sz="3200" b="1" noProof="0"/>
              <a:t>Esgusodi Modylau</a:t>
            </a:r>
          </a:p>
        </p:txBody>
      </p:sp>
      <p:sp>
        <p:nvSpPr>
          <p:cNvPr id="6" name="TextBox 5">
            <a:extLst>
              <a:ext uri="{FF2B5EF4-FFF2-40B4-BE49-F238E27FC236}">
                <a16:creationId xmlns:a16="http://schemas.microsoft.com/office/drawing/2014/main" id="{7D2896B3-D0E5-742E-EA36-53421B900617}"/>
              </a:ext>
            </a:extLst>
          </p:cNvPr>
          <p:cNvSpPr txBox="1"/>
          <p:nvPr/>
        </p:nvSpPr>
        <p:spPr>
          <a:xfrm>
            <a:off x="6076062" y="575975"/>
            <a:ext cx="5332575" cy="584775"/>
          </a:xfrm>
          <a:prstGeom prst="rect">
            <a:avLst/>
          </a:prstGeom>
          <a:noFill/>
        </p:spPr>
        <p:txBody>
          <a:bodyPr wrap="square" rtlCol="0">
            <a:spAutoFit/>
          </a:bodyPr>
          <a:lstStyle/>
          <a:p>
            <a:r>
              <a:rPr lang="en-GB" sz="3200" b="1"/>
              <a:t>Condoning Modules</a:t>
            </a:r>
          </a:p>
        </p:txBody>
      </p:sp>
    </p:spTree>
    <p:extLst>
      <p:ext uri="{BB962C8B-B14F-4D97-AF65-F5344CB8AC3E}">
        <p14:creationId xmlns:p14="http://schemas.microsoft.com/office/powerpoint/2010/main" val="1502591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18909-103C-E13E-FEFF-4F70AFEC667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19F9A12-BA26-69BF-BF48-5156B3050A0D}"/>
              </a:ext>
            </a:extLst>
          </p:cNvPr>
          <p:cNvSpPr/>
          <p:nvPr/>
        </p:nvSpPr>
        <p:spPr>
          <a:xfrm>
            <a:off x="0" y="1526171"/>
            <a:ext cx="12192000" cy="1534389"/>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1661943-590B-E279-351D-1CC6C95BBB17}"/>
              </a:ext>
            </a:extLst>
          </p:cNvPr>
          <p:cNvSpPr/>
          <p:nvPr/>
        </p:nvSpPr>
        <p:spPr>
          <a:xfrm>
            <a:off x="0" y="3174853"/>
            <a:ext cx="12192000" cy="153438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B3E80E1-5BA4-6CB1-F8DE-0EEA2BA038AD}"/>
              </a:ext>
            </a:extLst>
          </p:cNvPr>
          <p:cNvSpPr>
            <a:spLocks noGrp="1"/>
          </p:cNvSpPr>
          <p:nvPr>
            <p:ph type="title"/>
          </p:nvPr>
        </p:nvSpPr>
        <p:spPr>
          <a:xfrm>
            <a:off x="911424" y="3670126"/>
            <a:ext cx="10363200" cy="1362075"/>
          </a:xfrm>
        </p:spPr>
        <p:txBody>
          <a:bodyPr/>
          <a:lstStyle/>
          <a:p>
            <a:r>
              <a:rPr lang="en-US">
                <a:solidFill>
                  <a:schemeClr val="bg1"/>
                </a:solidFill>
                <a:ea typeface="ＭＳ Ｐゴシック" panose="020B0600070205080204" pitchFamily="34" charset="-128"/>
              </a:rPr>
              <a:t>Award Regulations</a:t>
            </a:r>
            <a:endParaRPr lang="en-GB">
              <a:solidFill>
                <a:schemeClr val="bg1"/>
              </a:solidFill>
            </a:endParaRPr>
          </a:p>
        </p:txBody>
      </p:sp>
      <p:sp>
        <p:nvSpPr>
          <p:cNvPr id="3" name="Text Placeholder 2">
            <a:extLst>
              <a:ext uri="{FF2B5EF4-FFF2-40B4-BE49-F238E27FC236}">
                <a16:creationId xmlns:a16="http://schemas.microsoft.com/office/drawing/2014/main" id="{DD045279-EC5A-8710-9F4C-4F1B0F3BD333}"/>
              </a:ext>
            </a:extLst>
          </p:cNvPr>
          <p:cNvSpPr>
            <a:spLocks noGrp="1"/>
          </p:cNvSpPr>
          <p:nvPr>
            <p:ph type="body" idx="1"/>
          </p:nvPr>
        </p:nvSpPr>
        <p:spPr>
          <a:xfrm>
            <a:off x="911424" y="1846980"/>
            <a:ext cx="10363200" cy="1500187"/>
          </a:xfrm>
        </p:spPr>
        <p:txBody>
          <a:bodyPr/>
          <a:lstStyle/>
          <a:p>
            <a:r>
              <a:rPr lang="en-GB" sz="4000" b="1" cap="all">
                <a:solidFill>
                  <a:schemeClr val="bg1"/>
                </a:solidFill>
                <a:latin typeface="+mj-lt"/>
                <a:ea typeface="ＭＳ Ｐゴシック" panose="020B0600070205080204" pitchFamily="34" charset="-128"/>
                <a:cs typeface="+mj-cs"/>
              </a:rPr>
              <a:t>RHEOLIADAU DYFARNIADAU</a:t>
            </a:r>
          </a:p>
          <a:p>
            <a:endParaRPr lang="en-GB" sz="4000" b="1" cap="all">
              <a:solidFill>
                <a:schemeClr val="bg1"/>
              </a:solidFill>
              <a:latin typeface="+mj-lt"/>
              <a:ea typeface="ＭＳ Ｐゴシック" panose="020B0600070205080204" pitchFamily="34" charset="-128"/>
              <a:cs typeface="+mj-cs"/>
            </a:endParaRPr>
          </a:p>
        </p:txBody>
      </p:sp>
    </p:spTree>
    <p:extLst>
      <p:ext uri="{BB962C8B-B14F-4D97-AF65-F5344CB8AC3E}">
        <p14:creationId xmlns:p14="http://schemas.microsoft.com/office/powerpoint/2010/main" val="70327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7852239-F803-7BB4-2172-C3C26CD42398}"/>
              </a:ext>
            </a:extLst>
          </p:cNvPr>
          <p:cNvGraphicFramePr>
            <a:graphicFrameLocks noGrp="1"/>
          </p:cNvGraphicFramePr>
          <p:nvPr>
            <p:extLst>
              <p:ext uri="{D42A27DB-BD31-4B8C-83A1-F6EECF244321}">
                <p14:modId xmlns:p14="http://schemas.microsoft.com/office/powerpoint/2010/main" val="3101530551"/>
              </p:ext>
            </p:extLst>
          </p:nvPr>
        </p:nvGraphicFramePr>
        <p:xfrm>
          <a:off x="632904" y="4763446"/>
          <a:ext cx="4064000" cy="1711660"/>
        </p:xfrm>
        <a:graphic>
          <a:graphicData uri="http://schemas.openxmlformats.org/drawingml/2006/table">
            <a:tbl>
              <a:tblPr firstRow="1" bandRow="1">
                <a:tableStyleId>{5C22544A-7EE6-4342-B048-85BDC9FD1C3A}</a:tableStyleId>
              </a:tblPr>
              <a:tblGrid>
                <a:gridCol w="1383620">
                  <a:extLst>
                    <a:ext uri="{9D8B030D-6E8A-4147-A177-3AD203B41FA5}">
                      <a16:colId xmlns:a16="http://schemas.microsoft.com/office/drawing/2014/main" val="1701838770"/>
                    </a:ext>
                  </a:extLst>
                </a:gridCol>
                <a:gridCol w="2680380">
                  <a:extLst>
                    <a:ext uri="{9D8B030D-6E8A-4147-A177-3AD203B41FA5}">
                      <a16:colId xmlns:a16="http://schemas.microsoft.com/office/drawing/2014/main" val="2808461374"/>
                    </a:ext>
                  </a:extLst>
                </a:gridCol>
              </a:tblGrid>
              <a:tr h="298157">
                <a:tc>
                  <a:txBody>
                    <a:bodyPr/>
                    <a:lstStyle/>
                    <a:p>
                      <a:r>
                        <a:rPr lang="en-GB" sz="1100" err="1"/>
                        <a:t>Dosbarthiad</a:t>
                      </a:r>
                      <a:endParaRPr lang="en-GB" sz="1100"/>
                    </a:p>
                  </a:txBody>
                  <a:tcPr/>
                </a:tc>
                <a:tc>
                  <a:txBody>
                    <a:bodyPr/>
                    <a:lstStyle/>
                    <a:p>
                      <a:r>
                        <a:rPr lang="en-GB" sz="1100" err="1"/>
                        <a:t>Ffin</a:t>
                      </a:r>
                      <a:endParaRPr lang="en-GB" sz="1100"/>
                    </a:p>
                  </a:txBody>
                  <a:tcPr/>
                </a:tc>
                <a:extLst>
                  <a:ext uri="{0D108BD9-81ED-4DB2-BD59-A6C34878D82A}">
                    <a16:rowId xmlns:a16="http://schemas.microsoft.com/office/drawing/2014/main" val="3234362732"/>
                  </a:ext>
                </a:extLst>
              </a:tr>
              <a:tr h="298157">
                <a:tc>
                  <a:txBody>
                    <a:bodyPr/>
                    <a:lstStyle/>
                    <a:p>
                      <a:r>
                        <a:rPr lang="en-GB" sz="1100"/>
                        <a:t>Dosbarth I</a:t>
                      </a:r>
                    </a:p>
                  </a:txBody>
                  <a:tcPr/>
                </a:tc>
                <a:tc>
                  <a:txBody>
                    <a:bodyPr/>
                    <a:lstStyle/>
                    <a:p>
                      <a:r>
                        <a:rPr lang="en-GB" altLang="en-US" sz="1100">
                          <a:ea typeface="ＭＳ Ｐゴシック" panose="020B0600070205080204" pitchFamily="34" charset="-128"/>
                        </a:rPr>
                        <a:t>70% neu </a:t>
                      </a:r>
                      <a:r>
                        <a:rPr lang="en-GB" altLang="en-US" sz="1100" err="1">
                          <a:ea typeface="ＭＳ Ｐゴシック" panose="020B0600070205080204" pitchFamily="34" charset="-128"/>
                        </a:rPr>
                        <a:t>fwy</a:t>
                      </a:r>
                      <a:endParaRPr lang="en-GB" sz="1100"/>
                    </a:p>
                  </a:txBody>
                  <a:tcPr/>
                </a:tc>
                <a:extLst>
                  <a:ext uri="{0D108BD9-81ED-4DB2-BD59-A6C34878D82A}">
                    <a16:rowId xmlns:a16="http://schemas.microsoft.com/office/drawing/2014/main" val="1597586806"/>
                  </a:ext>
                </a:extLst>
              </a:tr>
              <a:tr h="279550">
                <a:tc>
                  <a:txBody>
                    <a:bodyPr/>
                    <a:lstStyle/>
                    <a:p>
                      <a:r>
                        <a:rPr lang="en-GB" sz="1100"/>
                        <a:t>Dosbarth II (i)</a:t>
                      </a:r>
                    </a:p>
                  </a:txBody>
                  <a:tcPr/>
                </a:tc>
                <a:tc>
                  <a:txBody>
                    <a:bodyPr/>
                    <a:lstStyle/>
                    <a:p>
                      <a:r>
                        <a:rPr lang="en-GB" altLang="en-US" sz="1100">
                          <a:ea typeface="ＭＳ Ｐゴシック" panose="020B0600070205080204" pitchFamily="34" charset="-128"/>
                        </a:rPr>
                        <a:t>60 </a:t>
                      </a:r>
                      <a:r>
                        <a:rPr lang="en-GB" altLang="en-US" sz="1100" err="1">
                          <a:ea typeface="ＭＳ Ｐゴシック" panose="020B0600070205080204" pitchFamily="34" charset="-128"/>
                        </a:rPr>
                        <a:t>hyd</a:t>
                      </a:r>
                      <a:r>
                        <a:rPr lang="en-GB" altLang="en-US" sz="1100">
                          <a:ea typeface="ＭＳ Ｐゴシック" panose="020B0600070205080204" pitchFamily="34" charset="-128"/>
                        </a:rPr>
                        <a:t> at </a:t>
                      </a:r>
                      <a:r>
                        <a:rPr lang="en-GB" altLang="en-US" sz="1100" err="1">
                          <a:ea typeface="ＭＳ Ｐゴシック" panose="020B0600070205080204" pitchFamily="34" charset="-128"/>
                        </a:rPr>
                        <a:t>ond</a:t>
                      </a:r>
                      <a:r>
                        <a:rPr lang="en-GB" altLang="en-US" sz="1100">
                          <a:ea typeface="ＭＳ Ｐゴシック" panose="020B0600070205080204" pitchFamily="34" charset="-128"/>
                        </a:rPr>
                        <a:t> </a:t>
                      </a:r>
                      <a:r>
                        <a:rPr lang="en-GB" altLang="en-US" sz="1100" err="1">
                          <a:ea typeface="ＭＳ Ｐゴシック" panose="020B0600070205080204" pitchFamily="34" charset="-128"/>
                        </a:rPr>
                        <a:t>heb</a:t>
                      </a:r>
                      <a:r>
                        <a:rPr lang="en-GB" altLang="en-US" sz="1100">
                          <a:ea typeface="ＭＳ Ｐゴシック" panose="020B0600070205080204" pitchFamily="34" charset="-128"/>
                        </a:rPr>
                        <a:t> </a:t>
                      </a:r>
                      <a:r>
                        <a:rPr lang="en-GB" altLang="en-US" sz="1100" err="1">
                          <a:ea typeface="ＭＳ Ｐゴシック" panose="020B0600070205080204" pitchFamily="34" charset="-128"/>
                        </a:rPr>
                        <a:t>gynnwys</a:t>
                      </a:r>
                      <a:r>
                        <a:rPr lang="en-GB" altLang="en-US" sz="1100">
                          <a:ea typeface="ＭＳ Ｐゴシック" panose="020B0600070205080204" pitchFamily="34" charset="-128"/>
                        </a:rPr>
                        <a:t> 70%</a:t>
                      </a:r>
                    </a:p>
                  </a:txBody>
                  <a:tcPr/>
                </a:tc>
                <a:extLst>
                  <a:ext uri="{0D108BD9-81ED-4DB2-BD59-A6C34878D82A}">
                    <a16:rowId xmlns:a16="http://schemas.microsoft.com/office/drawing/2014/main" val="670004869"/>
                  </a:ext>
                </a:extLst>
              </a:tr>
              <a:tr h="278559">
                <a:tc>
                  <a:txBody>
                    <a:bodyPr/>
                    <a:lstStyle/>
                    <a:p>
                      <a:r>
                        <a:rPr lang="en-GB" sz="1100"/>
                        <a:t>Dosbarth II (ii)</a:t>
                      </a:r>
                    </a:p>
                  </a:txBody>
                  <a:tcPr/>
                </a:tc>
                <a:tc>
                  <a:txBody>
                    <a:bodyPr/>
                    <a:lstStyle/>
                    <a:p>
                      <a:r>
                        <a:rPr lang="en-GB" altLang="en-US" sz="1100">
                          <a:ea typeface="ＭＳ Ｐゴシック" panose="020B0600070205080204" pitchFamily="34" charset="-128"/>
                        </a:rPr>
                        <a:t>50 </a:t>
                      </a:r>
                      <a:r>
                        <a:rPr lang="en-GB" altLang="en-US" sz="1100" err="1">
                          <a:ea typeface="ＭＳ Ｐゴシック" panose="020B0600070205080204" pitchFamily="34" charset="-128"/>
                        </a:rPr>
                        <a:t>hyd</a:t>
                      </a:r>
                      <a:r>
                        <a:rPr lang="en-GB" altLang="en-US" sz="1100">
                          <a:ea typeface="ＭＳ Ｐゴシック" panose="020B0600070205080204" pitchFamily="34" charset="-128"/>
                        </a:rPr>
                        <a:t> at </a:t>
                      </a:r>
                      <a:r>
                        <a:rPr lang="en-GB" altLang="en-US" sz="1100" err="1">
                          <a:ea typeface="ＭＳ Ｐゴシック" panose="020B0600070205080204" pitchFamily="34" charset="-128"/>
                        </a:rPr>
                        <a:t>ond</a:t>
                      </a:r>
                      <a:r>
                        <a:rPr lang="en-GB" altLang="en-US" sz="1100">
                          <a:ea typeface="ＭＳ Ｐゴシック" panose="020B0600070205080204" pitchFamily="34" charset="-128"/>
                        </a:rPr>
                        <a:t> </a:t>
                      </a:r>
                      <a:r>
                        <a:rPr lang="en-GB" altLang="en-US" sz="1100" err="1">
                          <a:ea typeface="ＭＳ Ｐゴシック" panose="020B0600070205080204" pitchFamily="34" charset="-128"/>
                        </a:rPr>
                        <a:t>heb</a:t>
                      </a:r>
                      <a:r>
                        <a:rPr lang="en-GB" altLang="en-US" sz="1100">
                          <a:ea typeface="ＭＳ Ｐゴシック" panose="020B0600070205080204" pitchFamily="34" charset="-128"/>
                        </a:rPr>
                        <a:t> </a:t>
                      </a:r>
                      <a:r>
                        <a:rPr lang="en-GB" altLang="en-US" sz="1100" err="1">
                          <a:ea typeface="ＭＳ Ｐゴシック" panose="020B0600070205080204" pitchFamily="34" charset="-128"/>
                        </a:rPr>
                        <a:t>gynnwys</a:t>
                      </a:r>
                      <a:r>
                        <a:rPr lang="en-GB" altLang="en-US" sz="1100">
                          <a:ea typeface="ＭＳ Ｐゴシック" panose="020B0600070205080204" pitchFamily="34" charset="-128"/>
                        </a:rPr>
                        <a:t> 60%</a:t>
                      </a:r>
                    </a:p>
                  </a:txBody>
                  <a:tcPr/>
                </a:tc>
                <a:extLst>
                  <a:ext uri="{0D108BD9-81ED-4DB2-BD59-A6C34878D82A}">
                    <a16:rowId xmlns:a16="http://schemas.microsoft.com/office/drawing/2014/main" val="2687058919"/>
                  </a:ext>
                </a:extLst>
              </a:tr>
              <a:tr h="211947">
                <a:tc>
                  <a:txBody>
                    <a:bodyPr/>
                    <a:lstStyle/>
                    <a:p>
                      <a:r>
                        <a:rPr lang="en-GB" sz="1100"/>
                        <a:t>Dosbarth III</a:t>
                      </a:r>
                    </a:p>
                  </a:txBody>
                  <a:tcPr/>
                </a:tc>
                <a:tc>
                  <a:txBody>
                    <a:bodyPr/>
                    <a:lstStyle/>
                    <a:p>
                      <a:r>
                        <a:rPr lang="en-GB" altLang="en-US" sz="1100">
                          <a:ea typeface="ＭＳ Ｐゴシック" panose="020B0600070205080204" pitchFamily="34" charset="-128"/>
                        </a:rPr>
                        <a:t>40 </a:t>
                      </a:r>
                      <a:r>
                        <a:rPr lang="en-GB" altLang="en-US" sz="1100" err="1">
                          <a:ea typeface="ＭＳ Ｐゴシック" panose="020B0600070205080204" pitchFamily="34" charset="-128"/>
                        </a:rPr>
                        <a:t>hyd</a:t>
                      </a:r>
                      <a:r>
                        <a:rPr lang="en-GB" altLang="en-US" sz="1100">
                          <a:ea typeface="ＭＳ Ｐゴシック" panose="020B0600070205080204" pitchFamily="34" charset="-128"/>
                        </a:rPr>
                        <a:t> at </a:t>
                      </a:r>
                      <a:r>
                        <a:rPr lang="en-GB" altLang="en-US" sz="1100" err="1">
                          <a:ea typeface="ＭＳ Ｐゴシック" panose="020B0600070205080204" pitchFamily="34" charset="-128"/>
                        </a:rPr>
                        <a:t>ond</a:t>
                      </a:r>
                      <a:r>
                        <a:rPr lang="en-GB" altLang="en-US" sz="1100">
                          <a:ea typeface="ＭＳ Ｐゴシック" panose="020B0600070205080204" pitchFamily="34" charset="-128"/>
                        </a:rPr>
                        <a:t> </a:t>
                      </a:r>
                      <a:r>
                        <a:rPr lang="en-GB" altLang="en-US" sz="1100" err="1">
                          <a:ea typeface="ＭＳ Ｐゴシック" panose="020B0600070205080204" pitchFamily="34" charset="-128"/>
                        </a:rPr>
                        <a:t>heb</a:t>
                      </a:r>
                      <a:r>
                        <a:rPr lang="en-GB" altLang="en-US" sz="1100">
                          <a:ea typeface="ＭＳ Ｐゴシック" panose="020B0600070205080204" pitchFamily="34" charset="-128"/>
                        </a:rPr>
                        <a:t> </a:t>
                      </a:r>
                      <a:r>
                        <a:rPr lang="en-GB" altLang="en-US" sz="1100" err="1">
                          <a:ea typeface="ＭＳ Ｐゴシック" panose="020B0600070205080204" pitchFamily="34" charset="-128"/>
                        </a:rPr>
                        <a:t>gynnwys</a:t>
                      </a:r>
                      <a:r>
                        <a:rPr lang="en-GB" altLang="en-US" sz="1100">
                          <a:ea typeface="ＭＳ Ｐゴシック" panose="020B0600070205080204" pitchFamily="34" charset="-128"/>
                        </a:rPr>
                        <a:t> 50%</a:t>
                      </a:r>
                      <a:endParaRPr lang="en-GB" sz="1100"/>
                    </a:p>
                  </a:txBody>
                  <a:tcPr/>
                </a:tc>
                <a:extLst>
                  <a:ext uri="{0D108BD9-81ED-4DB2-BD59-A6C34878D82A}">
                    <a16:rowId xmlns:a16="http://schemas.microsoft.com/office/drawing/2014/main" val="2572728289"/>
                  </a:ext>
                </a:extLst>
              </a:tr>
              <a:tr h="298157">
                <a:tc>
                  <a:txBody>
                    <a:bodyPr/>
                    <a:lstStyle/>
                    <a:p>
                      <a:r>
                        <a:rPr lang="en-GB" sz="1100" err="1"/>
                        <a:t>Gradd</a:t>
                      </a:r>
                      <a:r>
                        <a:rPr lang="en-GB" sz="1100"/>
                        <a:t> </a:t>
                      </a:r>
                      <a:r>
                        <a:rPr lang="en-GB" sz="1100" err="1"/>
                        <a:t>Gyffredin</a:t>
                      </a:r>
                      <a:endParaRPr lang="en-GB" sz="11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a:ea typeface="ＭＳ Ｐゴシック" panose="020B0600070205080204" pitchFamily="34" charset="-128"/>
                        </a:rPr>
                        <a:t>o </a:t>
                      </a:r>
                      <a:r>
                        <a:rPr lang="en-GB" altLang="en-US" sz="1100" err="1">
                          <a:ea typeface="ＭＳ Ｐゴシック" panose="020B0600070205080204" pitchFamily="34" charset="-128"/>
                        </a:rPr>
                        <a:t>leiaf</a:t>
                      </a:r>
                      <a:r>
                        <a:rPr lang="en-GB" altLang="en-US" sz="1100">
                          <a:ea typeface="ＭＳ Ｐゴシック" panose="020B0600070205080204" pitchFamily="34" charset="-128"/>
                        </a:rPr>
                        <a:t> 35%</a:t>
                      </a:r>
                    </a:p>
                  </a:txBody>
                  <a:tcPr/>
                </a:tc>
                <a:extLst>
                  <a:ext uri="{0D108BD9-81ED-4DB2-BD59-A6C34878D82A}">
                    <a16:rowId xmlns:a16="http://schemas.microsoft.com/office/drawing/2014/main" val="2837553396"/>
                  </a:ext>
                </a:extLst>
              </a:tr>
            </a:tbl>
          </a:graphicData>
        </a:graphic>
      </p:graphicFrame>
      <p:sp>
        <p:nvSpPr>
          <p:cNvPr id="16" name="TextBox 15">
            <a:extLst>
              <a:ext uri="{FF2B5EF4-FFF2-40B4-BE49-F238E27FC236}">
                <a16:creationId xmlns:a16="http://schemas.microsoft.com/office/drawing/2014/main" id="{B923D268-59AA-1526-B8B1-B5CA64E5EF0C}"/>
              </a:ext>
            </a:extLst>
          </p:cNvPr>
          <p:cNvSpPr txBox="1"/>
          <p:nvPr/>
        </p:nvSpPr>
        <p:spPr>
          <a:xfrm>
            <a:off x="3518320" y="1991936"/>
            <a:ext cx="2679111" cy="369332"/>
          </a:xfrm>
          <a:prstGeom prst="rect">
            <a:avLst/>
          </a:prstGeom>
          <a:noFill/>
        </p:spPr>
        <p:txBody>
          <a:bodyPr wrap="square">
            <a:spAutoFit/>
          </a:bodyPr>
          <a:lstStyle/>
          <a:p>
            <a:pPr>
              <a:spcAft>
                <a:spcPts val="0"/>
              </a:spcAft>
            </a:pPr>
            <a:r>
              <a:rPr lang="en-GB" sz="1800">
                <a:effectLst/>
              </a:rPr>
              <a:t>Method Two:</a:t>
            </a:r>
            <a:endParaRPr lang="en-GB" sz="1800">
              <a:effectLst/>
              <a:latin typeface="Times New Roman" panose="02020603050405020304" pitchFamily="18" charset="0"/>
              <a:ea typeface="Times New Roman" panose="02020603050405020304" pitchFamily="18" charset="0"/>
            </a:endParaRPr>
          </a:p>
        </p:txBody>
      </p:sp>
      <p:graphicFrame>
        <p:nvGraphicFramePr>
          <p:cNvPr id="21" name="Table 20">
            <a:extLst>
              <a:ext uri="{FF2B5EF4-FFF2-40B4-BE49-F238E27FC236}">
                <a16:creationId xmlns:a16="http://schemas.microsoft.com/office/drawing/2014/main" id="{120C3499-C009-B385-B027-FEF42AB0ACC8}"/>
              </a:ext>
            </a:extLst>
          </p:cNvPr>
          <p:cNvGraphicFramePr>
            <a:graphicFrameLocks noGrp="1"/>
          </p:cNvGraphicFramePr>
          <p:nvPr>
            <p:extLst>
              <p:ext uri="{D42A27DB-BD31-4B8C-83A1-F6EECF244321}">
                <p14:modId xmlns:p14="http://schemas.microsoft.com/office/powerpoint/2010/main" val="2737097526"/>
              </p:ext>
            </p:extLst>
          </p:nvPr>
        </p:nvGraphicFramePr>
        <p:xfrm>
          <a:off x="262580" y="1407374"/>
          <a:ext cx="5476980" cy="3048000"/>
        </p:xfrm>
        <a:graphic>
          <a:graphicData uri="http://schemas.openxmlformats.org/drawingml/2006/table">
            <a:tbl>
              <a:tblPr firstRow="1" bandRow="1">
                <a:tableStyleId>{5C22544A-7EE6-4342-B048-85BDC9FD1C3A}</a:tableStyleId>
              </a:tblPr>
              <a:tblGrid>
                <a:gridCol w="2738490">
                  <a:extLst>
                    <a:ext uri="{9D8B030D-6E8A-4147-A177-3AD203B41FA5}">
                      <a16:colId xmlns:a16="http://schemas.microsoft.com/office/drawing/2014/main" val="1396360928"/>
                    </a:ext>
                  </a:extLst>
                </a:gridCol>
                <a:gridCol w="2738490">
                  <a:extLst>
                    <a:ext uri="{9D8B030D-6E8A-4147-A177-3AD203B41FA5}">
                      <a16:colId xmlns:a16="http://schemas.microsoft.com/office/drawing/2014/main" val="1980101777"/>
                    </a:ext>
                  </a:extLst>
                </a:gridCol>
              </a:tblGrid>
              <a:tr h="217894">
                <a:tc>
                  <a:txBody>
                    <a:bodyPr/>
                    <a:lstStyle/>
                    <a:p>
                      <a:r>
                        <a:rPr lang="en-GB" sz="1600" err="1">
                          <a:effectLst/>
                        </a:rPr>
                        <a:t>Cyfartaledd</a:t>
                      </a:r>
                      <a:r>
                        <a:rPr lang="en-GB" sz="1600">
                          <a:effectLst/>
                        </a:rPr>
                        <a:t> </a:t>
                      </a:r>
                      <a:r>
                        <a:rPr lang="en-GB" sz="1600" err="1">
                          <a:effectLst/>
                        </a:rPr>
                        <a:t>Pwysol</a:t>
                      </a:r>
                      <a:r>
                        <a:rPr lang="en-GB" sz="1600">
                          <a:effectLst/>
                        </a:rPr>
                        <a:t> </a:t>
                      </a:r>
                      <a:r>
                        <a:rPr lang="en-GB" sz="1600" err="1">
                          <a:effectLst/>
                        </a:rPr>
                        <a:t>Terfynol</a:t>
                      </a:r>
                      <a:endParaRPr lang="en-GB" sz="1600"/>
                    </a:p>
                  </a:txBody>
                  <a:tcPr/>
                </a:tc>
                <a:tc>
                  <a:txBody>
                    <a:bodyPr/>
                    <a:lstStyle/>
                    <a:p>
                      <a:r>
                        <a:rPr lang="en-GB" sz="1600" err="1">
                          <a:effectLst/>
                        </a:rPr>
                        <a:t>Cyfartaledd</a:t>
                      </a:r>
                      <a:r>
                        <a:rPr lang="en-GB" sz="1600">
                          <a:effectLst/>
                        </a:rPr>
                        <a:t> </a:t>
                      </a:r>
                      <a:r>
                        <a:rPr lang="en-GB" sz="1600" err="1">
                          <a:effectLst/>
                        </a:rPr>
                        <a:t>ar</a:t>
                      </a:r>
                      <a:r>
                        <a:rPr lang="en-GB" sz="1600">
                          <a:effectLst/>
                        </a:rPr>
                        <a:t> y </a:t>
                      </a:r>
                      <a:r>
                        <a:rPr lang="en-GB" sz="1600" err="1">
                          <a:effectLst/>
                        </a:rPr>
                        <a:t>Lefel</a:t>
                      </a:r>
                      <a:r>
                        <a:rPr lang="en-GB" sz="1600">
                          <a:effectLst/>
                        </a:rPr>
                        <a:t> </a:t>
                      </a:r>
                      <a:r>
                        <a:rPr lang="en-GB" sz="1600" err="1">
                          <a:effectLst/>
                        </a:rPr>
                        <a:t>Uchaf</a:t>
                      </a:r>
                      <a:endParaRPr lang="en-GB" sz="1600"/>
                    </a:p>
                  </a:txBody>
                  <a:tcPr/>
                </a:tc>
                <a:extLst>
                  <a:ext uri="{0D108BD9-81ED-4DB2-BD59-A6C34878D82A}">
                    <a16:rowId xmlns:a16="http://schemas.microsoft.com/office/drawing/2014/main" val="819765618"/>
                  </a:ext>
                </a:extLst>
              </a:tr>
              <a:tr h="774127">
                <a:tc>
                  <a:txBody>
                    <a:bodyPr/>
                    <a:lstStyle/>
                    <a:p>
                      <a:pPr>
                        <a:spcAft>
                          <a:spcPts val="0"/>
                        </a:spcAft>
                      </a:pPr>
                      <a:r>
                        <a:rPr lang="en-GB" sz="1200" err="1">
                          <a:effectLst/>
                        </a:rPr>
                        <a:t>Bydd</a:t>
                      </a:r>
                      <a:r>
                        <a:rPr lang="en-GB" sz="1200">
                          <a:effectLst/>
                        </a:rPr>
                        <a:t> y 100 </a:t>
                      </a:r>
                      <a:r>
                        <a:rPr lang="en-GB" sz="1200" err="1">
                          <a:effectLst/>
                        </a:rPr>
                        <a:t>credyd</a:t>
                      </a:r>
                      <a:r>
                        <a:rPr lang="en-GB" sz="1200">
                          <a:effectLst/>
                        </a:rPr>
                        <a:t> </a:t>
                      </a:r>
                      <a:r>
                        <a:rPr lang="en-GB" sz="1200" err="1">
                          <a:effectLst/>
                        </a:rPr>
                        <a:t>gorau</a:t>
                      </a:r>
                      <a:r>
                        <a:rPr lang="en-GB" sz="1200">
                          <a:effectLst/>
                        </a:rPr>
                        <a:t> </a:t>
                      </a:r>
                      <a:r>
                        <a:rPr lang="en-GB" sz="1200" err="1">
                          <a:effectLst/>
                        </a:rPr>
                        <a:t>ar</a:t>
                      </a:r>
                      <a:r>
                        <a:rPr lang="en-GB" sz="1200">
                          <a:effectLst/>
                        </a:rPr>
                        <a:t> </a:t>
                      </a:r>
                      <a:r>
                        <a:rPr lang="en-GB" sz="1200" err="1">
                          <a:effectLst/>
                        </a:rPr>
                        <a:t>Lefel</a:t>
                      </a:r>
                      <a:r>
                        <a:rPr lang="en-GB" sz="1200">
                          <a:effectLst/>
                        </a:rPr>
                        <a:t> 6 </a:t>
                      </a:r>
                      <a:r>
                        <a:rPr lang="en-GB" sz="1200" err="1">
                          <a:effectLst/>
                        </a:rPr>
                        <a:t>yn</a:t>
                      </a:r>
                      <a:r>
                        <a:rPr lang="en-GB" sz="1200">
                          <a:effectLst/>
                        </a:rPr>
                        <a:t> </a:t>
                      </a:r>
                      <a:r>
                        <a:rPr lang="en-GB" sz="1200" err="1">
                          <a:effectLst/>
                        </a:rPr>
                        <a:t>cael</a:t>
                      </a:r>
                      <a:r>
                        <a:rPr lang="en-GB" sz="1200">
                          <a:effectLst/>
                        </a:rPr>
                        <a:t> </a:t>
                      </a:r>
                      <a:r>
                        <a:rPr lang="en-GB" sz="1200" err="1">
                          <a:effectLst/>
                        </a:rPr>
                        <a:t>pwysiad</a:t>
                      </a:r>
                      <a:r>
                        <a:rPr lang="en-GB" sz="1200">
                          <a:effectLst/>
                        </a:rPr>
                        <a:t> o 2</a:t>
                      </a:r>
                    </a:p>
                    <a:p>
                      <a:pPr>
                        <a:spcAft>
                          <a:spcPts val="0"/>
                        </a:spcAft>
                      </a:pPr>
                      <a:r>
                        <a:rPr lang="en-GB" sz="1200" err="1">
                          <a:effectLst/>
                        </a:rPr>
                        <a:t>Bydd</a:t>
                      </a:r>
                      <a:r>
                        <a:rPr lang="en-GB" sz="1200">
                          <a:effectLst/>
                        </a:rPr>
                        <a:t> y 100 </a:t>
                      </a:r>
                      <a:r>
                        <a:rPr lang="en-GB" sz="1200" err="1">
                          <a:effectLst/>
                        </a:rPr>
                        <a:t>credyd</a:t>
                      </a:r>
                      <a:r>
                        <a:rPr lang="en-GB" sz="1200">
                          <a:effectLst/>
                        </a:rPr>
                        <a:t> </a:t>
                      </a:r>
                      <a:r>
                        <a:rPr lang="en-GB" sz="1200" err="1">
                          <a:effectLst/>
                        </a:rPr>
                        <a:t>gorau</a:t>
                      </a:r>
                      <a:r>
                        <a:rPr lang="en-GB" sz="1200">
                          <a:effectLst/>
                        </a:rPr>
                        <a:t> </a:t>
                      </a:r>
                      <a:r>
                        <a:rPr lang="en-GB" sz="1200" err="1">
                          <a:effectLst/>
                        </a:rPr>
                        <a:t>ar</a:t>
                      </a:r>
                      <a:r>
                        <a:rPr lang="en-GB" sz="1200">
                          <a:effectLst/>
                        </a:rPr>
                        <a:t> </a:t>
                      </a:r>
                      <a:r>
                        <a:rPr lang="en-GB" sz="1200" err="1">
                          <a:effectLst/>
                        </a:rPr>
                        <a:t>Lefel</a:t>
                      </a:r>
                      <a:r>
                        <a:rPr lang="en-GB" sz="1200">
                          <a:effectLst/>
                        </a:rPr>
                        <a:t> 5 </a:t>
                      </a:r>
                      <a:r>
                        <a:rPr lang="en-GB" sz="1200" err="1">
                          <a:effectLst/>
                        </a:rPr>
                        <a:t>yn</a:t>
                      </a:r>
                      <a:r>
                        <a:rPr lang="en-GB" sz="1200">
                          <a:effectLst/>
                        </a:rPr>
                        <a:t> </a:t>
                      </a:r>
                      <a:r>
                        <a:rPr lang="en-GB" sz="1200" err="1">
                          <a:effectLst/>
                        </a:rPr>
                        <a:t>cael</a:t>
                      </a:r>
                      <a:r>
                        <a:rPr lang="en-GB" sz="1200">
                          <a:effectLst/>
                        </a:rPr>
                        <a:t> </a:t>
                      </a:r>
                      <a:r>
                        <a:rPr lang="en-GB" sz="1200" err="1">
                          <a:effectLst/>
                        </a:rPr>
                        <a:t>pwysiad</a:t>
                      </a:r>
                      <a:r>
                        <a:rPr lang="en-GB" sz="1200">
                          <a:effectLst/>
                        </a:rPr>
                        <a:t> o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rPr>
                        <a:t>Y 100 </a:t>
                      </a:r>
                      <a:r>
                        <a:rPr lang="en-GB" sz="1200" err="1">
                          <a:effectLst/>
                        </a:rPr>
                        <a:t>Credyd</a:t>
                      </a:r>
                      <a:r>
                        <a:rPr lang="en-GB" sz="1200">
                          <a:effectLst/>
                        </a:rPr>
                        <a:t> </a:t>
                      </a:r>
                      <a:r>
                        <a:rPr lang="en-GB" sz="1200" err="1">
                          <a:effectLst/>
                        </a:rPr>
                        <a:t>gorau</a:t>
                      </a:r>
                      <a:r>
                        <a:rPr lang="en-GB" sz="1200">
                          <a:effectLst/>
                        </a:rPr>
                        <a:t> </a:t>
                      </a:r>
                      <a:r>
                        <a:rPr lang="en-GB" sz="1200" err="1">
                          <a:effectLst/>
                        </a:rPr>
                        <a:t>ar</a:t>
                      </a:r>
                      <a:r>
                        <a:rPr lang="en-GB" sz="1200">
                          <a:effectLst/>
                        </a:rPr>
                        <a:t> y </a:t>
                      </a:r>
                      <a:r>
                        <a:rPr lang="en-GB" sz="1200" err="1">
                          <a:effectLst/>
                        </a:rPr>
                        <a:t>Lefel</a:t>
                      </a:r>
                      <a:r>
                        <a:rPr lang="en-GB" sz="1200">
                          <a:effectLst/>
                        </a:rPr>
                        <a:t> </a:t>
                      </a:r>
                      <a:r>
                        <a:rPr lang="en-GB" sz="1200" err="1">
                          <a:effectLst/>
                        </a:rPr>
                        <a:t>Uchaf</a:t>
                      </a:r>
                      <a:endParaRPr lang="en-GB"/>
                    </a:p>
                  </a:txBody>
                  <a:tcPr/>
                </a:tc>
                <a:extLst>
                  <a:ext uri="{0D108BD9-81ED-4DB2-BD59-A6C34878D82A}">
                    <a16:rowId xmlns:a16="http://schemas.microsoft.com/office/drawing/2014/main" val="540270916"/>
                  </a:ext>
                </a:extLst>
              </a:tr>
              <a:tr h="217894">
                <a:tc gridSpan="2">
                  <a:txBody>
                    <a:bodyPr/>
                    <a:lstStyle/>
                    <a:p>
                      <a:pPr algn="ctr"/>
                      <a:r>
                        <a:rPr lang="en-GB" sz="1400" b="1"/>
                        <a:t>Y </a:t>
                      </a:r>
                      <a:r>
                        <a:rPr lang="en-GB" sz="1400" b="1" err="1"/>
                        <a:t>dosbarthiad</a:t>
                      </a:r>
                      <a:r>
                        <a:rPr lang="en-GB" sz="1400" b="1"/>
                        <a:t> </a:t>
                      </a:r>
                      <a:r>
                        <a:rPr lang="en-GB" sz="1400" b="1" err="1"/>
                        <a:t>terfynol</a:t>
                      </a:r>
                      <a:r>
                        <a:rPr lang="en-GB" sz="1400" b="1"/>
                        <a:t> </a:t>
                      </a:r>
                      <a:r>
                        <a:rPr lang="en-GB" sz="1400" b="1" err="1"/>
                        <a:t>yw'r</a:t>
                      </a:r>
                      <a:r>
                        <a:rPr lang="en-GB" sz="1400" b="1"/>
                        <a:t> </a:t>
                      </a:r>
                      <a:r>
                        <a:rPr lang="en-GB" sz="1400" b="1" err="1"/>
                        <a:t>gorau</a:t>
                      </a:r>
                      <a:r>
                        <a:rPr lang="en-GB" sz="1400" b="1"/>
                        <a:t> </a:t>
                      </a:r>
                      <a:r>
                        <a:rPr lang="en-GB" sz="1400" b="1" err="1"/>
                        <a:t>o'r</a:t>
                      </a:r>
                      <a:r>
                        <a:rPr lang="en-GB" sz="1400" b="1"/>
                        <a:t> </a:t>
                      </a:r>
                      <a:r>
                        <a:rPr lang="en-GB" sz="1400" b="1" err="1"/>
                        <a:t>ddau</a:t>
                      </a:r>
                      <a:r>
                        <a:rPr lang="en-GB" sz="1400" b="1"/>
                        <a:t> (</a:t>
                      </a:r>
                      <a:r>
                        <a:rPr lang="en-GB" sz="1400" b="1" err="1"/>
                        <a:t>os</a:t>
                      </a:r>
                      <a:r>
                        <a:rPr lang="en-GB" sz="1400" b="1"/>
                        <a:t> </a:t>
                      </a:r>
                      <a:r>
                        <a:rPr lang="en-GB" sz="1400" b="1" err="1"/>
                        <a:t>yw'n</a:t>
                      </a:r>
                      <a:r>
                        <a:rPr lang="en-GB" sz="1400" b="1"/>
                        <a:t> </a:t>
                      </a:r>
                      <a:r>
                        <a:rPr lang="en-GB" sz="1400" b="1" err="1"/>
                        <a:t>berthnasol</a:t>
                      </a:r>
                      <a:r>
                        <a:rPr lang="en-GB" sz="1400" b="1"/>
                        <a:t>)</a:t>
                      </a:r>
                      <a:endParaRPr lang="en-GB" sz="1400" b="1">
                        <a:highlight>
                          <a:srgbClr val="FFFF00"/>
                        </a:highlight>
                      </a:endParaRPr>
                    </a:p>
                  </a:txBody>
                  <a:tcPr/>
                </a:tc>
                <a:tc hMerge="1">
                  <a:txBody>
                    <a:bodyPr/>
                    <a:lstStyle/>
                    <a:p>
                      <a:endParaRPr lang="en-GB"/>
                    </a:p>
                  </a:txBody>
                  <a:tcPr/>
                </a:tc>
                <a:extLst>
                  <a:ext uri="{0D108BD9-81ED-4DB2-BD59-A6C34878D82A}">
                    <a16:rowId xmlns:a16="http://schemas.microsoft.com/office/drawing/2014/main" val="2788435808"/>
                  </a:ext>
                </a:extLst>
              </a:tr>
              <a:tr h="217894">
                <a:tc gridSpan="2">
                  <a:txBody>
                    <a:bodyPr/>
                    <a:lstStyle/>
                    <a:p>
                      <a:pPr algn="ctr"/>
                      <a:r>
                        <a:rPr lang="en-GB" sz="1400" b="1" err="1"/>
                        <a:t>Achosion</a:t>
                      </a:r>
                      <a:r>
                        <a:rPr lang="en-GB" sz="1400" b="1"/>
                        <a:t> </a:t>
                      </a:r>
                      <a:r>
                        <a:rPr lang="en-GB" sz="1400" b="1" err="1"/>
                        <a:t>ffiniol</a:t>
                      </a:r>
                      <a:endParaRPr lang="en-GB" sz="1400" b="1"/>
                    </a:p>
                  </a:txBody>
                  <a:tcPr/>
                </a:tc>
                <a:tc hMerge="1">
                  <a:txBody>
                    <a:bodyPr/>
                    <a:lstStyle/>
                    <a:p>
                      <a:endParaRPr lang="en-GB"/>
                    </a:p>
                  </a:txBody>
                  <a:tcPr/>
                </a:tc>
                <a:extLst>
                  <a:ext uri="{0D108BD9-81ED-4DB2-BD59-A6C34878D82A}">
                    <a16:rowId xmlns:a16="http://schemas.microsoft.com/office/drawing/2014/main" val="1042411567"/>
                  </a:ext>
                </a:extLst>
              </a:tr>
              <a:tr h="217894">
                <a:tc gridSpan="2">
                  <a:txBody>
                    <a:bodyPr/>
                    <a:lstStyle/>
                    <a:p>
                      <a:pPr algn="ctr"/>
                      <a:r>
                        <a:rPr lang="en-GB" sz="1200" err="1">
                          <a:latin typeface="Arial" panose="020B0604020202020204" pitchFamily="34" charset="0"/>
                          <a:cs typeface="Arial" panose="020B0604020202020204" pitchFamily="34" charset="0"/>
                        </a:rPr>
                        <a:t>Os</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yw</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ei</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farc</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cyfartalog</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cyffredinol</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terfynol</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yn</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ddim</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mwy</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na</a:t>
                      </a:r>
                      <a:r>
                        <a:rPr lang="en-GB" sz="1200">
                          <a:latin typeface="Arial" panose="020B0604020202020204" pitchFamily="34" charset="0"/>
                          <a:cs typeface="Arial" panose="020B0604020202020204" pitchFamily="34" charset="0"/>
                        </a:rPr>
                        <a:t> 2 </a:t>
                      </a:r>
                      <a:r>
                        <a:rPr lang="en-GB" sz="1200" err="1">
                          <a:latin typeface="Arial" panose="020B0604020202020204" pitchFamily="34" charset="0"/>
                          <a:cs typeface="Arial" panose="020B0604020202020204" pitchFamily="34" charset="0"/>
                        </a:rPr>
                        <a:t>bwynt</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canran</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yn</a:t>
                      </a:r>
                      <a:r>
                        <a:rPr lang="en-GB" sz="1200">
                          <a:latin typeface="Arial" panose="020B0604020202020204" pitchFamily="34" charset="0"/>
                          <a:cs typeface="Arial" panose="020B0604020202020204" pitchFamily="34" charset="0"/>
                        </a:rPr>
                        <a:t> is </a:t>
                      </a:r>
                      <a:r>
                        <a:rPr lang="en-GB" sz="1200" err="1">
                          <a:latin typeface="Arial" panose="020B0604020202020204" pitchFamily="34" charset="0"/>
                          <a:cs typeface="Arial" panose="020B0604020202020204" pitchFamily="34" charset="0"/>
                        </a:rPr>
                        <a:t>na’r</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ffin</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rhwng</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dau</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ddosbarth</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h.y</a:t>
                      </a:r>
                      <a:r>
                        <a:rPr lang="en-GB" sz="1200">
                          <a:latin typeface="Arial" panose="020B0604020202020204" pitchFamily="34" charset="0"/>
                          <a:cs typeface="Arial" panose="020B0604020202020204" pitchFamily="34" charset="0"/>
                        </a:rPr>
                        <a:t>. </a:t>
                      </a:r>
                      <a:r>
                        <a:rPr lang="en-GB" sz="1200" err="1">
                          <a:latin typeface="Arial" panose="020B0604020202020204" pitchFamily="34" charset="0"/>
                          <a:cs typeface="Arial" panose="020B0604020202020204" pitchFamily="34" charset="0"/>
                        </a:rPr>
                        <a:t>ddim</a:t>
                      </a:r>
                      <a:r>
                        <a:rPr lang="en-GB" sz="1200">
                          <a:latin typeface="Arial" panose="020B0604020202020204" pitchFamily="34" charset="0"/>
                          <a:cs typeface="Arial" panose="020B0604020202020204" pitchFamily="34" charset="0"/>
                        </a:rPr>
                        <a:t> is </a:t>
                      </a:r>
                      <a:r>
                        <a:rPr lang="en-GB" sz="1200" err="1">
                          <a:latin typeface="Arial" panose="020B0604020202020204" pitchFamily="34" charset="0"/>
                          <a:cs typeface="Arial" panose="020B0604020202020204" pitchFamily="34" charset="0"/>
                        </a:rPr>
                        <a:t>na</a:t>
                      </a:r>
                      <a:r>
                        <a:rPr lang="en-GB" sz="1200">
                          <a:latin typeface="Arial" panose="020B0604020202020204" pitchFamily="34" charset="0"/>
                          <a:cs typeface="Arial" panose="020B0604020202020204" pitchFamily="34" charset="0"/>
                        </a:rPr>
                        <a:t> 68% am </a:t>
                      </a:r>
                      <a:r>
                        <a:rPr lang="en-GB" sz="1200" err="1">
                          <a:latin typeface="Arial" panose="020B0604020202020204" pitchFamily="34" charset="0"/>
                          <a:cs typeface="Arial" panose="020B0604020202020204" pitchFamily="34" charset="0"/>
                        </a:rPr>
                        <a:t>Ddosbarth</a:t>
                      </a:r>
                      <a:r>
                        <a:rPr lang="en-GB" sz="1200">
                          <a:latin typeface="Arial" panose="020B0604020202020204" pitchFamily="34" charset="0"/>
                          <a:cs typeface="Arial" panose="020B0604020202020204" pitchFamily="34" charset="0"/>
                        </a:rPr>
                        <a:t> I, </a:t>
                      </a:r>
                      <a:r>
                        <a:rPr lang="en-GB" sz="1200" err="1">
                          <a:latin typeface="Arial" panose="020B0604020202020204" pitchFamily="34" charset="0"/>
                          <a:cs typeface="Arial" panose="020B0604020202020204" pitchFamily="34" charset="0"/>
                        </a:rPr>
                        <a:t>ddim</a:t>
                      </a:r>
                      <a:r>
                        <a:rPr lang="en-GB" sz="1200">
                          <a:latin typeface="Arial" panose="020B0604020202020204" pitchFamily="34" charset="0"/>
                          <a:cs typeface="Arial" panose="020B0604020202020204" pitchFamily="34" charset="0"/>
                        </a:rPr>
                        <a:t> is </a:t>
                      </a:r>
                      <a:r>
                        <a:rPr lang="en-GB" sz="1200" err="1">
                          <a:latin typeface="Arial" panose="020B0604020202020204" pitchFamily="34" charset="0"/>
                          <a:cs typeface="Arial" panose="020B0604020202020204" pitchFamily="34" charset="0"/>
                        </a:rPr>
                        <a:t>na</a:t>
                      </a:r>
                      <a:r>
                        <a:rPr lang="en-GB" sz="1200">
                          <a:latin typeface="Arial" panose="020B0604020202020204" pitchFamily="34" charset="0"/>
                          <a:cs typeface="Arial" panose="020B0604020202020204" pitchFamily="34" charset="0"/>
                        </a:rPr>
                        <a:t> 58% am </a:t>
                      </a:r>
                      <a:r>
                        <a:rPr lang="en-GB" sz="1200" err="1">
                          <a:latin typeface="Arial" panose="020B0604020202020204" pitchFamily="34" charset="0"/>
                          <a:cs typeface="Arial" panose="020B0604020202020204" pitchFamily="34" charset="0"/>
                        </a:rPr>
                        <a:t>Ddosbarth</a:t>
                      </a:r>
                      <a:r>
                        <a:rPr lang="en-GB" sz="1200">
                          <a:latin typeface="Arial" panose="020B0604020202020204" pitchFamily="34" charset="0"/>
                          <a:cs typeface="Arial" panose="020B0604020202020204" pitchFamily="34" charset="0"/>
                        </a:rPr>
                        <a:t> II (</a:t>
                      </a:r>
                      <a:r>
                        <a:rPr lang="en-GB" sz="1200" err="1">
                          <a:latin typeface="Arial" panose="020B0604020202020204" pitchFamily="34" charset="0"/>
                          <a:cs typeface="Arial" panose="020B0604020202020204" pitchFamily="34" charset="0"/>
                        </a:rPr>
                        <a:t>i</a:t>
                      </a:r>
                      <a:r>
                        <a:rPr lang="en-GB" sz="1200">
                          <a:latin typeface="Arial" panose="020B0604020202020204" pitchFamily="34" charset="0"/>
                          <a:cs typeface="Arial" panose="020B0604020202020204" pitchFamily="34" charset="0"/>
                        </a:rPr>
                        <a:t>) ac </a:t>
                      </a:r>
                      <a:r>
                        <a:rPr lang="en-GB" sz="1200" err="1">
                          <a:latin typeface="Arial" panose="020B0604020202020204" pitchFamily="34" charset="0"/>
                          <a:cs typeface="Arial" panose="020B0604020202020204" pitchFamily="34" charset="0"/>
                        </a:rPr>
                        <a:t>ati</a:t>
                      </a:r>
                      <a:r>
                        <a:rPr lang="en-GB" sz="1200">
                          <a:latin typeface="Arial" panose="020B0604020202020204" pitchFamily="34" charset="0"/>
                          <a:cs typeface="Arial" panose="020B0604020202020204" pitchFamily="34" charset="0"/>
                        </a:rPr>
                        <a:t>).</a:t>
                      </a:r>
                      <a:endParaRPr lang="en-GB" sz="1200" b="1"/>
                    </a:p>
                  </a:txBody>
                  <a:tcPr/>
                </a:tc>
                <a:tc hMerge="1">
                  <a:txBody>
                    <a:bodyPr/>
                    <a:lstStyle/>
                    <a:p>
                      <a:endParaRPr lang="en-GB"/>
                    </a:p>
                  </a:txBody>
                  <a:tcPr/>
                </a:tc>
                <a:extLst>
                  <a:ext uri="{0D108BD9-81ED-4DB2-BD59-A6C34878D82A}">
                    <a16:rowId xmlns:a16="http://schemas.microsoft.com/office/drawing/2014/main" val="1846325843"/>
                  </a:ext>
                </a:extLst>
              </a:tr>
              <a:tr h="217894">
                <a:tc gridSpan="2">
                  <a:txBody>
                    <a:bodyPr/>
                    <a:lstStyle/>
                    <a:p>
                      <a:pPr algn="ctr"/>
                      <a:r>
                        <a:rPr lang="en-GB" sz="1200" b="0" err="1"/>
                        <a:t>Tybir</a:t>
                      </a:r>
                      <a:r>
                        <a:rPr lang="en-GB" sz="1200" b="0"/>
                        <a:t> bod y </a:t>
                      </a:r>
                      <a:r>
                        <a:rPr lang="en-GB" sz="1200" b="0" err="1"/>
                        <a:t>canlyniad</a:t>
                      </a:r>
                      <a:r>
                        <a:rPr lang="en-GB" sz="1200" b="0"/>
                        <a:t> </a:t>
                      </a:r>
                      <a:r>
                        <a:rPr lang="en-GB" sz="1200" b="0" err="1"/>
                        <a:t>yn</a:t>
                      </a:r>
                      <a:r>
                        <a:rPr lang="en-GB" sz="1200" b="0"/>
                        <a:t> yr </a:t>
                      </a:r>
                      <a:r>
                        <a:rPr lang="en-GB" sz="1200" b="0" err="1"/>
                        <a:t>uchaf</a:t>
                      </a:r>
                      <a:r>
                        <a:rPr lang="en-GB" sz="1200" b="0"/>
                        <a:t> </a:t>
                      </a:r>
                      <a:r>
                        <a:rPr lang="en-GB" sz="1200" b="0" err="1"/>
                        <a:t>o’r</a:t>
                      </a:r>
                      <a:r>
                        <a:rPr lang="en-GB" sz="1200" b="0"/>
                        <a:t> </a:t>
                      </a:r>
                      <a:r>
                        <a:rPr lang="en-GB" sz="1200" b="0" err="1"/>
                        <a:t>ddau</a:t>
                      </a:r>
                      <a:r>
                        <a:rPr lang="en-GB" sz="1200" b="0"/>
                        <a:t> </a:t>
                      </a:r>
                      <a:r>
                        <a:rPr lang="en-GB" sz="1200" b="0" err="1"/>
                        <a:t>ddosbarth</a:t>
                      </a:r>
                      <a:r>
                        <a:rPr lang="en-GB" sz="1200" b="0"/>
                        <a:t> </a:t>
                      </a:r>
                      <a:r>
                        <a:rPr lang="en-GB" sz="1200" b="0" err="1"/>
                        <a:t>oddeutu’r</a:t>
                      </a:r>
                      <a:r>
                        <a:rPr lang="en-GB" sz="1200" b="0"/>
                        <a:t> </a:t>
                      </a:r>
                      <a:r>
                        <a:rPr lang="en-GB" sz="1200" b="0" err="1"/>
                        <a:t>ffin</a:t>
                      </a:r>
                      <a:r>
                        <a:rPr lang="en-GB" sz="1200" b="0"/>
                        <a:t> </a:t>
                      </a:r>
                      <a:r>
                        <a:rPr lang="en-GB" sz="1200" b="0" err="1"/>
                        <a:t>os</a:t>
                      </a:r>
                      <a:r>
                        <a:rPr lang="en-GB" sz="1200" b="0"/>
                        <a:t> </a:t>
                      </a:r>
                      <a:r>
                        <a:rPr lang="en-GB" sz="1200" b="0" err="1"/>
                        <a:t>dyfarnwyd</a:t>
                      </a:r>
                      <a:r>
                        <a:rPr lang="en-GB" sz="1200" b="0"/>
                        <a:t> </a:t>
                      </a:r>
                      <a:r>
                        <a:rPr lang="en-GB" sz="1200" b="0" err="1"/>
                        <a:t>marciau</a:t>
                      </a:r>
                      <a:r>
                        <a:rPr lang="en-GB" sz="1200" b="0"/>
                        <a:t> </a:t>
                      </a:r>
                      <a:r>
                        <a:rPr lang="en-GB" sz="1200" b="0" err="1"/>
                        <a:t>talgrynedig</a:t>
                      </a:r>
                      <a:r>
                        <a:rPr lang="en-GB" sz="1200" b="0"/>
                        <a:t> </a:t>
                      </a:r>
                      <a:r>
                        <a:rPr lang="en-GB" sz="1200" b="0" err="1"/>
                        <a:t>uwchlaw’r</a:t>
                      </a:r>
                      <a:r>
                        <a:rPr lang="en-GB" sz="1200" b="0"/>
                        <a:t> </a:t>
                      </a:r>
                      <a:r>
                        <a:rPr lang="en-GB" sz="1200" b="0" err="1"/>
                        <a:t>ffin</a:t>
                      </a:r>
                      <a:r>
                        <a:rPr lang="en-GB" sz="1200" b="0"/>
                        <a:t> am o </a:t>
                      </a:r>
                      <a:r>
                        <a:rPr lang="en-GB" sz="1200" b="0" err="1"/>
                        <a:t>leiaf</a:t>
                      </a:r>
                      <a:r>
                        <a:rPr lang="en-GB" sz="1200" b="0"/>
                        <a:t> </a:t>
                      </a:r>
                      <a:r>
                        <a:rPr lang="en-GB" sz="1200" b="0" err="1"/>
                        <a:t>hanner</a:t>
                      </a:r>
                      <a:r>
                        <a:rPr lang="en-GB" sz="1200" b="0"/>
                        <a:t> </a:t>
                      </a:r>
                      <a:r>
                        <a:rPr lang="en-GB" sz="1200" b="0" err="1"/>
                        <a:t>credydau’r</a:t>
                      </a:r>
                      <a:r>
                        <a:rPr lang="en-GB" sz="1200" b="0"/>
                        <a:t> </a:t>
                      </a:r>
                      <a:r>
                        <a:rPr lang="en-GB" sz="1200" b="0" err="1"/>
                        <a:t>lefel</a:t>
                      </a:r>
                      <a:r>
                        <a:rPr lang="en-GB" sz="1200" b="0"/>
                        <a:t> </a:t>
                      </a:r>
                      <a:r>
                        <a:rPr lang="en-GB" sz="1200" b="0" err="1"/>
                        <a:t>uchaf</a:t>
                      </a:r>
                      <a:r>
                        <a:rPr lang="en-GB" sz="1200" b="0"/>
                        <a:t> a </a:t>
                      </a:r>
                      <a:r>
                        <a:rPr lang="en-GB" sz="1200" b="0" err="1"/>
                        <a:t>ddefnyddiwyd</a:t>
                      </a:r>
                      <a:r>
                        <a:rPr lang="en-GB" sz="1200" b="0"/>
                        <a:t> </a:t>
                      </a:r>
                      <a:r>
                        <a:rPr lang="en-GB" sz="1200" b="0" err="1"/>
                        <a:t>i</a:t>
                      </a:r>
                      <a:r>
                        <a:rPr lang="en-GB" sz="1200" b="0"/>
                        <a:t> </a:t>
                      </a:r>
                      <a:r>
                        <a:rPr lang="en-GB" sz="1200" b="0" err="1"/>
                        <a:t>gyfrifo’r</a:t>
                      </a:r>
                      <a:r>
                        <a:rPr lang="en-GB" sz="1200" b="0"/>
                        <a:t> marc </a:t>
                      </a:r>
                      <a:r>
                        <a:rPr lang="en-GB" sz="1200" b="0" err="1"/>
                        <a:t>cyfartalog</a:t>
                      </a:r>
                      <a:r>
                        <a:rPr lang="en-GB" sz="1200" b="0"/>
                        <a:t> </a:t>
                      </a:r>
                      <a:r>
                        <a:rPr lang="en-GB" sz="1200" b="0" err="1"/>
                        <a:t>cyffredinol</a:t>
                      </a:r>
                      <a:r>
                        <a:rPr lang="en-GB" sz="1200" b="0"/>
                        <a:t> </a:t>
                      </a:r>
                      <a:r>
                        <a:rPr lang="en-GB" sz="1200" b="0" err="1"/>
                        <a:t>terfynol</a:t>
                      </a:r>
                      <a:r>
                        <a:rPr lang="en-GB" sz="1200" b="0"/>
                        <a:t>.</a:t>
                      </a:r>
                    </a:p>
                  </a:txBody>
                  <a:tcPr/>
                </a:tc>
                <a:tc hMerge="1">
                  <a:txBody>
                    <a:bodyPr/>
                    <a:lstStyle/>
                    <a:p>
                      <a:endParaRPr lang="en-GB"/>
                    </a:p>
                  </a:txBody>
                  <a:tcPr/>
                </a:tc>
                <a:extLst>
                  <a:ext uri="{0D108BD9-81ED-4DB2-BD59-A6C34878D82A}">
                    <a16:rowId xmlns:a16="http://schemas.microsoft.com/office/drawing/2014/main" val="1957488152"/>
                  </a:ext>
                </a:extLst>
              </a:tr>
            </a:tbl>
          </a:graphicData>
        </a:graphic>
      </p:graphicFrame>
      <p:graphicFrame>
        <p:nvGraphicFramePr>
          <p:cNvPr id="22" name="Table 21">
            <a:extLst>
              <a:ext uri="{FF2B5EF4-FFF2-40B4-BE49-F238E27FC236}">
                <a16:creationId xmlns:a16="http://schemas.microsoft.com/office/drawing/2014/main" id="{34A83477-E1AF-11C1-73A8-050BD9CC5A3C}"/>
              </a:ext>
            </a:extLst>
          </p:cNvPr>
          <p:cNvGraphicFramePr>
            <a:graphicFrameLocks noGrp="1"/>
          </p:cNvGraphicFramePr>
          <p:nvPr>
            <p:extLst>
              <p:ext uri="{D42A27DB-BD31-4B8C-83A1-F6EECF244321}">
                <p14:modId xmlns:p14="http://schemas.microsoft.com/office/powerpoint/2010/main" val="1976981387"/>
              </p:ext>
            </p:extLst>
          </p:nvPr>
        </p:nvGraphicFramePr>
        <p:xfrm>
          <a:off x="6873058" y="4752344"/>
          <a:ext cx="4064000" cy="1711660"/>
        </p:xfrm>
        <a:graphic>
          <a:graphicData uri="http://schemas.openxmlformats.org/drawingml/2006/table">
            <a:tbl>
              <a:tblPr firstRow="1" bandRow="1">
                <a:tableStyleId>{5C22544A-7EE6-4342-B048-85BDC9FD1C3A}</a:tableStyleId>
              </a:tblPr>
              <a:tblGrid>
                <a:gridCol w="1383620">
                  <a:extLst>
                    <a:ext uri="{9D8B030D-6E8A-4147-A177-3AD203B41FA5}">
                      <a16:colId xmlns:a16="http://schemas.microsoft.com/office/drawing/2014/main" val="1701838770"/>
                    </a:ext>
                  </a:extLst>
                </a:gridCol>
                <a:gridCol w="2680380">
                  <a:extLst>
                    <a:ext uri="{9D8B030D-6E8A-4147-A177-3AD203B41FA5}">
                      <a16:colId xmlns:a16="http://schemas.microsoft.com/office/drawing/2014/main" val="2808461374"/>
                    </a:ext>
                  </a:extLst>
                </a:gridCol>
              </a:tblGrid>
              <a:tr h="298157">
                <a:tc>
                  <a:txBody>
                    <a:bodyPr/>
                    <a:lstStyle/>
                    <a:p>
                      <a:r>
                        <a:rPr lang="en-GB" sz="1100"/>
                        <a:t>Classification</a:t>
                      </a:r>
                    </a:p>
                  </a:txBody>
                  <a:tcPr/>
                </a:tc>
                <a:tc>
                  <a:txBody>
                    <a:bodyPr/>
                    <a:lstStyle/>
                    <a:p>
                      <a:r>
                        <a:rPr lang="en-GB" sz="1100"/>
                        <a:t>Boundary</a:t>
                      </a:r>
                    </a:p>
                  </a:txBody>
                  <a:tcPr/>
                </a:tc>
                <a:extLst>
                  <a:ext uri="{0D108BD9-81ED-4DB2-BD59-A6C34878D82A}">
                    <a16:rowId xmlns:a16="http://schemas.microsoft.com/office/drawing/2014/main" val="3234362732"/>
                  </a:ext>
                </a:extLst>
              </a:tr>
              <a:tr h="298157">
                <a:tc>
                  <a:txBody>
                    <a:bodyPr/>
                    <a:lstStyle/>
                    <a:p>
                      <a:r>
                        <a:rPr lang="en-GB" sz="1100"/>
                        <a:t>Class I</a:t>
                      </a:r>
                    </a:p>
                  </a:txBody>
                  <a:tcPr/>
                </a:tc>
                <a:tc>
                  <a:txBody>
                    <a:bodyPr/>
                    <a:lstStyle/>
                    <a:p>
                      <a:r>
                        <a:rPr lang="en-GB" altLang="en-US" sz="1100">
                          <a:ea typeface="ＭＳ Ｐゴシック" panose="020B0600070205080204" pitchFamily="34" charset="-128"/>
                        </a:rPr>
                        <a:t>70% and above</a:t>
                      </a:r>
                      <a:endParaRPr lang="en-GB" sz="1100"/>
                    </a:p>
                  </a:txBody>
                  <a:tcPr/>
                </a:tc>
                <a:extLst>
                  <a:ext uri="{0D108BD9-81ED-4DB2-BD59-A6C34878D82A}">
                    <a16:rowId xmlns:a16="http://schemas.microsoft.com/office/drawing/2014/main" val="1597586806"/>
                  </a:ext>
                </a:extLst>
              </a:tr>
              <a:tr h="279550">
                <a:tc>
                  <a:txBody>
                    <a:bodyPr/>
                    <a:lstStyle/>
                    <a:p>
                      <a:r>
                        <a:rPr lang="en-GB" sz="1100"/>
                        <a:t>Class II (i)</a:t>
                      </a:r>
                    </a:p>
                  </a:txBody>
                  <a:tcPr/>
                </a:tc>
                <a:tc>
                  <a:txBody>
                    <a:bodyPr/>
                    <a:lstStyle/>
                    <a:p>
                      <a:r>
                        <a:rPr lang="en-GB" altLang="en-US" sz="1100">
                          <a:ea typeface="ＭＳ Ｐゴシック" panose="020B0600070205080204" pitchFamily="34" charset="-128"/>
                        </a:rPr>
                        <a:t>60 up to but not including 70%</a:t>
                      </a:r>
                    </a:p>
                  </a:txBody>
                  <a:tcPr/>
                </a:tc>
                <a:extLst>
                  <a:ext uri="{0D108BD9-81ED-4DB2-BD59-A6C34878D82A}">
                    <a16:rowId xmlns:a16="http://schemas.microsoft.com/office/drawing/2014/main" val="670004869"/>
                  </a:ext>
                </a:extLst>
              </a:tr>
              <a:tr h="278559">
                <a:tc>
                  <a:txBody>
                    <a:bodyPr/>
                    <a:lstStyle/>
                    <a:p>
                      <a:r>
                        <a:rPr lang="en-GB" sz="1100"/>
                        <a:t>Class II (ii)</a:t>
                      </a:r>
                    </a:p>
                  </a:txBody>
                  <a:tcPr/>
                </a:tc>
                <a:tc>
                  <a:txBody>
                    <a:bodyPr/>
                    <a:lstStyle/>
                    <a:p>
                      <a:r>
                        <a:rPr lang="en-GB" altLang="en-US" sz="1100">
                          <a:ea typeface="ＭＳ Ｐゴシック" panose="020B0600070205080204" pitchFamily="34" charset="-128"/>
                        </a:rPr>
                        <a:t>50 up to but not including 60%</a:t>
                      </a:r>
                    </a:p>
                  </a:txBody>
                  <a:tcPr/>
                </a:tc>
                <a:extLst>
                  <a:ext uri="{0D108BD9-81ED-4DB2-BD59-A6C34878D82A}">
                    <a16:rowId xmlns:a16="http://schemas.microsoft.com/office/drawing/2014/main" val="2687058919"/>
                  </a:ext>
                </a:extLst>
              </a:tr>
              <a:tr h="211947">
                <a:tc>
                  <a:txBody>
                    <a:bodyPr/>
                    <a:lstStyle/>
                    <a:p>
                      <a:r>
                        <a:rPr lang="en-GB" sz="1100"/>
                        <a:t>Class III</a:t>
                      </a:r>
                    </a:p>
                  </a:txBody>
                  <a:tcPr/>
                </a:tc>
                <a:tc>
                  <a:txBody>
                    <a:bodyPr/>
                    <a:lstStyle/>
                    <a:p>
                      <a:r>
                        <a:rPr lang="en-GB" altLang="en-US" sz="1100">
                          <a:ea typeface="ＭＳ Ｐゴシック" panose="020B0600070205080204" pitchFamily="34" charset="-128"/>
                        </a:rPr>
                        <a:t>40 up to but not including 50%</a:t>
                      </a:r>
                      <a:endParaRPr lang="en-GB" sz="1100"/>
                    </a:p>
                  </a:txBody>
                  <a:tcPr/>
                </a:tc>
                <a:extLst>
                  <a:ext uri="{0D108BD9-81ED-4DB2-BD59-A6C34878D82A}">
                    <a16:rowId xmlns:a16="http://schemas.microsoft.com/office/drawing/2014/main" val="2572728289"/>
                  </a:ext>
                </a:extLst>
              </a:tr>
              <a:tr h="298157">
                <a:tc>
                  <a:txBody>
                    <a:bodyPr/>
                    <a:lstStyle/>
                    <a:p>
                      <a:r>
                        <a:rPr lang="en-GB" sz="1100"/>
                        <a:t>Pass Degree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100">
                          <a:ea typeface="ＭＳ Ｐゴシック" panose="020B0600070205080204" pitchFamily="34" charset="-128"/>
                        </a:rPr>
                        <a:t>at least 35%</a:t>
                      </a:r>
                    </a:p>
                  </a:txBody>
                  <a:tcPr/>
                </a:tc>
                <a:extLst>
                  <a:ext uri="{0D108BD9-81ED-4DB2-BD59-A6C34878D82A}">
                    <a16:rowId xmlns:a16="http://schemas.microsoft.com/office/drawing/2014/main" val="2837553396"/>
                  </a:ext>
                </a:extLst>
              </a:tr>
            </a:tbl>
          </a:graphicData>
        </a:graphic>
      </p:graphicFrame>
      <p:graphicFrame>
        <p:nvGraphicFramePr>
          <p:cNvPr id="23" name="Table 22">
            <a:extLst>
              <a:ext uri="{FF2B5EF4-FFF2-40B4-BE49-F238E27FC236}">
                <a16:creationId xmlns:a16="http://schemas.microsoft.com/office/drawing/2014/main" id="{C483C8CF-AC7E-2168-E130-C66DEFAD3FC4}"/>
              </a:ext>
            </a:extLst>
          </p:cNvPr>
          <p:cNvGraphicFramePr>
            <a:graphicFrameLocks noGrp="1"/>
          </p:cNvGraphicFramePr>
          <p:nvPr>
            <p:extLst>
              <p:ext uri="{D42A27DB-BD31-4B8C-83A1-F6EECF244321}">
                <p14:modId xmlns:p14="http://schemas.microsoft.com/office/powerpoint/2010/main" val="2754655918"/>
              </p:ext>
            </p:extLst>
          </p:nvPr>
        </p:nvGraphicFramePr>
        <p:xfrm>
          <a:off x="6502734" y="1396272"/>
          <a:ext cx="5476980" cy="3078480"/>
        </p:xfrm>
        <a:graphic>
          <a:graphicData uri="http://schemas.openxmlformats.org/drawingml/2006/table">
            <a:tbl>
              <a:tblPr firstRow="1" bandRow="1">
                <a:tableStyleId>{5C22544A-7EE6-4342-B048-85BDC9FD1C3A}</a:tableStyleId>
              </a:tblPr>
              <a:tblGrid>
                <a:gridCol w="2738490">
                  <a:extLst>
                    <a:ext uri="{9D8B030D-6E8A-4147-A177-3AD203B41FA5}">
                      <a16:colId xmlns:a16="http://schemas.microsoft.com/office/drawing/2014/main" val="1396360928"/>
                    </a:ext>
                  </a:extLst>
                </a:gridCol>
                <a:gridCol w="2738490">
                  <a:extLst>
                    <a:ext uri="{9D8B030D-6E8A-4147-A177-3AD203B41FA5}">
                      <a16:colId xmlns:a16="http://schemas.microsoft.com/office/drawing/2014/main" val="1980101777"/>
                    </a:ext>
                  </a:extLst>
                </a:gridCol>
              </a:tblGrid>
              <a:tr h="217894">
                <a:tc>
                  <a:txBody>
                    <a:bodyPr/>
                    <a:lstStyle/>
                    <a:p>
                      <a:r>
                        <a:rPr lang="en-GB" sz="1800">
                          <a:effectLst/>
                        </a:rPr>
                        <a:t>Overall Weighted Average</a:t>
                      </a:r>
                      <a:endParaRPr lang="en-GB"/>
                    </a:p>
                  </a:txBody>
                  <a:tcPr/>
                </a:tc>
                <a:tc>
                  <a:txBody>
                    <a:bodyPr/>
                    <a:lstStyle/>
                    <a:p>
                      <a:r>
                        <a:rPr lang="en-GB" sz="1800">
                          <a:effectLst/>
                        </a:rPr>
                        <a:t>Average at Highest Level</a:t>
                      </a:r>
                      <a:endParaRPr lang="en-GB"/>
                    </a:p>
                  </a:txBody>
                  <a:tcPr/>
                </a:tc>
                <a:extLst>
                  <a:ext uri="{0D108BD9-81ED-4DB2-BD59-A6C34878D82A}">
                    <a16:rowId xmlns:a16="http://schemas.microsoft.com/office/drawing/2014/main" val="819765618"/>
                  </a:ext>
                </a:extLst>
              </a:tr>
              <a:tr h="774127">
                <a:tc>
                  <a:txBody>
                    <a:bodyPr/>
                    <a:lstStyle/>
                    <a:p>
                      <a:pPr>
                        <a:spcAft>
                          <a:spcPts val="0"/>
                        </a:spcAft>
                      </a:pPr>
                      <a:r>
                        <a:rPr lang="en-GB" sz="1200">
                          <a:effectLst/>
                        </a:rPr>
                        <a:t>Best 100 Credits at Level 6 will be given a weighting of 2</a:t>
                      </a:r>
                    </a:p>
                    <a:p>
                      <a:pPr>
                        <a:spcAft>
                          <a:spcPts val="0"/>
                        </a:spcAft>
                      </a:pPr>
                      <a:r>
                        <a:rPr lang="en-GB" sz="1200">
                          <a:effectLst/>
                        </a:rPr>
                        <a:t>Best 100 Credits at Level 5 will be given a weighting of 1</a:t>
                      </a:r>
                      <a:endParaRPr lang="en-GB" sz="1200">
                        <a:effectLst/>
                        <a:latin typeface="Times New Roman" panose="02020603050405020304" pitchFamily="18" charset="0"/>
                        <a:ea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rPr>
                        <a:t>Best 100 Credits at Highest level</a:t>
                      </a:r>
                    </a:p>
                    <a:p>
                      <a:endParaRPr lang="en-GB"/>
                    </a:p>
                  </a:txBody>
                  <a:tcPr/>
                </a:tc>
                <a:extLst>
                  <a:ext uri="{0D108BD9-81ED-4DB2-BD59-A6C34878D82A}">
                    <a16:rowId xmlns:a16="http://schemas.microsoft.com/office/drawing/2014/main" val="540270916"/>
                  </a:ext>
                </a:extLst>
              </a:tr>
              <a:tr h="217894">
                <a:tc gridSpan="2">
                  <a:txBody>
                    <a:bodyPr/>
                    <a:lstStyle/>
                    <a:p>
                      <a:pPr algn="ctr"/>
                      <a:r>
                        <a:rPr lang="en-GB" sz="1400" b="1"/>
                        <a:t>Final classification is the better of the two (if applicable)</a:t>
                      </a:r>
                    </a:p>
                  </a:txBody>
                  <a:tcPr/>
                </a:tc>
                <a:tc hMerge="1">
                  <a:txBody>
                    <a:bodyPr/>
                    <a:lstStyle/>
                    <a:p>
                      <a:endParaRPr lang="en-GB"/>
                    </a:p>
                  </a:txBody>
                  <a:tcPr/>
                </a:tc>
                <a:extLst>
                  <a:ext uri="{0D108BD9-81ED-4DB2-BD59-A6C34878D82A}">
                    <a16:rowId xmlns:a16="http://schemas.microsoft.com/office/drawing/2014/main" val="2788435808"/>
                  </a:ext>
                </a:extLst>
              </a:tr>
              <a:tr h="217894">
                <a:tc gridSpan="2">
                  <a:txBody>
                    <a:bodyPr/>
                    <a:lstStyle/>
                    <a:p>
                      <a:pPr algn="ctr"/>
                      <a:r>
                        <a:rPr lang="en-GB" sz="1400" b="1"/>
                        <a:t>Borderline Cases</a:t>
                      </a:r>
                    </a:p>
                  </a:txBody>
                  <a:tcPr/>
                </a:tc>
                <a:tc hMerge="1">
                  <a:txBody>
                    <a:bodyPr/>
                    <a:lstStyle/>
                    <a:p>
                      <a:endParaRPr lang="en-GB"/>
                    </a:p>
                  </a:txBody>
                  <a:tcPr/>
                </a:tc>
                <a:extLst>
                  <a:ext uri="{0D108BD9-81ED-4DB2-BD59-A6C34878D82A}">
                    <a16:rowId xmlns:a16="http://schemas.microsoft.com/office/drawing/2014/main" val="1042411567"/>
                  </a:ext>
                </a:extLst>
              </a:tr>
              <a:tr h="217894">
                <a:tc gridSpan="2">
                  <a:txBody>
                    <a:bodyPr/>
                    <a:lstStyle/>
                    <a:p>
                      <a:pPr algn="ctr"/>
                      <a:r>
                        <a:rPr lang="en-GB" sz="1200">
                          <a:latin typeface="Arial" panose="020B0604020202020204" pitchFamily="34" charset="0"/>
                          <a:cs typeface="Arial" panose="020B0604020202020204" pitchFamily="34" charset="0"/>
                        </a:rPr>
                        <a:t>If their final overall average mark is no more than 2 percentage points below a classification boundary (i.e. no lower than 68% for a Class I, no lower than 58% for a Class II (i) etc.)</a:t>
                      </a:r>
                      <a:endParaRPr lang="en-GB" sz="1200" b="1"/>
                    </a:p>
                  </a:txBody>
                  <a:tcPr/>
                </a:tc>
                <a:tc hMerge="1">
                  <a:txBody>
                    <a:bodyPr/>
                    <a:lstStyle/>
                    <a:p>
                      <a:endParaRPr lang="en-GB"/>
                    </a:p>
                  </a:txBody>
                  <a:tcPr/>
                </a:tc>
                <a:extLst>
                  <a:ext uri="{0D108BD9-81ED-4DB2-BD59-A6C34878D82A}">
                    <a16:rowId xmlns:a16="http://schemas.microsoft.com/office/drawing/2014/main" val="1846325843"/>
                  </a:ext>
                </a:extLst>
              </a:tr>
              <a:tr h="217894">
                <a:tc gridSpan="2">
                  <a:txBody>
                    <a:bodyPr/>
                    <a:lstStyle/>
                    <a:p>
                      <a:pPr algn="ctr"/>
                      <a:r>
                        <a:rPr lang="en-GB" sz="1200" b="0"/>
                        <a:t>Result is deemed to be in the upper of the two classifications surrounding the border if at least half the highest level credits used to calculate the final overall average mark were awarded rounded marks that are above the border. </a:t>
                      </a:r>
                    </a:p>
                  </a:txBody>
                  <a:tcPr/>
                </a:tc>
                <a:tc hMerge="1">
                  <a:txBody>
                    <a:bodyPr/>
                    <a:lstStyle/>
                    <a:p>
                      <a:endParaRPr lang="en-GB"/>
                    </a:p>
                  </a:txBody>
                  <a:tcPr/>
                </a:tc>
                <a:extLst>
                  <a:ext uri="{0D108BD9-81ED-4DB2-BD59-A6C34878D82A}">
                    <a16:rowId xmlns:a16="http://schemas.microsoft.com/office/drawing/2014/main" val="1957488152"/>
                  </a:ext>
                </a:extLst>
              </a:tr>
            </a:tbl>
          </a:graphicData>
        </a:graphic>
      </p:graphicFrame>
      <p:cxnSp>
        <p:nvCxnSpPr>
          <p:cNvPr id="25" name="Straight Connector 24">
            <a:extLst>
              <a:ext uri="{FF2B5EF4-FFF2-40B4-BE49-F238E27FC236}">
                <a16:creationId xmlns:a16="http://schemas.microsoft.com/office/drawing/2014/main" id="{3208DE70-8625-D87B-37F5-78BC915BFEA1}"/>
              </a:ext>
            </a:extLst>
          </p:cNvPr>
          <p:cNvCxnSpPr/>
          <p:nvPr/>
        </p:nvCxnSpPr>
        <p:spPr>
          <a:xfrm>
            <a:off x="6007184" y="1301960"/>
            <a:ext cx="88816" cy="5359232"/>
          </a:xfrm>
          <a:prstGeom prst="line">
            <a:avLst/>
          </a:prstGeom>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7C8E4495-19C4-A933-F9C2-D61522FC26CA}"/>
              </a:ext>
            </a:extLst>
          </p:cNvPr>
          <p:cNvSpPr txBox="1">
            <a:spLocks/>
          </p:cNvSpPr>
          <p:nvPr/>
        </p:nvSpPr>
        <p:spPr>
          <a:xfrm>
            <a:off x="2071657" y="-55125"/>
            <a:ext cx="65875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err="1">
                <a:solidFill>
                  <a:schemeClr val="bg1"/>
                </a:solidFill>
              </a:rPr>
              <a:t>Israddedig</a:t>
            </a:r>
            <a:endParaRPr lang="en-GB" sz="4000">
              <a:solidFill>
                <a:schemeClr val="bg1"/>
              </a:solidFill>
            </a:endParaRPr>
          </a:p>
          <a:p>
            <a:r>
              <a:rPr lang="en-GB" sz="4000">
                <a:solidFill>
                  <a:schemeClr val="bg1"/>
                </a:solidFill>
              </a:rPr>
              <a:t>Undergraduate</a:t>
            </a:r>
          </a:p>
        </p:txBody>
      </p:sp>
    </p:spTree>
    <p:extLst>
      <p:ext uri="{BB962C8B-B14F-4D97-AF65-F5344CB8AC3E}">
        <p14:creationId xmlns:p14="http://schemas.microsoft.com/office/powerpoint/2010/main" val="3767568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1302B-D7A2-9E8D-F831-18A0BC4C72AD}"/>
            </a:ext>
          </a:extLst>
        </p:cNvPr>
        <p:cNvGrpSpPr/>
        <p:nvPr/>
      </p:nvGrpSpPr>
      <p:grpSpPr>
        <a:xfrm>
          <a:off x="0" y="0"/>
          <a:ext cx="0" cy="0"/>
          <a:chOff x="0" y="0"/>
          <a:chExt cx="0" cy="0"/>
        </a:xfrm>
      </p:grpSpPr>
      <p:sp>
        <p:nvSpPr>
          <p:cNvPr id="16" name="TextBox 15">
            <a:extLst>
              <a:ext uri="{FF2B5EF4-FFF2-40B4-BE49-F238E27FC236}">
                <a16:creationId xmlns:a16="http://schemas.microsoft.com/office/drawing/2014/main" id="{62C5CF0F-42A6-EDB5-678D-8496CD6E574A}"/>
              </a:ext>
            </a:extLst>
          </p:cNvPr>
          <p:cNvSpPr txBox="1"/>
          <p:nvPr/>
        </p:nvSpPr>
        <p:spPr>
          <a:xfrm>
            <a:off x="3518320" y="1991936"/>
            <a:ext cx="2679111" cy="369332"/>
          </a:xfrm>
          <a:prstGeom prst="rect">
            <a:avLst/>
          </a:prstGeom>
          <a:noFill/>
        </p:spPr>
        <p:txBody>
          <a:bodyPr wrap="square">
            <a:spAutoFit/>
          </a:bodyPr>
          <a:lstStyle/>
          <a:p>
            <a:pPr>
              <a:spcAft>
                <a:spcPts val="0"/>
              </a:spcAft>
            </a:pPr>
            <a:r>
              <a:rPr lang="en-GB" sz="1800">
                <a:effectLst/>
              </a:rPr>
              <a:t>Method Two:</a:t>
            </a:r>
            <a:endParaRPr lang="en-GB" sz="1800">
              <a:effectLst/>
              <a:latin typeface="Times New Roman" panose="02020603050405020304" pitchFamily="18" charset="0"/>
              <a:ea typeface="Times New Roman" panose="02020603050405020304" pitchFamily="18" charset="0"/>
            </a:endParaRPr>
          </a:p>
        </p:txBody>
      </p:sp>
      <p:cxnSp>
        <p:nvCxnSpPr>
          <p:cNvPr id="25" name="Straight Connector 24">
            <a:extLst>
              <a:ext uri="{FF2B5EF4-FFF2-40B4-BE49-F238E27FC236}">
                <a16:creationId xmlns:a16="http://schemas.microsoft.com/office/drawing/2014/main" id="{803BA53E-3DD2-2ED1-4DC2-203273B1C974}"/>
              </a:ext>
            </a:extLst>
          </p:cNvPr>
          <p:cNvCxnSpPr>
            <a:cxnSpLocks/>
          </p:cNvCxnSpPr>
          <p:nvPr/>
        </p:nvCxnSpPr>
        <p:spPr>
          <a:xfrm>
            <a:off x="6007184" y="1301960"/>
            <a:ext cx="0" cy="5359232"/>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03F46C36-8009-6C70-A1E6-925FD1272B2A}"/>
              </a:ext>
            </a:extLst>
          </p:cNvPr>
          <p:cNvGraphicFramePr>
            <a:graphicFrameLocks noGrp="1"/>
          </p:cNvGraphicFramePr>
          <p:nvPr>
            <p:extLst>
              <p:ext uri="{D42A27DB-BD31-4B8C-83A1-F6EECF244321}">
                <p14:modId xmlns:p14="http://schemas.microsoft.com/office/powerpoint/2010/main" val="3235462904"/>
              </p:ext>
            </p:extLst>
          </p:nvPr>
        </p:nvGraphicFramePr>
        <p:xfrm>
          <a:off x="392080" y="1210090"/>
          <a:ext cx="5052764" cy="5514815"/>
        </p:xfrm>
        <a:graphic>
          <a:graphicData uri="http://schemas.openxmlformats.org/drawingml/2006/table">
            <a:tbl>
              <a:tblPr firstRow="1" firstCol="1" bandRow="1">
                <a:tableStyleId>{5C22544A-7EE6-4342-B048-85BDC9FD1C3A}</a:tableStyleId>
              </a:tblPr>
              <a:tblGrid>
                <a:gridCol w="1093045">
                  <a:extLst>
                    <a:ext uri="{9D8B030D-6E8A-4147-A177-3AD203B41FA5}">
                      <a16:colId xmlns:a16="http://schemas.microsoft.com/office/drawing/2014/main" val="3365468711"/>
                    </a:ext>
                  </a:extLst>
                </a:gridCol>
                <a:gridCol w="833475">
                  <a:extLst>
                    <a:ext uri="{9D8B030D-6E8A-4147-A177-3AD203B41FA5}">
                      <a16:colId xmlns:a16="http://schemas.microsoft.com/office/drawing/2014/main" val="1608967908"/>
                    </a:ext>
                  </a:extLst>
                </a:gridCol>
                <a:gridCol w="997774">
                  <a:extLst>
                    <a:ext uri="{9D8B030D-6E8A-4147-A177-3AD203B41FA5}">
                      <a16:colId xmlns:a16="http://schemas.microsoft.com/office/drawing/2014/main" val="1214444387"/>
                    </a:ext>
                  </a:extLst>
                </a:gridCol>
                <a:gridCol w="1002339">
                  <a:extLst>
                    <a:ext uri="{9D8B030D-6E8A-4147-A177-3AD203B41FA5}">
                      <a16:colId xmlns:a16="http://schemas.microsoft.com/office/drawing/2014/main" val="3979538006"/>
                    </a:ext>
                  </a:extLst>
                </a:gridCol>
                <a:gridCol w="1126131">
                  <a:extLst>
                    <a:ext uri="{9D8B030D-6E8A-4147-A177-3AD203B41FA5}">
                      <a16:colId xmlns:a16="http://schemas.microsoft.com/office/drawing/2014/main" val="4158066403"/>
                    </a:ext>
                  </a:extLst>
                </a:gridCol>
              </a:tblGrid>
              <a:tr h="779565">
                <a:tc>
                  <a:txBody>
                    <a:bodyPr/>
                    <a:lstStyle/>
                    <a:p>
                      <a:pPr algn="just">
                        <a:spcAft>
                          <a:spcPts val="0"/>
                        </a:spcAft>
                        <a:tabLst>
                          <a:tab pos="410210" algn="l"/>
                        </a:tabLst>
                      </a:pPr>
                      <a:r>
                        <a:rPr lang="cy-GB" sz="1000">
                          <a:effectLst/>
                          <a:latin typeface="+mn-lt"/>
                        </a:rPr>
                        <a:t>Rhaglen Radd</a:t>
                      </a:r>
                      <a:endParaRPr lang="cy-GB" sz="800">
                        <a:effectLst/>
                        <a:latin typeface="+mn-lt"/>
                        <a:ea typeface="Times New Roman" panose="02020603050405020304" pitchFamily="18" charset="0"/>
                      </a:endParaRPr>
                    </a:p>
                  </a:txBody>
                  <a:tcPr marL="68580" marR="68580" marT="0" marB="0"/>
                </a:tc>
                <a:tc>
                  <a:txBody>
                    <a:bodyPr/>
                    <a:lstStyle/>
                    <a:p>
                      <a:pPr algn="ctr">
                        <a:spcAft>
                          <a:spcPts val="0"/>
                        </a:spcAft>
                      </a:pPr>
                      <a:r>
                        <a:rPr lang="cy-GB" sz="1000">
                          <a:effectLst/>
                          <a:latin typeface="+mn-lt"/>
                        </a:rPr>
                        <a:t>Cyfrifiad Rhan I</a:t>
                      </a:r>
                      <a:endParaRPr lang="cy-GB" sz="800">
                        <a:effectLst/>
                        <a:latin typeface="+mn-lt"/>
                        <a:ea typeface="Times New Roman" panose="02020603050405020304" pitchFamily="18" charset="0"/>
                      </a:endParaRPr>
                    </a:p>
                  </a:txBody>
                  <a:tcPr marL="68580" marR="68580" marT="0" marB="0"/>
                </a:tc>
                <a:tc>
                  <a:txBody>
                    <a:bodyPr/>
                    <a:lstStyle/>
                    <a:p>
                      <a:pPr algn="ctr">
                        <a:spcAft>
                          <a:spcPts val="0"/>
                        </a:spcAft>
                      </a:pPr>
                      <a:r>
                        <a:rPr lang="cy-GB" sz="1000">
                          <a:effectLst/>
                          <a:latin typeface="+mn-lt"/>
                        </a:rPr>
                        <a:t>Cyfrifiad Terfynol</a:t>
                      </a:r>
                      <a:endParaRPr lang="cy-GB" sz="800">
                        <a:effectLst/>
                        <a:latin typeface="+mn-lt"/>
                        <a:ea typeface="Times New Roman" panose="02020603050405020304" pitchFamily="18" charset="0"/>
                      </a:endParaRPr>
                    </a:p>
                  </a:txBody>
                  <a:tcPr marL="68580" marR="68580" marT="0" marB="0"/>
                </a:tc>
                <a:tc>
                  <a:txBody>
                    <a:bodyPr/>
                    <a:lstStyle/>
                    <a:p>
                      <a:pPr algn="ctr">
                        <a:spcAft>
                          <a:spcPts val="0"/>
                        </a:spcAft>
                      </a:pPr>
                      <a:r>
                        <a:rPr lang="cy-GB" sz="1000">
                          <a:effectLst/>
                          <a:latin typeface="+mn-lt"/>
                        </a:rPr>
                        <a:t>Gofynion Ychwanegol: Rhagoriaeth</a:t>
                      </a:r>
                      <a:endParaRPr lang="cy-GB" sz="800">
                        <a:effectLst/>
                        <a:latin typeface="+mn-lt"/>
                        <a:ea typeface="Times New Roman" panose="02020603050405020304" pitchFamily="18" charset="0"/>
                      </a:endParaRPr>
                    </a:p>
                  </a:txBody>
                  <a:tcPr marL="68580" marR="68580" marT="0" marB="0"/>
                </a:tc>
                <a:tc>
                  <a:txBody>
                    <a:bodyPr/>
                    <a:lstStyle/>
                    <a:p>
                      <a:pPr algn="ctr">
                        <a:spcAft>
                          <a:spcPts val="0"/>
                        </a:spcAft>
                      </a:pPr>
                      <a:r>
                        <a:rPr lang="cy-GB" sz="1000">
                          <a:effectLst/>
                          <a:latin typeface="+mn-lt"/>
                        </a:rPr>
                        <a:t>Gofynion Ychwanegol: Clod</a:t>
                      </a:r>
                      <a:endParaRPr lang="cy-GB" sz="8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573397776"/>
                  </a:ext>
                </a:extLst>
              </a:tr>
              <a:tr h="779565">
                <a:tc>
                  <a:txBody>
                    <a:bodyPr/>
                    <a:lstStyle/>
                    <a:p>
                      <a:pPr algn="r">
                        <a:spcAft>
                          <a:spcPts val="0"/>
                        </a:spcAft>
                      </a:pPr>
                      <a:r>
                        <a:rPr lang="cy-GB" sz="1100">
                          <a:effectLst/>
                          <a:latin typeface="+mn-lt"/>
                          <a:ea typeface="Times New Roman" panose="02020603050405020304" pitchFamily="18" charset="0"/>
                        </a:rPr>
                        <a:t>Rhaglenni </a:t>
                      </a:r>
                    </a:p>
                    <a:p>
                      <a:pPr algn="r">
                        <a:spcAft>
                          <a:spcPts val="0"/>
                        </a:spcAft>
                      </a:pPr>
                      <a:r>
                        <a:rPr lang="cy-GB" sz="1100">
                          <a:effectLst/>
                          <a:latin typeface="+mn-lt"/>
                          <a:ea typeface="Times New Roman" panose="02020603050405020304" pitchFamily="18" charset="0"/>
                        </a:rPr>
                        <a:t>6o Credyd</a:t>
                      </a:r>
                      <a:endParaRPr lang="cy-GB" sz="1000">
                        <a:effectLst/>
                        <a:latin typeface="+mn-lt"/>
                        <a:ea typeface="Times New Roman" panose="02020603050405020304" pitchFamily="18" charset="0"/>
                      </a:endParaRPr>
                    </a:p>
                  </a:txBody>
                  <a:tcPr marL="68580" marR="68580" marT="0" marB="0"/>
                </a:tc>
                <a:tc>
                  <a:txBody>
                    <a:bodyPr/>
                    <a:lstStyle/>
                    <a:p>
                      <a:pPr algn="ctr">
                        <a:spcAft>
                          <a:spcPts val="0"/>
                        </a:spcAft>
                      </a:pPr>
                      <a:r>
                        <a:rPr lang="cy-GB" sz="1100">
                          <a:effectLst/>
                          <a:latin typeface="+mn-lt"/>
                        </a:rPr>
                        <a:t>Cyfartaledd y 50 Credyd gorau</a:t>
                      </a:r>
                      <a:endParaRPr lang="cy-GB" sz="1000">
                        <a:effectLst/>
                        <a:latin typeface="+mn-lt"/>
                        <a:ea typeface="Times New Roman" panose="02020603050405020304" pitchFamily="18" charset="0"/>
                      </a:endParaRPr>
                    </a:p>
                  </a:txBody>
                  <a:tcPr marL="68580" marR="68580" marT="0" marB="0"/>
                </a:tc>
                <a:tc>
                  <a:txBody>
                    <a:bodyPr/>
                    <a:lstStyle/>
                    <a:p>
                      <a:pPr algn="ctr">
                        <a:spcAft>
                          <a:spcPts val="0"/>
                        </a:spcAft>
                      </a:pPr>
                      <a:r>
                        <a:rPr lang="cy-GB" sz="1100">
                          <a:effectLst/>
                          <a:latin typeface="+mn-lt"/>
                        </a:rPr>
                        <a:t> </a:t>
                      </a:r>
                      <a:endParaRPr lang="cy-GB" sz="1000">
                        <a:effectLst/>
                        <a:latin typeface="+mn-lt"/>
                        <a:ea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GB" sz="1100">
                          <a:effectLst/>
                          <a:latin typeface="+mn-lt"/>
                          <a:ea typeface="Times New Roman" panose="02020603050405020304" pitchFamily="18" charset="0"/>
                        </a:rPr>
                        <a:t>Marc dros 70</a:t>
                      </a:r>
                      <a:endParaRPr lang="cy-GB" sz="1000">
                        <a:effectLst/>
                        <a:latin typeface="+mn-lt"/>
                        <a:ea typeface="Times New Roman" panose="02020603050405020304" pitchFamily="18" charset="0"/>
                      </a:endParaRPr>
                    </a:p>
                    <a:p>
                      <a:pPr algn="ctr">
                        <a:spcAft>
                          <a:spcPts val="0"/>
                        </a:spcAft>
                      </a:pPr>
                      <a:r>
                        <a:rPr lang="cy-GB" sz="1100">
                          <a:effectLst/>
                          <a:latin typeface="+mn-lt"/>
                        </a:rPr>
                        <a:t> </a:t>
                      </a:r>
                      <a:endParaRPr lang="cy-GB" sz="1000">
                        <a:effectLst/>
                        <a:latin typeface="+mn-lt"/>
                        <a:ea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GB" sz="1100">
                          <a:effectLst/>
                          <a:latin typeface="+mn-lt"/>
                          <a:ea typeface="Times New Roman" panose="02020603050405020304" pitchFamily="18" charset="0"/>
                        </a:rPr>
                        <a:t>Marc dros 60</a:t>
                      </a:r>
                      <a:endParaRPr lang="cy-GB" sz="1000">
                        <a:effectLst/>
                        <a:latin typeface="+mn-lt"/>
                        <a:ea typeface="Times New Roman" panose="02020603050405020304" pitchFamily="18" charset="0"/>
                      </a:endParaRPr>
                    </a:p>
                    <a:p>
                      <a:pPr algn="ctr">
                        <a:spcAft>
                          <a:spcPts val="0"/>
                        </a:spcAft>
                      </a:pPr>
                      <a:r>
                        <a:rPr lang="cy-GB" sz="1100">
                          <a:effectLst/>
                          <a:latin typeface="+mn-lt"/>
                        </a:rPr>
                        <a:t> </a:t>
                      </a:r>
                      <a:endParaRPr lang="cy-GB"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82421356"/>
                  </a:ext>
                </a:extLst>
              </a:tr>
              <a:tr h="779565">
                <a:tc>
                  <a:txBody>
                    <a:bodyPr/>
                    <a:lstStyle/>
                    <a:p>
                      <a:pPr algn="r">
                        <a:spcAft>
                          <a:spcPts val="0"/>
                        </a:spcAft>
                      </a:pPr>
                      <a:r>
                        <a:rPr lang="cy-GB" sz="1100">
                          <a:effectLst/>
                          <a:latin typeface="+mn-lt"/>
                        </a:rPr>
                        <a:t>Rhaglenni </a:t>
                      </a:r>
                    </a:p>
                    <a:p>
                      <a:pPr algn="r">
                        <a:spcAft>
                          <a:spcPts val="0"/>
                        </a:spcAft>
                      </a:pPr>
                      <a:r>
                        <a:rPr lang="cy-GB" sz="1100">
                          <a:effectLst/>
                          <a:latin typeface="+mn-lt"/>
                        </a:rPr>
                        <a:t>120 Credyd</a:t>
                      </a:r>
                      <a:endParaRPr lang="cy-GB" sz="1000">
                        <a:effectLst/>
                        <a:latin typeface="+mn-lt"/>
                        <a:ea typeface="Times New Roman" panose="02020603050405020304" pitchFamily="18" charset="0"/>
                      </a:endParaRPr>
                    </a:p>
                  </a:txBody>
                  <a:tcPr marL="68580" marR="68580" marT="0" marB="0"/>
                </a:tc>
                <a:tc>
                  <a:txBody>
                    <a:bodyPr/>
                    <a:lstStyle/>
                    <a:p>
                      <a:pPr algn="ctr">
                        <a:spcAft>
                          <a:spcPts val="0"/>
                        </a:spcAft>
                      </a:pPr>
                      <a:r>
                        <a:rPr lang="cy-GB" sz="1100">
                          <a:effectLst/>
                          <a:latin typeface="+mn-lt"/>
                        </a:rPr>
                        <a:t>Cyfartaledd y 100 Credyd gorau</a:t>
                      </a:r>
                      <a:endParaRPr lang="cy-GB" sz="1000">
                        <a:effectLst/>
                        <a:latin typeface="+mn-lt"/>
                        <a:ea typeface="Times New Roman" panose="02020603050405020304" pitchFamily="18" charset="0"/>
                      </a:endParaRPr>
                    </a:p>
                  </a:txBody>
                  <a:tcPr marL="68580" marR="68580" marT="0" marB="0"/>
                </a:tc>
                <a:tc>
                  <a:txBody>
                    <a:bodyPr/>
                    <a:lstStyle/>
                    <a:p>
                      <a:pPr algn="ctr">
                        <a:spcAft>
                          <a:spcPts val="0"/>
                        </a:spcAft>
                      </a:pPr>
                      <a:r>
                        <a:rPr lang="cy-GB" sz="1100">
                          <a:effectLst/>
                          <a:latin typeface="+mn-lt"/>
                        </a:rPr>
                        <a:t> </a:t>
                      </a:r>
                      <a:endParaRPr lang="cy-GB" sz="1000">
                        <a:effectLst/>
                        <a:latin typeface="+mn-lt"/>
                        <a:ea typeface="Times New Roman" panose="02020603050405020304" pitchFamily="18" charset="0"/>
                      </a:endParaRPr>
                    </a:p>
                  </a:txBody>
                  <a:tcPr marL="68580" marR="68580" marT="0" marB="0"/>
                </a:tc>
                <a:tc>
                  <a:txBody>
                    <a:bodyPr/>
                    <a:lstStyle/>
                    <a:p>
                      <a:pPr algn="ctr">
                        <a:spcAft>
                          <a:spcPts val="0"/>
                        </a:spcAft>
                      </a:pPr>
                      <a:r>
                        <a:rPr lang="cy-GB" sz="1100">
                          <a:effectLst/>
                          <a:latin typeface="+mn-lt"/>
                          <a:ea typeface="Times New Roman" panose="02020603050405020304" pitchFamily="18" charset="0"/>
                        </a:rPr>
                        <a:t>Marc dros 70</a:t>
                      </a:r>
                      <a:endParaRPr lang="cy-GB" sz="1000">
                        <a:effectLst/>
                        <a:latin typeface="+mn-lt"/>
                        <a:ea typeface="Times New Roman" panose="02020603050405020304" pitchFamily="18" charset="0"/>
                      </a:endParaRPr>
                    </a:p>
                  </a:txBody>
                  <a:tcPr marL="68580" marR="68580" marT="0" marB="0"/>
                </a:tc>
                <a:tc>
                  <a:txBody>
                    <a:bodyPr/>
                    <a:lstStyle/>
                    <a:p>
                      <a:pPr algn="ctr">
                        <a:spcAft>
                          <a:spcPts val="0"/>
                        </a:spcAft>
                      </a:pPr>
                      <a:r>
                        <a:rPr lang="cy-GB" sz="1100">
                          <a:effectLst/>
                          <a:latin typeface="+mn-lt"/>
                          <a:ea typeface="Times New Roman" panose="02020603050405020304" pitchFamily="18" charset="0"/>
                        </a:rPr>
                        <a:t>Marc dros 60</a:t>
                      </a:r>
                      <a:endParaRPr lang="cy-GB"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422600533"/>
                  </a:ext>
                </a:extLst>
              </a:tr>
              <a:tr h="1039420">
                <a:tc>
                  <a:txBody>
                    <a:bodyPr/>
                    <a:lstStyle/>
                    <a:p>
                      <a:pPr algn="r">
                        <a:spcAft>
                          <a:spcPts val="0"/>
                        </a:spcAft>
                      </a:pPr>
                      <a:r>
                        <a:rPr lang="cy-GB" sz="1000">
                          <a:effectLst/>
                          <a:latin typeface="+mn-lt"/>
                          <a:ea typeface="Times New Roman" panose="02020603050405020304" pitchFamily="18" charset="0"/>
                        </a:rPr>
                        <a:t>Gradd Meistr</a:t>
                      </a:r>
                    </a:p>
                  </a:txBody>
                  <a:tcPr marL="68580" marR="68580" marT="0" marB="0"/>
                </a:tc>
                <a:tc>
                  <a:txBody>
                    <a:bodyPr/>
                    <a:lstStyle/>
                    <a:p>
                      <a:pPr algn="ctr">
                        <a:spcAft>
                          <a:spcPts val="0"/>
                        </a:spcAft>
                      </a:pPr>
                      <a:r>
                        <a:rPr lang="cy-GB" sz="1100">
                          <a:effectLst/>
                          <a:latin typeface="+mn-lt"/>
                        </a:rPr>
                        <a:t>Cyfartaledd y 100 Credyd gorau</a:t>
                      </a:r>
                      <a:endParaRPr lang="cy-GB" sz="1000">
                        <a:effectLst/>
                        <a:latin typeface="+mn-lt"/>
                        <a:ea typeface="Times New Roman" panose="02020603050405020304" pitchFamily="18" charset="0"/>
                      </a:endParaRPr>
                    </a:p>
                  </a:txBody>
                  <a:tcPr marL="68580" marR="68580" marT="0" marB="0"/>
                </a:tc>
                <a:tc>
                  <a:txBody>
                    <a:bodyPr/>
                    <a:lstStyle/>
                    <a:p>
                      <a:pPr algn="ctr">
                        <a:spcAft>
                          <a:spcPts val="0"/>
                        </a:spcAft>
                      </a:pPr>
                      <a:r>
                        <a:rPr lang="cy-GB" sz="1100">
                          <a:effectLst/>
                          <a:latin typeface="+mn-lt"/>
                        </a:rPr>
                        <a:t>Cyfartaledd Rhan I a II</a:t>
                      </a:r>
                      <a:endParaRPr lang="cy-GB" sz="1000">
                        <a:effectLst/>
                        <a:latin typeface="+mn-lt"/>
                        <a:ea typeface="Times New Roman" panose="02020603050405020304" pitchFamily="18" charset="0"/>
                      </a:endParaRPr>
                    </a:p>
                  </a:txBody>
                  <a:tcPr marL="68580" marR="68580" marT="0" marB="0"/>
                </a:tc>
                <a:tc>
                  <a:txBody>
                    <a:bodyPr/>
                    <a:lstStyle/>
                    <a:p>
                      <a:pPr algn="ctr">
                        <a:spcAft>
                          <a:spcPts val="0"/>
                        </a:spcAft>
                      </a:pPr>
                      <a:r>
                        <a:rPr lang="cy-GB" sz="1100">
                          <a:effectLst/>
                          <a:latin typeface="+mn-lt"/>
                        </a:rPr>
                        <a:t>Rhagoriaeth: </a:t>
                      </a:r>
                      <a:endParaRPr lang="cy-GB" sz="1000">
                        <a:effectLst/>
                        <a:latin typeface="+mn-lt"/>
                      </a:endParaRPr>
                    </a:p>
                    <a:p>
                      <a:pPr algn="ctr">
                        <a:spcAft>
                          <a:spcPts val="0"/>
                        </a:spcAft>
                      </a:pPr>
                      <a:r>
                        <a:rPr lang="cy-GB" sz="1100">
                          <a:effectLst/>
                          <a:latin typeface="+mn-lt"/>
                        </a:rPr>
                        <a:t>Rhan I dros 60</a:t>
                      </a:r>
                      <a:endParaRPr lang="cy-GB" sz="1000">
                        <a:effectLst/>
                        <a:latin typeface="+mn-lt"/>
                      </a:endParaRPr>
                    </a:p>
                    <a:p>
                      <a:pPr algn="ctr">
                        <a:spcAft>
                          <a:spcPts val="0"/>
                        </a:spcAft>
                      </a:pPr>
                      <a:r>
                        <a:rPr lang="cy-GB" sz="1100">
                          <a:effectLst/>
                          <a:latin typeface="+mn-lt"/>
                        </a:rPr>
                        <a:t>Rhan II dros 70</a:t>
                      </a:r>
                      <a:endParaRPr lang="cy-GB" sz="1000">
                        <a:effectLst/>
                        <a:latin typeface="+mn-lt"/>
                        <a:ea typeface="Times New Roman" panose="02020603050405020304" pitchFamily="18" charset="0"/>
                      </a:endParaRPr>
                    </a:p>
                  </a:txBody>
                  <a:tcPr marL="68580" marR="68580" marT="0" marB="0"/>
                </a:tc>
                <a:tc>
                  <a:txBody>
                    <a:bodyPr/>
                    <a:lstStyle/>
                    <a:p>
                      <a:pPr algn="ctr">
                        <a:spcAft>
                          <a:spcPts val="0"/>
                        </a:spcAft>
                      </a:pPr>
                      <a:r>
                        <a:rPr lang="cy-GB" sz="1100">
                          <a:effectLst/>
                          <a:latin typeface="+mn-lt"/>
                        </a:rPr>
                        <a:t>Clod: </a:t>
                      </a:r>
                      <a:endParaRPr lang="cy-GB" sz="1000">
                        <a:effectLst/>
                        <a:latin typeface="+mn-lt"/>
                      </a:endParaRPr>
                    </a:p>
                    <a:p>
                      <a:pPr algn="ctr">
                        <a:spcAft>
                          <a:spcPts val="0"/>
                        </a:spcAft>
                      </a:pPr>
                      <a:r>
                        <a:rPr lang="cy-GB" sz="1100">
                          <a:effectLst/>
                          <a:latin typeface="+mn-lt"/>
                        </a:rPr>
                        <a:t>Rhan I dros 50</a:t>
                      </a:r>
                      <a:endParaRPr lang="cy-GB" sz="1000">
                        <a:effectLst/>
                        <a:latin typeface="+mn-lt"/>
                      </a:endParaRPr>
                    </a:p>
                    <a:p>
                      <a:pPr algn="ctr">
                        <a:spcAft>
                          <a:spcPts val="0"/>
                        </a:spcAft>
                      </a:pPr>
                      <a:r>
                        <a:rPr lang="cy-GB" sz="1100">
                          <a:effectLst/>
                          <a:latin typeface="+mn-lt"/>
                        </a:rPr>
                        <a:t>Rhan II dros 60</a:t>
                      </a:r>
                      <a:endParaRPr lang="cy-GB"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853440798"/>
                  </a:ext>
                </a:extLst>
              </a:tr>
              <a:tr h="1039420">
                <a:tc>
                  <a:txBody>
                    <a:bodyPr/>
                    <a:lstStyle/>
                    <a:p>
                      <a:pPr algn="r">
                        <a:spcAft>
                          <a:spcPts val="0"/>
                        </a:spcAft>
                      </a:pPr>
                      <a:r>
                        <a:rPr lang="cy-GB" sz="1100">
                          <a:effectLst/>
                          <a:latin typeface="+mn-lt"/>
                        </a:rPr>
                        <a:t>Meistr yn y Celfyddydau Cain</a:t>
                      </a:r>
                      <a:endParaRPr lang="cy-GB" sz="1000">
                        <a:effectLst/>
                        <a:latin typeface="+mn-lt"/>
                        <a:ea typeface="Times New Roman" panose="02020603050405020304" pitchFamily="18" charset="0"/>
                      </a:endParaRPr>
                    </a:p>
                  </a:txBody>
                  <a:tcPr marL="68580" marR="68580" marT="0" marB="0"/>
                </a:tc>
                <a:tc>
                  <a:txBody>
                    <a:bodyPr/>
                    <a:lstStyle/>
                    <a:p>
                      <a:pPr algn="ctr">
                        <a:spcAft>
                          <a:spcPts val="0"/>
                        </a:spcAft>
                      </a:pPr>
                      <a:r>
                        <a:rPr lang="cy-GB" sz="1100">
                          <a:effectLst/>
                          <a:latin typeface="+mn-lt"/>
                        </a:rPr>
                        <a:t>Cyfartaledd y 100 Credyd gorau</a:t>
                      </a:r>
                      <a:endParaRPr lang="cy-GB" sz="1000">
                        <a:effectLst/>
                        <a:latin typeface="+mn-lt"/>
                        <a:ea typeface="Times New Roman" panose="02020603050405020304" pitchFamily="18" charset="0"/>
                      </a:endParaRPr>
                    </a:p>
                  </a:txBody>
                  <a:tcPr marL="68580" marR="68580" marT="0" marB="0"/>
                </a:tc>
                <a:tc>
                  <a:txBody>
                    <a:bodyPr/>
                    <a:lstStyle/>
                    <a:p>
                      <a:pPr algn="ctr">
                        <a:spcAft>
                          <a:spcPts val="0"/>
                        </a:spcAft>
                      </a:pPr>
                      <a:r>
                        <a:rPr lang="cy-GB" sz="1100">
                          <a:effectLst/>
                          <a:latin typeface="+mn-lt"/>
                        </a:rPr>
                        <a:t>Cyfartaledd Rhan I, II a III</a:t>
                      </a:r>
                      <a:endParaRPr lang="cy-GB" sz="1000">
                        <a:effectLst/>
                        <a:latin typeface="+mn-lt"/>
                        <a:ea typeface="Times New Roman" panose="02020603050405020304" pitchFamily="18" charset="0"/>
                      </a:endParaRPr>
                    </a:p>
                  </a:txBody>
                  <a:tcPr marL="68580" marR="68580" marT="0" marB="0"/>
                </a:tc>
                <a:tc>
                  <a:txBody>
                    <a:bodyPr/>
                    <a:lstStyle/>
                    <a:p>
                      <a:pPr algn="ctr">
                        <a:spcAft>
                          <a:spcPts val="0"/>
                        </a:spcAft>
                      </a:pPr>
                      <a:r>
                        <a:rPr lang="cy-GB" sz="1100">
                          <a:effectLst/>
                          <a:latin typeface="+mn-lt"/>
                        </a:rPr>
                        <a:t>Rhagoriaeth: </a:t>
                      </a:r>
                      <a:endParaRPr lang="cy-GB" sz="1000">
                        <a:effectLst/>
                        <a:latin typeface="+mn-lt"/>
                      </a:endParaRPr>
                    </a:p>
                    <a:p>
                      <a:pPr algn="ctr">
                        <a:spcAft>
                          <a:spcPts val="0"/>
                        </a:spcAft>
                      </a:pPr>
                      <a:r>
                        <a:rPr lang="cy-GB" sz="1100">
                          <a:effectLst/>
                          <a:latin typeface="+mn-lt"/>
                        </a:rPr>
                        <a:t>Rhan I dros 60</a:t>
                      </a:r>
                      <a:endParaRPr lang="cy-GB" sz="1000">
                        <a:effectLst/>
                        <a:latin typeface="+mn-lt"/>
                      </a:endParaRPr>
                    </a:p>
                    <a:p>
                      <a:pPr algn="ctr">
                        <a:spcAft>
                          <a:spcPts val="0"/>
                        </a:spcAft>
                      </a:pPr>
                      <a:r>
                        <a:rPr lang="cy-GB" sz="1100">
                          <a:effectLst/>
                          <a:latin typeface="+mn-lt"/>
                        </a:rPr>
                        <a:t>Rhan II a III dros 70</a:t>
                      </a:r>
                      <a:endParaRPr lang="cy-GB" sz="1000">
                        <a:effectLst/>
                        <a:latin typeface="+mn-lt"/>
                        <a:ea typeface="Times New Roman" panose="02020603050405020304" pitchFamily="18" charset="0"/>
                      </a:endParaRPr>
                    </a:p>
                  </a:txBody>
                  <a:tcPr marL="68580" marR="68580" marT="0" marB="0"/>
                </a:tc>
                <a:tc>
                  <a:txBody>
                    <a:bodyPr/>
                    <a:lstStyle/>
                    <a:p>
                      <a:pPr algn="ctr">
                        <a:spcAft>
                          <a:spcPts val="0"/>
                        </a:spcAft>
                      </a:pPr>
                      <a:r>
                        <a:rPr lang="cy-GB" sz="1100">
                          <a:effectLst/>
                          <a:latin typeface="+mn-lt"/>
                        </a:rPr>
                        <a:t>Clod: </a:t>
                      </a:r>
                      <a:endParaRPr lang="cy-GB" sz="1000">
                        <a:effectLst/>
                        <a:latin typeface="+mn-lt"/>
                      </a:endParaRPr>
                    </a:p>
                    <a:p>
                      <a:pPr algn="ctr">
                        <a:spcAft>
                          <a:spcPts val="0"/>
                        </a:spcAft>
                      </a:pPr>
                      <a:r>
                        <a:rPr lang="cy-GB" sz="1100">
                          <a:effectLst/>
                          <a:latin typeface="+mn-lt"/>
                        </a:rPr>
                        <a:t>Rhan I dros 50</a:t>
                      </a:r>
                      <a:endParaRPr lang="cy-GB" sz="1000">
                        <a:effectLst/>
                        <a:latin typeface="+mn-lt"/>
                      </a:endParaRPr>
                    </a:p>
                    <a:p>
                      <a:pPr algn="ctr">
                        <a:spcAft>
                          <a:spcPts val="0"/>
                        </a:spcAft>
                      </a:pPr>
                      <a:r>
                        <a:rPr lang="cy-GB" sz="1100">
                          <a:effectLst/>
                          <a:latin typeface="+mn-lt"/>
                        </a:rPr>
                        <a:t>Rhan II a III dros 60</a:t>
                      </a:r>
                      <a:endParaRPr lang="cy-GB"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028299809"/>
                  </a:ext>
                </a:extLst>
              </a:tr>
              <a:tr h="1039420">
                <a:tc>
                  <a:txBody>
                    <a:bodyPr/>
                    <a:lstStyle/>
                    <a:p>
                      <a:pPr algn="r">
                        <a:spcAft>
                          <a:spcPts val="0"/>
                        </a:spcAft>
                      </a:pPr>
                      <a:r>
                        <a:rPr lang="cy-GB" sz="1000">
                          <a:effectLst/>
                          <a:latin typeface="+mn-lt"/>
                          <a:ea typeface="Times New Roman" panose="02020603050405020304" pitchFamily="18" charset="0"/>
                        </a:rPr>
                        <a:t>Ffiniol</a:t>
                      </a:r>
                    </a:p>
                  </a:txBody>
                  <a:tcPr marL="68580" marR="68580" marT="0" marB="0"/>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cy-GB" sz="1000">
                          <a:latin typeface="+mn-lt"/>
                        </a:rPr>
                        <a:t>.Gellir barnu bod myfyriwr yn ffiniol os yw ei farc cyfartalog cyffredinol terfynol ddim mwy na 2 bwynt canran yn is na’r ffin rhwng dosbarthiadau, (h.y. dim is na 68% ar gyfer Rhagoriaeth, dim is na 58% ar gyfer Clod). </a:t>
                      </a:r>
                      <a:r>
                        <a:rPr lang="cy-GB" sz="1000">
                          <a:solidFill>
                            <a:schemeClr val="tx1"/>
                          </a:solidFill>
                          <a:latin typeface="+mn-lt"/>
                        </a:rPr>
                        <a:t>T</a:t>
                      </a:r>
                      <a:r>
                        <a:rPr lang="cy-GB" sz="1000">
                          <a:solidFill>
                            <a:schemeClr val="tx1"/>
                          </a:solidFill>
                          <a:latin typeface="+mn-lt"/>
                          <a:cs typeface="Calibri"/>
                        </a:rPr>
                        <a:t>ybir</a:t>
                      </a:r>
                      <a:r>
                        <a:rPr lang="cy-GB" sz="1000" spc="-30">
                          <a:solidFill>
                            <a:schemeClr val="tx1"/>
                          </a:solidFill>
                          <a:latin typeface="+mn-lt"/>
                          <a:cs typeface="Calibri"/>
                        </a:rPr>
                        <a:t> </a:t>
                      </a:r>
                      <a:r>
                        <a:rPr lang="cy-GB" sz="1000">
                          <a:solidFill>
                            <a:schemeClr val="tx1"/>
                          </a:solidFill>
                          <a:latin typeface="+mn-lt"/>
                          <a:cs typeface="Calibri"/>
                        </a:rPr>
                        <a:t>bod</a:t>
                      </a:r>
                      <a:r>
                        <a:rPr lang="cy-GB" sz="1000" spc="-25">
                          <a:solidFill>
                            <a:schemeClr val="tx1"/>
                          </a:solidFill>
                          <a:latin typeface="+mn-lt"/>
                          <a:cs typeface="Calibri"/>
                        </a:rPr>
                        <a:t> </a:t>
                      </a:r>
                      <a:r>
                        <a:rPr lang="cy-GB" sz="1000">
                          <a:solidFill>
                            <a:schemeClr val="tx1"/>
                          </a:solidFill>
                          <a:latin typeface="+mn-lt"/>
                          <a:cs typeface="Calibri"/>
                        </a:rPr>
                        <a:t>y</a:t>
                      </a:r>
                      <a:r>
                        <a:rPr lang="cy-GB" sz="1000" spc="-30">
                          <a:solidFill>
                            <a:schemeClr val="tx1"/>
                          </a:solidFill>
                          <a:latin typeface="+mn-lt"/>
                          <a:cs typeface="Calibri"/>
                        </a:rPr>
                        <a:t> </a:t>
                      </a:r>
                      <a:r>
                        <a:rPr lang="cy-GB" sz="1000">
                          <a:solidFill>
                            <a:schemeClr val="tx1"/>
                          </a:solidFill>
                          <a:latin typeface="+mn-lt"/>
                          <a:cs typeface="Calibri"/>
                        </a:rPr>
                        <a:t>canlyniad</a:t>
                      </a:r>
                      <a:r>
                        <a:rPr lang="cy-GB" sz="1000" spc="-25">
                          <a:solidFill>
                            <a:schemeClr val="tx1"/>
                          </a:solidFill>
                          <a:latin typeface="+mn-lt"/>
                          <a:cs typeface="Calibri"/>
                        </a:rPr>
                        <a:t> </a:t>
                      </a:r>
                      <a:r>
                        <a:rPr lang="cy-GB" sz="1000">
                          <a:solidFill>
                            <a:schemeClr val="tx1"/>
                          </a:solidFill>
                          <a:latin typeface="+mn-lt"/>
                          <a:cs typeface="Calibri"/>
                        </a:rPr>
                        <a:t>yn</a:t>
                      </a:r>
                      <a:r>
                        <a:rPr lang="cy-GB" sz="1000" spc="-35">
                          <a:solidFill>
                            <a:schemeClr val="tx1"/>
                          </a:solidFill>
                          <a:latin typeface="+mn-lt"/>
                          <a:cs typeface="Calibri"/>
                        </a:rPr>
                        <a:t> </a:t>
                      </a:r>
                      <a:r>
                        <a:rPr lang="cy-GB" sz="1000">
                          <a:solidFill>
                            <a:schemeClr val="tx1"/>
                          </a:solidFill>
                          <a:latin typeface="+mn-lt"/>
                          <a:cs typeface="Calibri"/>
                        </a:rPr>
                        <a:t>yr</a:t>
                      </a:r>
                      <a:r>
                        <a:rPr lang="cy-GB" sz="1000" spc="-30">
                          <a:solidFill>
                            <a:schemeClr val="tx1"/>
                          </a:solidFill>
                          <a:latin typeface="+mn-lt"/>
                          <a:cs typeface="Calibri"/>
                        </a:rPr>
                        <a:t> </a:t>
                      </a:r>
                      <a:r>
                        <a:rPr lang="cy-GB" sz="1000">
                          <a:solidFill>
                            <a:schemeClr val="tx1"/>
                          </a:solidFill>
                          <a:latin typeface="+mn-lt"/>
                          <a:cs typeface="Calibri"/>
                        </a:rPr>
                        <a:t>uchaf</a:t>
                      </a:r>
                      <a:r>
                        <a:rPr lang="cy-GB" sz="1000" spc="-20">
                          <a:solidFill>
                            <a:schemeClr val="tx1"/>
                          </a:solidFill>
                          <a:latin typeface="+mn-lt"/>
                          <a:cs typeface="Calibri"/>
                        </a:rPr>
                        <a:t> </a:t>
                      </a:r>
                      <a:r>
                        <a:rPr lang="cy-GB" sz="1000">
                          <a:solidFill>
                            <a:schemeClr val="tx1"/>
                          </a:solidFill>
                          <a:latin typeface="+mn-lt"/>
                          <a:cs typeface="Calibri"/>
                        </a:rPr>
                        <a:t>o</a:t>
                      </a:r>
                      <a:r>
                        <a:rPr lang="cy-GB" sz="1000">
                          <a:solidFill>
                            <a:schemeClr val="tx1"/>
                          </a:solidFill>
                          <a:latin typeface="+mn-lt"/>
                          <a:cs typeface="DengXian"/>
                        </a:rPr>
                        <a:t>’</a:t>
                      </a:r>
                      <a:r>
                        <a:rPr lang="cy-GB" sz="1000">
                          <a:solidFill>
                            <a:schemeClr val="tx1"/>
                          </a:solidFill>
                          <a:latin typeface="+mn-lt"/>
                          <a:cs typeface="Calibri"/>
                        </a:rPr>
                        <a:t>r</a:t>
                      </a:r>
                      <a:r>
                        <a:rPr lang="cy-GB" sz="1000" spc="-25">
                          <a:solidFill>
                            <a:schemeClr val="tx1"/>
                          </a:solidFill>
                          <a:latin typeface="+mn-lt"/>
                          <a:cs typeface="Calibri"/>
                        </a:rPr>
                        <a:t> </a:t>
                      </a:r>
                      <a:r>
                        <a:rPr lang="cy-GB" sz="1000">
                          <a:solidFill>
                            <a:schemeClr val="tx1"/>
                          </a:solidFill>
                          <a:latin typeface="+mn-lt"/>
                          <a:cs typeface="Calibri"/>
                        </a:rPr>
                        <a:t>ddau</a:t>
                      </a:r>
                      <a:r>
                        <a:rPr lang="cy-GB" sz="1000" spc="-35">
                          <a:solidFill>
                            <a:schemeClr val="tx1"/>
                          </a:solidFill>
                          <a:latin typeface="+mn-lt"/>
                          <a:cs typeface="Calibri"/>
                        </a:rPr>
                        <a:t> </a:t>
                      </a:r>
                      <a:r>
                        <a:rPr lang="cy-GB" sz="1000">
                          <a:solidFill>
                            <a:schemeClr val="tx1"/>
                          </a:solidFill>
                          <a:latin typeface="+mn-lt"/>
                          <a:cs typeface="Calibri"/>
                        </a:rPr>
                        <a:t>ddosbarth</a:t>
                      </a:r>
                      <a:r>
                        <a:rPr lang="cy-GB" sz="1000" spc="-25">
                          <a:solidFill>
                            <a:schemeClr val="tx1"/>
                          </a:solidFill>
                          <a:latin typeface="+mn-lt"/>
                          <a:cs typeface="Calibri"/>
                        </a:rPr>
                        <a:t> </a:t>
                      </a:r>
                      <a:r>
                        <a:rPr lang="cy-GB" sz="1000">
                          <a:solidFill>
                            <a:schemeClr val="tx1"/>
                          </a:solidFill>
                          <a:latin typeface="+mn-lt"/>
                          <a:cs typeface="Calibri"/>
                        </a:rPr>
                        <a:t>oddeutu</a:t>
                      </a:r>
                      <a:r>
                        <a:rPr lang="cy-GB" sz="1000">
                          <a:solidFill>
                            <a:schemeClr val="tx1"/>
                          </a:solidFill>
                          <a:latin typeface="+mn-lt"/>
                          <a:cs typeface="DengXian"/>
                        </a:rPr>
                        <a:t>’</a:t>
                      </a:r>
                      <a:r>
                        <a:rPr lang="cy-GB" sz="1000">
                          <a:solidFill>
                            <a:schemeClr val="tx1"/>
                          </a:solidFill>
                          <a:latin typeface="+mn-lt"/>
                          <a:cs typeface="Calibri"/>
                        </a:rPr>
                        <a:t>r</a:t>
                      </a:r>
                      <a:r>
                        <a:rPr lang="cy-GB" sz="1000" spc="-30">
                          <a:solidFill>
                            <a:schemeClr val="tx1"/>
                          </a:solidFill>
                          <a:latin typeface="+mn-lt"/>
                          <a:cs typeface="Calibri"/>
                        </a:rPr>
                        <a:t> </a:t>
                      </a:r>
                      <a:r>
                        <a:rPr lang="cy-GB" sz="1000" spc="-20">
                          <a:solidFill>
                            <a:schemeClr val="tx1"/>
                          </a:solidFill>
                          <a:latin typeface="+mn-lt"/>
                          <a:cs typeface="Calibri"/>
                        </a:rPr>
                        <a:t>ffin </a:t>
                      </a:r>
                      <a:r>
                        <a:rPr lang="cy-GB" sz="1000">
                          <a:solidFill>
                            <a:schemeClr val="tx1"/>
                          </a:solidFill>
                          <a:latin typeface="+mn-lt"/>
                          <a:cs typeface="Calibri"/>
                        </a:rPr>
                        <a:t>os</a:t>
                      </a:r>
                      <a:r>
                        <a:rPr lang="cy-GB" sz="1000" spc="-45">
                          <a:solidFill>
                            <a:schemeClr val="tx1"/>
                          </a:solidFill>
                          <a:latin typeface="+mn-lt"/>
                          <a:cs typeface="Calibri"/>
                        </a:rPr>
                        <a:t> </a:t>
                      </a:r>
                      <a:r>
                        <a:rPr lang="cy-GB" sz="1000" spc="-10">
                          <a:solidFill>
                            <a:schemeClr val="tx1"/>
                          </a:solidFill>
                          <a:latin typeface="+mn-lt"/>
                          <a:cs typeface="Calibri"/>
                        </a:rPr>
                        <a:t>dyfarnwyd</a:t>
                      </a:r>
                      <a:r>
                        <a:rPr lang="cy-GB" sz="1000" spc="-45">
                          <a:solidFill>
                            <a:schemeClr val="tx1"/>
                          </a:solidFill>
                          <a:latin typeface="+mn-lt"/>
                          <a:cs typeface="Calibri"/>
                        </a:rPr>
                        <a:t> </a:t>
                      </a:r>
                      <a:r>
                        <a:rPr lang="cy-GB" sz="1000">
                          <a:solidFill>
                            <a:schemeClr val="tx1"/>
                          </a:solidFill>
                          <a:latin typeface="+mn-lt"/>
                          <a:cs typeface="Calibri"/>
                        </a:rPr>
                        <a:t>marciau</a:t>
                      </a:r>
                      <a:r>
                        <a:rPr lang="cy-GB" sz="1000" spc="-40">
                          <a:solidFill>
                            <a:schemeClr val="tx1"/>
                          </a:solidFill>
                          <a:latin typeface="+mn-lt"/>
                          <a:cs typeface="Calibri"/>
                        </a:rPr>
                        <a:t> </a:t>
                      </a:r>
                      <a:r>
                        <a:rPr lang="cy-GB" sz="1000">
                          <a:solidFill>
                            <a:schemeClr val="tx1"/>
                          </a:solidFill>
                          <a:latin typeface="+mn-lt"/>
                          <a:cs typeface="Calibri"/>
                        </a:rPr>
                        <a:t>talgrynedig</a:t>
                      </a:r>
                      <a:r>
                        <a:rPr lang="cy-GB" sz="1000" spc="-30">
                          <a:solidFill>
                            <a:schemeClr val="tx1"/>
                          </a:solidFill>
                          <a:latin typeface="+mn-lt"/>
                          <a:cs typeface="Calibri"/>
                        </a:rPr>
                        <a:t> </a:t>
                      </a:r>
                      <a:r>
                        <a:rPr lang="cy-GB" sz="1000">
                          <a:solidFill>
                            <a:schemeClr val="tx1"/>
                          </a:solidFill>
                          <a:latin typeface="+mn-lt"/>
                          <a:cs typeface="Calibri"/>
                        </a:rPr>
                        <a:t>uwchlaw</a:t>
                      </a:r>
                      <a:r>
                        <a:rPr lang="cy-GB" sz="1000">
                          <a:solidFill>
                            <a:schemeClr val="tx1"/>
                          </a:solidFill>
                          <a:latin typeface="+mn-lt"/>
                          <a:cs typeface="DengXian"/>
                        </a:rPr>
                        <a:t>’</a:t>
                      </a:r>
                      <a:r>
                        <a:rPr lang="cy-GB" sz="1000">
                          <a:solidFill>
                            <a:schemeClr val="tx1"/>
                          </a:solidFill>
                          <a:latin typeface="+mn-lt"/>
                          <a:cs typeface="Calibri"/>
                        </a:rPr>
                        <a:t>r</a:t>
                      </a:r>
                      <a:r>
                        <a:rPr lang="cy-GB" sz="1000" spc="-30">
                          <a:solidFill>
                            <a:schemeClr val="tx1"/>
                          </a:solidFill>
                          <a:latin typeface="+mn-lt"/>
                          <a:cs typeface="Calibri"/>
                        </a:rPr>
                        <a:t> </a:t>
                      </a:r>
                      <a:r>
                        <a:rPr lang="cy-GB" sz="1000">
                          <a:solidFill>
                            <a:schemeClr val="tx1"/>
                          </a:solidFill>
                          <a:latin typeface="+mn-lt"/>
                          <a:cs typeface="Calibri"/>
                        </a:rPr>
                        <a:t>ffin</a:t>
                      </a:r>
                      <a:r>
                        <a:rPr lang="cy-GB" sz="1000" spc="-45">
                          <a:solidFill>
                            <a:schemeClr val="tx1"/>
                          </a:solidFill>
                          <a:latin typeface="+mn-lt"/>
                          <a:cs typeface="Calibri"/>
                        </a:rPr>
                        <a:t> </a:t>
                      </a:r>
                      <a:r>
                        <a:rPr lang="cy-GB" sz="1000">
                          <a:solidFill>
                            <a:schemeClr val="tx1"/>
                          </a:solidFill>
                          <a:latin typeface="+mn-lt"/>
                          <a:cs typeface="Calibri"/>
                        </a:rPr>
                        <a:t>am</a:t>
                      </a:r>
                      <a:r>
                        <a:rPr lang="cy-GB" sz="1000" spc="-45">
                          <a:solidFill>
                            <a:schemeClr val="tx1"/>
                          </a:solidFill>
                          <a:latin typeface="+mn-lt"/>
                          <a:cs typeface="Calibri"/>
                        </a:rPr>
                        <a:t> </a:t>
                      </a:r>
                      <a:r>
                        <a:rPr lang="cy-GB" sz="1000">
                          <a:solidFill>
                            <a:schemeClr val="tx1"/>
                          </a:solidFill>
                          <a:latin typeface="+mn-lt"/>
                          <a:cs typeface="Calibri"/>
                        </a:rPr>
                        <a:t>o</a:t>
                      </a:r>
                      <a:r>
                        <a:rPr lang="cy-GB" sz="1000" spc="-50">
                          <a:solidFill>
                            <a:schemeClr val="tx1"/>
                          </a:solidFill>
                          <a:latin typeface="+mn-lt"/>
                          <a:cs typeface="Calibri"/>
                        </a:rPr>
                        <a:t> </a:t>
                      </a:r>
                      <a:r>
                        <a:rPr lang="cy-GB" sz="1000">
                          <a:solidFill>
                            <a:schemeClr val="tx1"/>
                          </a:solidFill>
                          <a:latin typeface="+mn-lt"/>
                          <a:cs typeface="Calibri"/>
                        </a:rPr>
                        <a:t>leiaf</a:t>
                      </a:r>
                      <a:r>
                        <a:rPr lang="cy-GB" sz="1000" spc="-30">
                          <a:solidFill>
                            <a:schemeClr val="tx1"/>
                          </a:solidFill>
                          <a:latin typeface="+mn-lt"/>
                          <a:cs typeface="Calibri"/>
                        </a:rPr>
                        <a:t> </a:t>
                      </a:r>
                      <a:r>
                        <a:rPr lang="cy-GB" sz="1000">
                          <a:solidFill>
                            <a:schemeClr val="tx1"/>
                          </a:solidFill>
                          <a:latin typeface="+mn-lt"/>
                          <a:cs typeface="Calibri"/>
                        </a:rPr>
                        <a:t>hanner</a:t>
                      </a:r>
                      <a:r>
                        <a:rPr lang="cy-GB" sz="1000" spc="-40">
                          <a:solidFill>
                            <a:schemeClr val="tx1"/>
                          </a:solidFill>
                          <a:latin typeface="+mn-lt"/>
                          <a:cs typeface="Calibri"/>
                        </a:rPr>
                        <a:t> </a:t>
                      </a:r>
                      <a:r>
                        <a:rPr lang="cy-GB" sz="1000">
                          <a:solidFill>
                            <a:schemeClr val="tx1"/>
                          </a:solidFill>
                          <a:latin typeface="+mn-lt"/>
                          <a:cs typeface="Calibri"/>
                        </a:rPr>
                        <a:t>y</a:t>
                      </a:r>
                      <a:r>
                        <a:rPr lang="cy-GB" sz="1000" spc="-50">
                          <a:solidFill>
                            <a:schemeClr val="tx1"/>
                          </a:solidFill>
                          <a:latin typeface="+mn-lt"/>
                          <a:cs typeface="Calibri"/>
                        </a:rPr>
                        <a:t> </a:t>
                      </a:r>
                      <a:r>
                        <a:rPr lang="cy-GB" sz="1000">
                          <a:solidFill>
                            <a:schemeClr val="tx1"/>
                          </a:solidFill>
                          <a:latin typeface="+mn-lt"/>
                          <a:cs typeface="Calibri"/>
                        </a:rPr>
                        <a:t>credydau</a:t>
                      </a:r>
                      <a:r>
                        <a:rPr lang="cy-GB" sz="1000" spc="-25">
                          <a:solidFill>
                            <a:schemeClr val="tx1"/>
                          </a:solidFill>
                          <a:latin typeface="+mn-lt"/>
                          <a:cs typeface="Calibri"/>
                        </a:rPr>
                        <a:t> </a:t>
                      </a:r>
                      <a:r>
                        <a:rPr lang="cy-GB" sz="1000" spc="-50">
                          <a:solidFill>
                            <a:schemeClr val="tx1"/>
                          </a:solidFill>
                          <a:latin typeface="+mn-lt"/>
                          <a:cs typeface="Calibri"/>
                        </a:rPr>
                        <a:t>a </a:t>
                      </a:r>
                      <a:r>
                        <a:rPr lang="cy-GB" sz="1000" spc="-10">
                          <a:solidFill>
                            <a:schemeClr val="tx1"/>
                          </a:solidFill>
                          <a:latin typeface="+mn-lt"/>
                          <a:cs typeface="Calibri"/>
                        </a:rPr>
                        <a:t>ddefnyddiwyd</a:t>
                      </a:r>
                      <a:r>
                        <a:rPr lang="cy-GB" sz="1000" spc="-45">
                          <a:solidFill>
                            <a:schemeClr val="tx1"/>
                          </a:solidFill>
                          <a:latin typeface="+mn-lt"/>
                          <a:cs typeface="Calibri"/>
                        </a:rPr>
                        <a:t> </a:t>
                      </a:r>
                      <a:r>
                        <a:rPr lang="cy-GB" sz="1000">
                          <a:solidFill>
                            <a:schemeClr val="tx1"/>
                          </a:solidFill>
                          <a:latin typeface="+mn-lt"/>
                          <a:cs typeface="Calibri"/>
                        </a:rPr>
                        <a:t>i</a:t>
                      </a:r>
                      <a:r>
                        <a:rPr lang="cy-GB" sz="1000" spc="-70">
                          <a:solidFill>
                            <a:schemeClr val="tx1"/>
                          </a:solidFill>
                          <a:latin typeface="+mn-lt"/>
                          <a:cs typeface="Calibri"/>
                        </a:rPr>
                        <a:t> </a:t>
                      </a:r>
                      <a:r>
                        <a:rPr lang="cy-GB" sz="1000">
                          <a:solidFill>
                            <a:schemeClr val="tx1"/>
                          </a:solidFill>
                          <a:latin typeface="+mn-lt"/>
                          <a:cs typeface="Calibri"/>
                        </a:rPr>
                        <a:t>gyfrifo</a:t>
                      </a:r>
                      <a:r>
                        <a:rPr lang="cy-GB" sz="1000">
                          <a:solidFill>
                            <a:schemeClr val="tx1"/>
                          </a:solidFill>
                          <a:latin typeface="+mn-lt"/>
                          <a:cs typeface="DengXian"/>
                        </a:rPr>
                        <a:t>’</a:t>
                      </a:r>
                      <a:r>
                        <a:rPr lang="cy-GB" sz="1000">
                          <a:solidFill>
                            <a:schemeClr val="tx1"/>
                          </a:solidFill>
                          <a:latin typeface="+mn-lt"/>
                          <a:cs typeface="Calibri"/>
                        </a:rPr>
                        <a:t>r</a:t>
                      </a:r>
                      <a:r>
                        <a:rPr lang="cy-GB" sz="1000" spc="-60">
                          <a:solidFill>
                            <a:schemeClr val="tx1"/>
                          </a:solidFill>
                          <a:latin typeface="+mn-lt"/>
                          <a:cs typeface="Calibri"/>
                        </a:rPr>
                        <a:t> </a:t>
                      </a:r>
                      <a:r>
                        <a:rPr lang="cy-GB" sz="1000">
                          <a:solidFill>
                            <a:schemeClr val="tx1"/>
                          </a:solidFill>
                          <a:latin typeface="+mn-lt"/>
                          <a:cs typeface="Calibri"/>
                        </a:rPr>
                        <a:t>marc</a:t>
                      </a:r>
                      <a:r>
                        <a:rPr lang="cy-GB" sz="1000" spc="-70">
                          <a:solidFill>
                            <a:schemeClr val="tx1"/>
                          </a:solidFill>
                          <a:latin typeface="+mn-lt"/>
                          <a:cs typeface="Calibri"/>
                        </a:rPr>
                        <a:t> </a:t>
                      </a:r>
                      <a:r>
                        <a:rPr lang="cy-GB" sz="1000">
                          <a:solidFill>
                            <a:schemeClr val="tx1"/>
                          </a:solidFill>
                          <a:latin typeface="+mn-lt"/>
                          <a:cs typeface="Calibri"/>
                        </a:rPr>
                        <a:t>cyfartalog</a:t>
                      </a:r>
                      <a:r>
                        <a:rPr lang="cy-GB" sz="1000" spc="-55">
                          <a:solidFill>
                            <a:schemeClr val="tx1"/>
                          </a:solidFill>
                          <a:latin typeface="+mn-lt"/>
                          <a:cs typeface="Calibri"/>
                        </a:rPr>
                        <a:t> </a:t>
                      </a:r>
                      <a:r>
                        <a:rPr lang="cy-GB" sz="1000">
                          <a:solidFill>
                            <a:schemeClr val="tx1"/>
                          </a:solidFill>
                          <a:latin typeface="+mn-lt"/>
                          <a:cs typeface="Calibri"/>
                        </a:rPr>
                        <a:t>cyffredinol</a:t>
                      </a:r>
                      <a:r>
                        <a:rPr lang="cy-GB" sz="1000" spc="-60">
                          <a:solidFill>
                            <a:schemeClr val="tx1"/>
                          </a:solidFill>
                          <a:latin typeface="+mn-lt"/>
                          <a:cs typeface="Calibri"/>
                        </a:rPr>
                        <a:t> </a:t>
                      </a:r>
                      <a:r>
                        <a:rPr lang="cy-GB" sz="1000" spc="-10">
                          <a:solidFill>
                            <a:schemeClr val="tx1"/>
                          </a:solidFill>
                          <a:latin typeface="+mn-lt"/>
                          <a:cs typeface="Calibri"/>
                        </a:rPr>
                        <a:t>terfynol</a:t>
                      </a:r>
                      <a:r>
                        <a:rPr kumimoji="0" lang="cy-GB" sz="1200" b="0" i="0" u="none" strike="noStrike" kern="1200" cap="none" spc="0" normalizeH="0" baseline="0" noProof="0">
                          <a:ln>
                            <a:noFill/>
                          </a:ln>
                          <a:solidFill>
                            <a:schemeClr val="tx1"/>
                          </a:solidFill>
                          <a:effectLst/>
                          <a:uLnTx/>
                          <a:uFillTx/>
                          <a:latin typeface="+mn-lt"/>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cy-GB" sz="1000">
                        <a:solidFill>
                          <a:srgbClr val="FF0000"/>
                        </a:solidFill>
                        <a:latin typeface="+mn-lt"/>
                      </a:endParaRPr>
                    </a:p>
                  </a:txBody>
                  <a:tcPr marL="68580" marR="68580" marT="0" marB="0"/>
                </a:tc>
                <a:tc hMerge="1">
                  <a:txBody>
                    <a:bodyPr/>
                    <a:lstStyle/>
                    <a:p>
                      <a:pPr algn="r">
                        <a:spcAft>
                          <a:spcPts val="0"/>
                        </a:spcAft>
                      </a:pPr>
                      <a:endParaRPr lang="en-GB"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r">
                        <a:spcAft>
                          <a:spcPts val="0"/>
                        </a:spcAft>
                      </a:pPr>
                      <a:endParaRPr lang="en-GB"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r">
                        <a:spcAft>
                          <a:spcPts val="0"/>
                        </a:spcAft>
                      </a:pP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4466999"/>
                  </a:ext>
                </a:extLst>
              </a:tr>
            </a:tbl>
          </a:graphicData>
        </a:graphic>
      </p:graphicFrame>
      <p:graphicFrame>
        <p:nvGraphicFramePr>
          <p:cNvPr id="5" name="Table 4">
            <a:extLst>
              <a:ext uri="{FF2B5EF4-FFF2-40B4-BE49-F238E27FC236}">
                <a16:creationId xmlns:a16="http://schemas.microsoft.com/office/drawing/2014/main" id="{349933AC-69DD-AC68-2CDB-B8716483C812}"/>
              </a:ext>
            </a:extLst>
          </p:cNvPr>
          <p:cNvGraphicFramePr>
            <a:graphicFrameLocks noGrp="1"/>
          </p:cNvGraphicFramePr>
          <p:nvPr>
            <p:extLst>
              <p:ext uri="{D42A27DB-BD31-4B8C-83A1-F6EECF244321}">
                <p14:modId xmlns:p14="http://schemas.microsoft.com/office/powerpoint/2010/main" val="1740703272"/>
              </p:ext>
            </p:extLst>
          </p:nvPr>
        </p:nvGraphicFramePr>
        <p:xfrm>
          <a:off x="6569525" y="1210090"/>
          <a:ext cx="5052764" cy="6002495"/>
        </p:xfrm>
        <a:graphic>
          <a:graphicData uri="http://schemas.openxmlformats.org/drawingml/2006/table">
            <a:tbl>
              <a:tblPr firstRow="1" firstCol="1" bandRow="1">
                <a:tableStyleId>{5C22544A-7EE6-4342-B048-85BDC9FD1C3A}</a:tableStyleId>
              </a:tblPr>
              <a:tblGrid>
                <a:gridCol w="1093045">
                  <a:extLst>
                    <a:ext uri="{9D8B030D-6E8A-4147-A177-3AD203B41FA5}">
                      <a16:colId xmlns:a16="http://schemas.microsoft.com/office/drawing/2014/main" val="3365468711"/>
                    </a:ext>
                  </a:extLst>
                </a:gridCol>
                <a:gridCol w="833475">
                  <a:extLst>
                    <a:ext uri="{9D8B030D-6E8A-4147-A177-3AD203B41FA5}">
                      <a16:colId xmlns:a16="http://schemas.microsoft.com/office/drawing/2014/main" val="1608967908"/>
                    </a:ext>
                  </a:extLst>
                </a:gridCol>
                <a:gridCol w="997774">
                  <a:extLst>
                    <a:ext uri="{9D8B030D-6E8A-4147-A177-3AD203B41FA5}">
                      <a16:colId xmlns:a16="http://schemas.microsoft.com/office/drawing/2014/main" val="1214444387"/>
                    </a:ext>
                  </a:extLst>
                </a:gridCol>
                <a:gridCol w="1002339">
                  <a:extLst>
                    <a:ext uri="{9D8B030D-6E8A-4147-A177-3AD203B41FA5}">
                      <a16:colId xmlns:a16="http://schemas.microsoft.com/office/drawing/2014/main" val="3979538006"/>
                    </a:ext>
                  </a:extLst>
                </a:gridCol>
                <a:gridCol w="1126131">
                  <a:extLst>
                    <a:ext uri="{9D8B030D-6E8A-4147-A177-3AD203B41FA5}">
                      <a16:colId xmlns:a16="http://schemas.microsoft.com/office/drawing/2014/main" val="4158066403"/>
                    </a:ext>
                  </a:extLst>
                </a:gridCol>
              </a:tblGrid>
              <a:tr h="779565">
                <a:tc>
                  <a:txBody>
                    <a:bodyPr/>
                    <a:lstStyle/>
                    <a:p>
                      <a:pPr algn="just">
                        <a:spcAft>
                          <a:spcPts val="0"/>
                        </a:spcAft>
                        <a:tabLst>
                          <a:tab pos="410210" algn="l"/>
                        </a:tabLst>
                      </a:pPr>
                      <a:r>
                        <a:rPr lang="en-GB" sz="1000">
                          <a:effectLst/>
                          <a:latin typeface="+mn-lt"/>
                        </a:rPr>
                        <a:t>Degree Programme</a:t>
                      </a:r>
                      <a:endParaRPr lang="en-GB" sz="800">
                        <a:effectLst/>
                        <a:latin typeface="+mn-lt"/>
                        <a:ea typeface="Times New Roman" panose="02020603050405020304" pitchFamily="18" charset="0"/>
                      </a:endParaRPr>
                    </a:p>
                  </a:txBody>
                  <a:tcPr marL="68580" marR="68580" marT="0" marB="0"/>
                </a:tc>
                <a:tc>
                  <a:txBody>
                    <a:bodyPr/>
                    <a:lstStyle/>
                    <a:p>
                      <a:pPr algn="ctr">
                        <a:spcAft>
                          <a:spcPts val="0"/>
                        </a:spcAft>
                      </a:pPr>
                      <a:r>
                        <a:rPr lang="en-GB" sz="1000">
                          <a:effectLst/>
                          <a:latin typeface="+mn-lt"/>
                        </a:rPr>
                        <a:t>Part I Calculation</a:t>
                      </a:r>
                      <a:endParaRPr lang="en-GB" sz="800">
                        <a:effectLst/>
                        <a:latin typeface="+mn-lt"/>
                        <a:ea typeface="Times New Roman" panose="02020603050405020304" pitchFamily="18" charset="0"/>
                      </a:endParaRPr>
                    </a:p>
                  </a:txBody>
                  <a:tcPr marL="68580" marR="68580" marT="0" marB="0"/>
                </a:tc>
                <a:tc>
                  <a:txBody>
                    <a:bodyPr/>
                    <a:lstStyle/>
                    <a:p>
                      <a:pPr algn="ctr">
                        <a:spcAft>
                          <a:spcPts val="0"/>
                        </a:spcAft>
                      </a:pPr>
                      <a:r>
                        <a:rPr lang="en-GB" sz="1000">
                          <a:effectLst/>
                          <a:latin typeface="+mn-lt"/>
                        </a:rPr>
                        <a:t>Final Calculation</a:t>
                      </a:r>
                      <a:endParaRPr lang="en-GB" sz="800">
                        <a:effectLst/>
                        <a:latin typeface="+mn-lt"/>
                        <a:ea typeface="Times New Roman" panose="02020603050405020304" pitchFamily="18" charset="0"/>
                      </a:endParaRPr>
                    </a:p>
                  </a:txBody>
                  <a:tcPr marL="68580" marR="68580" marT="0" marB="0"/>
                </a:tc>
                <a:tc>
                  <a:txBody>
                    <a:bodyPr/>
                    <a:lstStyle/>
                    <a:p>
                      <a:pPr algn="ctr">
                        <a:spcAft>
                          <a:spcPts val="0"/>
                        </a:spcAft>
                      </a:pPr>
                      <a:r>
                        <a:rPr lang="en-GB" sz="1000">
                          <a:effectLst/>
                          <a:latin typeface="+mn-lt"/>
                        </a:rPr>
                        <a:t>Additional Requirements: Distinction</a:t>
                      </a:r>
                      <a:endParaRPr lang="en-GB" sz="800">
                        <a:effectLst/>
                        <a:latin typeface="+mn-lt"/>
                        <a:ea typeface="Times New Roman" panose="02020603050405020304" pitchFamily="18" charset="0"/>
                      </a:endParaRPr>
                    </a:p>
                  </a:txBody>
                  <a:tcPr marL="68580" marR="68580" marT="0" marB="0"/>
                </a:tc>
                <a:tc>
                  <a:txBody>
                    <a:bodyPr/>
                    <a:lstStyle/>
                    <a:p>
                      <a:pPr algn="ctr">
                        <a:spcAft>
                          <a:spcPts val="0"/>
                        </a:spcAft>
                      </a:pPr>
                      <a:r>
                        <a:rPr lang="en-GB" sz="1000">
                          <a:effectLst/>
                          <a:latin typeface="+mn-lt"/>
                        </a:rPr>
                        <a:t>Additional Requirements: Merit</a:t>
                      </a:r>
                      <a:endParaRPr lang="en-GB" sz="8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573397776"/>
                  </a:ext>
                </a:extLst>
              </a:tr>
              <a:tr h="779565">
                <a:tc>
                  <a:txBody>
                    <a:bodyPr/>
                    <a:lstStyle/>
                    <a:p>
                      <a:pPr algn="r">
                        <a:spcAft>
                          <a:spcPts val="0"/>
                        </a:spcAft>
                      </a:pPr>
                      <a:r>
                        <a:rPr lang="en-GB" sz="1100">
                          <a:effectLst/>
                          <a:latin typeface="+mn-lt"/>
                          <a:ea typeface="Times New Roman" panose="02020603050405020304" pitchFamily="18" charset="0"/>
                        </a:rPr>
                        <a:t>6o Credit Programmes</a:t>
                      </a:r>
                      <a:endParaRPr lang="en-GB" sz="1000">
                        <a:effectLst/>
                        <a:latin typeface="+mn-lt"/>
                        <a:ea typeface="Times New Roman" panose="02020603050405020304" pitchFamily="18" charset="0"/>
                      </a:endParaRPr>
                    </a:p>
                  </a:txBody>
                  <a:tcPr marL="68580" marR="68580" marT="0" marB="0"/>
                </a:tc>
                <a:tc>
                  <a:txBody>
                    <a:bodyPr/>
                    <a:lstStyle/>
                    <a:p>
                      <a:pPr algn="ctr">
                        <a:spcAft>
                          <a:spcPts val="0"/>
                        </a:spcAft>
                      </a:pPr>
                      <a:r>
                        <a:rPr lang="en-GB" sz="1100">
                          <a:effectLst/>
                          <a:latin typeface="+mn-lt"/>
                        </a:rPr>
                        <a:t>Average of best 50 Credits</a:t>
                      </a:r>
                      <a:endParaRPr lang="en-GB" sz="1000">
                        <a:effectLst/>
                        <a:latin typeface="+mn-lt"/>
                        <a:ea typeface="Times New Roman" panose="02020603050405020304" pitchFamily="18" charset="0"/>
                      </a:endParaRPr>
                    </a:p>
                  </a:txBody>
                  <a:tcPr marL="68580" marR="68580" marT="0" marB="0"/>
                </a:tc>
                <a:tc>
                  <a:txBody>
                    <a:bodyPr/>
                    <a:lstStyle/>
                    <a:p>
                      <a:pPr algn="ctr">
                        <a:spcAft>
                          <a:spcPts val="0"/>
                        </a:spcAft>
                      </a:pPr>
                      <a:r>
                        <a:rPr lang="en-GB" sz="1100">
                          <a:effectLst/>
                          <a:latin typeface="+mn-lt"/>
                        </a:rPr>
                        <a:t> </a:t>
                      </a:r>
                      <a:endParaRPr lang="en-GB" sz="1000">
                        <a:effectLst/>
                        <a:latin typeface="+mn-lt"/>
                        <a:ea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effectLst/>
                          <a:latin typeface="+mn-lt"/>
                        </a:rPr>
                        <a:t>Mark above 70 </a:t>
                      </a:r>
                      <a:endParaRPr lang="en-GB" sz="1000">
                        <a:effectLst/>
                        <a:latin typeface="+mn-lt"/>
                        <a:ea typeface="Times New Roman" panose="02020603050405020304" pitchFamily="18" charset="0"/>
                      </a:endParaRPr>
                    </a:p>
                    <a:p>
                      <a:pPr algn="ctr">
                        <a:spcAft>
                          <a:spcPts val="0"/>
                        </a:spcAft>
                      </a:pPr>
                      <a:r>
                        <a:rPr lang="en-GB" sz="1100">
                          <a:effectLst/>
                          <a:latin typeface="+mn-lt"/>
                        </a:rPr>
                        <a:t> </a:t>
                      </a:r>
                      <a:endParaRPr lang="en-GB" sz="1000">
                        <a:effectLst/>
                        <a:latin typeface="+mn-lt"/>
                        <a:ea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a:effectLst/>
                          <a:latin typeface="+mn-lt"/>
                        </a:rPr>
                        <a:t>Mark above 60 </a:t>
                      </a:r>
                      <a:endParaRPr lang="en-GB" sz="1000">
                        <a:effectLst/>
                        <a:latin typeface="+mn-lt"/>
                        <a:ea typeface="Times New Roman" panose="02020603050405020304" pitchFamily="18" charset="0"/>
                      </a:endParaRPr>
                    </a:p>
                    <a:p>
                      <a:pPr algn="ctr">
                        <a:spcAft>
                          <a:spcPts val="0"/>
                        </a:spcAft>
                      </a:pPr>
                      <a:r>
                        <a:rPr lang="en-GB" sz="1100">
                          <a:effectLst/>
                          <a:latin typeface="+mn-lt"/>
                        </a:rPr>
                        <a:t> </a:t>
                      </a:r>
                      <a:endParaRPr lang="en-GB"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82421356"/>
                  </a:ext>
                </a:extLst>
              </a:tr>
              <a:tr h="779565">
                <a:tc>
                  <a:txBody>
                    <a:bodyPr/>
                    <a:lstStyle/>
                    <a:p>
                      <a:pPr algn="r">
                        <a:spcAft>
                          <a:spcPts val="0"/>
                        </a:spcAft>
                      </a:pPr>
                      <a:r>
                        <a:rPr lang="en-GB" sz="1100">
                          <a:effectLst/>
                          <a:latin typeface="+mn-lt"/>
                        </a:rPr>
                        <a:t>120 Credit Programmes</a:t>
                      </a:r>
                      <a:endParaRPr lang="en-GB" sz="1000">
                        <a:effectLst/>
                        <a:latin typeface="+mn-lt"/>
                        <a:ea typeface="Times New Roman" panose="02020603050405020304" pitchFamily="18" charset="0"/>
                      </a:endParaRPr>
                    </a:p>
                  </a:txBody>
                  <a:tcPr marL="68580" marR="68580" marT="0" marB="0"/>
                </a:tc>
                <a:tc>
                  <a:txBody>
                    <a:bodyPr/>
                    <a:lstStyle/>
                    <a:p>
                      <a:pPr algn="ctr">
                        <a:spcAft>
                          <a:spcPts val="0"/>
                        </a:spcAft>
                      </a:pPr>
                      <a:r>
                        <a:rPr lang="en-GB" sz="1100">
                          <a:effectLst/>
                          <a:latin typeface="+mn-lt"/>
                        </a:rPr>
                        <a:t>Average of best 100 Credits</a:t>
                      </a:r>
                      <a:endParaRPr lang="en-GB" sz="1000">
                        <a:effectLst/>
                        <a:latin typeface="+mn-lt"/>
                        <a:ea typeface="Times New Roman" panose="02020603050405020304" pitchFamily="18" charset="0"/>
                      </a:endParaRPr>
                    </a:p>
                  </a:txBody>
                  <a:tcPr marL="68580" marR="68580" marT="0" marB="0"/>
                </a:tc>
                <a:tc>
                  <a:txBody>
                    <a:bodyPr/>
                    <a:lstStyle/>
                    <a:p>
                      <a:pPr algn="ctr">
                        <a:spcAft>
                          <a:spcPts val="0"/>
                        </a:spcAft>
                      </a:pPr>
                      <a:r>
                        <a:rPr lang="en-GB" sz="1100">
                          <a:effectLst/>
                          <a:latin typeface="+mn-lt"/>
                        </a:rPr>
                        <a:t> </a:t>
                      </a:r>
                      <a:endParaRPr lang="en-GB" sz="1000">
                        <a:effectLst/>
                        <a:latin typeface="+mn-lt"/>
                        <a:ea typeface="Times New Roman" panose="02020603050405020304" pitchFamily="18" charset="0"/>
                      </a:endParaRPr>
                    </a:p>
                  </a:txBody>
                  <a:tcPr marL="68580" marR="68580" marT="0" marB="0"/>
                </a:tc>
                <a:tc>
                  <a:txBody>
                    <a:bodyPr/>
                    <a:lstStyle/>
                    <a:p>
                      <a:pPr algn="ctr">
                        <a:spcAft>
                          <a:spcPts val="0"/>
                        </a:spcAft>
                      </a:pPr>
                      <a:r>
                        <a:rPr lang="en-GB" sz="1100">
                          <a:effectLst/>
                          <a:latin typeface="+mn-lt"/>
                        </a:rPr>
                        <a:t>Mark above 70 </a:t>
                      </a:r>
                      <a:endParaRPr lang="en-GB" sz="1000">
                        <a:effectLst/>
                        <a:latin typeface="+mn-lt"/>
                        <a:ea typeface="Times New Roman" panose="02020603050405020304" pitchFamily="18" charset="0"/>
                      </a:endParaRPr>
                    </a:p>
                  </a:txBody>
                  <a:tcPr marL="68580" marR="68580" marT="0" marB="0"/>
                </a:tc>
                <a:tc>
                  <a:txBody>
                    <a:bodyPr/>
                    <a:lstStyle/>
                    <a:p>
                      <a:pPr algn="ctr">
                        <a:spcAft>
                          <a:spcPts val="0"/>
                        </a:spcAft>
                      </a:pPr>
                      <a:r>
                        <a:rPr lang="en-GB" sz="1100">
                          <a:effectLst/>
                          <a:latin typeface="+mn-lt"/>
                        </a:rPr>
                        <a:t>Mark above 60 </a:t>
                      </a:r>
                      <a:endParaRPr lang="en-GB"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1422600533"/>
                  </a:ext>
                </a:extLst>
              </a:tr>
              <a:tr h="1039420">
                <a:tc>
                  <a:txBody>
                    <a:bodyPr/>
                    <a:lstStyle/>
                    <a:p>
                      <a:pPr algn="r">
                        <a:spcAft>
                          <a:spcPts val="0"/>
                        </a:spcAft>
                      </a:pPr>
                      <a:r>
                        <a:rPr lang="en-GB" sz="1100">
                          <a:effectLst/>
                          <a:latin typeface="+mn-lt"/>
                        </a:rPr>
                        <a:t>Master’s Degree</a:t>
                      </a:r>
                      <a:endParaRPr lang="en-GB" sz="1000">
                        <a:effectLst/>
                        <a:latin typeface="+mn-lt"/>
                        <a:ea typeface="Times New Roman" panose="02020603050405020304" pitchFamily="18" charset="0"/>
                      </a:endParaRPr>
                    </a:p>
                  </a:txBody>
                  <a:tcPr marL="68580" marR="68580" marT="0" marB="0"/>
                </a:tc>
                <a:tc>
                  <a:txBody>
                    <a:bodyPr/>
                    <a:lstStyle/>
                    <a:p>
                      <a:pPr algn="ctr">
                        <a:spcAft>
                          <a:spcPts val="0"/>
                        </a:spcAft>
                      </a:pPr>
                      <a:r>
                        <a:rPr lang="en-GB" sz="1100">
                          <a:effectLst/>
                          <a:latin typeface="+mn-lt"/>
                        </a:rPr>
                        <a:t>Average of best 100 credits</a:t>
                      </a:r>
                      <a:endParaRPr lang="en-GB" sz="1000">
                        <a:effectLst/>
                        <a:latin typeface="+mn-lt"/>
                        <a:ea typeface="Times New Roman" panose="02020603050405020304" pitchFamily="18" charset="0"/>
                      </a:endParaRPr>
                    </a:p>
                  </a:txBody>
                  <a:tcPr marL="68580" marR="68580" marT="0" marB="0"/>
                </a:tc>
                <a:tc>
                  <a:txBody>
                    <a:bodyPr/>
                    <a:lstStyle/>
                    <a:p>
                      <a:pPr algn="ctr">
                        <a:spcAft>
                          <a:spcPts val="0"/>
                        </a:spcAft>
                      </a:pPr>
                      <a:r>
                        <a:rPr lang="en-GB" sz="1100">
                          <a:effectLst/>
                          <a:latin typeface="+mn-lt"/>
                        </a:rPr>
                        <a:t>Average of Part I and II</a:t>
                      </a:r>
                      <a:endParaRPr lang="en-GB" sz="1000">
                        <a:effectLst/>
                        <a:latin typeface="+mn-lt"/>
                        <a:ea typeface="Times New Roman" panose="02020603050405020304" pitchFamily="18" charset="0"/>
                      </a:endParaRPr>
                    </a:p>
                  </a:txBody>
                  <a:tcPr marL="68580" marR="68580" marT="0" marB="0"/>
                </a:tc>
                <a:tc>
                  <a:txBody>
                    <a:bodyPr/>
                    <a:lstStyle/>
                    <a:p>
                      <a:pPr algn="ctr">
                        <a:spcAft>
                          <a:spcPts val="0"/>
                        </a:spcAft>
                      </a:pPr>
                      <a:r>
                        <a:rPr lang="en-GB" sz="1100">
                          <a:effectLst/>
                          <a:latin typeface="+mn-lt"/>
                        </a:rPr>
                        <a:t>Distinction: </a:t>
                      </a:r>
                      <a:endParaRPr lang="en-GB" sz="1000">
                        <a:effectLst/>
                        <a:latin typeface="+mn-lt"/>
                      </a:endParaRPr>
                    </a:p>
                    <a:p>
                      <a:pPr algn="ctr">
                        <a:spcAft>
                          <a:spcPts val="0"/>
                        </a:spcAft>
                      </a:pPr>
                      <a:r>
                        <a:rPr lang="en-GB" sz="1100">
                          <a:effectLst/>
                          <a:latin typeface="+mn-lt"/>
                        </a:rPr>
                        <a:t>Part I above 60</a:t>
                      </a:r>
                      <a:endParaRPr lang="en-GB" sz="1000">
                        <a:effectLst/>
                        <a:latin typeface="+mn-lt"/>
                      </a:endParaRPr>
                    </a:p>
                    <a:p>
                      <a:pPr algn="ctr">
                        <a:spcAft>
                          <a:spcPts val="0"/>
                        </a:spcAft>
                      </a:pPr>
                      <a:r>
                        <a:rPr lang="en-GB" sz="1100">
                          <a:effectLst/>
                          <a:latin typeface="+mn-lt"/>
                        </a:rPr>
                        <a:t>Part II above 70</a:t>
                      </a:r>
                      <a:endParaRPr lang="en-GB" sz="1000">
                        <a:effectLst/>
                        <a:latin typeface="+mn-lt"/>
                        <a:ea typeface="Times New Roman" panose="02020603050405020304" pitchFamily="18" charset="0"/>
                      </a:endParaRPr>
                    </a:p>
                  </a:txBody>
                  <a:tcPr marL="68580" marR="68580" marT="0" marB="0"/>
                </a:tc>
                <a:tc>
                  <a:txBody>
                    <a:bodyPr/>
                    <a:lstStyle/>
                    <a:p>
                      <a:pPr algn="ctr">
                        <a:spcAft>
                          <a:spcPts val="0"/>
                        </a:spcAft>
                      </a:pPr>
                      <a:r>
                        <a:rPr lang="en-GB" sz="1100">
                          <a:effectLst/>
                          <a:latin typeface="+mn-lt"/>
                        </a:rPr>
                        <a:t>Merit:</a:t>
                      </a:r>
                      <a:endParaRPr lang="en-GB" sz="1000">
                        <a:effectLst/>
                        <a:latin typeface="+mn-lt"/>
                      </a:endParaRPr>
                    </a:p>
                    <a:p>
                      <a:pPr algn="ctr">
                        <a:spcAft>
                          <a:spcPts val="0"/>
                        </a:spcAft>
                      </a:pPr>
                      <a:r>
                        <a:rPr lang="en-GB" sz="1100">
                          <a:effectLst/>
                          <a:latin typeface="+mn-lt"/>
                        </a:rPr>
                        <a:t>Part I above 50</a:t>
                      </a:r>
                      <a:endParaRPr lang="en-GB" sz="1000">
                        <a:effectLst/>
                        <a:latin typeface="+mn-lt"/>
                      </a:endParaRPr>
                    </a:p>
                    <a:p>
                      <a:pPr algn="ctr">
                        <a:spcAft>
                          <a:spcPts val="0"/>
                        </a:spcAft>
                      </a:pPr>
                      <a:r>
                        <a:rPr lang="en-GB" sz="1100">
                          <a:effectLst/>
                          <a:latin typeface="+mn-lt"/>
                        </a:rPr>
                        <a:t>Part II above 60</a:t>
                      </a:r>
                      <a:endParaRPr lang="en-GB"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853440798"/>
                  </a:ext>
                </a:extLst>
              </a:tr>
              <a:tr h="1039420">
                <a:tc>
                  <a:txBody>
                    <a:bodyPr/>
                    <a:lstStyle/>
                    <a:p>
                      <a:pPr algn="r">
                        <a:spcAft>
                          <a:spcPts val="0"/>
                        </a:spcAft>
                      </a:pPr>
                      <a:r>
                        <a:rPr lang="en-GB" sz="1100">
                          <a:effectLst/>
                          <a:latin typeface="+mn-lt"/>
                        </a:rPr>
                        <a:t>Master of Fine Arts</a:t>
                      </a:r>
                      <a:endParaRPr lang="en-GB" sz="1000">
                        <a:effectLst/>
                        <a:latin typeface="+mn-lt"/>
                        <a:ea typeface="Times New Roman" panose="02020603050405020304" pitchFamily="18" charset="0"/>
                      </a:endParaRPr>
                    </a:p>
                  </a:txBody>
                  <a:tcPr marL="68580" marR="68580" marT="0" marB="0"/>
                </a:tc>
                <a:tc>
                  <a:txBody>
                    <a:bodyPr/>
                    <a:lstStyle/>
                    <a:p>
                      <a:pPr algn="ctr">
                        <a:spcAft>
                          <a:spcPts val="0"/>
                        </a:spcAft>
                      </a:pPr>
                      <a:r>
                        <a:rPr lang="en-GB" sz="1100">
                          <a:effectLst/>
                          <a:latin typeface="+mn-lt"/>
                        </a:rPr>
                        <a:t>Average of best 100 credits</a:t>
                      </a:r>
                      <a:endParaRPr lang="en-GB" sz="1000">
                        <a:effectLst/>
                        <a:latin typeface="+mn-lt"/>
                        <a:ea typeface="Times New Roman" panose="02020603050405020304" pitchFamily="18" charset="0"/>
                      </a:endParaRPr>
                    </a:p>
                  </a:txBody>
                  <a:tcPr marL="68580" marR="68580" marT="0" marB="0"/>
                </a:tc>
                <a:tc>
                  <a:txBody>
                    <a:bodyPr/>
                    <a:lstStyle/>
                    <a:p>
                      <a:pPr algn="ctr">
                        <a:spcAft>
                          <a:spcPts val="0"/>
                        </a:spcAft>
                      </a:pPr>
                      <a:r>
                        <a:rPr lang="en-GB" sz="1100">
                          <a:effectLst/>
                          <a:latin typeface="+mn-lt"/>
                        </a:rPr>
                        <a:t>Average of Part I, II and III</a:t>
                      </a:r>
                      <a:endParaRPr lang="en-GB" sz="1000">
                        <a:effectLst/>
                        <a:latin typeface="+mn-lt"/>
                        <a:ea typeface="Times New Roman" panose="02020603050405020304" pitchFamily="18" charset="0"/>
                      </a:endParaRPr>
                    </a:p>
                  </a:txBody>
                  <a:tcPr marL="68580" marR="68580" marT="0" marB="0"/>
                </a:tc>
                <a:tc>
                  <a:txBody>
                    <a:bodyPr/>
                    <a:lstStyle/>
                    <a:p>
                      <a:pPr algn="ctr">
                        <a:spcAft>
                          <a:spcPts val="0"/>
                        </a:spcAft>
                      </a:pPr>
                      <a:r>
                        <a:rPr lang="en-GB" sz="1100">
                          <a:effectLst/>
                          <a:latin typeface="+mn-lt"/>
                        </a:rPr>
                        <a:t>Distinction: </a:t>
                      </a:r>
                      <a:endParaRPr lang="en-GB" sz="1000">
                        <a:effectLst/>
                        <a:latin typeface="+mn-lt"/>
                      </a:endParaRPr>
                    </a:p>
                    <a:p>
                      <a:pPr algn="ctr">
                        <a:spcAft>
                          <a:spcPts val="0"/>
                        </a:spcAft>
                      </a:pPr>
                      <a:r>
                        <a:rPr lang="en-GB" sz="1100">
                          <a:effectLst/>
                          <a:latin typeface="+mn-lt"/>
                        </a:rPr>
                        <a:t>Part I above 60</a:t>
                      </a:r>
                      <a:endParaRPr lang="en-GB" sz="1000">
                        <a:effectLst/>
                        <a:latin typeface="+mn-lt"/>
                      </a:endParaRPr>
                    </a:p>
                    <a:p>
                      <a:pPr algn="ctr">
                        <a:spcAft>
                          <a:spcPts val="0"/>
                        </a:spcAft>
                      </a:pPr>
                      <a:r>
                        <a:rPr lang="en-GB" sz="1100">
                          <a:effectLst/>
                          <a:latin typeface="+mn-lt"/>
                        </a:rPr>
                        <a:t>Part II and III above 70</a:t>
                      </a:r>
                      <a:endParaRPr lang="en-GB" sz="1000">
                        <a:effectLst/>
                        <a:latin typeface="+mn-lt"/>
                        <a:ea typeface="Times New Roman" panose="02020603050405020304" pitchFamily="18" charset="0"/>
                      </a:endParaRPr>
                    </a:p>
                  </a:txBody>
                  <a:tcPr marL="68580" marR="68580" marT="0" marB="0"/>
                </a:tc>
                <a:tc>
                  <a:txBody>
                    <a:bodyPr/>
                    <a:lstStyle/>
                    <a:p>
                      <a:pPr algn="ctr">
                        <a:spcAft>
                          <a:spcPts val="0"/>
                        </a:spcAft>
                      </a:pPr>
                      <a:r>
                        <a:rPr lang="en-GB" sz="1100">
                          <a:effectLst/>
                          <a:latin typeface="+mn-lt"/>
                        </a:rPr>
                        <a:t>Merit:</a:t>
                      </a:r>
                      <a:endParaRPr lang="en-GB" sz="1000">
                        <a:effectLst/>
                        <a:latin typeface="+mn-lt"/>
                      </a:endParaRPr>
                    </a:p>
                    <a:p>
                      <a:pPr algn="ctr">
                        <a:spcAft>
                          <a:spcPts val="0"/>
                        </a:spcAft>
                      </a:pPr>
                      <a:r>
                        <a:rPr lang="en-GB" sz="1100">
                          <a:effectLst/>
                          <a:latin typeface="+mn-lt"/>
                        </a:rPr>
                        <a:t>Part I above 50</a:t>
                      </a:r>
                      <a:endParaRPr lang="en-GB" sz="1000">
                        <a:effectLst/>
                        <a:latin typeface="+mn-lt"/>
                      </a:endParaRPr>
                    </a:p>
                    <a:p>
                      <a:pPr algn="ctr">
                        <a:spcAft>
                          <a:spcPts val="0"/>
                        </a:spcAft>
                      </a:pPr>
                      <a:r>
                        <a:rPr lang="en-GB" sz="1100">
                          <a:effectLst/>
                          <a:latin typeface="+mn-lt"/>
                        </a:rPr>
                        <a:t>Part II and III above 60</a:t>
                      </a:r>
                      <a:endParaRPr lang="en-GB" sz="1000">
                        <a:effectLst/>
                        <a:latin typeface="+mn-lt"/>
                        <a:ea typeface="Times New Roman" panose="02020603050405020304" pitchFamily="18" charset="0"/>
                      </a:endParaRPr>
                    </a:p>
                  </a:txBody>
                  <a:tcPr marL="68580" marR="68580" marT="0" marB="0"/>
                </a:tc>
                <a:extLst>
                  <a:ext uri="{0D108BD9-81ED-4DB2-BD59-A6C34878D82A}">
                    <a16:rowId xmlns:a16="http://schemas.microsoft.com/office/drawing/2014/main" val="3028299809"/>
                  </a:ext>
                </a:extLst>
              </a:tr>
              <a:tr h="1039420">
                <a:tc>
                  <a:txBody>
                    <a:bodyPr/>
                    <a:lstStyle/>
                    <a:p>
                      <a:pPr algn="r">
                        <a:spcAft>
                          <a:spcPts val="0"/>
                        </a:spcAft>
                      </a:pPr>
                      <a:r>
                        <a:rPr lang="en-GB" sz="1000">
                          <a:effectLst/>
                          <a:latin typeface="+mn-lt"/>
                          <a:ea typeface="Times New Roman" panose="02020603050405020304" pitchFamily="18" charset="0"/>
                        </a:rPr>
                        <a:t>Borderline</a:t>
                      </a:r>
                    </a:p>
                  </a:txBody>
                  <a:tcPr marL="68580" marR="68580" marT="0" marB="0"/>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latin typeface="+mn-lt"/>
                        </a:rPr>
                        <a:t>A student can be considered as borderline if their final overall average mark is no more than 2 percentage points below a classification boundary (i.e. no lower than 68% for a Distinction, no lower than 58% for Merit). The result is deemed to be in the upper of the two classifications surrounding the border if at least half the credits used to calculate the final overall average mark were awarded rounded marks that are above the border.</a:t>
                      </a:r>
                      <a:r>
                        <a:rPr kumimoji="0" lang="en-GB" sz="1200" b="0" i="0" u="none" strike="noStrike" kern="1200" cap="none" spc="0" normalizeH="0" baseline="0" noProof="0">
                          <a:ln>
                            <a:noFill/>
                          </a:ln>
                          <a:solidFill>
                            <a:prstClr val="black"/>
                          </a:solidFill>
                          <a:effectLst/>
                          <a:uLnTx/>
                          <a:uFillTx/>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a:effectLst/>
                        <a:latin typeface="+mn-lt"/>
                        <a:ea typeface="Times New Roman" panose="02020603050405020304" pitchFamily="18" charset="0"/>
                      </a:endParaRPr>
                    </a:p>
                    <a:p>
                      <a:pPr algn="r">
                        <a:spcAft>
                          <a:spcPts val="0"/>
                        </a:spcAft>
                      </a:pPr>
                      <a:r>
                        <a:rPr lang="en-GB" sz="1000">
                          <a:latin typeface="+mn-lt"/>
                        </a:rPr>
                        <a:t> </a:t>
                      </a:r>
                      <a:endParaRPr lang="en-GB" sz="1000">
                        <a:effectLst/>
                        <a:latin typeface="+mn-lt"/>
                        <a:ea typeface="Times New Roman" panose="02020603050405020304" pitchFamily="18" charset="0"/>
                      </a:endParaRPr>
                    </a:p>
                  </a:txBody>
                  <a:tcPr marL="68580" marR="68580" marT="0" marB="0"/>
                </a:tc>
                <a:tc hMerge="1">
                  <a:txBody>
                    <a:bodyPr/>
                    <a:lstStyle/>
                    <a:p>
                      <a:pPr algn="r">
                        <a:spcAft>
                          <a:spcPts val="0"/>
                        </a:spcAft>
                      </a:pPr>
                      <a:endParaRPr lang="en-GB"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r">
                        <a:spcAft>
                          <a:spcPts val="0"/>
                        </a:spcAft>
                      </a:pPr>
                      <a:endParaRPr lang="en-GB"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r">
                        <a:spcAft>
                          <a:spcPts val="0"/>
                        </a:spcAft>
                      </a:pPr>
                      <a:endParaRPr lang="en-GB"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004466999"/>
                  </a:ext>
                </a:extLst>
              </a:tr>
            </a:tbl>
          </a:graphicData>
        </a:graphic>
      </p:graphicFrame>
      <p:sp>
        <p:nvSpPr>
          <p:cNvPr id="6" name="Title 1">
            <a:extLst>
              <a:ext uri="{FF2B5EF4-FFF2-40B4-BE49-F238E27FC236}">
                <a16:creationId xmlns:a16="http://schemas.microsoft.com/office/drawing/2014/main" id="{E91E5134-AC3F-C55E-A4A4-DB150CAFC420}"/>
              </a:ext>
            </a:extLst>
          </p:cNvPr>
          <p:cNvSpPr txBox="1">
            <a:spLocks/>
          </p:cNvSpPr>
          <p:nvPr/>
        </p:nvSpPr>
        <p:spPr>
          <a:xfrm>
            <a:off x="2071657" y="-55125"/>
            <a:ext cx="65875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err="1">
                <a:solidFill>
                  <a:schemeClr val="bg1"/>
                </a:solidFill>
              </a:rPr>
              <a:t>Ôl-raddedig</a:t>
            </a:r>
            <a:r>
              <a:rPr lang="en-GB" sz="4000">
                <a:solidFill>
                  <a:schemeClr val="bg1"/>
                </a:solidFill>
              </a:rPr>
              <a:t> a </a:t>
            </a:r>
            <a:r>
              <a:rPr lang="en-GB" sz="4000" err="1">
                <a:solidFill>
                  <a:schemeClr val="bg1"/>
                </a:solidFill>
              </a:rPr>
              <a:t>Addysgir</a:t>
            </a:r>
            <a:endParaRPr lang="en-GB" sz="4000">
              <a:solidFill>
                <a:schemeClr val="bg1"/>
              </a:solidFill>
            </a:endParaRPr>
          </a:p>
          <a:p>
            <a:r>
              <a:rPr lang="en-GB" sz="4000">
                <a:solidFill>
                  <a:schemeClr val="bg1"/>
                </a:solidFill>
              </a:rPr>
              <a:t>Postgraduate Taught</a:t>
            </a:r>
          </a:p>
        </p:txBody>
      </p:sp>
    </p:spTree>
    <p:extLst>
      <p:ext uri="{BB962C8B-B14F-4D97-AF65-F5344CB8AC3E}">
        <p14:creationId xmlns:p14="http://schemas.microsoft.com/office/powerpoint/2010/main" val="2368520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E1ABA-6EC5-9F71-1BEA-FEA208FBF8D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663CACD-6568-7AC8-49FF-6BD5EC5A09A9}"/>
              </a:ext>
            </a:extLst>
          </p:cNvPr>
          <p:cNvSpPr/>
          <p:nvPr/>
        </p:nvSpPr>
        <p:spPr>
          <a:xfrm>
            <a:off x="0" y="1526171"/>
            <a:ext cx="12192000" cy="1534389"/>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804CE2A-376F-BB0C-C944-0D62CAAB84AA}"/>
              </a:ext>
            </a:extLst>
          </p:cNvPr>
          <p:cNvSpPr/>
          <p:nvPr/>
        </p:nvSpPr>
        <p:spPr>
          <a:xfrm>
            <a:off x="0" y="3174853"/>
            <a:ext cx="12192000" cy="153438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93BCD39-D7C4-285E-A647-00F94294A2AF}"/>
              </a:ext>
            </a:extLst>
          </p:cNvPr>
          <p:cNvSpPr>
            <a:spLocks noGrp="1"/>
          </p:cNvSpPr>
          <p:nvPr>
            <p:ph type="title"/>
          </p:nvPr>
        </p:nvSpPr>
        <p:spPr>
          <a:xfrm>
            <a:off x="911424" y="3656678"/>
            <a:ext cx="10363200" cy="1362075"/>
          </a:xfrm>
        </p:spPr>
        <p:txBody>
          <a:bodyPr/>
          <a:lstStyle/>
          <a:p>
            <a:r>
              <a:rPr lang="en-US">
                <a:solidFill>
                  <a:schemeClr val="bg1"/>
                </a:solidFill>
                <a:ea typeface="ＭＳ Ｐゴシック" panose="020B0600070205080204" pitchFamily="34" charset="-128"/>
              </a:rPr>
              <a:t>External Examiner Report</a:t>
            </a:r>
            <a:endParaRPr lang="en-GB">
              <a:solidFill>
                <a:schemeClr val="bg1"/>
              </a:solidFill>
            </a:endParaRPr>
          </a:p>
        </p:txBody>
      </p:sp>
      <p:sp>
        <p:nvSpPr>
          <p:cNvPr id="3" name="Text Placeholder 2">
            <a:extLst>
              <a:ext uri="{FF2B5EF4-FFF2-40B4-BE49-F238E27FC236}">
                <a16:creationId xmlns:a16="http://schemas.microsoft.com/office/drawing/2014/main" id="{DB9DEA14-FE9C-7899-97A5-0CDDE7C09964}"/>
              </a:ext>
            </a:extLst>
          </p:cNvPr>
          <p:cNvSpPr>
            <a:spLocks noGrp="1"/>
          </p:cNvSpPr>
          <p:nvPr>
            <p:ph type="body" idx="1"/>
          </p:nvPr>
        </p:nvSpPr>
        <p:spPr>
          <a:xfrm>
            <a:off x="911424" y="1844505"/>
            <a:ext cx="10363200" cy="1500187"/>
          </a:xfrm>
        </p:spPr>
        <p:txBody>
          <a:bodyPr/>
          <a:lstStyle/>
          <a:p>
            <a:r>
              <a:rPr lang="en-GB" sz="4000" b="1" cap="all">
                <a:solidFill>
                  <a:schemeClr val="bg1"/>
                </a:solidFill>
                <a:latin typeface="+mj-lt"/>
                <a:ea typeface="ＭＳ Ｐゴシック" panose="020B0600070205080204" pitchFamily="34" charset="-128"/>
                <a:cs typeface="+mj-cs"/>
              </a:rPr>
              <a:t>ADRODDIAD ARHOLWR ALLANOL</a:t>
            </a:r>
          </a:p>
          <a:p>
            <a:endParaRPr lang="en-GB" sz="4000" b="1" cap="all">
              <a:solidFill>
                <a:schemeClr val="bg1"/>
              </a:solidFill>
              <a:latin typeface="+mj-lt"/>
              <a:ea typeface="ＭＳ Ｐゴシック" panose="020B0600070205080204" pitchFamily="34" charset="-128"/>
              <a:cs typeface="+mj-cs"/>
            </a:endParaRPr>
          </a:p>
        </p:txBody>
      </p:sp>
    </p:spTree>
    <p:extLst>
      <p:ext uri="{BB962C8B-B14F-4D97-AF65-F5344CB8AC3E}">
        <p14:creationId xmlns:p14="http://schemas.microsoft.com/office/powerpoint/2010/main" val="21290077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29714-A586-D583-2E14-97ECCA74B9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831A48-A380-D00A-F2D8-966016B68D04}"/>
              </a:ext>
            </a:extLst>
          </p:cNvPr>
          <p:cNvSpPr>
            <a:spLocks noGrp="1"/>
          </p:cNvSpPr>
          <p:nvPr>
            <p:ph type="title"/>
          </p:nvPr>
        </p:nvSpPr>
        <p:spPr/>
        <p:txBody>
          <a:bodyPr>
            <a:normAutofit/>
          </a:bodyPr>
          <a:lstStyle/>
          <a:p>
            <a:pPr algn="ctr"/>
            <a:br>
              <a:rPr lang="en-GB" sz="3600"/>
            </a:br>
            <a:endParaRPr lang="en-GB" sz="3600"/>
          </a:p>
        </p:txBody>
      </p:sp>
      <p:sp>
        <p:nvSpPr>
          <p:cNvPr id="7" name="Content Placeholder 6">
            <a:extLst>
              <a:ext uri="{FF2B5EF4-FFF2-40B4-BE49-F238E27FC236}">
                <a16:creationId xmlns:a16="http://schemas.microsoft.com/office/drawing/2014/main" id="{10260956-9B22-E9D8-FC6D-F92FC5A5898B}"/>
              </a:ext>
            </a:extLst>
          </p:cNvPr>
          <p:cNvSpPr>
            <a:spLocks noGrp="1"/>
          </p:cNvSpPr>
          <p:nvPr>
            <p:ph idx="1"/>
          </p:nvPr>
        </p:nvSpPr>
        <p:spPr>
          <a:xfrm>
            <a:off x="6076062" y="2127958"/>
            <a:ext cx="5721029" cy="2945204"/>
          </a:xfrm>
        </p:spPr>
        <p:txBody>
          <a:bodyPr>
            <a:normAutofit/>
          </a:bodyPr>
          <a:lstStyle/>
          <a:p>
            <a:r>
              <a:rPr lang="en-GB" sz="2000" dirty="0"/>
              <a:t>Due: Normally 31</a:t>
            </a:r>
            <a:r>
              <a:rPr lang="en-GB" sz="2000" baseline="30000" dirty="0"/>
              <a:t>st</a:t>
            </a:r>
            <a:r>
              <a:rPr lang="en-GB" sz="2000" dirty="0"/>
              <a:t> of July or within 2 months of the relevant examination board or the completion of duties for that year</a:t>
            </a:r>
          </a:p>
          <a:p>
            <a:r>
              <a:rPr lang="en-GB" sz="2000" dirty="0"/>
              <a:t>Must be completed before payment is made</a:t>
            </a:r>
          </a:p>
          <a:p>
            <a:r>
              <a:rPr lang="en-GB" sz="2000" u="sng" dirty="0">
                <a:solidFill>
                  <a:srgbClr val="5652AD"/>
                </a:solidFill>
                <a:hlinkClick r:id="rId2"/>
              </a:rPr>
              <a:t>GA3 Annual Module External Examiner's Report (24-25) </a:t>
            </a:r>
            <a:endParaRPr lang="en-GB" sz="2000" u="sng" dirty="0">
              <a:solidFill>
                <a:srgbClr val="5652AD"/>
              </a:solidFill>
            </a:endParaRPr>
          </a:p>
          <a:p>
            <a:r>
              <a:rPr lang="en-GB" sz="2000" dirty="0"/>
              <a:t>Full list of questions in the GA3 online template, to assist before completing the online form</a:t>
            </a:r>
          </a:p>
          <a:p>
            <a:endParaRPr lang="en-GB" sz="2000" dirty="0"/>
          </a:p>
          <a:p>
            <a:endParaRPr lang="en-GB" sz="2000" dirty="0"/>
          </a:p>
        </p:txBody>
      </p:sp>
      <p:sp>
        <p:nvSpPr>
          <p:cNvPr id="3" name="Content Placeholder 6">
            <a:extLst>
              <a:ext uri="{FF2B5EF4-FFF2-40B4-BE49-F238E27FC236}">
                <a16:creationId xmlns:a16="http://schemas.microsoft.com/office/drawing/2014/main" id="{7A464F00-14D2-5B7A-D819-8188314FBD82}"/>
              </a:ext>
            </a:extLst>
          </p:cNvPr>
          <p:cNvSpPr txBox="1">
            <a:spLocks/>
          </p:cNvSpPr>
          <p:nvPr/>
        </p:nvSpPr>
        <p:spPr>
          <a:xfrm>
            <a:off x="140341" y="2127958"/>
            <a:ext cx="5721029" cy="2945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5080">
              <a:lnSpc>
                <a:spcPct val="100600"/>
              </a:lnSpc>
              <a:spcBef>
                <a:spcPts val="85"/>
              </a:spcBef>
            </a:pPr>
            <a:r>
              <a:rPr lang="en-GB" sz="1800" dirty="0" err="1">
                <a:cs typeface="Calibri"/>
              </a:rPr>
              <a:t>I</a:t>
            </a:r>
            <a:r>
              <a:rPr lang="en-GB" sz="1800" dirty="0" err="1">
                <a:cs typeface="DengXian"/>
              </a:rPr>
              <a:t>’</a:t>
            </a:r>
            <a:r>
              <a:rPr lang="en-GB" sz="1800" dirty="0" err="1">
                <a:cs typeface="Calibri"/>
              </a:rPr>
              <a:t>w</a:t>
            </a:r>
            <a:r>
              <a:rPr lang="en-GB" sz="1800" spc="-45" dirty="0">
                <a:cs typeface="Calibri"/>
              </a:rPr>
              <a:t> </a:t>
            </a:r>
            <a:r>
              <a:rPr lang="en-GB" sz="1800" spc="-10" dirty="0" err="1">
                <a:cs typeface="Calibri"/>
              </a:rPr>
              <a:t>ddychwelyd</a:t>
            </a:r>
            <a:r>
              <a:rPr lang="en-GB" sz="1800" spc="-10" dirty="0">
                <a:cs typeface="Calibri"/>
              </a:rPr>
              <a:t>: </a:t>
            </a:r>
            <a:r>
              <a:rPr lang="en-GB" sz="1800" dirty="0">
                <a:cs typeface="Calibri"/>
              </a:rPr>
              <a:t>Fel</a:t>
            </a:r>
            <a:r>
              <a:rPr lang="en-GB" sz="1800" spc="-45" dirty="0">
                <a:cs typeface="Calibri"/>
              </a:rPr>
              <a:t> </a:t>
            </a:r>
            <a:r>
              <a:rPr lang="en-GB" sz="1800" dirty="0" err="1">
                <a:cs typeface="Calibri"/>
              </a:rPr>
              <a:t>arfer</a:t>
            </a:r>
            <a:r>
              <a:rPr lang="en-GB" sz="1800" spc="-35" dirty="0">
                <a:cs typeface="Calibri"/>
              </a:rPr>
              <a:t> </a:t>
            </a:r>
            <a:r>
              <a:rPr lang="en-GB" sz="1800" dirty="0" err="1">
                <a:cs typeface="Calibri"/>
              </a:rPr>
              <a:t>erbyn</a:t>
            </a:r>
            <a:r>
              <a:rPr lang="en-GB" sz="1800" spc="-40" dirty="0">
                <a:cs typeface="Calibri"/>
              </a:rPr>
              <a:t>  </a:t>
            </a:r>
            <a:r>
              <a:rPr lang="en-GB" sz="1800" dirty="0">
                <a:cs typeface="Calibri"/>
              </a:rPr>
              <a:t>31</a:t>
            </a:r>
            <a:r>
              <a:rPr lang="en-GB" sz="1800" spc="-30" dirty="0">
                <a:cs typeface="Calibri"/>
              </a:rPr>
              <a:t> </a:t>
            </a:r>
            <a:r>
              <a:rPr lang="en-GB" sz="1800" spc="-10" dirty="0" err="1">
                <a:cs typeface="Calibri"/>
              </a:rPr>
              <a:t>Gorffennaf</a:t>
            </a:r>
            <a:r>
              <a:rPr lang="en-GB" sz="1800" spc="-40" dirty="0">
                <a:cs typeface="Calibri"/>
              </a:rPr>
              <a:t> </a:t>
            </a:r>
            <a:r>
              <a:rPr lang="en-GB" sz="1800" dirty="0">
                <a:cs typeface="Calibri"/>
              </a:rPr>
              <a:t>neu</a:t>
            </a:r>
            <a:r>
              <a:rPr lang="en-GB" sz="1800" spc="-25" dirty="0">
                <a:cs typeface="Calibri"/>
              </a:rPr>
              <a:t> </a:t>
            </a:r>
            <a:r>
              <a:rPr lang="en-GB" sz="1800" dirty="0">
                <a:cs typeface="Calibri"/>
              </a:rPr>
              <a:t>o</a:t>
            </a:r>
            <a:r>
              <a:rPr lang="en-GB" sz="1800" spc="-40" dirty="0">
                <a:cs typeface="Calibri"/>
              </a:rPr>
              <a:t> </a:t>
            </a:r>
            <a:r>
              <a:rPr lang="en-GB" sz="1800" dirty="0" err="1">
                <a:cs typeface="Calibri"/>
              </a:rPr>
              <a:t>fewn</a:t>
            </a:r>
            <a:r>
              <a:rPr lang="en-GB" sz="1800" spc="-25" dirty="0">
                <a:cs typeface="Calibri"/>
              </a:rPr>
              <a:t> </a:t>
            </a:r>
            <a:r>
              <a:rPr lang="en-GB" sz="1800" dirty="0">
                <a:cs typeface="Calibri"/>
              </a:rPr>
              <a:t>2</a:t>
            </a:r>
            <a:r>
              <a:rPr lang="en-GB" sz="1800" spc="-30" dirty="0">
                <a:cs typeface="Calibri"/>
              </a:rPr>
              <a:t> </a:t>
            </a:r>
            <a:r>
              <a:rPr lang="en-GB" sz="1800" dirty="0" err="1">
                <a:cs typeface="Calibri"/>
              </a:rPr>
              <a:t>fis</a:t>
            </a:r>
            <a:r>
              <a:rPr lang="en-GB" sz="1800" spc="-35" dirty="0">
                <a:cs typeface="Calibri"/>
              </a:rPr>
              <a:t> </a:t>
            </a:r>
            <a:r>
              <a:rPr lang="en-GB" sz="1800" dirty="0" err="1">
                <a:cs typeface="Calibri"/>
              </a:rPr>
              <a:t>i</a:t>
            </a:r>
            <a:r>
              <a:rPr lang="en-GB" sz="1800" dirty="0" err="1">
                <a:cs typeface="Segoe UI"/>
              </a:rPr>
              <a:t>’</a:t>
            </a:r>
            <a:r>
              <a:rPr lang="en-GB" sz="1800" dirty="0" err="1">
                <a:cs typeface="Calibri"/>
              </a:rPr>
              <a:t>r</a:t>
            </a:r>
            <a:r>
              <a:rPr lang="en-GB" sz="1800" spc="-35" dirty="0">
                <a:cs typeface="Calibri"/>
              </a:rPr>
              <a:t> </a:t>
            </a:r>
            <a:r>
              <a:rPr lang="en-GB" sz="1800" dirty="0" err="1">
                <a:cs typeface="Calibri"/>
              </a:rPr>
              <a:t>bwrdd</a:t>
            </a:r>
            <a:r>
              <a:rPr lang="en-GB" sz="1800" spc="-30" dirty="0">
                <a:cs typeface="Calibri"/>
              </a:rPr>
              <a:t> </a:t>
            </a:r>
            <a:r>
              <a:rPr lang="en-GB" sz="1800" dirty="0" err="1">
                <a:cs typeface="Calibri"/>
              </a:rPr>
              <a:t>arholi</a:t>
            </a:r>
            <a:r>
              <a:rPr lang="en-GB" sz="1800" spc="-25" dirty="0">
                <a:cs typeface="Calibri"/>
              </a:rPr>
              <a:t> </a:t>
            </a:r>
            <a:r>
              <a:rPr lang="en-GB" sz="1800" spc="-10" dirty="0" err="1">
                <a:cs typeface="Calibri"/>
              </a:rPr>
              <a:t>perthnasol</a:t>
            </a:r>
            <a:r>
              <a:rPr lang="en-GB" sz="1800" spc="-10" dirty="0">
                <a:cs typeface="Calibri"/>
              </a:rPr>
              <a:t> </a:t>
            </a:r>
            <a:r>
              <a:rPr lang="en-GB" sz="1800" dirty="0">
                <a:cs typeface="Calibri"/>
              </a:rPr>
              <a:t>neu  </a:t>
            </a:r>
            <a:r>
              <a:rPr lang="en-GB" sz="1800" spc="-25" dirty="0">
                <a:cs typeface="Calibri"/>
              </a:rPr>
              <a:t> </a:t>
            </a:r>
            <a:r>
              <a:rPr lang="en-GB" sz="1800" dirty="0" err="1">
                <a:cs typeface="Calibri"/>
              </a:rPr>
              <a:t>gwblhau</a:t>
            </a:r>
            <a:r>
              <a:rPr lang="en-GB" sz="1800" dirty="0" err="1">
                <a:cs typeface="Segoe UI"/>
              </a:rPr>
              <a:t>’</a:t>
            </a:r>
            <a:r>
              <a:rPr lang="en-GB" sz="1800" dirty="0" err="1">
                <a:cs typeface="Calibri"/>
              </a:rPr>
              <a:t>r</a:t>
            </a:r>
            <a:r>
              <a:rPr lang="en-GB" sz="1800" spc="-25" dirty="0">
                <a:cs typeface="Calibri"/>
              </a:rPr>
              <a:t> </a:t>
            </a:r>
            <a:r>
              <a:rPr lang="en-GB" sz="1800" spc="-10" dirty="0" err="1">
                <a:cs typeface="Calibri"/>
              </a:rPr>
              <a:t>dyletswyddau</a:t>
            </a:r>
            <a:r>
              <a:rPr lang="en-GB" sz="1800" spc="-20" dirty="0">
                <a:cs typeface="Calibri"/>
              </a:rPr>
              <a:t> </a:t>
            </a:r>
            <a:r>
              <a:rPr lang="en-GB" sz="1800" dirty="0">
                <a:cs typeface="Calibri"/>
              </a:rPr>
              <a:t>am</a:t>
            </a:r>
            <a:r>
              <a:rPr lang="en-GB" sz="1800" spc="-30" dirty="0">
                <a:cs typeface="Calibri"/>
              </a:rPr>
              <a:t> </a:t>
            </a:r>
            <a:r>
              <a:rPr lang="en-GB" sz="1800" dirty="0">
                <a:cs typeface="Calibri"/>
              </a:rPr>
              <a:t>y</a:t>
            </a:r>
            <a:r>
              <a:rPr lang="en-GB" sz="1800" spc="-30" dirty="0">
                <a:cs typeface="Calibri"/>
              </a:rPr>
              <a:t> </a:t>
            </a:r>
            <a:r>
              <a:rPr lang="en-GB" sz="1800" dirty="0" err="1">
                <a:cs typeface="Calibri"/>
              </a:rPr>
              <a:t>flwyddyn</a:t>
            </a:r>
            <a:r>
              <a:rPr lang="en-GB" sz="1800" spc="-20" dirty="0">
                <a:cs typeface="Calibri"/>
              </a:rPr>
              <a:t> </a:t>
            </a:r>
            <a:r>
              <a:rPr lang="en-GB" sz="1800" spc="-10" dirty="0" err="1">
                <a:cs typeface="Calibri"/>
              </a:rPr>
              <a:t>honno</a:t>
            </a:r>
            <a:r>
              <a:rPr lang="en-GB" sz="1800" spc="-10" dirty="0">
                <a:cs typeface="Calibri"/>
              </a:rPr>
              <a:t>. </a:t>
            </a:r>
          </a:p>
          <a:p>
            <a:pPr marR="5080">
              <a:lnSpc>
                <a:spcPct val="100600"/>
              </a:lnSpc>
              <a:spcBef>
                <a:spcPts val="85"/>
              </a:spcBef>
            </a:pPr>
            <a:r>
              <a:rPr lang="en-GB" sz="1800" dirty="0" err="1">
                <a:cs typeface="Calibri"/>
              </a:rPr>
              <a:t>Rhaid</a:t>
            </a:r>
            <a:r>
              <a:rPr lang="en-GB" sz="1800" spc="-30" dirty="0">
                <a:cs typeface="Calibri"/>
              </a:rPr>
              <a:t> </a:t>
            </a:r>
            <a:r>
              <a:rPr lang="en-GB" sz="1800" dirty="0" err="1">
                <a:cs typeface="Calibri"/>
              </a:rPr>
              <a:t>ei</a:t>
            </a:r>
            <a:r>
              <a:rPr lang="en-GB" sz="1800" spc="-30" dirty="0">
                <a:cs typeface="Calibri"/>
              </a:rPr>
              <a:t> </a:t>
            </a:r>
            <a:r>
              <a:rPr lang="en-GB" sz="1800" dirty="0" err="1">
                <a:cs typeface="Calibri"/>
              </a:rPr>
              <a:t>gwbl</a:t>
            </a:r>
            <a:r>
              <a:rPr lang="en-GB" sz="1800" dirty="0">
                <a:cs typeface="Calibri"/>
              </a:rPr>
              <a:t>-hau</a:t>
            </a:r>
            <a:r>
              <a:rPr lang="en-GB" sz="1800" spc="-25" dirty="0">
                <a:cs typeface="Calibri"/>
              </a:rPr>
              <a:t> </a:t>
            </a:r>
            <a:r>
              <a:rPr lang="en-GB" sz="1800" dirty="0" err="1">
                <a:cs typeface="Calibri"/>
              </a:rPr>
              <a:t>cyn</a:t>
            </a:r>
            <a:r>
              <a:rPr lang="en-GB" sz="1800" spc="-30" dirty="0">
                <a:cs typeface="Calibri"/>
              </a:rPr>
              <a:t> </a:t>
            </a:r>
            <a:r>
              <a:rPr lang="en-GB" sz="1800" dirty="0" err="1">
                <a:cs typeface="Calibri"/>
              </a:rPr>
              <a:t>i</a:t>
            </a:r>
            <a:r>
              <a:rPr lang="en-GB" sz="1800" dirty="0" err="1">
                <a:cs typeface="Segoe UI"/>
              </a:rPr>
              <a:t>’</a:t>
            </a:r>
            <a:r>
              <a:rPr lang="en-GB" sz="1800" dirty="0" err="1">
                <a:cs typeface="Calibri"/>
              </a:rPr>
              <a:t>r</a:t>
            </a:r>
            <a:r>
              <a:rPr lang="en-GB" sz="1800" spc="-30" dirty="0">
                <a:cs typeface="Calibri"/>
              </a:rPr>
              <a:t> </a:t>
            </a:r>
            <a:r>
              <a:rPr lang="en-GB" sz="1800" dirty="0" err="1">
                <a:cs typeface="Calibri"/>
              </a:rPr>
              <a:t>taliad</a:t>
            </a:r>
            <a:r>
              <a:rPr lang="en-GB" sz="1800" spc="-25" dirty="0">
                <a:cs typeface="Calibri"/>
              </a:rPr>
              <a:t> </a:t>
            </a:r>
            <a:r>
              <a:rPr lang="en-GB" sz="1800" dirty="0" err="1">
                <a:cs typeface="Calibri"/>
              </a:rPr>
              <a:t>gael</a:t>
            </a:r>
            <a:r>
              <a:rPr lang="en-GB" sz="1800" spc="-30" dirty="0">
                <a:cs typeface="Calibri"/>
              </a:rPr>
              <a:t> </a:t>
            </a:r>
            <a:r>
              <a:rPr lang="en-GB" sz="1800" dirty="0" err="1">
                <a:cs typeface="Calibri"/>
              </a:rPr>
              <a:t>ei</a:t>
            </a:r>
            <a:r>
              <a:rPr lang="en-GB" sz="1800" spc="-35" dirty="0">
                <a:cs typeface="Calibri"/>
              </a:rPr>
              <a:t> </a:t>
            </a:r>
            <a:r>
              <a:rPr lang="en-GB" sz="1800" spc="-10" dirty="0" err="1">
                <a:cs typeface="Calibri"/>
              </a:rPr>
              <a:t>wneud</a:t>
            </a:r>
            <a:endParaRPr lang="en-GB" sz="1800" spc="-10" dirty="0">
              <a:cs typeface="Calibri"/>
            </a:endParaRPr>
          </a:p>
          <a:p>
            <a:r>
              <a:rPr lang="en-GB" sz="1800" u="sng" dirty="0">
                <a:solidFill>
                  <a:srgbClr val="5652AD"/>
                </a:solidFill>
                <a:hlinkClick r:id="rId3"/>
              </a:rPr>
              <a:t>GA3 </a:t>
            </a:r>
            <a:r>
              <a:rPr lang="en-GB" sz="1800" u="sng" dirty="0" err="1">
                <a:solidFill>
                  <a:srgbClr val="5652AD"/>
                </a:solidFill>
                <a:hlinkClick r:id="rId3"/>
              </a:rPr>
              <a:t>Adroddiad</a:t>
            </a:r>
            <a:r>
              <a:rPr lang="en-GB" sz="1800" u="sng" dirty="0">
                <a:solidFill>
                  <a:srgbClr val="5652AD"/>
                </a:solidFill>
                <a:hlinkClick r:id="rId3"/>
              </a:rPr>
              <a:t> </a:t>
            </a:r>
            <a:r>
              <a:rPr lang="en-GB" sz="1800" u="sng" dirty="0" err="1">
                <a:solidFill>
                  <a:srgbClr val="5652AD"/>
                </a:solidFill>
                <a:hlinkClick r:id="rId3"/>
              </a:rPr>
              <a:t>Blynyddol</a:t>
            </a:r>
            <a:r>
              <a:rPr lang="en-GB" sz="1800" u="sng" dirty="0">
                <a:solidFill>
                  <a:srgbClr val="5652AD"/>
                </a:solidFill>
                <a:hlinkClick r:id="rId3"/>
              </a:rPr>
              <a:t> </a:t>
            </a:r>
            <a:r>
              <a:rPr lang="en-GB" sz="1800" u="sng" dirty="0" err="1">
                <a:solidFill>
                  <a:srgbClr val="5652AD"/>
                </a:solidFill>
                <a:hlinkClick r:id="rId3"/>
              </a:rPr>
              <a:t>Arholwr</a:t>
            </a:r>
            <a:r>
              <a:rPr lang="en-GB" sz="1800" u="sng" dirty="0">
                <a:solidFill>
                  <a:srgbClr val="5652AD"/>
                </a:solidFill>
                <a:hlinkClick r:id="rId3"/>
              </a:rPr>
              <a:t> </a:t>
            </a:r>
            <a:r>
              <a:rPr lang="en-GB" sz="1800" u="sng" dirty="0" err="1">
                <a:solidFill>
                  <a:srgbClr val="5652AD"/>
                </a:solidFill>
                <a:hlinkClick r:id="rId3"/>
              </a:rPr>
              <a:t>Allanol</a:t>
            </a:r>
            <a:r>
              <a:rPr lang="en-GB" sz="1800" u="sng" dirty="0">
                <a:solidFill>
                  <a:srgbClr val="5652AD"/>
                </a:solidFill>
                <a:hlinkClick r:id="rId3"/>
              </a:rPr>
              <a:t> </a:t>
            </a:r>
            <a:r>
              <a:rPr lang="en-GB" sz="1800" u="sng" dirty="0" err="1">
                <a:solidFill>
                  <a:srgbClr val="5652AD"/>
                </a:solidFill>
                <a:hlinkClick r:id="rId3"/>
              </a:rPr>
              <a:t>Modylau</a:t>
            </a:r>
            <a:r>
              <a:rPr lang="en-GB" sz="1800" u="sng" dirty="0">
                <a:solidFill>
                  <a:srgbClr val="5652AD"/>
                </a:solidFill>
                <a:hlinkClick r:id="rId3"/>
              </a:rPr>
              <a:t> (24-25)</a:t>
            </a:r>
            <a:r>
              <a:rPr lang="en-GB" sz="1800" u="sng" dirty="0">
                <a:solidFill>
                  <a:srgbClr val="5652AD"/>
                </a:solidFill>
              </a:rPr>
              <a:t> </a:t>
            </a:r>
          </a:p>
          <a:p>
            <a:r>
              <a:rPr lang="en-GB" sz="1800" spc="-10" dirty="0" err="1">
                <a:cs typeface="Tahoma"/>
              </a:rPr>
              <a:t>Rhestr</a:t>
            </a:r>
            <a:r>
              <a:rPr lang="en-GB" sz="1800" spc="-30" dirty="0">
                <a:cs typeface="Tahoma"/>
              </a:rPr>
              <a:t> </a:t>
            </a:r>
            <a:r>
              <a:rPr lang="en-GB" sz="1800" dirty="0">
                <a:cs typeface="Tahoma"/>
              </a:rPr>
              <a:t>lawn</a:t>
            </a:r>
            <a:r>
              <a:rPr lang="en-GB" sz="1800" spc="-20" dirty="0">
                <a:cs typeface="Tahoma"/>
              </a:rPr>
              <a:t> </a:t>
            </a:r>
            <a:r>
              <a:rPr lang="en-GB" sz="1800" dirty="0">
                <a:cs typeface="Tahoma"/>
              </a:rPr>
              <a:t>o</a:t>
            </a:r>
            <a:r>
              <a:rPr lang="en-GB" sz="1800" spc="-35" dirty="0">
                <a:cs typeface="Tahoma"/>
              </a:rPr>
              <a:t> </a:t>
            </a:r>
            <a:r>
              <a:rPr lang="en-GB" sz="1800" dirty="0" err="1">
                <a:cs typeface="Tahoma"/>
              </a:rPr>
              <a:t>gwestiynau</a:t>
            </a:r>
            <a:r>
              <a:rPr lang="en-GB" sz="1800" spc="-5" dirty="0">
                <a:cs typeface="Tahoma"/>
              </a:rPr>
              <a:t> </a:t>
            </a:r>
            <a:r>
              <a:rPr lang="en-GB" sz="1800" dirty="0" err="1">
                <a:cs typeface="Tahoma"/>
              </a:rPr>
              <a:t>yn</a:t>
            </a:r>
            <a:r>
              <a:rPr lang="en-GB" sz="1800" spc="-25" dirty="0">
                <a:cs typeface="Tahoma"/>
              </a:rPr>
              <a:t> </a:t>
            </a:r>
            <a:r>
              <a:rPr lang="en-GB" sz="1800" dirty="0" err="1">
                <a:cs typeface="Tahoma"/>
              </a:rPr>
              <a:t>nhempled</a:t>
            </a:r>
            <a:r>
              <a:rPr lang="en-GB" sz="1800" spc="-20" dirty="0">
                <a:cs typeface="Tahoma"/>
              </a:rPr>
              <a:t> </a:t>
            </a:r>
            <a:r>
              <a:rPr lang="en-GB" sz="1800" spc="-20" dirty="0" err="1">
                <a:cs typeface="Tahoma"/>
              </a:rPr>
              <a:t>ar-</a:t>
            </a:r>
            <a:r>
              <a:rPr lang="en-GB" sz="1800" dirty="0" err="1">
                <a:cs typeface="Tahoma"/>
              </a:rPr>
              <a:t>lein</a:t>
            </a:r>
            <a:r>
              <a:rPr lang="en-GB" sz="1800" spc="-25" dirty="0">
                <a:cs typeface="Tahoma"/>
              </a:rPr>
              <a:t> </a:t>
            </a:r>
            <a:r>
              <a:rPr lang="en-GB" sz="1800" dirty="0">
                <a:cs typeface="Tahoma"/>
              </a:rPr>
              <a:t>GA3,</a:t>
            </a:r>
            <a:r>
              <a:rPr lang="en-GB" sz="1800" spc="-35" dirty="0">
                <a:cs typeface="Tahoma"/>
              </a:rPr>
              <a:t> </a:t>
            </a:r>
            <a:r>
              <a:rPr lang="en-GB" sz="1800" dirty="0" err="1">
                <a:cs typeface="Tahoma"/>
              </a:rPr>
              <a:t>i</a:t>
            </a:r>
            <a:r>
              <a:rPr lang="en-GB" sz="1800" spc="-50" dirty="0">
                <a:cs typeface="Tahoma"/>
              </a:rPr>
              <a:t> </a:t>
            </a:r>
            <a:r>
              <a:rPr lang="en-GB" sz="1800" dirty="0" err="1">
                <a:cs typeface="Tahoma"/>
              </a:rPr>
              <a:t>fod</a:t>
            </a:r>
            <a:r>
              <a:rPr lang="en-GB" sz="1800" spc="-30" dirty="0">
                <a:cs typeface="Tahoma"/>
              </a:rPr>
              <a:t> </a:t>
            </a:r>
            <a:r>
              <a:rPr lang="en-GB" sz="1800" dirty="0">
                <a:cs typeface="Tahoma"/>
              </a:rPr>
              <a:t>o</a:t>
            </a:r>
            <a:r>
              <a:rPr lang="en-GB" sz="1800" spc="-40" dirty="0">
                <a:cs typeface="Tahoma"/>
              </a:rPr>
              <a:t> </a:t>
            </a:r>
            <a:r>
              <a:rPr lang="en-GB" sz="1800" spc="-10" dirty="0" err="1">
                <a:cs typeface="Tahoma"/>
              </a:rPr>
              <a:t>gymorth</a:t>
            </a:r>
            <a:r>
              <a:rPr lang="en-GB" sz="1800" spc="-15" dirty="0">
                <a:cs typeface="Tahoma"/>
              </a:rPr>
              <a:t> </a:t>
            </a:r>
            <a:r>
              <a:rPr lang="en-GB" sz="1800" dirty="0" err="1">
                <a:cs typeface="Tahoma"/>
              </a:rPr>
              <a:t>cyn</a:t>
            </a:r>
            <a:r>
              <a:rPr lang="en-GB" sz="1800" spc="-40" dirty="0">
                <a:cs typeface="Tahoma"/>
              </a:rPr>
              <a:t> </a:t>
            </a:r>
            <a:r>
              <a:rPr lang="en-GB" sz="1800" dirty="0" err="1">
                <a:cs typeface="Tahoma"/>
              </a:rPr>
              <a:t>llenwi’r</a:t>
            </a:r>
            <a:r>
              <a:rPr lang="en-GB" sz="1800" spc="-40" dirty="0">
                <a:cs typeface="Tahoma"/>
              </a:rPr>
              <a:t> </a:t>
            </a:r>
            <a:r>
              <a:rPr lang="en-GB" sz="1800" dirty="0" err="1">
                <a:cs typeface="Tahoma"/>
              </a:rPr>
              <a:t>ffurflen</a:t>
            </a:r>
            <a:r>
              <a:rPr lang="en-GB" sz="1800" spc="-15" dirty="0">
                <a:cs typeface="Tahoma"/>
              </a:rPr>
              <a:t> </a:t>
            </a:r>
            <a:r>
              <a:rPr lang="en-GB" sz="1800" spc="-20" dirty="0" err="1">
                <a:cs typeface="Tahoma"/>
              </a:rPr>
              <a:t>ar-lein</a:t>
            </a:r>
            <a:endParaRPr lang="en-GB" sz="1800" dirty="0">
              <a:cs typeface="Tahoma"/>
            </a:endParaRPr>
          </a:p>
          <a:p>
            <a:endParaRPr lang="en-GB" sz="1800" dirty="0"/>
          </a:p>
          <a:p>
            <a:endParaRPr lang="en-GB" sz="1800" dirty="0"/>
          </a:p>
          <a:p>
            <a:pPr marR="5080">
              <a:lnSpc>
                <a:spcPct val="100600"/>
              </a:lnSpc>
              <a:spcBef>
                <a:spcPts val="85"/>
              </a:spcBef>
            </a:pPr>
            <a:endParaRPr lang="en-GB" sz="1800" dirty="0">
              <a:cs typeface="Calibri"/>
            </a:endParaRPr>
          </a:p>
        </p:txBody>
      </p:sp>
      <p:cxnSp>
        <p:nvCxnSpPr>
          <p:cNvPr id="4" name="Straight Connector 3">
            <a:extLst>
              <a:ext uri="{FF2B5EF4-FFF2-40B4-BE49-F238E27FC236}">
                <a16:creationId xmlns:a16="http://schemas.microsoft.com/office/drawing/2014/main" id="{2C3220F7-FEB4-3B66-15AC-470267FDA23F}"/>
              </a:ext>
            </a:extLst>
          </p:cNvPr>
          <p:cNvCxnSpPr/>
          <p:nvPr/>
        </p:nvCxnSpPr>
        <p:spPr>
          <a:xfrm>
            <a:off x="5930782" y="273465"/>
            <a:ext cx="0" cy="5212935"/>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0E58CE5-33B3-D4E7-5E51-805C11B2D07B}"/>
              </a:ext>
            </a:extLst>
          </p:cNvPr>
          <p:cNvSpPr txBox="1"/>
          <p:nvPr/>
        </p:nvSpPr>
        <p:spPr>
          <a:xfrm>
            <a:off x="290557" y="1330203"/>
            <a:ext cx="5494946" cy="584775"/>
          </a:xfrm>
          <a:prstGeom prst="rect">
            <a:avLst/>
          </a:prstGeom>
          <a:noFill/>
        </p:spPr>
        <p:txBody>
          <a:bodyPr wrap="square" rtlCol="0">
            <a:spAutoFit/>
          </a:bodyPr>
          <a:lstStyle/>
          <a:p>
            <a:r>
              <a:rPr lang="cy-GB" sz="3200" b="1" noProof="0"/>
              <a:t>Adroddiad Arholwr Allanol</a:t>
            </a:r>
          </a:p>
        </p:txBody>
      </p:sp>
      <p:sp>
        <p:nvSpPr>
          <p:cNvPr id="6" name="TextBox 5">
            <a:extLst>
              <a:ext uri="{FF2B5EF4-FFF2-40B4-BE49-F238E27FC236}">
                <a16:creationId xmlns:a16="http://schemas.microsoft.com/office/drawing/2014/main" id="{3E71AB38-2745-6838-DBAC-30E08435ACF6}"/>
              </a:ext>
            </a:extLst>
          </p:cNvPr>
          <p:cNvSpPr txBox="1"/>
          <p:nvPr/>
        </p:nvSpPr>
        <p:spPr>
          <a:xfrm>
            <a:off x="6076062" y="1330203"/>
            <a:ext cx="5332575" cy="584775"/>
          </a:xfrm>
          <a:prstGeom prst="rect">
            <a:avLst/>
          </a:prstGeom>
          <a:noFill/>
        </p:spPr>
        <p:txBody>
          <a:bodyPr wrap="square" rtlCol="0">
            <a:spAutoFit/>
          </a:bodyPr>
          <a:lstStyle/>
          <a:p>
            <a:r>
              <a:rPr lang="en-GB" sz="3200" b="1"/>
              <a:t>External Examiner Report</a:t>
            </a:r>
          </a:p>
        </p:txBody>
      </p:sp>
    </p:spTree>
    <p:extLst>
      <p:ext uri="{BB962C8B-B14F-4D97-AF65-F5344CB8AC3E}">
        <p14:creationId xmlns:p14="http://schemas.microsoft.com/office/powerpoint/2010/main" val="23928100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E28B7-D98F-AD7F-30E1-D6F4B82F0C5D}"/>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01E1F255-C318-E7A8-7B8B-964CDB75A878}"/>
              </a:ext>
            </a:extLst>
          </p:cNvPr>
          <p:cNvSpPr/>
          <p:nvPr/>
        </p:nvSpPr>
        <p:spPr>
          <a:xfrm>
            <a:off x="0" y="3037046"/>
            <a:ext cx="12192000" cy="1878589"/>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137DE5A-269B-CB21-E7BC-FBC832C3AE6A}"/>
              </a:ext>
            </a:extLst>
          </p:cNvPr>
          <p:cNvSpPr/>
          <p:nvPr/>
        </p:nvSpPr>
        <p:spPr>
          <a:xfrm>
            <a:off x="0" y="4896642"/>
            <a:ext cx="12192000" cy="1878589"/>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D6B0D21-1A63-9F8E-A6BD-FD0D75BA0ADF}"/>
              </a:ext>
            </a:extLst>
          </p:cNvPr>
          <p:cNvSpPr/>
          <p:nvPr/>
        </p:nvSpPr>
        <p:spPr>
          <a:xfrm>
            <a:off x="0" y="1190597"/>
            <a:ext cx="12192000" cy="187858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3B7D22D0-B314-1902-58D9-A8FC76B95C4A}"/>
              </a:ext>
            </a:extLst>
          </p:cNvPr>
          <p:cNvSpPr>
            <a:spLocks noGrp="1"/>
          </p:cNvSpPr>
          <p:nvPr>
            <p:ph type="title"/>
          </p:nvPr>
        </p:nvSpPr>
        <p:spPr>
          <a:xfrm>
            <a:off x="2009344" y="22077"/>
            <a:ext cx="8954491" cy="704690"/>
          </a:xfrm>
        </p:spPr>
        <p:txBody>
          <a:bodyPr>
            <a:normAutofit/>
          </a:bodyPr>
          <a:lstStyle/>
          <a:p>
            <a:r>
              <a:rPr lang="en-GB" err="1">
                <a:solidFill>
                  <a:schemeClr val="bg1"/>
                </a:solidFill>
              </a:rPr>
              <a:t>Adroddiad</a:t>
            </a:r>
            <a:r>
              <a:rPr lang="en-GB">
                <a:solidFill>
                  <a:schemeClr val="bg1"/>
                </a:solidFill>
              </a:rPr>
              <a:t> </a:t>
            </a:r>
            <a:r>
              <a:rPr lang="en-GB" err="1">
                <a:solidFill>
                  <a:schemeClr val="bg1"/>
                </a:solidFill>
              </a:rPr>
              <a:t>Arholwr</a:t>
            </a:r>
            <a:r>
              <a:rPr lang="en-GB">
                <a:solidFill>
                  <a:schemeClr val="bg1"/>
                </a:solidFill>
              </a:rPr>
              <a:t> </a:t>
            </a:r>
            <a:r>
              <a:rPr lang="en-GB" err="1">
                <a:solidFill>
                  <a:schemeClr val="bg1"/>
                </a:solidFill>
              </a:rPr>
              <a:t>Allanol</a:t>
            </a:r>
            <a:endParaRPr lang="en-GB">
              <a:solidFill>
                <a:srgbClr val="FF0000"/>
              </a:solidFill>
              <a:highlight>
                <a:srgbClr val="FFFF00"/>
              </a:highlight>
            </a:endParaRPr>
          </a:p>
        </p:txBody>
      </p:sp>
      <p:sp>
        <p:nvSpPr>
          <p:cNvPr id="16" name="TextBox 15">
            <a:extLst>
              <a:ext uri="{FF2B5EF4-FFF2-40B4-BE49-F238E27FC236}">
                <a16:creationId xmlns:a16="http://schemas.microsoft.com/office/drawing/2014/main" id="{B134590F-2CE4-9E4A-BC24-78FF71B85CA4}"/>
              </a:ext>
            </a:extLst>
          </p:cNvPr>
          <p:cNvSpPr txBox="1"/>
          <p:nvPr/>
        </p:nvSpPr>
        <p:spPr>
          <a:xfrm>
            <a:off x="1196619" y="1630825"/>
            <a:ext cx="2368000" cy="523220"/>
          </a:xfrm>
          <a:prstGeom prst="rect">
            <a:avLst/>
          </a:prstGeom>
          <a:noFill/>
        </p:spPr>
        <p:txBody>
          <a:bodyPr wrap="square" rtlCol="0">
            <a:spAutoFit/>
          </a:bodyPr>
          <a:lstStyle/>
          <a:p>
            <a:pPr algn="ctr"/>
            <a:r>
              <a:rPr lang="cy-GB" sz="1400" noProof="0"/>
              <a:t>Safon y dyfarniad wedi’i chynnal ar lefel briodol</a:t>
            </a:r>
          </a:p>
        </p:txBody>
      </p:sp>
      <p:sp>
        <p:nvSpPr>
          <p:cNvPr id="17" name="TextBox 16">
            <a:extLst>
              <a:ext uri="{FF2B5EF4-FFF2-40B4-BE49-F238E27FC236}">
                <a16:creationId xmlns:a16="http://schemas.microsoft.com/office/drawing/2014/main" id="{B02E17A6-E38F-2346-E5FB-48BCBFC93B46}"/>
              </a:ext>
            </a:extLst>
          </p:cNvPr>
          <p:cNvSpPr txBox="1"/>
          <p:nvPr/>
        </p:nvSpPr>
        <p:spPr>
          <a:xfrm>
            <a:off x="4250368" y="1630825"/>
            <a:ext cx="3703316" cy="523220"/>
          </a:xfrm>
          <a:prstGeom prst="rect">
            <a:avLst/>
          </a:prstGeom>
          <a:noFill/>
        </p:spPr>
        <p:txBody>
          <a:bodyPr wrap="square" rtlCol="0">
            <a:spAutoFit/>
          </a:bodyPr>
          <a:lstStyle/>
          <a:p>
            <a:pPr algn="ctr"/>
            <a:r>
              <a:rPr lang="cy-GB" sz="1400" noProof="0"/>
              <a:t>Safonau perfformiad myfyrwyr yn debyg i raglenni tebyg mewn sefydliadau eraill yn y DU;</a:t>
            </a:r>
          </a:p>
        </p:txBody>
      </p:sp>
      <p:sp>
        <p:nvSpPr>
          <p:cNvPr id="18" name="TextBox 17">
            <a:extLst>
              <a:ext uri="{FF2B5EF4-FFF2-40B4-BE49-F238E27FC236}">
                <a16:creationId xmlns:a16="http://schemas.microsoft.com/office/drawing/2014/main" id="{4015EBA4-9302-E55E-C6F9-9C453527CAE8}"/>
              </a:ext>
            </a:extLst>
          </p:cNvPr>
          <p:cNvSpPr txBox="1"/>
          <p:nvPr/>
        </p:nvSpPr>
        <p:spPr>
          <a:xfrm>
            <a:off x="8447037" y="1630825"/>
            <a:ext cx="3025504" cy="523220"/>
          </a:xfrm>
          <a:prstGeom prst="rect">
            <a:avLst/>
          </a:prstGeom>
          <a:noFill/>
        </p:spPr>
        <p:txBody>
          <a:bodyPr wrap="square" rtlCol="0">
            <a:spAutoFit/>
          </a:bodyPr>
          <a:lstStyle/>
          <a:p>
            <a:pPr algn="ctr"/>
            <a:r>
              <a:rPr lang="cy-GB" sz="1400" noProof="0"/>
              <a:t>Prosesau ar gyfer asesu a phenderfynu ar ddyfarniad yn gadarn ac yn deg.</a:t>
            </a:r>
          </a:p>
        </p:txBody>
      </p:sp>
      <p:sp>
        <p:nvSpPr>
          <p:cNvPr id="22" name="TextBox 21">
            <a:extLst>
              <a:ext uri="{FF2B5EF4-FFF2-40B4-BE49-F238E27FC236}">
                <a16:creationId xmlns:a16="http://schemas.microsoft.com/office/drawing/2014/main" id="{F8B3ABE8-3024-08A2-F224-0BCACD16DD5E}"/>
              </a:ext>
            </a:extLst>
          </p:cNvPr>
          <p:cNvSpPr txBox="1"/>
          <p:nvPr/>
        </p:nvSpPr>
        <p:spPr>
          <a:xfrm>
            <a:off x="3007004" y="3343949"/>
            <a:ext cx="2430090" cy="523220"/>
          </a:xfrm>
          <a:prstGeom prst="rect">
            <a:avLst/>
          </a:prstGeom>
          <a:noFill/>
        </p:spPr>
        <p:txBody>
          <a:bodyPr wrap="square" rtlCol="0">
            <a:spAutoFit/>
          </a:bodyPr>
          <a:lstStyle/>
          <a:p>
            <a:pPr algn="ctr"/>
            <a:r>
              <a:rPr lang="cy-GB" sz="1400" noProof="0"/>
              <a:t>Arfer da ac arloesedd o ran dysgu, addysgu ac asesu</a:t>
            </a:r>
          </a:p>
        </p:txBody>
      </p:sp>
      <p:sp>
        <p:nvSpPr>
          <p:cNvPr id="23" name="TextBox 22">
            <a:extLst>
              <a:ext uri="{FF2B5EF4-FFF2-40B4-BE49-F238E27FC236}">
                <a16:creationId xmlns:a16="http://schemas.microsoft.com/office/drawing/2014/main" id="{85DF5EE2-75C5-F165-72C0-6B28054C2EAC}"/>
              </a:ext>
            </a:extLst>
          </p:cNvPr>
          <p:cNvSpPr txBox="1"/>
          <p:nvPr/>
        </p:nvSpPr>
        <p:spPr>
          <a:xfrm>
            <a:off x="6500953" y="3371801"/>
            <a:ext cx="2934506" cy="523220"/>
          </a:xfrm>
          <a:prstGeom prst="rect">
            <a:avLst/>
          </a:prstGeom>
          <a:noFill/>
        </p:spPr>
        <p:txBody>
          <a:bodyPr wrap="square" rtlCol="0">
            <a:spAutoFit/>
          </a:bodyPr>
          <a:lstStyle/>
          <a:p>
            <a:pPr algn="ctr"/>
            <a:r>
              <a:rPr lang="cy-GB" sz="1400" noProof="0"/>
              <a:t>Cyfleoedd i wella ansawdd y cyfleoedd dysgu a ddarperir i fyfyrwyr</a:t>
            </a:r>
          </a:p>
        </p:txBody>
      </p:sp>
      <p:sp>
        <p:nvSpPr>
          <p:cNvPr id="27" name="TextBox 26">
            <a:extLst>
              <a:ext uri="{FF2B5EF4-FFF2-40B4-BE49-F238E27FC236}">
                <a16:creationId xmlns:a16="http://schemas.microsoft.com/office/drawing/2014/main" id="{517416EA-847C-611A-7AF2-B8B8F6E00516}"/>
              </a:ext>
            </a:extLst>
          </p:cNvPr>
          <p:cNvSpPr txBox="1"/>
          <p:nvPr/>
        </p:nvSpPr>
        <p:spPr>
          <a:xfrm>
            <a:off x="316456" y="5032189"/>
            <a:ext cx="2621504" cy="738664"/>
          </a:xfrm>
          <a:prstGeom prst="rect">
            <a:avLst/>
          </a:prstGeom>
          <a:noFill/>
        </p:spPr>
        <p:txBody>
          <a:bodyPr wrap="square" rtlCol="0">
            <a:spAutoFit/>
          </a:bodyPr>
          <a:lstStyle/>
          <a:p>
            <a:pPr algn="ctr"/>
            <a:r>
              <a:rPr lang="en-GB" sz="1400" err="1"/>
              <a:t>Cadarnhau</a:t>
            </a:r>
            <a:r>
              <a:rPr lang="en-GB" sz="1400"/>
              <a:t> bod </a:t>
            </a:r>
            <a:r>
              <a:rPr lang="en-GB" sz="1400" err="1"/>
              <a:t>digon</a:t>
            </a:r>
            <a:r>
              <a:rPr lang="en-GB" sz="1400"/>
              <a:t> o </a:t>
            </a:r>
            <a:r>
              <a:rPr lang="en-GB" sz="1400" err="1"/>
              <a:t>dystiolaeth</a:t>
            </a:r>
            <a:r>
              <a:rPr lang="en-GB" sz="1400"/>
              <a:t> </a:t>
            </a:r>
            <a:r>
              <a:rPr lang="en-GB" sz="1400" err="1"/>
              <a:t>amserol</a:t>
            </a:r>
            <a:r>
              <a:rPr lang="en-GB" sz="1400"/>
              <a:t> </a:t>
            </a:r>
            <a:r>
              <a:rPr lang="en-GB" sz="1400" err="1"/>
              <a:t>wedi'i</a:t>
            </a:r>
            <a:r>
              <a:rPr lang="en-GB" sz="1400"/>
              <a:t> </a:t>
            </a:r>
            <a:r>
              <a:rPr lang="en-GB" sz="1400" err="1"/>
              <a:t>derbyn</a:t>
            </a:r>
            <a:r>
              <a:rPr lang="en-GB" sz="1400"/>
              <a:t> </a:t>
            </a:r>
            <a:r>
              <a:rPr lang="en-GB" sz="1400" err="1"/>
              <a:t>i</a:t>
            </a:r>
            <a:r>
              <a:rPr lang="en-GB" sz="1400"/>
              <a:t> </a:t>
            </a:r>
            <a:r>
              <a:rPr lang="en-GB" sz="1400" err="1"/>
              <a:t>alluogi</a:t>
            </a:r>
            <a:r>
              <a:rPr lang="en-GB" sz="1400"/>
              <a:t> </a:t>
            </a:r>
            <a:r>
              <a:rPr lang="en-GB" sz="1400" err="1"/>
              <a:t>cyflawni'r</a:t>
            </a:r>
            <a:r>
              <a:rPr lang="en-GB" sz="1400"/>
              <a:t> </a:t>
            </a:r>
            <a:r>
              <a:rPr lang="en-GB" sz="1400" err="1"/>
              <a:t>rôl</a:t>
            </a:r>
            <a:endParaRPr lang="en-GB" sz="1400"/>
          </a:p>
        </p:txBody>
      </p:sp>
      <p:sp>
        <p:nvSpPr>
          <p:cNvPr id="29" name="TextBox 28">
            <a:extLst>
              <a:ext uri="{FF2B5EF4-FFF2-40B4-BE49-F238E27FC236}">
                <a16:creationId xmlns:a16="http://schemas.microsoft.com/office/drawing/2014/main" id="{94B715C6-E3B9-DE93-E987-6909142CD7CB}"/>
              </a:ext>
            </a:extLst>
          </p:cNvPr>
          <p:cNvSpPr txBox="1"/>
          <p:nvPr/>
        </p:nvSpPr>
        <p:spPr>
          <a:xfrm>
            <a:off x="9319641" y="5032189"/>
            <a:ext cx="2766652" cy="573298"/>
          </a:xfrm>
          <a:prstGeom prst="rect">
            <a:avLst/>
          </a:prstGeom>
          <a:noFill/>
        </p:spPr>
        <p:txBody>
          <a:bodyPr wrap="square" rtlCol="0">
            <a:spAutoFit/>
          </a:bodyPr>
          <a:lstStyle/>
          <a:p>
            <a:pPr algn="ctr">
              <a:lnSpc>
                <a:spcPct val="115000"/>
              </a:lnSpc>
              <a:spcAft>
                <a:spcPts val="800"/>
              </a:spcAft>
              <a:buNone/>
            </a:pPr>
            <a:r>
              <a:rPr lang="cy-GB" sz="1400"/>
              <a:t>Rhoi trosolwg o’i gyfnod yn y swydd (pan ddaw i ben)</a:t>
            </a:r>
          </a:p>
        </p:txBody>
      </p:sp>
      <p:sp>
        <p:nvSpPr>
          <p:cNvPr id="31" name="TextBox 30">
            <a:extLst>
              <a:ext uri="{FF2B5EF4-FFF2-40B4-BE49-F238E27FC236}">
                <a16:creationId xmlns:a16="http://schemas.microsoft.com/office/drawing/2014/main" id="{1713E025-258E-BEDF-4A6F-9FBA2B0F99CB}"/>
              </a:ext>
            </a:extLst>
          </p:cNvPr>
          <p:cNvSpPr txBox="1"/>
          <p:nvPr/>
        </p:nvSpPr>
        <p:spPr>
          <a:xfrm>
            <a:off x="6142029" y="5032189"/>
            <a:ext cx="3133684" cy="738664"/>
          </a:xfrm>
          <a:prstGeom prst="rect">
            <a:avLst/>
          </a:prstGeom>
          <a:noFill/>
        </p:spPr>
        <p:txBody>
          <a:bodyPr wrap="square" rtlCol="0">
            <a:spAutoFit/>
          </a:bodyPr>
          <a:lstStyle/>
          <a:p>
            <a:pPr algn="ctr"/>
            <a:r>
              <a:rPr lang="en-GB" sz="1400" err="1"/>
              <a:t>Ymdrin</a:t>
            </a:r>
            <a:r>
              <a:rPr lang="en-GB" sz="1400"/>
              <a:t> ag </a:t>
            </a:r>
            <a:r>
              <a:rPr lang="en-GB" sz="1400" err="1"/>
              <a:t>unrhyw</a:t>
            </a:r>
            <a:r>
              <a:rPr lang="en-GB" sz="1400"/>
              <a:t> </a:t>
            </a:r>
            <a:r>
              <a:rPr lang="en-GB" sz="1400" err="1"/>
              <a:t>faterion</a:t>
            </a:r>
            <a:r>
              <a:rPr lang="en-GB" sz="1400"/>
              <a:t> </a:t>
            </a:r>
            <a:r>
              <a:rPr lang="en-GB" sz="1400" err="1"/>
              <a:t>yn</a:t>
            </a:r>
            <a:r>
              <a:rPr lang="en-GB" sz="1400"/>
              <a:t> </a:t>
            </a:r>
            <a:r>
              <a:rPr lang="en-GB" sz="1400" err="1"/>
              <a:t>unol</a:t>
            </a:r>
            <a:r>
              <a:rPr lang="en-GB" sz="1400"/>
              <a:t> â </a:t>
            </a:r>
            <a:r>
              <a:rPr lang="en-GB" sz="1400" err="1"/>
              <a:t>gofynion</a:t>
            </a:r>
            <a:r>
              <a:rPr lang="en-GB" sz="1400"/>
              <a:t> </a:t>
            </a:r>
            <a:r>
              <a:rPr lang="en-GB" sz="1400" err="1"/>
              <a:t>penodol</a:t>
            </a:r>
            <a:r>
              <a:rPr lang="en-GB" sz="1400"/>
              <a:t> </a:t>
            </a:r>
            <a:r>
              <a:rPr lang="en-GB" sz="1400" err="1"/>
              <a:t>unrhyw</a:t>
            </a:r>
            <a:r>
              <a:rPr lang="en-GB" sz="1400"/>
              <a:t> </a:t>
            </a:r>
            <a:r>
              <a:rPr lang="en-GB" sz="1400" err="1"/>
              <a:t>gorff</a:t>
            </a:r>
            <a:r>
              <a:rPr lang="en-GB" sz="1400"/>
              <a:t> </a:t>
            </a:r>
            <a:r>
              <a:rPr lang="en-GB" sz="1400" err="1"/>
              <a:t>proffesiynol</a:t>
            </a:r>
            <a:r>
              <a:rPr lang="en-GB" sz="1400"/>
              <a:t> </a:t>
            </a:r>
            <a:r>
              <a:rPr lang="en-GB" sz="1400" err="1"/>
              <a:t>perthnasol</a:t>
            </a:r>
            <a:endParaRPr lang="en-GB" sz="1400"/>
          </a:p>
        </p:txBody>
      </p:sp>
      <p:sp>
        <p:nvSpPr>
          <p:cNvPr id="33" name="TextBox 32">
            <a:extLst>
              <a:ext uri="{FF2B5EF4-FFF2-40B4-BE49-F238E27FC236}">
                <a16:creationId xmlns:a16="http://schemas.microsoft.com/office/drawing/2014/main" id="{05B4F9DC-02AF-470E-E8C2-C2A7B50C67A7}"/>
              </a:ext>
            </a:extLst>
          </p:cNvPr>
          <p:cNvSpPr txBox="1"/>
          <p:nvPr/>
        </p:nvSpPr>
        <p:spPr>
          <a:xfrm>
            <a:off x="3132882" y="5032189"/>
            <a:ext cx="3048640" cy="954107"/>
          </a:xfrm>
          <a:prstGeom prst="rect">
            <a:avLst/>
          </a:prstGeom>
          <a:noFill/>
        </p:spPr>
        <p:txBody>
          <a:bodyPr wrap="square" rtlCol="0">
            <a:spAutoFit/>
          </a:bodyPr>
          <a:lstStyle/>
          <a:p>
            <a:pPr algn="ctr"/>
            <a:r>
              <a:rPr lang="en-GB" sz="1400" err="1"/>
              <a:t>Datgan</a:t>
            </a:r>
            <a:r>
              <a:rPr lang="en-GB" sz="1400"/>
              <a:t> a </a:t>
            </a:r>
            <a:r>
              <a:rPr lang="en-GB" sz="1400" err="1"/>
              <a:t>yw</a:t>
            </a:r>
            <a:r>
              <a:rPr lang="en-GB" sz="1400"/>
              <a:t> </a:t>
            </a:r>
            <a:r>
              <a:rPr lang="en-GB" sz="1400" err="1"/>
              <a:t>materion</a:t>
            </a:r>
            <a:r>
              <a:rPr lang="en-GB" sz="1400"/>
              <a:t> a </a:t>
            </a:r>
            <a:r>
              <a:rPr lang="en-GB" sz="1400" err="1"/>
              <a:t>godwyd</a:t>
            </a:r>
            <a:r>
              <a:rPr lang="en-GB" sz="1400"/>
              <a:t> </a:t>
            </a:r>
            <a:r>
              <a:rPr lang="en-GB" sz="1400" err="1"/>
              <a:t>yn</a:t>
            </a:r>
            <a:r>
              <a:rPr lang="en-GB" sz="1400"/>
              <a:t> yr </a:t>
            </a:r>
            <a:r>
              <a:rPr lang="en-GB" sz="1400" err="1"/>
              <a:t>adroddiad</a:t>
            </a:r>
            <a:r>
              <a:rPr lang="en-GB" sz="1400"/>
              <a:t>(au) </a:t>
            </a:r>
            <a:r>
              <a:rPr lang="en-GB" sz="1400" err="1"/>
              <a:t>blaenorol</a:t>
            </a:r>
            <a:r>
              <a:rPr lang="en-GB" sz="1400"/>
              <a:t> </a:t>
            </a:r>
            <a:r>
              <a:rPr lang="en-GB" sz="1400" err="1"/>
              <a:t>wedi</a:t>
            </a:r>
            <a:r>
              <a:rPr lang="en-GB" sz="1400"/>
              <a:t> </a:t>
            </a:r>
            <a:r>
              <a:rPr lang="en-GB" sz="1400" err="1"/>
              <a:t>cael</a:t>
            </a:r>
            <a:r>
              <a:rPr lang="en-GB" sz="1400"/>
              <a:t>, neu </a:t>
            </a:r>
            <a:r>
              <a:rPr lang="en-GB" sz="1400" err="1"/>
              <a:t>yn</a:t>
            </a:r>
            <a:r>
              <a:rPr lang="en-GB" sz="1400"/>
              <a:t> </a:t>
            </a:r>
            <a:r>
              <a:rPr lang="en-GB" sz="1400" err="1"/>
              <a:t>cael</a:t>
            </a:r>
            <a:r>
              <a:rPr lang="en-GB" sz="1400"/>
              <a:t>, </a:t>
            </a:r>
            <a:r>
              <a:rPr lang="en-GB" sz="1400" err="1"/>
              <a:t>eu</a:t>
            </a:r>
            <a:r>
              <a:rPr lang="en-GB" sz="1400"/>
              <a:t> trin </a:t>
            </a:r>
            <a:r>
              <a:rPr lang="en-GB" sz="1400" err="1"/>
              <a:t>yn</a:t>
            </a:r>
            <a:r>
              <a:rPr lang="en-GB" sz="1400"/>
              <a:t> </a:t>
            </a:r>
            <a:r>
              <a:rPr lang="en-GB" sz="1400" err="1"/>
              <a:t>foddhaol</a:t>
            </a:r>
            <a:endParaRPr lang="en-GB" sz="1400"/>
          </a:p>
          <a:p>
            <a:pPr algn="ctr">
              <a:buFont typeface="Wingdings" panose="05000000000000000000" pitchFamily="2" charset="2"/>
              <a:buChar char="Ø"/>
            </a:pPr>
            <a:endParaRPr lang="en-GB" sz="1400"/>
          </a:p>
        </p:txBody>
      </p:sp>
      <p:cxnSp>
        <p:nvCxnSpPr>
          <p:cNvPr id="41" name="Straight Connector 40">
            <a:extLst>
              <a:ext uri="{FF2B5EF4-FFF2-40B4-BE49-F238E27FC236}">
                <a16:creationId xmlns:a16="http://schemas.microsoft.com/office/drawing/2014/main" id="{60666FF6-066D-87F5-D450-8060D67F3C01}"/>
              </a:ext>
            </a:extLst>
          </p:cNvPr>
          <p:cNvCxnSpPr>
            <a:cxnSpLocks/>
          </p:cNvCxnSpPr>
          <p:nvPr/>
        </p:nvCxnSpPr>
        <p:spPr>
          <a:xfrm>
            <a:off x="1366140" y="2202584"/>
            <a:ext cx="207630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D3B0564-A59D-E411-B9FC-126D01C73B5F}"/>
              </a:ext>
            </a:extLst>
          </p:cNvPr>
          <p:cNvSpPr txBox="1"/>
          <p:nvPr/>
        </p:nvSpPr>
        <p:spPr>
          <a:xfrm>
            <a:off x="74382" y="1190597"/>
            <a:ext cx="3027634" cy="369332"/>
          </a:xfrm>
          <a:prstGeom prst="rect">
            <a:avLst/>
          </a:prstGeom>
          <a:noFill/>
        </p:spPr>
        <p:txBody>
          <a:bodyPr wrap="square" rtlCol="0">
            <a:spAutoFit/>
          </a:bodyPr>
          <a:lstStyle/>
          <a:p>
            <a:r>
              <a:rPr lang="en-GB" b="1" err="1"/>
              <a:t>Cadarnhhau</a:t>
            </a:r>
            <a:r>
              <a:rPr lang="en-GB" b="1"/>
              <a:t>   |   Confirm</a:t>
            </a:r>
          </a:p>
        </p:txBody>
      </p:sp>
      <p:sp>
        <p:nvSpPr>
          <p:cNvPr id="44" name="TextBox 43">
            <a:extLst>
              <a:ext uri="{FF2B5EF4-FFF2-40B4-BE49-F238E27FC236}">
                <a16:creationId xmlns:a16="http://schemas.microsoft.com/office/drawing/2014/main" id="{037BA2B1-D552-0FBA-795F-F2DF3C53BA8E}"/>
              </a:ext>
            </a:extLst>
          </p:cNvPr>
          <p:cNvSpPr txBox="1"/>
          <p:nvPr/>
        </p:nvSpPr>
        <p:spPr>
          <a:xfrm>
            <a:off x="74382" y="3076803"/>
            <a:ext cx="2583516" cy="369332"/>
          </a:xfrm>
          <a:prstGeom prst="rect">
            <a:avLst/>
          </a:prstGeom>
          <a:noFill/>
        </p:spPr>
        <p:txBody>
          <a:bodyPr wrap="square" rtlCol="0">
            <a:spAutoFit/>
          </a:bodyPr>
          <a:lstStyle/>
          <a:p>
            <a:r>
              <a:rPr lang="en-GB" b="1" err="1"/>
              <a:t>Sylwadau</a:t>
            </a:r>
            <a:r>
              <a:rPr lang="en-GB" b="1"/>
              <a:t>   |   Comment</a:t>
            </a:r>
          </a:p>
        </p:txBody>
      </p:sp>
      <p:sp>
        <p:nvSpPr>
          <p:cNvPr id="2" name="TextBox 1">
            <a:extLst>
              <a:ext uri="{FF2B5EF4-FFF2-40B4-BE49-F238E27FC236}">
                <a16:creationId xmlns:a16="http://schemas.microsoft.com/office/drawing/2014/main" id="{47C026FF-D74D-9A7E-FE69-711C0D69A91C}"/>
              </a:ext>
            </a:extLst>
          </p:cNvPr>
          <p:cNvSpPr txBox="1"/>
          <p:nvPr/>
        </p:nvSpPr>
        <p:spPr>
          <a:xfrm>
            <a:off x="1137715" y="2289994"/>
            <a:ext cx="2485808" cy="523220"/>
          </a:xfrm>
          <a:prstGeom prst="rect">
            <a:avLst/>
          </a:prstGeom>
          <a:noFill/>
        </p:spPr>
        <p:txBody>
          <a:bodyPr wrap="square" rtlCol="0">
            <a:spAutoFit/>
          </a:bodyPr>
          <a:lstStyle/>
          <a:p>
            <a:pPr algn="ctr"/>
            <a:r>
              <a:rPr lang="en-GB" sz="1400"/>
              <a:t>Standard of award maintained at appropriate level</a:t>
            </a:r>
          </a:p>
        </p:txBody>
      </p:sp>
      <p:sp>
        <p:nvSpPr>
          <p:cNvPr id="3" name="TextBox 2">
            <a:extLst>
              <a:ext uri="{FF2B5EF4-FFF2-40B4-BE49-F238E27FC236}">
                <a16:creationId xmlns:a16="http://schemas.microsoft.com/office/drawing/2014/main" id="{09A94D28-2B7D-618F-0DD3-E7BACF38DD0B}"/>
              </a:ext>
            </a:extLst>
          </p:cNvPr>
          <p:cNvSpPr txBox="1"/>
          <p:nvPr/>
        </p:nvSpPr>
        <p:spPr>
          <a:xfrm>
            <a:off x="4495180" y="2185054"/>
            <a:ext cx="3213692" cy="738664"/>
          </a:xfrm>
          <a:prstGeom prst="rect">
            <a:avLst/>
          </a:prstGeom>
          <a:noFill/>
        </p:spPr>
        <p:txBody>
          <a:bodyPr wrap="square" rtlCol="0">
            <a:spAutoFit/>
          </a:bodyPr>
          <a:lstStyle/>
          <a:p>
            <a:pPr algn="ctr"/>
            <a:r>
              <a:rPr lang="en-GB" sz="1400"/>
              <a:t>Standards of student performance are comparable with similar programmes in other UK institutions;</a:t>
            </a:r>
          </a:p>
        </p:txBody>
      </p:sp>
      <p:sp>
        <p:nvSpPr>
          <p:cNvPr id="5" name="TextBox 4">
            <a:extLst>
              <a:ext uri="{FF2B5EF4-FFF2-40B4-BE49-F238E27FC236}">
                <a16:creationId xmlns:a16="http://schemas.microsoft.com/office/drawing/2014/main" id="{7F6C2F2C-AF8C-D5EE-8DBC-DCBE5ECC095A}"/>
              </a:ext>
            </a:extLst>
          </p:cNvPr>
          <p:cNvSpPr txBox="1"/>
          <p:nvPr/>
        </p:nvSpPr>
        <p:spPr>
          <a:xfrm>
            <a:off x="8473931" y="2206857"/>
            <a:ext cx="2971716" cy="738664"/>
          </a:xfrm>
          <a:prstGeom prst="rect">
            <a:avLst/>
          </a:prstGeom>
          <a:noFill/>
        </p:spPr>
        <p:txBody>
          <a:bodyPr wrap="square" rtlCol="0">
            <a:spAutoFit/>
          </a:bodyPr>
          <a:lstStyle/>
          <a:p>
            <a:pPr algn="ctr"/>
            <a:r>
              <a:rPr lang="en-GB" sz="1400"/>
              <a:t>Processes for assessment and determination of award are sound and fairly conducted.</a:t>
            </a:r>
          </a:p>
        </p:txBody>
      </p:sp>
      <p:sp>
        <p:nvSpPr>
          <p:cNvPr id="6" name="TextBox 5">
            <a:extLst>
              <a:ext uri="{FF2B5EF4-FFF2-40B4-BE49-F238E27FC236}">
                <a16:creationId xmlns:a16="http://schemas.microsoft.com/office/drawing/2014/main" id="{2F27A7AB-E7A1-3627-DEB5-A6FF6B0750AE}"/>
              </a:ext>
            </a:extLst>
          </p:cNvPr>
          <p:cNvSpPr txBox="1"/>
          <p:nvPr/>
        </p:nvSpPr>
        <p:spPr>
          <a:xfrm>
            <a:off x="2945477" y="3874786"/>
            <a:ext cx="2553144" cy="738664"/>
          </a:xfrm>
          <a:prstGeom prst="rect">
            <a:avLst/>
          </a:prstGeom>
          <a:noFill/>
        </p:spPr>
        <p:txBody>
          <a:bodyPr wrap="square" rtlCol="0">
            <a:spAutoFit/>
          </a:bodyPr>
          <a:lstStyle/>
          <a:p>
            <a:pPr algn="ctr"/>
            <a:r>
              <a:rPr lang="en-GB" sz="1400"/>
              <a:t>Good practice and innovation relating to learning, teaching and assessment</a:t>
            </a:r>
          </a:p>
        </p:txBody>
      </p:sp>
      <p:sp>
        <p:nvSpPr>
          <p:cNvPr id="7" name="TextBox 6">
            <a:extLst>
              <a:ext uri="{FF2B5EF4-FFF2-40B4-BE49-F238E27FC236}">
                <a16:creationId xmlns:a16="http://schemas.microsoft.com/office/drawing/2014/main" id="{BAA3C67B-0D5F-6227-57CB-16AF523CA38E}"/>
              </a:ext>
            </a:extLst>
          </p:cNvPr>
          <p:cNvSpPr txBox="1"/>
          <p:nvPr/>
        </p:nvSpPr>
        <p:spPr>
          <a:xfrm>
            <a:off x="6522097" y="3931577"/>
            <a:ext cx="2892218" cy="738664"/>
          </a:xfrm>
          <a:prstGeom prst="rect">
            <a:avLst/>
          </a:prstGeom>
          <a:noFill/>
        </p:spPr>
        <p:txBody>
          <a:bodyPr wrap="square" rtlCol="0">
            <a:spAutoFit/>
          </a:bodyPr>
          <a:lstStyle/>
          <a:p>
            <a:pPr algn="ctr"/>
            <a:r>
              <a:rPr lang="en-GB" sz="1400"/>
              <a:t>Opportunities to enhance the quality of the learning opportunities provided to students</a:t>
            </a:r>
          </a:p>
        </p:txBody>
      </p:sp>
      <p:sp>
        <p:nvSpPr>
          <p:cNvPr id="8" name="TextBox 7">
            <a:extLst>
              <a:ext uri="{FF2B5EF4-FFF2-40B4-BE49-F238E27FC236}">
                <a16:creationId xmlns:a16="http://schemas.microsoft.com/office/drawing/2014/main" id="{132B01E8-901B-3A0A-8A22-FC2A86CC005E}"/>
              </a:ext>
            </a:extLst>
          </p:cNvPr>
          <p:cNvSpPr txBox="1"/>
          <p:nvPr/>
        </p:nvSpPr>
        <p:spPr>
          <a:xfrm>
            <a:off x="316456" y="5838595"/>
            <a:ext cx="2621504" cy="738664"/>
          </a:xfrm>
          <a:prstGeom prst="rect">
            <a:avLst/>
          </a:prstGeom>
          <a:noFill/>
        </p:spPr>
        <p:txBody>
          <a:bodyPr wrap="square" rtlCol="0">
            <a:spAutoFit/>
          </a:bodyPr>
          <a:lstStyle/>
          <a:p>
            <a:pPr algn="ctr"/>
            <a:r>
              <a:rPr lang="en-GB" sz="1400"/>
              <a:t>Confirm that sufficient timely evidence was received to enable the role to be fulfilled </a:t>
            </a:r>
          </a:p>
        </p:txBody>
      </p:sp>
      <p:sp>
        <p:nvSpPr>
          <p:cNvPr id="9" name="TextBox 8">
            <a:extLst>
              <a:ext uri="{FF2B5EF4-FFF2-40B4-BE49-F238E27FC236}">
                <a16:creationId xmlns:a16="http://schemas.microsoft.com/office/drawing/2014/main" id="{4C47C3BE-B34E-5318-59B6-C1D966D0E869}"/>
              </a:ext>
            </a:extLst>
          </p:cNvPr>
          <p:cNvSpPr txBox="1"/>
          <p:nvPr/>
        </p:nvSpPr>
        <p:spPr>
          <a:xfrm>
            <a:off x="9562464" y="5838595"/>
            <a:ext cx="2461852" cy="523220"/>
          </a:xfrm>
          <a:prstGeom prst="rect">
            <a:avLst/>
          </a:prstGeom>
          <a:noFill/>
        </p:spPr>
        <p:txBody>
          <a:bodyPr wrap="square" rtlCol="0">
            <a:spAutoFit/>
          </a:bodyPr>
          <a:lstStyle/>
          <a:p>
            <a:pPr algn="ctr"/>
            <a:r>
              <a:rPr lang="en-GB" sz="1400"/>
              <a:t>Give an overview of their term of office (when concluded)</a:t>
            </a:r>
          </a:p>
        </p:txBody>
      </p:sp>
      <p:sp>
        <p:nvSpPr>
          <p:cNvPr id="10" name="TextBox 9">
            <a:extLst>
              <a:ext uri="{FF2B5EF4-FFF2-40B4-BE49-F238E27FC236}">
                <a16:creationId xmlns:a16="http://schemas.microsoft.com/office/drawing/2014/main" id="{F28EBF05-9AFA-9B25-DDF0-01C982825BA8}"/>
              </a:ext>
            </a:extLst>
          </p:cNvPr>
          <p:cNvSpPr txBox="1"/>
          <p:nvPr/>
        </p:nvSpPr>
        <p:spPr>
          <a:xfrm>
            <a:off x="6587071" y="5838595"/>
            <a:ext cx="2352650" cy="954107"/>
          </a:xfrm>
          <a:prstGeom prst="rect">
            <a:avLst/>
          </a:prstGeom>
          <a:noFill/>
        </p:spPr>
        <p:txBody>
          <a:bodyPr wrap="square" rtlCol="0">
            <a:spAutoFit/>
          </a:bodyPr>
          <a:lstStyle/>
          <a:p>
            <a:pPr algn="ctr"/>
            <a:r>
              <a:rPr lang="en-GB" sz="1400"/>
              <a:t>Address any issues as specifically required by any relevant professional body</a:t>
            </a:r>
          </a:p>
          <a:p>
            <a:pPr algn="ctr">
              <a:buFont typeface="Wingdings" panose="05000000000000000000" pitchFamily="2" charset="2"/>
              <a:buChar char="Ø"/>
            </a:pPr>
            <a:endParaRPr lang="en-GB" sz="1400"/>
          </a:p>
        </p:txBody>
      </p:sp>
      <p:sp>
        <p:nvSpPr>
          <p:cNvPr id="11" name="TextBox 10">
            <a:extLst>
              <a:ext uri="{FF2B5EF4-FFF2-40B4-BE49-F238E27FC236}">
                <a16:creationId xmlns:a16="http://schemas.microsoft.com/office/drawing/2014/main" id="{12169037-38A6-9A56-522B-B291C20D6522}"/>
              </a:ext>
            </a:extLst>
          </p:cNvPr>
          <p:cNvSpPr txBox="1"/>
          <p:nvPr/>
        </p:nvSpPr>
        <p:spPr>
          <a:xfrm>
            <a:off x="3218404" y="5838595"/>
            <a:ext cx="2877596" cy="738664"/>
          </a:xfrm>
          <a:prstGeom prst="rect">
            <a:avLst/>
          </a:prstGeom>
          <a:noFill/>
        </p:spPr>
        <p:txBody>
          <a:bodyPr wrap="square" rtlCol="0">
            <a:spAutoFit/>
          </a:bodyPr>
          <a:lstStyle/>
          <a:p>
            <a:pPr algn="ctr"/>
            <a:r>
              <a:rPr lang="en-GB" sz="1400"/>
              <a:t>State whether issues raised in the previous report(s) have been, or are being, addressed to their satisfaction</a:t>
            </a:r>
          </a:p>
        </p:txBody>
      </p:sp>
      <p:sp>
        <p:nvSpPr>
          <p:cNvPr id="12" name="Title 3">
            <a:extLst>
              <a:ext uri="{FF2B5EF4-FFF2-40B4-BE49-F238E27FC236}">
                <a16:creationId xmlns:a16="http://schemas.microsoft.com/office/drawing/2014/main" id="{4C49A48F-BBAD-8CB0-FB10-ADECEB4A5576}"/>
              </a:ext>
            </a:extLst>
          </p:cNvPr>
          <p:cNvSpPr txBox="1">
            <a:spLocks/>
          </p:cNvSpPr>
          <p:nvPr/>
        </p:nvSpPr>
        <p:spPr>
          <a:xfrm>
            <a:off x="2009345" y="183473"/>
            <a:ext cx="79504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chemeClr val="bg1"/>
                </a:solidFill>
              </a:rPr>
              <a:t>External Examiner Report</a:t>
            </a:r>
          </a:p>
        </p:txBody>
      </p:sp>
      <p:cxnSp>
        <p:nvCxnSpPr>
          <p:cNvPr id="46" name="Straight Connector 45">
            <a:extLst>
              <a:ext uri="{FF2B5EF4-FFF2-40B4-BE49-F238E27FC236}">
                <a16:creationId xmlns:a16="http://schemas.microsoft.com/office/drawing/2014/main" id="{5501305C-4928-3D5D-6002-C38F1D0598C1}"/>
              </a:ext>
            </a:extLst>
          </p:cNvPr>
          <p:cNvCxnSpPr>
            <a:cxnSpLocks/>
          </p:cNvCxnSpPr>
          <p:nvPr/>
        </p:nvCxnSpPr>
        <p:spPr>
          <a:xfrm>
            <a:off x="5057846" y="2202584"/>
            <a:ext cx="207630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11E93CC-D1CB-8C4E-8A8A-D19F6A842405}"/>
              </a:ext>
            </a:extLst>
          </p:cNvPr>
          <p:cNvCxnSpPr>
            <a:cxnSpLocks/>
          </p:cNvCxnSpPr>
          <p:nvPr/>
        </p:nvCxnSpPr>
        <p:spPr>
          <a:xfrm>
            <a:off x="8939721" y="2202584"/>
            <a:ext cx="207630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FDFB6F3-90F4-56D8-6381-70EA8B3748FE}"/>
              </a:ext>
            </a:extLst>
          </p:cNvPr>
          <p:cNvCxnSpPr>
            <a:cxnSpLocks/>
          </p:cNvCxnSpPr>
          <p:nvPr/>
        </p:nvCxnSpPr>
        <p:spPr>
          <a:xfrm>
            <a:off x="3218404" y="3895021"/>
            <a:ext cx="207630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41CF930-25C1-234E-3F14-2221E847840A}"/>
              </a:ext>
            </a:extLst>
          </p:cNvPr>
          <p:cNvCxnSpPr>
            <a:cxnSpLocks/>
          </p:cNvCxnSpPr>
          <p:nvPr/>
        </p:nvCxnSpPr>
        <p:spPr>
          <a:xfrm>
            <a:off x="6973841" y="3895021"/>
            <a:ext cx="207630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C329D66-9D69-4532-A86D-3375C4F4842D}"/>
              </a:ext>
            </a:extLst>
          </p:cNvPr>
          <p:cNvCxnSpPr>
            <a:cxnSpLocks/>
          </p:cNvCxnSpPr>
          <p:nvPr/>
        </p:nvCxnSpPr>
        <p:spPr>
          <a:xfrm>
            <a:off x="550045" y="5838595"/>
            <a:ext cx="207630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18272CD8-AD7E-86E9-2387-D1DB7990D978}"/>
              </a:ext>
            </a:extLst>
          </p:cNvPr>
          <p:cNvCxnSpPr>
            <a:cxnSpLocks/>
          </p:cNvCxnSpPr>
          <p:nvPr/>
        </p:nvCxnSpPr>
        <p:spPr>
          <a:xfrm>
            <a:off x="3564619" y="5838595"/>
            <a:ext cx="207630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CADACB5-33B5-B5BF-C59E-5DD45CB02D7C}"/>
              </a:ext>
            </a:extLst>
          </p:cNvPr>
          <p:cNvCxnSpPr>
            <a:cxnSpLocks/>
          </p:cNvCxnSpPr>
          <p:nvPr/>
        </p:nvCxnSpPr>
        <p:spPr>
          <a:xfrm>
            <a:off x="6670718" y="5838595"/>
            <a:ext cx="207630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D976A7E-3170-F530-1D49-E23A498FE587}"/>
              </a:ext>
            </a:extLst>
          </p:cNvPr>
          <p:cNvCxnSpPr>
            <a:cxnSpLocks/>
          </p:cNvCxnSpPr>
          <p:nvPr/>
        </p:nvCxnSpPr>
        <p:spPr>
          <a:xfrm>
            <a:off x="9664814" y="5838595"/>
            <a:ext cx="207630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6286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ECDD5-46AE-502E-45C2-FEFCD6E46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3E5B75-0207-8AE5-E0D4-4960E62FC7E6}"/>
              </a:ext>
            </a:extLst>
          </p:cNvPr>
          <p:cNvSpPr>
            <a:spLocks noGrp="1"/>
          </p:cNvSpPr>
          <p:nvPr>
            <p:ph type="title"/>
          </p:nvPr>
        </p:nvSpPr>
        <p:spPr>
          <a:xfrm>
            <a:off x="1815120" y="2633"/>
            <a:ext cx="11594969" cy="1209941"/>
          </a:xfrm>
        </p:spPr>
        <p:txBody>
          <a:bodyPr>
            <a:normAutofit/>
          </a:bodyPr>
          <a:lstStyle/>
          <a:p>
            <a:r>
              <a:rPr lang="en-GB" sz="3600" err="1">
                <a:solidFill>
                  <a:schemeClr val="bg1"/>
                </a:solidFill>
              </a:rPr>
              <a:t>Ymateb</a:t>
            </a:r>
            <a:r>
              <a:rPr lang="en-GB" sz="3600">
                <a:solidFill>
                  <a:schemeClr val="bg1"/>
                </a:solidFill>
              </a:rPr>
              <a:t> </a:t>
            </a:r>
            <a:r>
              <a:rPr lang="en-GB" sz="3600" err="1">
                <a:solidFill>
                  <a:schemeClr val="bg1"/>
                </a:solidFill>
              </a:rPr>
              <a:t>i’ch</a:t>
            </a:r>
            <a:r>
              <a:rPr lang="en-GB" sz="3600">
                <a:solidFill>
                  <a:schemeClr val="bg1"/>
                </a:solidFill>
              </a:rPr>
              <a:t> </a:t>
            </a:r>
            <a:r>
              <a:rPr lang="en-GB" sz="3600" err="1">
                <a:solidFill>
                  <a:schemeClr val="bg1"/>
                </a:solidFill>
              </a:rPr>
              <a:t>adroddiad</a:t>
            </a:r>
            <a:br>
              <a:rPr lang="en-GB" sz="3600">
                <a:solidFill>
                  <a:schemeClr val="bg1"/>
                </a:solidFill>
              </a:rPr>
            </a:br>
            <a:r>
              <a:rPr lang="en-GB" sz="3600">
                <a:solidFill>
                  <a:schemeClr val="bg1"/>
                </a:solidFill>
              </a:rPr>
              <a:t>Responding to your report</a:t>
            </a:r>
          </a:p>
        </p:txBody>
      </p:sp>
      <p:graphicFrame>
        <p:nvGraphicFramePr>
          <p:cNvPr id="6" name="Content Placeholder 12">
            <a:extLst>
              <a:ext uri="{FF2B5EF4-FFF2-40B4-BE49-F238E27FC236}">
                <a16:creationId xmlns:a16="http://schemas.microsoft.com/office/drawing/2014/main" id="{CBA3920C-CB43-28D5-F43F-874D371311D2}"/>
              </a:ext>
            </a:extLst>
          </p:cNvPr>
          <p:cNvGraphicFramePr>
            <a:graphicFrameLocks noGrp="1"/>
          </p:cNvGraphicFramePr>
          <p:nvPr>
            <p:ph sz="half" idx="1"/>
            <p:extLst>
              <p:ext uri="{D42A27DB-BD31-4B8C-83A1-F6EECF244321}">
                <p14:modId xmlns:p14="http://schemas.microsoft.com/office/powerpoint/2010/main" val="1877292901"/>
              </p:ext>
            </p:extLst>
          </p:nvPr>
        </p:nvGraphicFramePr>
        <p:xfrm>
          <a:off x="286871" y="4047075"/>
          <a:ext cx="11241741" cy="2634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Content Placeholder 12">
            <a:extLst>
              <a:ext uri="{FF2B5EF4-FFF2-40B4-BE49-F238E27FC236}">
                <a16:creationId xmlns:a16="http://schemas.microsoft.com/office/drawing/2014/main" id="{71974961-A992-D317-7AF9-36F7E1386C44}"/>
              </a:ext>
            </a:extLst>
          </p:cNvPr>
          <p:cNvGraphicFramePr>
            <a:graphicFrameLocks/>
          </p:cNvGraphicFramePr>
          <p:nvPr>
            <p:extLst>
              <p:ext uri="{D42A27DB-BD31-4B8C-83A1-F6EECF244321}">
                <p14:modId xmlns:p14="http://schemas.microsoft.com/office/powerpoint/2010/main" val="271855735"/>
              </p:ext>
            </p:extLst>
          </p:nvPr>
        </p:nvGraphicFramePr>
        <p:xfrm>
          <a:off x="286871" y="1317812"/>
          <a:ext cx="11241741" cy="2634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83454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745CE-7A36-2A17-A418-710ED6350D7E}"/>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A2C6F90-8455-5669-AA07-28FE6F5E9B7C}"/>
              </a:ext>
            </a:extLst>
          </p:cNvPr>
          <p:cNvCxnSpPr/>
          <p:nvPr/>
        </p:nvCxnSpPr>
        <p:spPr>
          <a:xfrm>
            <a:off x="5930782" y="273465"/>
            <a:ext cx="0" cy="521293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D4A0F9C-0F71-9DFF-386E-724BB2C2C156}"/>
              </a:ext>
            </a:extLst>
          </p:cNvPr>
          <p:cNvSpPr txBox="1"/>
          <p:nvPr/>
        </p:nvSpPr>
        <p:spPr>
          <a:xfrm>
            <a:off x="290557" y="672131"/>
            <a:ext cx="5494946" cy="584775"/>
          </a:xfrm>
          <a:prstGeom prst="rect">
            <a:avLst/>
          </a:prstGeom>
          <a:noFill/>
        </p:spPr>
        <p:txBody>
          <a:bodyPr wrap="square" rtlCol="0">
            <a:spAutoFit/>
          </a:bodyPr>
          <a:lstStyle/>
          <a:p>
            <a:r>
              <a:rPr lang="cy-GB" sz="3200" b="1" noProof="0"/>
              <a:t>Llawlyfr Ansawdd Academaidd</a:t>
            </a:r>
          </a:p>
        </p:txBody>
      </p:sp>
      <p:sp>
        <p:nvSpPr>
          <p:cNvPr id="10" name="TextBox 9">
            <a:extLst>
              <a:ext uri="{FF2B5EF4-FFF2-40B4-BE49-F238E27FC236}">
                <a16:creationId xmlns:a16="http://schemas.microsoft.com/office/drawing/2014/main" id="{673D1F5F-DE90-9687-D0E3-8F47CF567F7A}"/>
              </a:ext>
            </a:extLst>
          </p:cNvPr>
          <p:cNvSpPr txBox="1"/>
          <p:nvPr/>
        </p:nvSpPr>
        <p:spPr>
          <a:xfrm>
            <a:off x="6238433" y="672131"/>
            <a:ext cx="5332575" cy="584775"/>
          </a:xfrm>
          <a:prstGeom prst="rect">
            <a:avLst/>
          </a:prstGeom>
          <a:noFill/>
        </p:spPr>
        <p:txBody>
          <a:bodyPr wrap="square" rtlCol="0">
            <a:spAutoFit/>
          </a:bodyPr>
          <a:lstStyle/>
          <a:p>
            <a:r>
              <a:rPr lang="en-GB" sz="3200" b="1"/>
              <a:t>Academic Quality Handbook</a:t>
            </a:r>
          </a:p>
        </p:txBody>
      </p:sp>
      <p:sp>
        <p:nvSpPr>
          <p:cNvPr id="11" name="Content Placeholder 2">
            <a:extLst>
              <a:ext uri="{FF2B5EF4-FFF2-40B4-BE49-F238E27FC236}">
                <a16:creationId xmlns:a16="http://schemas.microsoft.com/office/drawing/2014/main" id="{B2FE8E49-D761-2B49-3D54-03B9EA292DF0}"/>
              </a:ext>
            </a:extLst>
          </p:cNvPr>
          <p:cNvSpPr>
            <a:spLocks noGrp="1"/>
          </p:cNvSpPr>
          <p:nvPr>
            <p:ph idx="1"/>
          </p:nvPr>
        </p:nvSpPr>
        <p:spPr>
          <a:xfrm>
            <a:off x="6015951" y="2034140"/>
            <a:ext cx="6176049" cy="3575934"/>
          </a:xfrm>
        </p:spPr>
        <p:txBody>
          <a:bodyPr>
            <a:normAutofit/>
          </a:bodyPr>
          <a:lstStyle/>
          <a:p>
            <a:pPr>
              <a:spcBef>
                <a:spcPct val="0"/>
              </a:spcBef>
            </a:pPr>
            <a:r>
              <a:rPr lang="en-GB" altLang="en-US">
                <a:ea typeface="ＭＳ Ｐゴシック" panose="020B0600070205080204" pitchFamily="34" charset="-128"/>
              </a:rPr>
              <a:t>Assessment: Taught Programmes</a:t>
            </a:r>
          </a:p>
          <a:p>
            <a:pPr>
              <a:spcBef>
                <a:spcPct val="0"/>
              </a:spcBef>
            </a:pPr>
            <a:endParaRPr lang="en-GB" altLang="en-US" sz="1400">
              <a:ea typeface="ＭＳ Ｐゴシック" panose="020B0600070205080204" pitchFamily="34" charset="-128"/>
            </a:endParaRPr>
          </a:p>
          <a:p>
            <a:pPr lvl="1"/>
            <a:r>
              <a:rPr lang="en-GB" altLang="en-US">
                <a:ea typeface="ＭＳ Ｐゴシック" panose="020B0600070205080204" pitchFamily="34" charset="-128"/>
              </a:rPr>
              <a:t>Principles</a:t>
            </a:r>
          </a:p>
          <a:p>
            <a:pPr lvl="1"/>
            <a:r>
              <a:rPr lang="en-GB" altLang="en-US">
                <a:ea typeface="ＭＳ Ｐゴシック" panose="020B0600070205080204" pitchFamily="34" charset="-128"/>
              </a:rPr>
              <a:t>Responsibilities</a:t>
            </a:r>
          </a:p>
          <a:p>
            <a:pPr lvl="1"/>
            <a:r>
              <a:rPr lang="en-GB" altLang="en-US">
                <a:ea typeface="ＭＳ Ｐゴシック" panose="020B0600070205080204" pitchFamily="34" charset="-128"/>
              </a:rPr>
              <a:t>Marking and Assessment</a:t>
            </a:r>
          </a:p>
          <a:p>
            <a:pPr lvl="1"/>
            <a:r>
              <a:rPr lang="en-GB" altLang="en-US">
                <a:ea typeface="ＭＳ Ｐゴシック" panose="020B0600070205080204" pitchFamily="34" charset="-128"/>
              </a:rPr>
              <a:t>External Examiner Regulations </a:t>
            </a:r>
          </a:p>
          <a:p>
            <a:pPr lvl="1"/>
            <a:endParaRPr lang="en-GB" altLang="en-US">
              <a:ea typeface="ＭＳ Ｐゴシック" panose="020B0600070205080204" pitchFamily="34" charset="-128"/>
            </a:endParaRPr>
          </a:p>
        </p:txBody>
      </p:sp>
      <p:sp>
        <p:nvSpPr>
          <p:cNvPr id="12" name="Content Placeholder 2">
            <a:extLst>
              <a:ext uri="{FF2B5EF4-FFF2-40B4-BE49-F238E27FC236}">
                <a16:creationId xmlns:a16="http://schemas.microsoft.com/office/drawing/2014/main" id="{92540AEA-5697-9524-4C3E-C8C20A735F19}"/>
              </a:ext>
            </a:extLst>
          </p:cNvPr>
          <p:cNvSpPr txBox="1">
            <a:spLocks/>
          </p:cNvSpPr>
          <p:nvPr/>
        </p:nvSpPr>
        <p:spPr>
          <a:xfrm>
            <a:off x="358219" y="2034140"/>
            <a:ext cx="6176049" cy="3575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pPr>
            <a:r>
              <a:rPr lang="en-GB" altLang="en-US" err="1">
                <a:ea typeface="ＭＳ Ｐゴシック" panose="020B0600070205080204" pitchFamily="34" charset="-128"/>
              </a:rPr>
              <a:t>Asesu</a:t>
            </a:r>
            <a:r>
              <a:rPr lang="en-GB" altLang="en-US">
                <a:ea typeface="ＭＳ Ｐゴシック" panose="020B0600070205080204" pitchFamily="34" charset="-128"/>
              </a:rPr>
              <a:t>: </a:t>
            </a:r>
            <a:r>
              <a:rPr lang="en-GB" altLang="en-US" err="1">
                <a:ea typeface="ＭＳ Ｐゴシック" panose="020B0600070205080204" pitchFamily="34" charset="-128"/>
              </a:rPr>
              <a:t>Rhaglenni</a:t>
            </a:r>
            <a:r>
              <a:rPr lang="en-GB" altLang="en-US">
                <a:ea typeface="ＭＳ Ｐゴシック" panose="020B0600070205080204" pitchFamily="34" charset="-128"/>
              </a:rPr>
              <a:t> a </a:t>
            </a:r>
            <a:r>
              <a:rPr lang="en-GB" altLang="en-US" err="1">
                <a:ea typeface="ＭＳ Ｐゴシック" panose="020B0600070205080204" pitchFamily="34" charset="-128"/>
              </a:rPr>
              <a:t>Addysgir</a:t>
            </a:r>
            <a:endParaRPr lang="en-GB" altLang="en-US">
              <a:ea typeface="ＭＳ Ｐゴシック" panose="020B0600070205080204" pitchFamily="34" charset="-128"/>
            </a:endParaRPr>
          </a:p>
          <a:p>
            <a:pPr>
              <a:spcBef>
                <a:spcPct val="0"/>
              </a:spcBef>
            </a:pPr>
            <a:endParaRPr lang="en-GB" altLang="en-US" sz="1400">
              <a:ea typeface="ＭＳ Ｐゴシック" panose="020B0600070205080204" pitchFamily="34" charset="-128"/>
            </a:endParaRPr>
          </a:p>
          <a:p>
            <a:pPr lvl="1"/>
            <a:r>
              <a:rPr lang="en-GB" altLang="en-US" err="1">
                <a:ea typeface="ＭＳ Ｐゴシック" panose="020B0600070205080204" pitchFamily="34" charset="-128"/>
              </a:rPr>
              <a:t>Egwyddorion</a:t>
            </a:r>
            <a:endParaRPr lang="en-GB" altLang="en-US">
              <a:ea typeface="ＭＳ Ｐゴシック" panose="020B0600070205080204" pitchFamily="34" charset="-128"/>
            </a:endParaRPr>
          </a:p>
          <a:p>
            <a:pPr lvl="1"/>
            <a:r>
              <a:rPr lang="en-GB" altLang="en-US" err="1">
                <a:ea typeface="ＭＳ Ｐゴシック" panose="020B0600070205080204" pitchFamily="34" charset="-128"/>
              </a:rPr>
              <a:t>Cyfrifoldebau</a:t>
            </a:r>
            <a:endParaRPr lang="en-GB" altLang="en-US">
              <a:ea typeface="ＭＳ Ｐゴシック" panose="020B0600070205080204" pitchFamily="34" charset="-128"/>
            </a:endParaRPr>
          </a:p>
          <a:p>
            <a:pPr lvl="1"/>
            <a:r>
              <a:rPr lang="en-GB" altLang="en-US">
                <a:ea typeface="ＭＳ Ｐゴシック" panose="020B0600070205080204" pitchFamily="34" charset="-128"/>
              </a:rPr>
              <a:t>Marcio ac </a:t>
            </a:r>
            <a:r>
              <a:rPr lang="en-GB" altLang="en-US" err="1">
                <a:ea typeface="ＭＳ Ｐゴシック" panose="020B0600070205080204" pitchFamily="34" charset="-128"/>
              </a:rPr>
              <a:t>Asesu</a:t>
            </a:r>
            <a:endParaRPr lang="en-GB" altLang="en-US">
              <a:ea typeface="ＭＳ Ｐゴシック" panose="020B0600070205080204" pitchFamily="34" charset="-128"/>
            </a:endParaRPr>
          </a:p>
          <a:p>
            <a:pPr lvl="1"/>
            <a:r>
              <a:rPr lang="en-GB" altLang="en-US" err="1">
                <a:ea typeface="ＭＳ Ｐゴシック" panose="020B0600070205080204" pitchFamily="34" charset="-128"/>
              </a:rPr>
              <a:t>Rheoliadau</a:t>
            </a:r>
            <a:r>
              <a:rPr lang="en-GB" altLang="en-US">
                <a:ea typeface="ＭＳ Ｐゴシック" panose="020B0600070205080204" pitchFamily="34" charset="-128"/>
              </a:rPr>
              <a:t> </a:t>
            </a:r>
            <a:r>
              <a:rPr lang="en-GB" altLang="en-US" err="1">
                <a:ea typeface="ＭＳ Ｐゴシック" panose="020B0600070205080204" pitchFamily="34" charset="-128"/>
              </a:rPr>
              <a:t>Arholwyr</a:t>
            </a:r>
            <a:r>
              <a:rPr lang="en-GB" altLang="en-US">
                <a:ea typeface="ＭＳ Ｐゴシック" panose="020B0600070205080204" pitchFamily="34" charset="-128"/>
              </a:rPr>
              <a:t> </a:t>
            </a:r>
            <a:r>
              <a:rPr lang="en-GB" altLang="en-US" err="1">
                <a:ea typeface="ＭＳ Ｐゴシック" panose="020B0600070205080204" pitchFamily="34" charset="-128"/>
              </a:rPr>
              <a:t>Allanol</a:t>
            </a:r>
            <a:endParaRPr lang="en-GB" altLang="en-US">
              <a:ea typeface="ＭＳ Ｐゴシック" panose="020B0600070205080204" pitchFamily="34" charset="-128"/>
            </a:endParaRPr>
          </a:p>
          <a:p>
            <a:pPr lvl="1"/>
            <a:endParaRPr lang="en-GB" altLang="en-US">
              <a:ea typeface="ＭＳ Ｐゴシック" panose="020B0600070205080204" pitchFamily="34" charset="-128"/>
            </a:endParaRPr>
          </a:p>
        </p:txBody>
      </p:sp>
      <p:sp>
        <p:nvSpPr>
          <p:cNvPr id="2" name="TextBox 1">
            <a:extLst>
              <a:ext uri="{FF2B5EF4-FFF2-40B4-BE49-F238E27FC236}">
                <a16:creationId xmlns:a16="http://schemas.microsoft.com/office/drawing/2014/main" id="{6ADFCABE-019D-99CB-BDE6-63E4546016CF}"/>
              </a:ext>
            </a:extLst>
          </p:cNvPr>
          <p:cNvSpPr txBox="1"/>
          <p:nvPr/>
        </p:nvSpPr>
        <p:spPr>
          <a:xfrm>
            <a:off x="6360245" y="4971335"/>
            <a:ext cx="5431705" cy="338554"/>
          </a:xfrm>
          <a:prstGeom prst="rect">
            <a:avLst/>
          </a:prstGeom>
          <a:noFill/>
        </p:spPr>
        <p:txBody>
          <a:bodyPr wrap="square">
            <a:spAutoFit/>
          </a:bodyPr>
          <a:lstStyle/>
          <a:p>
            <a:pPr algn="ctr">
              <a:spcBef>
                <a:spcPct val="0"/>
              </a:spcBef>
              <a:buFontTx/>
              <a:buNone/>
            </a:pPr>
            <a:r>
              <a:rPr lang="en-GB" altLang="en-US" sz="1600">
                <a:ea typeface="ＭＳ Ｐゴシック" panose="020B0600070205080204" pitchFamily="34" charset="-128"/>
                <a:hlinkClick r:id="rId2"/>
              </a:rPr>
              <a:t>https://www.uwtsd.ac.uk/academic-quality-handbook</a:t>
            </a:r>
            <a:r>
              <a:rPr lang="en-GB" altLang="en-US" sz="1600">
                <a:ea typeface="ＭＳ Ｐゴシック" panose="020B0600070205080204" pitchFamily="34" charset="-128"/>
              </a:rPr>
              <a:t> </a:t>
            </a:r>
          </a:p>
        </p:txBody>
      </p:sp>
      <p:sp>
        <p:nvSpPr>
          <p:cNvPr id="3" name="TextBox 2">
            <a:extLst>
              <a:ext uri="{FF2B5EF4-FFF2-40B4-BE49-F238E27FC236}">
                <a16:creationId xmlns:a16="http://schemas.microsoft.com/office/drawing/2014/main" id="{38B16657-8CFB-F37D-F3F2-DD80D3E6013A}"/>
              </a:ext>
            </a:extLst>
          </p:cNvPr>
          <p:cNvSpPr txBox="1"/>
          <p:nvPr/>
        </p:nvSpPr>
        <p:spPr>
          <a:xfrm>
            <a:off x="264245" y="4971335"/>
            <a:ext cx="6096000" cy="338554"/>
          </a:xfrm>
          <a:prstGeom prst="rect">
            <a:avLst/>
          </a:prstGeom>
          <a:noFill/>
        </p:spPr>
        <p:txBody>
          <a:bodyPr wrap="square">
            <a:spAutoFit/>
          </a:bodyPr>
          <a:lstStyle/>
          <a:p>
            <a:r>
              <a:rPr lang="en-GB" sz="1600">
                <a:hlinkClick r:id="rId3"/>
              </a:rPr>
              <a:t>https://www.uwtsd.ac.uk/cy/llawlyfr-ansawdd-academaidd</a:t>
            </a:r>
            <a:r>
              <a:rPr lang="en-GB" sz="1600"/>
              <a:t> </a:t>
            </a:r>
          </a:p>
        </p:txBody>
      </p:sp>
      <p:sp>
        <p:nvSpPr>
          <p:cNvPr id="4" name="TextBox 3">
            <a:extLst>
              <a:ext uri="{FF2B5EF4-FFF2-40B4-BE49-F238E27FC236}">
                <a16:creationId xmlns:a16="http://schemas.microsoft.com/office/drawing/2014/main" id="{E44D8593-7231-7E35-8F9F-960900D2D550}"/>
              </a:ext>
            </a:extLst>
          </p:cNvPr>
          <p:cNvSpPr txBox="1"/>
          <p:nvPr/>
        </p:nvSpPr>
        <p:spPr>
          <a:xfrm>
            <a:off x="290557" y="1156582"/>
            <a:ext cx="5494946" cy="584775"/>
          </a:xfrm>
          <a:prstGeom prst="rect">
            <a:avLst/>
          </a:prstGeom>
          <a:noFill/>
        </p:spPr>
        <p:txBody>
          <a:bodyPr wrap="square" rtlCol="0">
            <a:spAutoFit/>
          </a:bodyPr>
          <a:lstStyle/>
          <a:p>
            <a:r>
              <a:rPr lang="cy-GB" sz="3200" noProof="0"/>
              <a:t>Pennod 7 </a:t>
            </a:r>
          </a:p>
        </p:txBody>
      </p:sp>
      <p:sp>
        <p:nvSpPr>
          <p:cNvPr id="6" name="TextBox 5">
            <a:extLst>
              <a:ext uri="{FF2B5EF4-FFF2-40B4-BE49-F238E27FC236}">
                <a16:creationId xmlns:a16="http://schemas.microsoft.com/office/drawing/2014/main" id="{EA4A18CC-B1ED-2EDA-C800-DBB15C46CE31}"/>
              </a:ext>
            </a:extLst>
          </p:cNvPr>
          <p:cNvSpPr txBox="1"/>
          <p:nvPr/>
        </p:nvSpPr>
        <p:spPr>
          <a:xfrm>
            <a:off x="6238433" y="1156582"/>
            <a:ext cx="5332575" cy="584775"/>
          </a:xfrm>
          <a:prstGeom prst="rect">
            <a:avLst/>
          </a:prstGeom>
          <a:noFill/>
        </p:spPr>
        <p:txBody>
          <a:bodyPr wrap="square" rtlCol="0">
            <a:spAutoFit/>
          </a:bodyPr>
          <a:lstStyle/>
          <a:p>
            <a:r>
              <a:rPr lang="en-GB" sz="3200"/>
              <a:t>Chapter 7</a:t>
            </a:r>
          </a:p>
        </p:txBody>
      </p:sp>
    </p:spTree>
    <p:extLst>
      <p:ext uri="{BB962C8B-B14F-4D97-AF65-F5344CB8AC3E}">
        <p14:creationId xmlns:p14="http://schemas.microsoft.com/office/powerpoint/2010/main" val="19368102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E7FE0-87BB-7463-1701-DE97CD88128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209A0A1-BE59-0A6B-1BD0-3546D1A4FBC3}"/>
              </a:ext>
            </a:extLst>
          </p:cNvPr>
          <p:cNvSpPr/>
          <p:nvPr/>
        </p:nvSpPr>
        <p:spPr>
          <a:xfrm>
            <a:off x="0" y="1526171"/>
            <a:ext cx="12192000" cy="1534389"/>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69AC71A-83F7-4BC2-281D-5E853D428D8D}"/>
              </a:ext>
            </a:extLst>
          </p:cNvPr>
          <p:cNvSpPr/>
          <p:nvPr/>
        </p:nvSpPr>
        <p:spPr>
          <a:xfrm>
            <a:off x="0" y="3174853"/>
            <a:ext cx="12192000" cy="153438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1182908-9E98-9D97-508E-50CC647C224D}"/>
              </a:ext>
            </a:extLst>
          </p:cNvPr>
          <p:cNvSpPr>
            <a:spLocks noGrp="1"/>
          </p:cNvSpPr>
          <p:nvPr>
            <p:ph type="title"/>
          </p:nvPr>
        </p:nvSpPr>
        <p:spPr>
          <a:xfrm>
            <a:off x="911424" y="3597735"/>
            <a:ext cx="10363200" cy="1362075"/>
          </a:xfrm>
        </p:spPr>
        <p:txBody>
          <a:bodyPr/>
          <a:lstStyle/>
          <a:p>
            <a:r>
              <a:rPr lang="en-US">
                <a:solidFill>
                  <a:schemeClr val="bg1"/>
                </a:solidFill>
                <a:ea typeface="ＭＳ Ｐゴシック" panose="020B0600070205080204" pitchFamily="34" charset="-128"/>
              </a:rPr>
              <a:t>Additional Information</a:t>
            </a:r>
            <a:endParaRPr lang="en-GB">
              <a:solidFill>
                <a:schemeClr val="bg1"/>
              </a:solidFill>
            </a:endParaRPr>
          </a:p>
        </p:txBody>
      </p:sp>
      <p:sp>
        <p:nvSpPr>
          <p:cNvPr id="3" name="Text Placeholder 2">
            <a:extLst>
              <a:ext uri="{FF2B5EF4-FFF2-40B4-BE49-F238E27FC236}">
                <a16:creationId xmlns:a16="http://schemas.microsoft.com/office/drawing/2014/main" id="{81A5160C-4EBC-00F9-D22A-76EDA8864FE3}"/>
              </a:ext>
            </a:extLst>
          </p:cNvPr>
          <p:cNvSpPr>
            <a:spLocks noGrp="1"/>
          </p:cNvSpPr>
          <p:nvPr>
            <p:ph type="body" idx="1"/>
          </p:nvPr>
        </p:nvSpPr>
        <p:spPr>
          <a:xfrm>
            <a:off x="911424" y="1846980"/>
            <a:ext cx="10363200" cy="1500187"/>
          </a:xfrm>
        </p:spPr>
        <p:txBody>
          <a:bodyPr/>
          <a:lstStyle/>
          <a:p>
            <a:r>
              <a:rPr lang="en-GB" sz="4000" b="1" cap="all">
                <a:solidFill>
                  <a:schemeClr val="bg1"/>
                </a:solidFill>
                <a:latin typeface="+mj-lt"/>
                <a:ea typeface="ＭＳ Ｐゴシック" panose="020B0600070205080204" pitchFamily="34" charset="-128"/>
                <a:cs typeface="+mj-cs"/>
              </a:rPr>
              <a:t>GWYBODAETH YCHWANEGOL</a:t>
            </a:r>
          </a:p>
          <a:p>
            <a:endParaRPr lang="en-GB" sz="4000" b="1" cap="all">
              <a:solidFill>
                <a:schemeClr val="bg1"/>
              </a:solidFill>
              <a:latin typeface="+mj-lt"/>
              <a:ea typeface="ＭＳ Ｐゴシック" panose="020B0600070205080204" pitchFamily="34" charset="-128"/>
              <a:cs typeface="+mj-cs"/>
            </a:endParaRPr>
          </a:p>
        </p:txBody>
      </p:sp>
    </p:spTree>
    <p:extLst>
      <p:ext uri="{BB962C8B-B14F-4D97-AF65-F5344CB8AC3E}">
        <p14:creationId xmlns:p14="http://schemas.microsoft.com/office/powerpoint/2010/main" val="604931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7CC71-0BDE-1F84-D5E8-F81F74EB5D70}"/>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CD4E217-6C56-3C44-1ADE-EFE2C10EEE9D}"/>
              </a:ext>
            </a:extLst>
          </p:cNvPr>
          <p:cNvSpPr>
            <a:spLocks noGrp="1"/>
          </p:cNvSpPr>
          <p:nvPr>
            <p:ph idx="1"/>
          </p:nvPr>
        </p:nvSpPr>
        <p:spPr>
          <a:xfrm>
            <a:off x="6076062" y="2127958"/>
            <a:ext cx="5721029" cy="2945204"/>
          </a:xfrm>
        </p:spPr>
        <p:txBody>
          <a:bodyPr>
            <a:normAutofit/>
          </a:bodyPr>
          <a:lstStyle/>
          <a:p>
            <a:r>
              <a:rPr lang="en-GB" sz="2000" dirty="0"/>
              <a:t>The University’s Approach to EDI is set out in its Strategic Equality Plan;</a:t>
            </a:r>
          </a:p>
          <a:p>
            <a:r>
              <a:rPr lang="en-GB" sz="2000" dirty="0"/>
              <a:t>The Strategic Equality Plan 2024-2028 is available here: </a:t>
            </a:r>
            <a:r>
              <a:rPr lang="en-GB" sz="2000" dirty="0">
                <a:hlinkClick r:id="rId2"/>
              </a:rPr>
              <a:t>UWTSD Strategic Equality Plan 2024-2028</a:t>
            </a:r>
            <a:r>
              <a:rPr lang="en-GB" sz="2000" dirty="0"/>
              <a:t> </a:t>
            </a:r>
          </a:p>
          <a:p>
            <a:endParaRPr lang="en-GB" sz="2000" dirty="0"/>
          </a:p>
          <a:p>
            <a:endParaRPr lang="en-GB" sz="2000" dirty="0"/>
          </a:p>
        </p:txBody>
      </p:sp>
      <p:sp>
        <p:nvSpPr>
          <p:cNvPr id="3" name="Content Placeholder 6">
            <a:extLst>
              <a:ext uri="{FF2B5EF4-FFF2-40B4-BE49-F238E27FC236}">
                <a16:creationId xmlns:a16="http://schemas.microsoft.com/office/drawing/2014/main" id="{F7CDE5CE-2C11-14D7-A351-92144410BA33}"/>
              </a:ext>
            </a:extLst>
          </p:cNvPr>
          <p:cNvSpPr txBox="1">
            <a:spLocks/>
          </p:cNvSpPr>
          <p:nvPr/>
        </p:nvSpPr>
        <p:spPr>
          <a:xfrm>
            <a:off x="140341" y="2127958"/>
            <a:ext cx="5721029" cy="2945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Mae </a:t>
            </a:r>
            <a:r>
              <a:rPr lang="en-GB" sz="1800" dirty="0" err="1"/>
              <a:t>ymagwedd</a:t>
            </a:r>
            <a:r>
              <a:rPr lang="en-GB" sz="1800" dirty="0"/>
              <a:t> y </a:t>
            </a:r>
            <a:r>
              <a:rPr lang="en-GB" sz="1800" dirty="0" err="1"/>
              <a:t>Brifysgol</a:t>
            </a:r>
            <a:r>
              <a:rPr lang="en-GB" sz="1800" dirty="0"/>
              <a:t> at </a:t>
            </a:r>
            <a:r>
              <a:rPr lang="en-GB" sz="1800" dirty="0" err="1"/>
              <a:t>Gydraddoldeb</a:t>
            </a:r>
            <a:r>
              <a:rPr lang="en-GB" sz="1800" dirty="0"/>
              <a:t>, </a:t>
            </a:r>
            <a:r>
              <a:rPr lang="en-GB" sz="1800" dirty="0" err="1"/>
              <a:t>Amrywiaeth</a:t>
            </a:r>
            <a:r>
              <a:rPr lang="en-GB" sz="1800" dirty="0"/>
              <a:t> a </a:t>
            </a:r>
            <a:r>
              <a:rPr lang="en-GB" sz="1800" dirty="0" err="1"/>
              <a:t>Chynhwysiant</a:t>
            </a:r>
            <a:r>
              <a:rPr lang="en-GB" sz="1800" dirty="0"/>
              <a:t> (EDI) </a:t>
            </a:r>
            <a:r>
              <a:rPr lang="en-GB" sz="1800" dirty="0" err="1"/>
              <a:t>wedi’i</a:t>
            </a:r>
            <a:r>
              <a:rPr lang="en-GB" sz="1800" dirty="0"/>
              <a:t> nodi </a:t>
            </a:r>
            <a:r>
              <a:rPr lang="en-GB" sz="1800" dirty="0" err="1"/>
              <a:t>yn</a:t>
            </a:r>
            <a:r>
              <a:rPr lang="en-GB" sz="1800" dirty="0"/>
              <a:t> </a:t>
            </a:r>
            <a:r>
              <a:rPr lang="en-GB" sz="1800" dirty="0" err="1"/>
              <a:t>ei</a:t>
            </a:r>
            <a:r>
              <a:rPr lang="en-GB" sz="1800" dirty="0"/>
              <a:t> </a:t>
            </a:r>
            <a:r>
              <a:rPr lang="en-GB" sz="1800" dirty="0" err="1"/>
              <a:t>Chynllun</a:t>
            </a:r>
            <a:r>
              <a:rPr lang="en-GB" sz="1800" dirty="0"/>
              <a:t> Cydraddoldeb </a:t>
            </a:r>
            <a:r>
              <a:rPr lang="en-GB" sz="1800" dirty="0" err="1"/>
              <a:t>Strategol</a:t>
            </a:r>
            <a:r>
              <a:rPr lang="en-GB" sz="1800" dirty="0"/>
              <a:t>;</a:t>
            </a:r>
          </a:p>
          <a:p>
            <a:r>
              <a:rPr lang="en-GB" sz="1800" dirty="0" err="1"/>
              <a:t>Mae’r</a:t>
            </a:r>
            <a:r>
              <a:rPr lang="en-GB" sz="1800" dirty="0"/>
              <a:t> </a:t>
            </a:r>
            <a:r>
              <a:rPr lang="en-GB" sz="1800" dirty="0" err="1"/>
              <a:t>Cynllun</a:t>
            </a:r>
            <a:r>
              <a:rPr lang="en-GB" sz="1800" dirty="0"/>
              <a:t> Cydraddoldeb </a:t>
            </a:r>
            <a:r>
              <a:rPr lang="en-GB" sz="1800" dirty="0" err="1"/>
              <a:t>Strategol</a:t>
            </a:r>
            <a:r>
              <a:rPr lang="en-GB" sz="1800" dirty="0"/>
              <a:t> 2024-2028 </a:t>
            </a:r>
            <a:r>
              <a:rPr lang="en-GB" sz="1800" dirty="0" err="1"/>
              <a:t>ar</a:t>
            </a:r>
            <a:r>
              <a:rPr lang="en-GB" sz="1800" dirty="0"/>
              <a:t> </a:t>
            </a:r>
            <a:r>
              <a:rPr lang="en-GB" sz="1800" dirty="0" err="1"/>
              <a:t>gael</a:t>
            </a:r>
            <a:r>
              <a:rPr lang="en-GB" sz="1800" dirty="0"/>
              <a:t> </a:t>
            </a:r>
            <a:r>
              <a:rPr lang="en-GB" sz="1800" dirty="0" err="1"/>
              <a:t>yma</a:t>
            </a:r>
            <a:r>
              <a:rPr lang="en-GB" sz="1800" dirty="0"/>
              <a:t>: </a:t>
            </a:r>
            <a:r>
              <a:rPr lang="en-GB" sz="1800" dirty="0" err="1">
                <a:hlinkClick r:id="rId3"/>
              </a:rPr>
              <a:t>Cynllun</a:t>
            </a:r>
            <a:r>
              <a:rPr lang="en-GB" sz="1800" dirty="0">
                <a:hlinkClick r:id="rId3"/>
              </a:rPr>
              <a:t> Cydraddoldeb </a:t>
            </a:r>
            <a:r>
              <a:rPr lang="en-GB" sz="1800" dirty="0" err="1">
                <a:hlinkClick r:id="rId3"/>
              </a:rPr>
              <a:t>Strategol</a:t>
            </a:r>
            <a:r>
              <a:rPr lang="en-GB" sz="1800" dirty="0">
                <a:hlinkClick r:id="rId3"/>
              </a:rPr>
              <a:t> PCYDDS 2024-2028</a:t>
            </a:r>
            <a:r>
              <a:rPr lang="en-GB" sz="1800" dirty="0">
                <a:highlight>
                  <a:srgbClr val="FFFF00"/>
                </a:highlight>
              </a:rPr>
              <a:t> </a:t>
            </a:r>
          </a:p>
          <a:p>
            <a:endParaRPr lang="en-GB" sz="1800" dirty="0"/>
          </a:p>
          <a:p>
            <a:endParaRPr lang="en-GB" sz="1800" dirty="0"/>
          </a:p>
          <a:p>
            <a:pPr marR="5080">
              <a:lnSpc>
                <a:spcPct val="100600"/>
              </a:lnSpc>
              <a:spcBef>
                <a:spcPts val="85"/>
              </a:spcBef>
            </a:pPr>
            <a:endParaRPr lang="en-GB" sz="1800" dirty="0">
              <a:cs typeface="Calibri"/>
            </a:endParaRPr>
          </a:p>
        </p:txBody>
      </p:sp>
      <p:cxnSp>
        <p:nvCxnSpPr>
          <p:cNvPr id="4" name="Straight Connector 3">
            <a:extLst>
              <a:ext uri="{FF2B5EF4-FFF2-40B4-BE49-F238E27FC236}">
                <a16:creationId xmlns:a16="http://schemas.microsoft.com/office/drawing/2014/main" id="{692A8F82-77BC-B6DC-6B32-DFC8D983AC7C}"/>
              </a:ext>
            </a:extLst>
          </p:cNvPr>
          <p:cNvCxnSpPr/>
          <p:nvPr/>
        </p:nvCxnSpPr>
        <p:spPr>
          <a:xfrm>
            <a:off x="5930782" y="273465"/>
            <a:ext cx="0" cy="5212935"/>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F8E1CAE-9F41-0E76-D2E2-CCC643D121C7}"/>
              </a:ext>
            </a:extLst>
          </p:cNvPr>
          <p:cNvSpPr txBox="1"/>
          <p:nvPr/>
        </p:nvSpPr>
        <p:spPr>
          <a:xfrm>
            <a:off x="290557" y="1330203"/>
            <a:ext cx="5494946" cy="584775"/>
          </a:xfrm>
          <a:prstGeom prst="rect">
            <a:avLst/>
          </a:prstGeom>
          <a:noFill/>
        </p:spPr>
        <p:txBody>
          <a:bodyPr wrap="square" rtlCol="0">
            <a:spAutoFit/>
          </a:bodyPr>
          <a:lstStyle/>
          <a:p>
            <a:r>
              <a:rPr lang="cy-GB" sz="3200" b="1" noProof="0" dirty="0"/>
              <a:t>Ymagwedd y Brifysgol at EDI</a:t>
            </a:r>
          </a:p>
        </p:txBody>
      </p:sp>
      <p:sp>
        <p:nvSpPr>
          <p:cNvPr id="6" name="TextBox 5">
            <a:extLst>
              <a:ext uri="{FF2B5EF4-FFF2-40B4-BE49-F238E27FC236}">
                <a16:creationId xmlns:a16="http://schemas.microsoft.com/office/drawing/2014/main" id="{990F147A-958B-BBA5-F586-4B734F923FEB}"/>
              </a:ext>
            </a:extLst>
          </p:cNvPr>
          <p:cNvSpPr txBox="1"/>
          <p:nvPr/>
        </p:nvSpPr>
        <p:spPr>
          <a:xfrm>
            <a:off x="6076062" y="1330203"/>
            <a:ext cx="5332575" cy="584775"/>
          </a:xfrm>
          <a:prstGeom prst="rect">
            <a:avLst/>
          </a:prstGeom>
          <a:noFill/>
        </p:spPr>
        <p:txBody>
          <a:bodyPr wrap="square" rtlCol="0">
            <a:spAutoFit/>
          </a:bodyPr>
          <a:lstStyle/>
          <a:p>
            <a:r>
              <a:rPr lang="en-GB" sz="3200" b="1"/>
              <a:t>University’s Approach to EDI</a:t>
            </a:r>
          </a:p>
        </p:txBody>
      </p:sp>
    </p:spTree>
    <p:extLst>
      <p:ext uri="{BB962C8B-B14F-4D97-AF65-F5344CB8AC3E}">
        <p14:creationId xmlns:p14="http://schemas.microsoft.com/office/powerpoint/2010/main" val="21661689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DA6D03-8F16-E752-B0FD-E6970BEB3594}"/>
            </a:ext>
          </a:extLst>
        </p:cNvPr>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00E50CF-CF10-DF52-1FC5-C2622B087E5B}"/>
              </a:ext>
            </a:extLst>
          </p:cNvPr>
          <p:cNvSpPr>
            <a:spLocks noGrp="1"/>
          </p:cNvSpPr>
          <p:nvPr>
            <p:ph idx="1"/>
          </p:nvPr>
        </p:nvSpPr>
        <p:spPr>
          <a:xfrm>
            <a:off x="6076062" y="2127958"/>
            <a:ext cx="5721029" cy="2945204"/>
          </a:xfrm>
        </p:spPr>
        <p:txBody>
          <a:bodyPr>
            <a:normAutofit/>
          </a:bodyPr>
          <a:lstStyle/>
          <a:p>
            <a:r>
              <a:rPr lang="en-GB" altLang="en-US" sz="2000">
                <a:ea typeface="ＭＳ Ｐゴシック" panose="020B0600070205080204" pitchFamily="34" charset="-128"/>
              </a:rPr>
              <a:t>The University now offers a module available to all staff on unconscious bias.</a:t>
            </a:r>
          </a:p>
          <a:p>
            <a:r>
              <a:rPr lang="en-GB" altLang="en-US" sz="2000">
                <a:ea typeface="ＭＳ Ｐゴシック" panose="020B0600070205080204" pitchFamily="34" charset="-128"/>
              </a:rPr>
              <a:t>This training is available to external examiners as well, but it needs to be requested through the Academic Office. You can do so by emailing </a:t>
            </a:r>
            <a:r>
              <a:rPr lang="en-GB" altLang="en-US" sz="2000">
                <a:ea typeface="ＭＳ Ｐゴシック" panose="020B0600070205080204" pitchFamily="34" charset="-128"/>
                <a:hlinkClick r:id="rId2"/>
              </a:rPr>
              <a:t>aoexternals@uwtsd.ac.uk</a:t>
            </a:r>
            <a:r>
              <a:rPr lang="en-GB" altLang="en-US" sz="2000">
                <a:ea typeface="ＭＳ Ｐゴシック" panose="020B0600070205080204" pitchFamily="34" charset="-128"/>
              </a:rPr>
              <a:t> </a:t>
            </a:r>
          </a:p>
          <a:p>
            <a:endParaRPr lang="en-GB" sz="2000"/>
          </a:p>
        </p:txBody>
      </p:sp>
      <p:sp>
        <p:nvSpPr>
          <p:cNvPr id="3" name="Content Placeholder 6">
            <a:extLst>
              <a:ext uri="{FF2B5EF4-FFF2-40B4-BE49-F238E27FC236}">
                <a16:creationId xmlns:a16="http://schemas.microsoft.com/office/drawing/2014/main" id="{104DE9AD-B1D1-D21A-48CB-1B151BD3B026}"/>
              </a:ext>
            </a:extLst>
          </p:cNvPr>
          <p:cNvSpPr txBox="1">
            <a:spLocks/>
          </p:cNvSpPr>
          <p:nvPr/>
        </p:nvSpPr>
        <p:spPr>
          <a:xfrm>
            <a:off x="140341" y="2127958"/>
            <a:ext cx="5721029" cy="29452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marR="335280" indent="-342900">
              <a:lnSpc>
                <a:spcPct val="100000"/>
              </a:lnSpc>
              <a:spcBef>
                <a:spcPts val="95"/>
              </a:spcBef>
              <a:buFont typeface="Arial"/>
              <a:buChar char="•"/>
              <a:tabLst>
                <a:tab pos="355600" algn="l"/>
              </a:tabLst>
            </a:pPr>
            <a:r>
              <a:rPr lang="en-GB" sz="1800">
                <a:latin typeface="Segoe UI"/>
                <a:cs typeface="Segoe UI"/>
              </a:rPr>
              <a:t>Bellach</a:t>
            </a:r>
            <a:r>
              <a:rPr lang="en-GB" sz="1800" spc="-70">
                <a:latin typeface="Segoe UI"/>
                <a:cs typeface="Segoe UI"/>
              </a:rPr>
              <a:t> </a:t>
            </a:r>
            <a:r>
              <a:rPr lang="en-GB" sz="1800" spc="-25" err="1">
                <a:latin typeface="Segoe UI"/>
                <a:cs typeface="Segoe UI"/>
              </a:rPr>
              <a:t>mae'r</a:t>
            </a:r>
            <a:r>
              <a:rPr lang="en-GB" sz="1800" spc="-60">
                <a:latin typeface="Segoe UI"/>
                <a:cs typeface="Segoe UI"/>
              </a:rPr>
              <a:t> </a:t>
            </a:r>
            <a:r>
              <a:rPr lang="en-GB" sz="1800" err="1">
                <a:latin typeface="Segoe UI"/>
                <a:cs typeface="Segoe UI"/>
              </a:rPr>
              <a:t>Brifysgol</a:t>
            </a:r>
            <a:r>
              <a:rPr lang="en-GB" sz="1800" spc="-85">
                <a:latin typeface="Segoe UI"/>
                <a:cs typeface="Segoe UI"/>
              </a:rPr>
              <a:t> </a:t>
            </a:r>
            <a:r>
              <a:rPr lang="en-GB" sz="1800" err="1">
                <a:latin typeface="Segoe UI"/>
                <a:cs typeface="Segoe UI"/>
              </a:rPr>
              <a:t>yn</a:t>
            </a:r>
            <a:r>
              <a:rPr lang="en-GB" sz="1800" spc="-60">
                <a:latin typeface="Segoe UI"/>
                <a:cs typeface="Segoe UI"/>
              </a:rPr>
              <a:t> </a:t>
            </a:r>
            <a:r>
              <a:rPr lang="en-GB" sz="1800" err="1">
                <a:latin typeface="Segoe UI"/>
                <a:cs typeface="Segoe UI"/>
              </a:rPr>
              <a:t>cynnig</a:t>
            </a:r>
            <a:r>
              <a:rPr lang="en-GB" sz="1800" spc="-70">
                <a:latin typeface="Segoe UI"/>
                <a:cs typeface="Segoe UI"/>
              </a:rPr>
              <a:t> </a:t>
            </a:r>
            <a:r>
              <a:rPr lang="en-GB" sz="1800" err="1">
                <a:latin typeface="Segoe UI"/>
                <a:cs typeface="Segoe UI"/>
              </a:rPr>
              <a:t>modwl</a:t>
            </a:r>
            <a:r>
              <a:rPr lang="en-GB" sz="1800" spc="-55">
                <a:latin typeface="Segoe UI"/>
                <a:cs typeface="Segoe UI"/>
              </a:rPr>
              <a:t> </a:t>
            </a:r>
            <a:r>
              <a:rPr lang="en-GB" sz="1800" err="1">
                <a:latin typeface="Segoe UI"/>
                <a:cs typeface="Segoe UI"/>
              </a:rPr>
              <a:t>sydd</a:t>
            </a:r>
            <a:r>
              <a:rPr lang="en-GB" sz="1800" spc="-65">
                <a:latin typeface="Segoe UI"/>
                <a:cs typeface="Segoe UI"/>
              </a:rPr>
              <a:t> </a:t>
            </a:r>
            <a:r>
              <a:rPr lang="en-GB" sz="1800" spc="-25" err="1">
                <a:latin typeface="Segoe UI"/>
                <a:cs typeface="Segoe UI"/>
              </a:rPr>
              <a:t>ar</a:t>
            </a:r>
            <a:r>
              <a:rPr lang="en-GB" sz="1800" spc="-25">
                <a:latin typeface="Segoe UI"/>
                <a:cs typeface="Segoe UI"/>
              </a:rPr>
              <a:t> </a:t>
            </a:r>
            <a:r>
              <a:rPr lang="en-GB" sz="1800" err="1">
                <a:latin typeface="Segoe UI"/>
                <a:cs typeface="Segoe UI"/>
              </a:rPr>
              <a:t>gael</a:t>
            </a:r>
            <a:r>
              <a:rPr lang="en-GB" sz="1800" spc="-60">
                <a:latin typeface="Segoe UI"/>
                <a:cs typeface="Segoe UI"/>
              </a:rPr>
              <a:t> </a:t>
            </a:r>
            <a:r>
              <a:rPr lang="en-GB" sz="1800" err="1">
                <a:latin typeface="Segoe UI"/>
                <a:cs typeface="Segoe UI"/>
              </a:rPr>
              <a:t>i'r</a:t>
            </a:r>
            <a:r>
              <a:rPr lang="en-GB" sz="1800" spc="-50">
                <a:latin typeface="Segoe UI"/>
                <a:cs typeface="Segoe UI"/>
              </a:rPr>
              <a:t> </a:t>
            </a:r>
            <a:r>
              <a:rPr lang="en-GB" sz="1800" err="1">
                <a:latin typeface="Segoe UI"/>
                <a:cs typeface="Segoe UI"/>
              </a:rPr>
              <a:t>holl</a:t>
            </a:r>
            <a:r>
              <a:rPr lang="en-GB" sz="1800" spc="-55">
                <a:latin typeface="Segoe UI"/>
                <a:cs typeface="Segoe UI"/>
              </a:rPr>
              <a:t> </a:t>
            </a:r>
            <a:r>
              <a:rPr lang="en-GB" sz="1800">
                <a:latin typeface="Segoe UI"/>
                <a:cs typeface="Segoe UI"/>
              </a:rPr>
              <a:t>staff</a:t>
            </a:r>
            <a:r>
              <a:rPr lang="en-GB" sz="1800" spc="-70">
                <a:latin typeface="Segoe UI"/>
                <a:cs typeface="Segoe UI"/>
              </a:rPr>
              <a:t> </a:t>
            </a:r>
            <a:r>
              <a:rPr lang="en-GB" sz="1800" err="1">
                <a:latin typeface="Segoe UI"/>
                <a:cs typeface="Segoe UI"/>
              </a:rPr>
              <a:t>ar</a:t>
            </a:r>
            <a:r>
              <a:rPr lang="en-GB" sz="1800" spc="-50">
                <a:latin typeface="Segoe UI"/>
                <a:cs typeface="Segoe UI"/>
              </a:rPr>
              <a:t> </a:t>
            </a:r>
            <a:r>
              <a:rPr lang="en-GB" sz="1800" err="1">
                <a:latin typeface="Segoe UI"/>
                <a:cs typeface="Segoe UI"/>
              </a:rPr>
              <a:t>ragfarn</a:t>
            </a:r>
            <a:r>
              <a:rPr lang="en-GB" sz="1800" spc="-50">
                <a:latin typeface="Segoe UI"/>
                <a:cs typeface="Segoe UI"/>
              </a:rPr>
              <a:t> </a:t>
            </a:r>
            <a:r>
              <a:rPr lang="en-GB" sz="1800" spc="-10" err="1">
                <a:latin typeface="Segoe UI"/>
                <a:cs typeface="Segoe UI"/>
              </a:rPr>
              <a:t>ddiarwybod</a:t>
            </a:r>
            <a:r>
              <a:rPr lang="en-GB" sz="1800" spc="-10">
                <a:latin typeface="Segoe UI"/>
                <a:cs typeface="Segoe UI"/>
              </a:rPr>
              <a:t>.</a:t>
            </a:r>
            <a:endParaRPr lang="en-GB" sz="1800">
              <a:latin typeface="Segoe UI"/>
              <a:cs typeface="Segoe UI"/>
            </a:endParaRPr>
          </a:p>
          <a:p>
            <a:pPr marL="355600" marR="5080" indent="-342900">
              <a:lnSpc>
                <a:spcPct val="100000"/>
              </a:lnSpc>
              <a:spcBef>
                <a:spcPts val="670"/>
              </a:spcBef>
              <a:buFont typeface="Arial"/>
              <a:buChar char="•"/>
              <a:tabLst>
                <a:tab pos="355600" algn="l"/>
              </a:tabLst>
            </a:pPr>
            <a:r>
              <a:rPr lang="en-GB" sz="1800" spc="-30" err="1">
                <a:latin typeface="Segoe UI"/>
                <a:cs typeface="Segoe UI"/>
              </a:rPr>
              <a:t>Mae'r</a:t>
            </a:r>
            <a:r>
              <a:rPr lang="en-GB" sz="1800" spc="-75">
                <a:latin typeface="Segoe UI"/>
                <a:cs typeface="Segoe UI"/>
              </a:rPr>
              <a:t> </a:t>
            </a:r>
            <a:r>
              <a:rPr lang="en-GB" sz="1800" err="1">
                <a:latin typeface="Segoe UI"/>
                <a:cs typeface="Segoe UI"/>
              </a:rPr>
              <a:t>hyfforddiant</a:t>
            </a:r>
            <a:r>
              <a:rPr lang="en-GB" sz="1800" spc="-60">
                <a:latin typeface="Segoe UI"/>
                <a:cs typeface="Segoe UI"/>
              </a:rPr>
              <a:t> </a:t>
            </a:r>
            <a:r>
              <a:rPr lang="en-GB" sz="1800" err="1">
                <a:latin typeface="Segoe UI"/>
                <a:cs typeface="Segoe UI"/>
              </a:rPr>
              <a:t>hwn</a:t>
            </a:r>
            <a:r>
              <a:rPr lang="en-GB" sz="1800" spc="-65">
                <a:latin typeface="Segoe UI"/>
                <a:cs typeface="Segoe UI"/>
              </a:rPr>
              <a:t> </a:t>
            </a:r>
            <a:r>
              <a:rPr lang="en-GB" sz="1800" err="1">
                <a:latin typeface="Segoe UI"/>
                <a:cs typeface="Segoe UI"/>
              </a:rPr>
              <a:t>ar</a:t>
            </a:r>
            <a:r>
              <a:rPr lang="en-GB" sz="1800" spc="-85">
                <a:latin typeface="Segoe UI"/>
                <a:cs typeface="Segoe UI"/>
              </a:rPr>
              <a:t> </a:t>
            </a:r>
            <a:r>
              <a:rPr lang="en-GB" sz="1800" err="1">
                <a:latin typeface="Segoe UI"/>
                <a:cs typeface="Segoe UI"/>
              </a:rPr>
              <a:t>gael</a:t>
            </a:r>
            <a:r>
              <a:rPr lang="en-GB" sz="1800" spc="-75">
                <a:latin typeface="Segoe UI"/>
                <a:cs typeface="Segoe UI"/>
              </a:rPr>
              <a:t> </a:t>
            </a:r>
            <a:r>
              <a:rPr lang="en-GB" sz="1800" err="1">
                <a:latin typeface="Segoe UI"/>
                <a:cs typeface="Segoe UI"/>
              </a:rPr>
              <a:t>i</a:t>
            </a:r>
            <a:r>
              <a:rPr lang="en-GB" sz="1800" spc="-80">
                <a:latin typeface="Segoe UI"/>
                <a:cs typeface="Segoe UI"/>
              </a:rPr>
              <a:t> </a:t>
            </a:r>
            <a:r>
              <a:rPr lang="en-GB" sz="1800" err="1">
                <a:latin typeface="Segoe UI"/>
                <a:cs typeface="Segoe UI"/>
              </a:rPr>
              <a:t>arholwyr</a:t>
            </a:r>
            <a:r>
              <a:rPr lang="en-GB" sz="1800" spc="-70">
                <a:latin typeface="Segoe UI"/>
                <a:cs typeface="Segoe UI"/>
              </a:rPr>
              <a:t> </a:t>
            </a:r>
            <a:r>
              <a:rPr lang="en-GB" sz="1800" spc="-10" err="1">
                <a:latin typeface="Segoe UI"/>
                <a:cs typeface="Segoe UI"/>
              </a:rPr>
              <a:t>allanol</a:t>
            </a:r>
            <a:r>
              <a:rPr lang="en-GB" sz="1800" spc="-10">
                <a:latin typeface="Segoe UI"/>
                <a:cs typeface="Segoe UI"/>
              </a:rPr>
              <a:t> </a:t>
            </a:r>
            <a:r>
              <a:rPr lang="en-GB" sz="1800" err="1">
                <a:latin typeface="Segoe UI"/>
                <a:cs typeface="Segoe UI"/>
              </a:rPr>
              <a:t>hefyd</a:t>
            </a:r>
            <a:r>
              <a:rPr lang="en-GB" sz="1800">
                <a:latin typeface="Segoe UI"/>
                <a:cs typeface="Segoe UI"/>
              </a:rPr>
              <a:t>,</a:t>
            </a:r>
            <a:r>
              <a:rPr lang="en-GB" sz="1800" spc="-65">
                <a:latin typeface="Segoe UI"/>
                <a:cs typeface="Segoe UI"/>
              </a:rPr>
              <a:t> </a:t>
            </a:r>
            <a:r>
              <a:rPr lang="en-GB" sz="1800" err="1">
                <a:latin typeface="Segoe UI"/>
                <a:cs typeface="Segoe UI"/>
              </a:rPr>
              <a:t>ond</a:t>
            </a:r>
            <a:r>
              <a:rPr lang="en-GB" sz="1800" spc="-60">
                <a:latin typeface="Segoe UI"/>
                <a:cs typeface="Segoe UI"/>
              </a:rPr>
              <a:t> </a:t>
            </a:r>
            <a:r>
              <a:rPr lang="en-GB" sz="1800" err="1">
                <a:latin typeface="Segoe UI"/>
                <a:cs typeface="Segoe UI"/>
              </a:rPr>
              <a:t>mae</a:t>
            </a:r>
            <a:r>
              <a:rPr lang="en-GB" sz="1800" spc="-65">
                <a:latin typeface="Segoe UI"/>
                <a:cs typeface="Segoe UI"/>
              </a:rPr>
              <a:t> </a:t>
            </a:r>
            <a:r>
              <a:rPr lang="en-GB" sz="1800" err="1">
                <a:latin typeface="Segoe UI"/>
                <a:cs typeface="Segoe UI"/>
              </a:rPr>
              <a:t>angen</a:t>
            </a:r>
            <a:r>
              <a:rPr lang="en-GB" sz="1800" spc="-40">
                <a:latin typeface="Segoe UI"/>
                <a:cs typeface="Segoe UI"/>
              </a:rPr>
              <a:t> </a:t>
            </a:r>
            <a:r>
              <a:rPr lang="en-GB" sz="1800" err="1">
                <a:latin typeface="Segoe UI"/>
                <a:cs typeface="Segoe UI"/>
              </a:rPr>
              <a:t>gofyn</a:t>
            </a:r>
            <a:r>
              <a:rPr lang="en-GB" sz="1800" spc="-80">
                <a:latin typeface="Segoe UI"/>
                <a:cs typeface="Segoe UI"/>
              </a:rPr>
              <a:t> </a:t>
            </a:r>
            <a:r>
              <a:rPr lang="en-GB" sz="1800" err="1">
                <a:latin typeface="Segoe UI"/>
                <a:cs typeface="Segoe UI"/>
              </a:rPr>
              <a:t>amdano</a:t>
            </a:r>
            <a:r>
              <a:rPr lang="en-GB" sz="1800" spc="-50">
                <a:latin typeface="Segoe UI"/>
                <a:cs typeface="Segoe UI"/>
              </a:rPr>
              <a:t> </a:t>
            </a:r>
            <a:r>
              <a:rPr lang="en-GB" sz="1800" spc="-10" err="1">
                <a:latin typeface="Segoe UI"/>
                <a:cs typeface="Segoe UI"/>
              </a:rPr>
              <a:t>drwy'r</a:t>
            </a:r>
            <a:r>
              <a:rPr lang="en-GB" sz="1800" spc="-10">
                <a:latin typeface="Segoe UI"/>
                <a:cs typeface="Segoe UI"/>
              </a:rPr>
              <a:t> </a:t>
            </a:r>
            <a:r>
              <a:rPr lang="en-GB" sz="1800" err="1">
                <a:latin typeface="Segoe UI"/>
                <a:cs typeface="Segoe UI"/>
              </a:rPr>
              <a:t>Swyddfa</a:t>
            </a:r>
            <a:r>
              <a:rPr lang="en-GB" sz="1800" spc="-110">
                <a:latin typeface="Segoe UI"/>
                <a:cs typeface="Segoe UI"/>
              </a:rPr>
              <a:t> </a:t>
            </a:r>
            <a:r>
              <a:rPr lang="en-GB" sz="1800" err="1">
                <a:latin typeface="Segoe UI"/>
                <a:cs typeface="Segoe UI"/>
              </a:rPr>
              <a:t>Academaidd</a:t>
            </a:r>
            <a:r>
              <a:rPr lang="en-GB" sz="1800">
                <a:latin typeface="Segoe UI"/>
                <a:cs typeface="Segoe UI"/>
              </a:rPr>
              <a:t>.</a:t>
            </a:r>
            <a:r>
              <a:rPr lang="en-GB" sz="1800" spc="-105">
                <a:latin typeface="Segoe UI"/>
                <a:cs typeface="Segoe UI"/>
              </a:rPr>
              <a:t> </a:t>
            </a:r>
            <a:r>
              <a:rPr lang="en-GB" sz="1800" err="1">
                <a:latin typeface="Segoe UI"/>
                <a:cs typeface="Segoe UI"/>
              </a:rPr>
              <a:t>Gallwch</a:t>
            </a:r>
            <a:r>
              <a:rPr lang="en-GB" sz="1800" spc="-100">
                <a:latin typeface="Segoe UI"/>
                <a:cs typeface="Segoe UI"/>
              </a:rPr>
              <a:t> </a:t>
            </a:r>
            <a:r>
              <a:rPr lang="en-GB" sz="1800" err="1">
                <a:latin typeface="Segoe UI"/>
                <a:cs typeface="Segoe UI"/>
              </a:rPr>
              <a:t>wneud</a:t>
            </a:r>
            <a:r>
              <a:rPr lang="en-GB" sz="1800" spc="-100">
                <a:latin typeface="Segoe UI"/>
                <a:cs typeface="Segoe UI"/>
              </a:rPr>
              <a:t> </a:t>
            </a:r>
            <a:r>
              <a:rPr lang="en-GB" sz="1800" err="1">
                <a:latin typeface="Segoe UI"/>
                <a:cs typeface="Segoe UI"/>
              </a:rPr>
              <a:t>hynny</a:t>
            </a:r>
            <a:r>
              <a:rPr lang="en-GB" sz="1800" spc="-105">
                <a:latin typeface="Segoe UI"/>
                <a:cs typeface="Segoe UI"/>
              </a:rPr>
              <a:t> </a:t>
            </a:r>
            <a:r>
              <a:rPr lang="en-GB" sz="1800" spc="-20" err="1">
                <a:latin typeface="Segoe UI"/>
                <a:cs typeface="Segoe UI"/>
              </a:rPr>
              <a:t>drwy</a:t>
            </a:r>
            <a:r>
              <a:rPr lang="en-GB" sz="1800" spc="-20">
                <a:latin typeface="Segoe UI"/>
                <a:cs typeface="Segoe UI"/>
              </a:rPr>
              <a:t> </a:t>
            </a:r>
            <a:r>
              <a:rPr lang="en-GB" sz="1800" spc="-25">
                <a:latin typeface="Segoe UI"/>
                <a:cs typeface="Segoe UI"/>
              </a:rPr>
              <a:t>e-</a:t>
            </a:r>
            <a:r>
              <a:rPr lang="en-GB" sz="1800" err="1">
                <a:latin typeface="Segoe UI"/>
                <a:cs typeface="Segoe UI"/>
              </a:rPr>
              <a:t>bostio</a:t>
            </a:r>
            <a:r>
              <a:rPr lang="en-GB" sz="1800" spc="-50">
                <a:latin typeface="Segoe UI"/>
                <a:cs typeface="Segoe UI"/>
              </a:rPr>
              <a:t> </a:t>
            </a:r>
            <a:r>
              <a:rPr lang="en-GB" sz="1800" u="sng" spc="-10">
                <a:solidFill>
                  <a:srgbClr val="0000FF"/>
                </a:solidFill>
                <a:uFill>
                  <a:solidFill>
                    <a:srgbClr val="0000FF"/>
                  </a:solidFill>
                </a:uFill>
                <a:latin typeface="Segoe UI"/>
                <a:cs typeface="Segoe UI"/>
                <a:hlinkClick r:id="rId3"/>
              </a:rPr>
              <a:t>allanolSA@pcydds.ac.uk</a:t>
            </a:r>
            <a:endParaRPr lang="en-GB" sz="1800">
              <a:latin typeface="Segoe UI"/>
              <a:cs typeface="Segoe UI"/>
            </a:endParaRPr>
          </a:p>
          <a:p>
            <a:endParaRPr lang="en-GB" sz="1800"/>
          </a:p>
        </p:txBody>
      </p:sp>
      <p:cxnSp>
        <p:nvCxnSpPr>
          <p:cNvPr id="4" name="Straight Connector 3">
            <a:extLst>
              <a:ext uri="{FF2B5EF4-FFF2-40B4-BE49-F238E27FC236}">
                <a16:creationId xmlns:a16="http://schemas.microsoft.com/office/drawing/2014/main" id="{3EFB859A-6E8E-F5CE-C777-CB42E6E7F224}"/>
              </a:ext>
            </a:extLst>
          </p:cNvPr>
          <p:cNvCxnSpPr/>
          <p:nvPr/>
        </p:nvCxnSpPr>
        <p:spPr>
          <a:xfrm>
            <a:off x="5930782" y="273465"/>
            <a:ext cx="0" cy="5212935"/>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C0213B8-EE14-A6F7-CF28-95162243FECC}"/>
              </a:ext>
            </a:extLst>
          </p:cNvPr>
          <p:cNvSpPr txBox="1"/>
          <p:nvPr/>
        </p:nvSpPr>
        <p:spPr>
          <a:xfrm>
            <a:off x="290557" y="1330203"/>
            <a:ext cx="5494946" cy="584775"/>
          </a:xfrm>
          <a:prstGeom prst="rect">
            <a:avLst/>
          </a:prstGeom>
          <a:noFill/>
        </p:spPr>
        <p:txBody>
          <a:bodyPr wrap="square" rtlCol="0">
            <a:spAutoFit/>
          </a:bodyPr>
          <a:lstStyle/>
          <a:p>
            <a:r>
              <a:rPr lang="cy-GB" sz="3200" b="1" noProof="0"/>
              <a:t>Rhagfarn Ddiarwybod</a:t>
            </a:r>
          </a:p>
        </p:txBody>
      </p:sp>
      <p:sp>
        <p:nvSpPr>
          <p:cNvPr id="6" name="TextBox 5">
            <a:extLst>
              <a:ext uri="{FF2B5EF4-FFF2-40B4-BE49-F238E27FC236}">
                <a16:creationId xmlns:a16="http://schemas.microsoft.com/office/drawing/2014/main" id="{B439C74E-7A02-4CD6-E818-3C2C31A7C564}"/>
              </a:ext>
            </a:extLst>
          </p:cNvPr>
          <p:cNvSpPr txBox="1"/>
          <p:nvPr/>
        </p:nvSpPr>
        <p:spPr>
          <a:xfrm>
            <a:off x="6076062" y="1330203"/>
            <a:ext cx="5332575" cy="584775"/>
          </a:xfrm>
          <a:prstGeom prst="rect">
            <a:avLst/>
          </a:prstGeom>
          <a:noFill/>
        </p:spPr>
        <p:txBody>
          <a:bodyPr wrap="square" rtlCol="0">
            <a:spAutoFit/>
          </a:bodyPr>
          <a:lstStyle/>
          <a:p>
            <a:r>
              <a:rPr lang="en-GB" sz="3200" b="1"/>
              <a:t>Unconscious Bias</a:t>
            </a:r>
          </a:p>
        </p:txBody>
      </p:sp>
    </p:spTree>
    <p:extLst>
      <p:ext uri="{BB962C8B-B14F-4D97-AF65-F5344CB8AC3E}">
        <p14:creationId xmlns:p14="http://schemas.microsoft.com/office/powerpoint/2010/main" val="173278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821CD-4F24-6903-6CC6-96BBBE1941F4}"/>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7445EBB3-F40D-1E9B-31EE-591114F9379E}"/>
              </a:ext>
            </a:extLst>
          </p:cNvPr>
          <p:cNvCxnSpPr/>
          <p:nvPr/>
        </p:nvCxnSpPr>
        <p:spPr>
          <a:xfrm>
            <a:off x="5930782" y="273465"/>
            <a:ext cx="0" cy="521293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8891938-49E2-D686-2748-9535390205BB}"/>
              </a:ext>
            </a:extLst>
          </p:cNvPr>
          <p:cNvSpPr txBox="1"/>
          <p:nvPr/>
        </p:nvSpPr>
        <p:spPr>
          <a:xfrm>
            <a:off x="290557" y="672131"/>
            <a:ext cx="5494946" cy="584775"/>
          </a:xfrm>
          <a:prstGeom prst="rect">
            <a:avLst/>
          </a:prstGeom>
          <a:noFill/>
        </p:spPr>
        <p:txBody>
          <a:bodyPr wrap="square" rtlCol="0">
            <a:spAutoFit/>
          </a:bodyPr>
          <a:lstStyle/>
          <a:p>
            <a:r>
              <a:rPr lang="cy-GB" sz="3200" b="1" noProof="0"/>
              <a:t>Llawlyfr Ansawdd Academaidd</a:t>
            </a:r>
          </a:p>
        </p:txBody>
      </p:sp>
      <p:sp>
        <p:nvSpPr>
          <p:cNvPr id="10" name="TextBox 9">
            <a:extLst>
              <a:ext uri="{FF2B5EF4-FFF2-40B4-BE49-F238E27FC236}">
                <a16:creationId xmlns:a16="http://schemas.microsoft.com/office/drawing/2014/main" id="{1257CFFC-C98D-F024-70D1-C9F492F070BC}"/>
              </a:ext>
            </a:extLst>
          </p:cNvPr>
          <p:cNvSpPr txBox="1"/>
          <p:nvPr/>
        </p:nvSpPr>
        <p:spPr>
          <a:xfrm>
            <a:off x="6238433" y="672131"/>
            <a:ext cx="5332575" cy="584775"/>
          </a:xfrm>
          <a:prstGeom prst="rect">
            <a:avLst/>
          </a:prstGeom>
          <a:noFill/>
        </p:spPr>
        <p:txBody>
          <a:bodyPr wrap="square" rtlCol="0">
            <a:spAutoFit/>
          </a:bodyPr>
          <a:lstStyle/>
          <a:p>
            <a:r>
              <a:rPr lang="en-GB" sz="3200" b="1"/>
              <a:t>Academic Quality Handbook</a:t>
            </a:r>
          </a:p>
        </p:txBody>
      </p:sp>
      <p:sp>
        <p:nvSpPr>
          <p:cNvPr id="2" name="TextBox 1">
            <a:extLst>
              <a:ext uri="{FF2B5EF4-FFF2-40B4-BE49-F238E27FC236}">
                <a16:creationId xmlns:a16="http://schemas.microsoft.com/office/drawing/2014/main" id="{F1CFC183-FC40-EAEE-2B22-992995E78CD7}"/>
              </a:ext>
            </a:extLst>
          </p:cNvPr>
          <p:cNvSpPr txBox="1"/>
          <p:nvPr/>
        </p:nvSpPr>
        <p:spPr>
          <a:xfrm>
            <a:off x="6360245" y="4971335"/>
            <a:ext cx="5431705" cy="338554"/>
          </a:xfrm>
          <a:prstGeom prst="rect">
            <a:avLst/>
          </a:prstGeom>
          <a:noFill/>
        </p:spPr>
        <p:txBody>
          <a:bodyPr wrap="square">
            <a:spAutoFit/>
          </a:bodyPr>
          <a:lstStyle/>
          <a:p>
            <a:pPr algn="ctr">
              <a:spcBef>
                <a:spcPct val="0"/>
              </a:spcBef>
              <a:buFontTx/>
              <a:buNone/>
            </a:pPr>
            <a:r>
              <a:rPr lang="en-GB" altLang="en-US" sz="1600">
                <a:ea typeface="ＭＳ Ｐゴシック" panose="020B0600070205080204" pitchFamily="34" charset="-128"/>
                <a:hlinkClick r:id="rId2"/>
              </a:rPr>
              <a:t>https://www.uwtsd.ac.uk/academic-quality-handbook</a:t>
            </a:r>
            <a:r>
              <a:rPr lang="en-GB" altLang="en-US" sz="1600">
                <a:ea typeface="ＭＳ Ｐゴシック" panose="020B0600070205080204" pitchFamily="34" charset="-128"/>
              </a:rPr>
              <a:t> </a:t>
            </a:r>
          </a:p>
        </p:txBody>
      </p:sp>
      <p:sp>
        <p:nvSpPr>
          <p:cNvPr id="3" name="TextBox 2">
            <a:extLst>
              <a:ext uri="{FF2B5EF4-FFF2-40B4-BE49-F238E27FC236}">
                <a16:creationId xmlns:a16="http://schemas.microsoft.com/office/drawing/2014/main" id="{48B4678E-513E-63EA-4CC7-D2B1D8E2D678}"/>
              </a:ext>
            </a:extLst>
          </p:cNvPr>
          <p:cNvSpPr txBox="1"/>
          <p:nvPr/>
        </p:nvSpPr>
        <p:spPr>
          <a:xfrm>
            <a:off x="264245" y="4971335"/>
            <a:ext cx="6096000" cy="338554"/>
          </a:xfrm>
          <a:prstGeom prst="rect">
            <a:avLst/>
          </a:prstGeom>
          <a:noFill/>
        </p:spPr>
        <p:txBody>
          <a:bodyPr wrap="square">
            <a:spAutoFit/>
          </a:bodyPr>
          <a:lstStyle/>
          <a:p>
            <a:r>
              <a:rPr lang="en-GB" sz="1600">
                <a:hlinkClick r:id="rId3"/>
              </a:rPr>
              <a:t>https://www.uwtsd.ac.uk/cy/llawlyfr-ansawdd-academaidd</a:t>
            </a:r>
            <a:r>
              <a:rPr lang="en-GB" sz="1600"/>
              <a:t> </a:t>
            </a:r>
          </a:p>
        </p:txBody>
      </p:sp>
      <p:sp>
        <p:nvSpPr>
          <p:cNvPr id="4" name="TextBox 3">
            <a:extLst>
              <a:ext uri="{FF2B5EF4-FFF2-40B4-BE49-F238E27FC236}">
                <a16:creationId xmlns:a16="http://schemas.microsoft.com/office/drawing/2014/main" id="{E1429676-2742-5739-B353-C5A70B9597F4}"/>
              </a:ext>
            </a:extLst>
          </p:cNvPr>
          <p:cNvSpPr txBox="1"/>
          <p:nvPr/>
        </p:nvSpPr>
        <p:spPr>
          <a:xfrm>
            <a:off x="290557" y="1156582"/>
            <a:ext cx="5494946" cy="584775"/>
          </a:xfrm>
          <a:prstGeom prst="rect">
            <a:avLst/>
          </a:prstGeom>
          <a:noFill/>
        </p:spPr>
        <p:txBody>
          <a:bodyPr wrap="square" rtlCol="0">
            <a:spAutoFit/>
          </a:bodyPr>
          <a:lstStyle/>
          <a:p>
            <a:r>
              <a:rPr lang="cy-GB" sz="3200" noProof="0"/>
              <a:t>Pennod 12 </a:t>
            </a:r>
          </a:p>
        </p:txBody>
      </p:sp>
      <p:sp>
        <p:nvSpPr>
          <p:cNvPr id="6" name="TextBox 5">
            <a:extLst>
              <a:ext uri="{FF2B5EF4-FFF2-40B4-BE49-F238E27FC236}">
                <a16:creationId xmlns:a16="http://schemas.microsoft.com/office/drawing/2014/main" id="{DC587298-BB45-5B64-0D3F-895CBFF37A8B}"/>
              </a:ext>
            </a:extLst>
          </p:cNvPr>
          <p:cNvSpPr txBox="1"/>
          <p:nvPr/>
        </p:nvSpPr>
        <p:spPr>
          <a:xfrm>
            <a:off x="6238433" y="1156582"/>
            <a:ext cx="5332575" cy="584775"/>
          </a:xfrm>
          <a:prstGeom prst="rect">
            <a:avLst/>
          </a:prstGeom>
          <a:noFill/>
        </p:spPr>
        <p:txBody>
          <a:bodyPr wrap="square" rtlCol="0">
            <a:spAutoFit/>
          </a:bodyPr>
          <a:lstStyle/>
          <a:p>
            <a:r>
              <a:rPr lang="en-GB" sz="3200"/>
              <a:t>Chapter 12</a:t>
            </a:r>
          </a:p>
        </p:txBody>
      </p:sp>
      <p:sp>
        <p:nvSpPr>
          <p:cNvPr id="8" name="TextBox 7">
            <a:extLst>
              <a:ext uri="{FF2B5EF4-FFF2-40B4-BE49-F238E27FC236}">
                <a16:creationId xmlns:a16="http://schemas.microsoft.com/office/drawing/2014/main" id="{47504EB2-F1C9-B34D-5677-E995E7705AD0}"/>
              </a:ext>
            </a:extLst>
          </p:cNvPr>
          <p:cNvSpPr txBox="1"/>
          <p:nvPr/>
        </p:nvSpPr>
        <p:spPr>
          <a:xfrm>
            <a:off x="264245" y="2985805"/>
            <a:ext cx="4597400" cy="646331"/>
          </a:xfrm>
          <a:prstGeom prst="rect">
            <a:avLst/>
          </a:prstGeom>
          <a:noFill/>
        </p:spPr>
        <p:txBody>
          <a:bodyPr wrap="square">
            <a:spAutoFit/>
          </a:bodyPr>
          <a:lstStyle/>
          <a:p>
            <a:pPr algn="l">
              <a:buFont typeface="Arial" panose="020B0604020202020204" pitchFamily="34" charset="0"/>
              <a:buChar char="•"/>
            </a:pPr>
            <a:r>
              <a:rPr lang="en-GB" b="0" i="0">
                <a:effectLst/>
                <a:latin typeface="Lato" panose="020F0502020204030203" pitchFamily="34" charset="0"/>
                <a:hlinkClick r:id="rId4"/>
              </a:rPr>
              <a:t>Polisi </a:t>
            </a:r>
            <a:r>
              <a:rPr lang="en-GB" b="0" i="0" err="1">
                <a:effectLst/>
                <a:latin typeface="Lato" panose="020F0502020204030203" pitchFamily="34" charset="0"/>
                <a:hlinkClick r:id="rId4"/>
              </a:rPr>
              <a:t>Camymddwyn</a:t>
            </a:r>
            <a:r>
              <a:rPr lang="en-GB" b="0" i="0">
                <a:effectLst/>
                <a:latin typeface="Lato" panose="020F0502020204030203" pitchFamily="34" charset="0"/>
                <a:hlinkClick r:id="rId4"/>
              </a:rPr>
              <a:t> </a:t>
            </a:r>
            <a:r>
              <a:rPr lang="en-GB" b="0" i="0" err="1">
                <a:effectLst/>
                <a:latin typeface="Lato" panose="020F0502020204030203" pitchFamily="34" charset="0"/>
                <a:hlinkClick r:id="rId4"/>
              </a:rPr>
              <a:t>Academaidd</a:t>
            </a:r>
            <a:endParaRPr lang="en-GB">
              <a:latin typeface="Lato" panose="020F0502020204030203" pitchFamily="34" charset="0"/>
            </a:endParaRPr>
          </a:p>
          <a:p>
            <a:pPr algn="l">
              <a:buFont typeface="Arial" panose="020B0604020202020204" pitchFamily="34" charset="0"/>
              <a:buChar char="•"/>
            </a:pPr>
            <a:r>
              <a:rPr lang="en-GB" b="0" i="0">
                <a:effectLst/>
                <a:latin typeface="Lato" panose="020F0502020204030203" pitchFamily="34" charset="0"/>
                <a:hlinkClick r:id="rId5"/>
              </a:rPr>
              <a:t>Polisi </a:t>
            </a:r>
            <a:r>
              <a:rPr lang="en-GB" b="0" i="0" err="1">
                <a:effectLst/>
                <a:latin typeface="Lato" panose="020F0502020204030203" pitchFamily="34" charset="0"/>
                <a:hlinkClick r:id="rId5"/>
              </a:rPr>
              <a:t>Amgylchiadau</a:t>
            </a:r>
            <a:r>
              <a:rPr lang="en-GB" b="0" i="0">
                <a:effectLst/>
                <a:latin typeface="Lato" panose="020F0502020204030203" pitchFamily="34" charset="0"/>
                <a:hlinkClick r:id="rId5"/>
              </a:rPr>
              <a:t> </a:t>
            </a:r>
            <a:r>
              <a:rPr lang="en-GB" b="0" i="0" err="1">
                <a:effectLst/>
                <a:latin typeface="Lato" panose="020F0502020204030203" pitchFamily="34" charset="0"/>
                <a:hlinkClick r:id="rId5"/>
              </a:rPr>
              <a:t>Lliniarol</a:t>
            </a:r>
            <a:endParaRPr lang="en-GB" b="0" i="0">
              <a:effectLst/>
              <a:latin typeface="Lato" panose="020F0502020204030203" pitchFamily="34" charset="0"/>
            </a:endParaRPr>
          </a:p>
        </p:txBody>
      </p:sp>
      <p:sp>
        <p:nvSpPr>
          <p:cNvPr id="14" name="TextBox 13">
            <a:extLst>
              <a:ext uri="{FF2B5EF4-FFF2-40B4-BE49-F238E27FC236}">
                <a16:creationId xmlns:a16="http://schemas.microsoft.com/office/drawing/2014/main" id="{C840413B-8669-D8C3-0A36-9F427DC186AA}"/>
              </a:ext>
            </a:extLst>
          </p:cNvPr>
          <p:cNvSpPr txBox="1"/>
          <p:nvPr/>
        </p:nvSpPr>
        <p:spPr>
          <a:xfrm>
            <a:off x="6261219" y="3016251"/>
            <a:ext cx="4597400" cy="923330"/>
          </a:xfrm>
          <a:prstGeom prst="rect">
            <a:avLst/>
          </a:prstGeom>
          <a:noFill/>
        </p:spPr>
        <p:txBody>
          <a:bodyPr wrap="square">
            <a:spAutoFit/>
          </a:bodyPr>
          <a:lstStyle/>
          <a:p>
            <a:pPr algn="l">
              <a:buFont typeface="Arial" panose="020B0604020202020204" pitchFamily="34" charset="0"/>
              <a:buChar char="•"/>
            </a:pPr>
            <a:r>
              <a:rPr lang="en-GB" b="0" i="0">
                <a:effectLst/>
                <a:latin typeface="Lato" panose="020F0502020204030203" pitchFamily="34" charset="0"/>
                <a:hlinkClick r:id="rId6"/>
              </a:rPr>
              <a:t>Academic Misconduct Policy</a:t>
            </a:r>
            <a:endParaRPr lang="en-GB" b="0" i="0">
              <a:effectLst/>
              <a:latin typeface="Lato" panose="020F0502020204030203" pitchFamily="34" charset="0"/>
            </a:endParaRPr>
          </a:p>
          <a:p>
            <a:pPr>
              <a:buFont typeface="Arial" panose="020B0604020202020204" pitchFamily="34" charset="0"/>
              <a:buChar char="•"/>
            </a:pPr>
            <a:r>
              <a:rPr lang="en-GB">
                <a:latin typeface="Lato" panose="020F0502020204030203" pitchFamily="34" charset="0"/>
                <a:hlinkClick r:id="rId7"/>
              </a:rPr>
              <a:t>Mitigating Circumstances Policy</a:t>
            </a:r>
            <a:endParaRPr lang="en-GB">
              <a:latin typeface="Lato" panose="020F0502020204030203" pitchFamily="34" charset="0"/>
            </a:endParaRPr>
          </a:p>
          <a:p>
            <a:pPr algn="l">
              <a:buFont typeface="Arial" panose="020B0604020202020204" pitchFamily="34" charset="0"/>
              <a:buChar char="•"/>
            </a:pPr>
            <a:endParaRPr lang="en-GB" b="0" i="0">
              <a:effectLst/>
              <a:latin typeface="Lato" panose="020F0502020204030203" pitchFamily="34" charset="0"/>
            </a:endParaRPr>
          </a:p>
        </p:txBody>
      </p:sp>
      <p:pic>
        <p:nvPicPr>
          <p:cNvPr id="15" name="Graphic 14" descr="Address Book with solid fill">
            <a:extLst>
              <a:ext uri="{FF2B5EF4-FFF2-40B4-BE49-F238E27FC236}">
                <a16:creationId xmlns:a16="http://schemas.microsoft.com/office/drawing/2014/main" id="{15B6E00E-0800-68D5-D13D-AD7157EBB5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95400" y="2044154"/>
            <a:ext cx="914400" cy="914400"/>
          </a:xfrm>
          <a:prstGeom prst="rect">
            <a:avLst/>
          </a:prstGeom>
        </p:spPr>
      </p:pic>
      <p:pic>
        <p:nvPicPr>
          <p:cNvPr id="16" name="Graphic 15" descr="Address Book with solid fill">
            <a:extLst>
              <a:ext uri="{FF2B5EF4-FFF2-40B4-BE49-F238E27FC236}">
                <a16:creationId xmlns:a16="http://schemas.microsoft.com/office/drawing/2014/main" id="{B14A7BB1-A753-7DB6-D592-16C2CDC9E6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32459" y="1965532"/>
            <a:ext cx="914400" cy="914400"/>
          </a:xfrm>
          <a:prstGeom prst="rect">
            <a:avLst/>
          </a:prstGeom>
        </p:spPr>
      </p:pic>
    </p:spTree>
    <p:extLst>
      <p:ext uri="{BB962C8B-B14F-4D97-AF65-F5344CB8AC3E}">
        <p14:creationId xmlns:p14="http://schemas.microsoft.com/office/powerpoint/2010/main" val="128607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1D309C-8784-B160-53EB-AAF1D02D33F7}"/>
              </a:ext>
            </a:extLst>
          </p:cNvPr>
          <p:cNvSpPr/>
          <p:nvPr/>
        </p:nvSpPr>
        <p:spPr>
          <a:xfrm>
            <a:off x="0" y="1526171"/>
            <a:ext cx="12192000" cy="1534389"/>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BE5B8544-C06B-4E6F-1DA3-40C50164DB89}"/>
              </a:ext>
            </a:extLst>
          </p:cNvPr>
          <p:cNvSpPr/>
          <p:nvPr/>
        </p:nvSpPr>
        <p:spPr>
          <a:xfrm>
            <a:off x="0" y="3174853"/>
            <a:ext cx="12192000" cy="153438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1424" y="3680118"/>
            <a:ext cx="10363200" cy="1362075"/>
          </a:xfrm>
        </p:spPr>
        <p:txBody>
          <a:bodyPr/>
          <a:lstStyle/>
          <a:p>
            <a:r>
              <a:rPr lang="en-US" altLang="en-US">
                <a:solidFill>
                  <a:schemeClr val="bg1"/>
                </a:solidFill>
                <a:ea typeface="ＭＳ Ｐゴシック" panose="020B0600070205080204" pitchFamily="34" charset="-128"/>
              </a:rPr>
              <a:t>Resources for External Examiners</a:t>
            </a:r>
            <a:endParaRPr lang="en-GB" dirty="0">
              <a:solidFill>
                <a:schemeClr val="bg1"/>
              </a:solidFill>
            </a:endParaRPr>
          </a:p>
        </p:txBody>
      </p:sp>
      <p:sp>
        <p:nvSpPr>
          <p:cNvPr id="3" name="Text Placeholder 2"/>
          <p:cNvSpPr>
            <a:spLocks noGrp="1"/>
          </p:cNvSpPr>
          <p:nvPr>
            <p:ph type="body" idx="1"/>
          </p:nvPr>
        </p:nvSpPr>
        <p:spPr>
          <a:xfrm>
            <a:off x="911424" y="1853051"/>
            <a:ext cx="10363200" cy="1500187"/>
          </a:xfrm>
        </p:spPr>
        <p:txBody>
          <a:bodyPr/>
          <a:lstStyle/>
          <a:p>
            <a:r>
              <a:rPr lang="en-GB" sz="4000" b="1" cap="all">
                <a:solidFill>
                  <a:schemeClr val="bg1"/>
                </a:solidFill>
                <a:latin typeface="+mj-lt"/>
                <a:ea typeface="ＭＳ Ｐゴシック" panose="020B0600070205080204" pitchFamily="34" charset="-128"/>
                <a:cs typeface="+mj-cs"/>
              </a:rPr>
              <a:t>ADNODDAU AR GYFER ARHOLWYR ALLANOL</a:t>
            </a:r>
          </a:p>
          <a:p>
            <a:endParaRPr lang="en-GB" sz="4000" b="1" cap="all">
              <a:solidFill>
                <a:schemeClr val="bg1"/>
              </a:solidFill>
              <a:highlight>
                <a:srgbClr val="FFFF00"/>
              </a:highlight>
              <a:latin typeface="+mj-lt"/>
              <a:ea typeface="ＭＳ Ｐゴシック" panose="020B0600070205080204" pitchFamily="34" charset="-128"/>
              <a:cs typeface="+mj-cs"/>
            </a:endParaRPr>
          </a:p>
        </p:txBody>
      </p:sp>
    </p:spTree>
    <p:extLst>
      <p:ext uri="{BB962C8B-B14F-4D97-AF65-F5344CB8AC3E}">
        <p14:creationId xmlns:p14="http://schemas.microsoft.com/office/powerpoint/2010/main" val="1944461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780D5-A799-953B-2F09-F03CCE7351C4}"/>
            </a:ext>
          </a:extLst>
        </p:cNvPr>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613761F-CEB8-BA8D-BC19-00E936FCFD54}"/>
              </a:ext>
            </a:extLst>
          </p:cNvPr>
          <p:cNvCxnSpPr/>
          <p:nvPr/>
        </p:nvCxnSpPr>
        <p:spPr>
          <a:xfrm>
            <a:off x="5930782" y="273465"/>
            <a:ext cx="0" cy="5212935"/>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25E81EC-6B20-44D8-3538-2163115A2BA7}"/>
              </a:ext>
            </a:extLst>
          </p:cNvPr>
          <p:cNvSpPr txBox="1"/>
          <p:nvPr/>
        </p:nvSpPr>
        <p:spPr>
          <a:xfrm>
            <a:off x="290557" y="162717"/>
            <a:ext cx="5494946" cy="584775"/>
          </a:xfrm>
          <a:prstGeom prst="rect">
            <a:avLst/>
          </a:prstGeom>
          <a:noFill/>
        </p:spPr>
        <p:txBody>
          <a:bodyPr wrap="square" rtlCol="0">
            <a:spAutoFit/>
          </a:bodyPr>
          <a:lstStyle/>
          <a:p>
            <a:r>
              <a:rPr lang="cy-GB" sz="3200" b="1" noProof="0"/>
              <a:t>Adnoddau</a:t>
            </a:r>
          </a:p>
        </p:txBody>
      </p:sp>
      <p:sp>
        <p:nvSpPr>
          <p:cNvPr id="10" name="TextBox 9">
            <a:extLst>
              <a:ext uri="{FF2B5EF4-FFF2-40B4-BE49-F238E27FC236}">
                <a16:creationId xmlns:a16="http://schemas.microsoft.com/office/drawing/2014/main" id="{25B27400-BF2B-61D4-98AE-8DB18F10A7D7}"/>
              </a:ext>
            </a:extLst>
          </p:cNvPr>
          <p:cNvSpPr txBox="1"/>
          <p:nvPr/>
        </p:nvSpPr>
        <p:spPr>
          <a:xfrm>
            <a:off x="6076062" y="162717"/>
            <a:ext cx="5332575" cy="584775"/>
          </a:xfrm>
          <a:prstGeom prst="rect">
            <a:avLst/>
          </a:prstGeom>
          <a:noFill/>
        </p:spPr>
        <p:txBody>
          <a:bodyPr wrap="square" rtlCol="0">
            <a:spAutoFit/>
          </a:bodyPr>
          <a:lstStyle/>
          <a:p>
            <a:r>
              <a:rPr lang="en-GB" sz="3200" b="1"/>
              <a:t> Resources</a:t>
            </a:r>
          </a:p>
        </p:txBody>
      </p:sp>
      <p:sp>
        <p:nvSpPr>
          <p:cNvPr id="11" name="Content Placeholder 2">
            <a:extLst>
              <a:ext uri="{FF2B5EF4-FFF2-40B4-BE49-F238E27FC236}">
                <a16:creationId xmlns:a16="http://schemas.microsoft.com/office/drawing/2014/main" id="{143CD5B4-FE7A-72B1-869C-8D41BFB95145}"/>
              </a:ext>
            </a:extLst>
          </p:cNvPr>
          <p:cNvSpPr>
            <a:spLocks noGrp="1"/>
          </p:cNvSpPr>
          <p:nvPr>
            <p:ph idx="1"/>
          </p:nvPr>
        </p:nvSpPr>
        <p:spPr>
          <a:xfrm>
            <a:off x="6178322" y="1214392"/>
            <a:ext cx="5885490" cy="4613840"/>
          </a:xfrm>
        </p:spPr>
        <p:txBody>
          <a:bodyPr>
            <a:normAutofit fontScale="47500" lnSpcReduction="20000"/>
          </a:bodyPr>
          <a:lstStyle/>
          <a:p>
            <a:pPr marL="0" indent="0">
              <a:buNone/>
            </a:pPr>
            <a:r>
              <a:rPr lang="en-GB" b="1">
                <a:solidFill>
                  <a:srgbClr val="444444"/>
                </a:solidFill>
                <a:latin typeface="Arial" panose="020B0604020202020204" pitchFamily="34" charset="0"/>
                <a:cs typeface="Arial" panose="020B0604020202020204" pitchFamily="34" charset="0"/>
              </a:rPr>
              <a:t>Module External Examiner</a:t>
            </a:r>
          </a:p>
          <a:p>
            <a:r>
              <a:rPr lang="en-GB">
                <a:latin typeface="Arial" panose="020B0604020202020204" pitchFamily="34" charset="0"/>
                <a:cs typeface="Arial" panose="020B0604020202020204" pitchFamily="34" charset="0"/>
              </a:rPr>
              <a:t>ANNUAL MODULE EXTERNAL EXAMINER'S REPORT 2024/25 (GA3) (Page 1 of 11) (office.com)</a:t>
            </a:r>
            <a:r>
              <a:rPr lang="en-GB" u="sng">
                <a:solidFill>
                  <a:srgbClr val="5652AD"/>
                </a:solidFill>
                <a:latin typeface="Arial" panose="020B0604020202020204" pitchFamily="34" charset="0"/>
                <a:cs typeface="Arial" panose="020B0604020202020204" pitchFamily="34" charset="0"/>
              </a:rPr>
              <a:t>)</a:t>
            </a:r>
            <a:endParaRPr lang="en-GB">
              <a:solidFill>
                <a:srgbClr val="000000"/>
              </a:solidFill>
              <a:latin typeface="Arial" panose="020B0604020202020204" pitchFamily="34" charset="0"/>
              <a:cs typeface="Arial" panose="020B0604020202020204" pitchFamily="34" charset="0"/>
            </a:endParaRPr>
          </a:p>
          <a:p>
            <a:pPr marL="742950" lvl="1" indent="-285750"/>
            <a:r>
              <a:rPr lang="en-GB">
                <a:latin typeface="Arial" panose="020B0604020202020204" pitchFamily="34" charset="0"/>
                <a:cs typeface="Arial" panose="020B0604020202020204" pitchFamily="34" charset="0"/>
              </a:rPr>
              <a:t>Full list of questions in the GA3 online template, to assist before completing the online form</a:t>
            </a:r>
          </a:p>
          <a:p>
            <a:pPr marL="742950" lvl="1" indent="-285750"/>
            <a:r>
              <a:rPr lang="en-GB">
                <a:latin typeface="Arial" panose="020B0604020202020204" pitchFamily="34" charset="0"/>
                <a:cs typeface="Arial" panose="020B0604020202020204" pitchFamily="34" charset="0"/>
              </a:rPr>
              <a:t>Allowable Expenses for External Examiners and External Advisers‌‌</a:t>
            </a:r>
          </a:p>
          <a:p>
            <a:pPr marL="0" indent="0">
              <a:buNone/>
            </a:pPr>
            <a:r>
              <a:rPr lang="en-GB" b="1">
                <a:solidFill>
                  <a:srgbClr val="444444"/>
                </a:solidFill>
                <a:latin typeface="Arial" panose="020B0604020202020204" pitchFamily="34" charset="0"/>
                <a:cs typeface="Arial" panose="020B0604020202020204" pitchFamily="34" charset="0"/>
              </a:rPr>
              <a:t>Procedural External Examiner</a:t>
            </a:r>
          </a:p>
          <a:p>
            <a:r>
              <a:rPr lang="en-GB">
                <a:latin typeface="Arial" panose="020B0604020202020204" pitchFamily="34" charset="0"/>
                <a:cs typeface="Arial" panose="020B0604020202020204" pitchFamily="34" charset="0"/>
              </a:rPr>
              <a:t>GA23 Procedural External Examiner Report 08-2021</a:t>
            </a:r>
          </a:p>
          <a:p>
            <a:pPr marL="0" indent="0">
              <a:buNone/>
            </a:pPr>
            <a:r>
              <a:rPr lang="en-GB" b="1">
                <a:solidFill>
                  <a:srgbClr val="444444"/>
                </a:solidFill>
                <a:latin typeface="Arial" panose="020B0604020202020204" pitchFamily="34" charset="0"/>
                <a:cs typeface="Arial" panose="020B0604020202020204" pitchFamily="34" charset="0"/>
              </a:rPr>
              <a:t>External Examiner Induction</a:t>
            </a:r>
          </a:p>
          <a:p>
            <a:r>
              <a:rPr lang="en-GB">
                <a:latin typeface="Arial" panose="020B0604020202020204" pitchFamily="34" charset="0"/>
                <a:cs typeface="Arial" panose="020B0604020202020204" pitchFamily="34" charset="0"/>
              </a:rPr>
              <a:t>Recording of External Examiner Induction Webinar –October 2024</a:t>
            </a:r>
          </a:p>
          <a:p>
            <a:pPr marL="0" indent="0">
              <a:buNone/>
            </a:pPr>
            <a:r>
              <a:rPr lang="en-GB" b="1">
                <a:solidFill>
                  <a:srgbClr val="444444"/>
                </a:solidFill>
                <a:latin typeface="Arial" panose="020B0604020202020204" pitchFamily="34" charset="0"/>
                <a:cs typeface="Arial" panose="020B0604020202020204" pitchFamily="34" charset="0"/>
              </a:rPr>
              <a:t>External Expertise Protocol</a:t>
            </a:r>
          </a:p>
          <a:p>
            <a:r>
              <a:rPr lang="en-GB">
                <a:latin typeface="Arial" panose="020B0604020202020204" pitchFamily="34" charset="0"/>
                <a:cs typeface="Arial" panose="020B0604020202020204" pitchFamily="34" charset="0"/>
              </a:rPr>
              <a:t>External Expertise Protocol</a:t>
            </a:r>
          </a:p>
          <a:p>
            <a:pPr marL="0" indent="0">
              <a:buNone/>
            </a:pPr>
            <a:r>
              <a:rPr lang="en-GB" sz="2700" b="1">
                <a:solidFill>
                  <a:srgbClr val="444444"/>
                </a:solidFill>
                <a:latin typeface="Arial" panose="020B0604020202020204" pitchFamily="34" charset="0"/>
                <a:cs typeface="Arial" panose="020B0604020202020204" pitchFamily="34" charset="0"/>
              </a:rPr>
              <a:t>Mentoring</a:t>
            </a:r>
          </a:p>
          <a:p>
            <a:r>
              <a:rPr lang="en-GB">
                <a:latin typeface="Arial" panose="020B0604020202020204" pitchFamily="34" charset="0"/>
                <a:cs typeface="Arial" panose="020B0604020202020204" pitchFamily="34" charset="0"/>
              </a:rPr>
              <a:t>If you are a first-time external examiner or would like additional support, please ask. The University will assign a mentor for first-time external examiners, normally for the first year of their period of tenure.</a:t>
            </a:r>
          </a:p>
          <a:p>
            <a:r>
              <a:rPr lang="en-GB">
                <a:latin typeface="Arial" panose="020B0604020202020204" pitchFamily="34" charset="0"/>
                <a:cs typeface="Arial" panose="020B0604020202020204" pitchFamily="34" charset="0"/>
              </a:rPr>
              <a:t>If you are an experienced external examiner and would like to volunteer to mentor, please let us know at the external examiner email address. </a:t>
            </a:r>
            <a:endParaRPr lang="en-GB"/>
          </a:p>
        </p:txBody>
      </p:sp>
      <p:sp>
        <p:nvSpPr>
          <p:cNvPr id="13" name="TextBox 12">
            <a:extLst>
              <a:ext uri="{FF2B5EF4-FFF2-40B4-BE49-F238E27FC236}">
                <a16:creationId xmlns:a16="http://schemas.microsoft.com/office/drawing/2014/main" id="{16F5A560-F5B9-CB44-9DA1-230AD1F446D0}"/>
              </a:ext>
            </a:extLst>
          </p:cNvPr>
          <p:cNvSpPr txBox="1"/>
          <p:nvPr/>
        </p:nvSpPr>
        <p:spPr>
          <a:xfrm>
            <a:off x="290557" y="629617"/>
            <a:ext cx="4724400" cy="369332"/>
          </a:xfrm>
          <a:prstGeom prst="rect">
            <a:avLst/>
          </a:prstGeom>
          <a:noFill/>
        </p:spPr>
        <p:txBody>
          <a:bodyPr wrap="square">
            <a:spAutoFit/>
          </a:bodyPr>
          <a:lstStyle/>
          <a:p>
            <a:r>
              <a:rPr lang="en-GB">
                <a:hlinkClick r:id="rId2"/>
              </a:rPr>
              <a:t>https://www.uwtsd.ac.uk/cy/arholwyr-allanol</a:t>
            </a:r>
            <a:endParaRPr lang="en-GB"/>
          </a:p>
        </p:txBody>
      </p:sp>
      <p:sp>
        <p:nvSpPr>
          <p:cNvPr id="15" name="TextBox 14">
            <a:extLst>
              <a:ext uri="{FF2B5EF4-FFF2-40B4-BE49-F238E27FC236}">
                <a16:creationId xmlns:a16="http://schemas.microsoft.com/office/drawing/2014/main" id="{4E9B95F6-321E-EDC8-FDBC-E91D25775987}"/>
              </a:ext>
            </a:extLst>
          </p:cNvPr>
          <p:cNvSpPr txBox="1"/>
          <p:nvPr/>
        </p:nvSpPr>
        <p:spPr>
          <a:xfrm>
            <a:off x="6197874" y="629617"/>
            <a:ext cx="4724400" cy="369332"/>
          </a:xfrm>
          <a:prstGeom prst="rect">
            <a:avLst/>
          </a:prstGeom>
          <a:noFill/>
        </p:spPr>
        <p:txBody>
          <a:bodyPr wrap="square">
            <a:spAutoFit/>
          </a:bodyPr>
          <a:lstStyle/>
          <a:p>
            <a:r>
              <a:rPr lang="en-GB">
                <a:hlinkClick r:id="rId3"/>
              </a:rPr>
              <a:t>https://www.uwtsd.ac.uk/external-examiners</a:t>
            </a:r>
            <a:r>
              <a:rPr lang="en-GB"/>
              <a:t> </a:t>
            </a:r>
          </a:p>
        </p:txBody>
      </p:sp>
      <p:sp>
        <p:nvSpPr>
          <p:cNvPr id="16" name="Content Placeholder 2">
            <a:extLst>
              <a:ext uri="{FF2B5EF4-FFF2-40B4-BE49-F238E27FC236}">
                <a16:creationId xmlns:a16="http://schemas.microsoft.com/office/drawing/2014/main" id="{0FD70352-60E6-D25E-7F37-DD2DAD77D0AB}"/>
              </a:ext>
            </a:extLst>
          </p:cNvPr>
          <p:cNvSpPr txBox="1">
            <a:spLocks/>
          </p:cNvSpPr>
          <p:nvPr/>
        </p:nvSpPr>
        <p:spPr>
          <a:xfrm>
            <a:off x="290557" y="1214392"/>
            <a:ext cx="5571858" cy="4613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70000"/>
              </a:lnSpc>
              <a:buNone/>
            </a:pPr>
            <a:r>
              <a:rPr lang="cy-GB" sz="1300" b="1" noProof="0">
                <a:solidFill>
                  <a:srgbClr val="444444"/>
                </a:solidFill>
                <a:latin typeface="Arial" panose="020B0604020202020204" pitchFamily="34" charset="0"/>
                <a:cs typeface="Arial" panose="020B0604020202020204" pitchFamily="34" charset="0"/>
              </a:rPr>
              <a:t>Arholwr Allanol Modylau</a:t>
            </a:r>
          </a:p>
          <a:p>
            <a:pPr>
              <a:lnSpc>
                <a:spcPct val="70000"/>
              </a:lnSpc>
            </a:pPr>
            <a:r>
              <a:rPr lang="cy-GB" sz="1300" noProof="0">
                <a:latin typeface="Arial" panose="020B0604020202020204" pitchFamily="34" charset="0"/>
                <a:cs typeface="Arial" panose="020B0604020202020204" pitchFamily="34" charset="0"/>
              </a:rPr>
              <a:t>ADRODDIAD BLYNYDDOL ARHOLWR ALLANOL MODYLAU 2024/25 (GA3) (Tud. 1 o 11) (office.com)</a:t>
            </a:r>
          </a:p>
          <a:p>
            <a:pPr marL="742950" lvl="1" indent="-285750">
              <a:lnSpc>
                <a:spcPct val="70000"/>
              </a:lnSpc>
            </a:pPr>
            <a:r>
              <a:rPr lang="cy-GB" sz="1100" noProof="0">
                <a:latin typeface="Arial" panose="020B0604020202020204" pitchFamily="34" charset="0"/>
                <a:cs typeface="Arial" panose="020B0604020202020204" pitchFamily="34" charset="0"/>
              </a:rPr>
              <a:t>Rhestr lawn o gwestiynau yn nhempled ar-lein GA3, i fod o gymorth cyn llenwi’r ffurflen ar-lein</a:t>
            </a:r>
          </a:p>
          <a:p>
            <a:pPr marL="742950" lvl="1" indent="-285750">
              <a:lnSpc>
                <a:spcPct val="70000"/>
              </a:lnSpc>
            </a:pPr>
            <a:r>
              <a:rPr lang="cy-GB" sz="1100" noProof="0">
                <a:latin typeface="Arial" panose="020B0604020202020204" pitchFamily="34" charset="0"/>
                <a:cs typeface="Arial" panose="020B0604020202020204" pitchFamily="34" charset="0"/>
              </a:rPr>
              <a:t>Treuliau a Ganiateir ar gyfer Arholwyr Allanol a Chynghorwyr Allanol</a:t>
            </a:r>
          </a:p>
          <a:p>
            <a:pPr marL="0" indent="0">
              <a:lnSpc>
                <a:spcPct val="70000"/>
              </a:lnSpc>
              <a:buNone/>
            </a:pPr>
            <a:r>
              <a:rPr lang="cy-GB" sz="1300" b="1" noProof="0">
                <a:solidFill>
                  <a:srgbClr val="444444"/>
                </a:solidFill>
                <a:latin typeface="Arial" panose="020B0604020202020204" pitchFamily="34" charset="0"/>
                <a:cs typeface="Arial" panose="020B0604020202020204" pitchFamily="34" charset="0"/>
              </a:rPr>
              <a:t>Arholwr Allanol Gweithdrefnol</a:t>
            </a:r>
          </a:p>
          <a:p>
            <a:pPr>
              <a:lnSpc>
                <a:spcPct val="70000"/>
              </a:lnSpc>
            </a:pPr>
            <a:r>
              <a:rPr lang="cy-GB" sz="1300" noProof="0">
                <a:latin typeface="Arial" panose="020B0604020202020204" pitchFamily="34" charset="0"/>
                <a:cs typeface="Arial" panose="020B0604020202020204" pitchFamily="34" charset="0"/>
              </a:rPr>
              <a:t>GA23 Adroddiad Arholwr Allanol Gweithdrefnol 08-2021</a:t>
            </a:r>
          </a:p>
          <a:p>
            <a:pPr marL="0" indent="0">
              <a:lnSpc>
                <a:spcPct val="70000"/>
              </a:lnSpc>
              <a:buNone/>
            </a:pPr>
            <a:r>
              <a:rPr lang="cy-GB" sz="1300" b="1">
                <a:solidFill>
                  <a:srgbClr val="444444"/>
                </a:solidFill>
                <a:latin typeface="Arial" panose="020B0604020202020204" pitchFamily="34" charset="0"/>
                <a:cs typeface="Arial" panose="020B0604020202020204" pitchFamily="34" charset="0"/>
              </a:rPr>
              <a:t>Cynefino Arholwyr Allanol</a:t>
            </a:r>
          </a:p>
          <a:p>
            <a:pPr>
              <a:lnSpc>
                <a:spcPct val="70000"/>
              </a:lnSpc>
            </a:pPr>
            <a:r>
              <a:rPr lang="cy-GB" sz="1300">
                <a:latin typeface="Arial" panose="020B0604020202020204" pitchFamily="34" charset="0"/>
                <a:cs typeface="Arial" panose="020B0604020202020204" pitchFamily="34" charset="0"/>
              </a:rPr>
              <a:t>Recordiad o Weminar Cynefino Arholwyr Allanol - Hydref 2024</a:t>
            </a:r>
          </a:p>
          <a:p>
            <a:pPr marL="0" indent="0">
              <a:lnSpc>
                <a:spcPct val="70000"/>
              </a:lnSpc>
              <a:buNone/>
            </a:pPr>
            <a:r>
              <a:rPr lang="cy-GB" sz="1300" b="1">
                <a:solidFill>
                  <a:srgbClr val="444444"/>
                </a:solidFill>
                <a:latin typeface="Arial" panose="020B0604020202020204" pitchFamily="34" charset="0"/>
                <a:cs typeface="Arial" panose="020B0604020202020204" pitchFamily="34" charset="0"/>
              </a:rPr>
              <a:t>Protocol Arbenigedd Allanol</a:t>
            </a:r>
          </a:p>
          <a:p>
            <a:pPr>
              <a:lnSpc>
                <a:spcPct val="70000"/>
              </a:lnSpc>
            </a:pPr>
            <a:r>
              <a:rPr lang="cy-GB" sz="1300">
                <a:latin typeface="Arial" panose="020B0604020202020204" pitchFamily="34" charset="0"/>
                <a:cs typeface="Arial" panose="020B0604020202020204" pitchFamily="34" charset="0"/>
              </a:rPr>
              <a:t>Protocol Arbenigedd Allanol</a:t>
            </a:r>
          </a:p>
          <a:p>
            <a:pPr marL="0" indent="0">
              <a:lnSpc>
                <a:spcPct val="70000"/>
              </a:lnSpc>
              <a:buNone/>
            </a:pPr>
            <a:r>
              <a:rPr lang="cy-GB" sz="1300" b="1">
                <a:solidFill>
                  <a:srgbClr val="444444"/>
                </a:solidFill>
                <a:latin typeface="Arial" panose="020B0604020202020204" pitchFamily="34" charset="0"/>
                <a:cs typeface="Arial" panose="020B0604020202020204" pitchFamily="34" charset="0"/>
              </a:rPr>
              <a:t>Mentora</a:t>
            </a:r>
          </a:p>
          <a:p>
            <a:pPr>
              <a:lnSpc>
                <a:spcPct val="70000"/>
              </a:lnSpc>
            </a:pPr>
            <a:r>
              <a:rPr lang="cy-GB" sz="1300">
                <a:latin typeface="Arial" panose="020B0604020202020204" pitchFamily="34" charset="0"/>
                <a:cs typeface="Arial" panose="020B0604020202020204" pitchFamily="34" charset="0"/>
              </a:rPr>
              <a:t>Os ydych yn arholwr allanol am y tro cyntaf neu os hoffech gymorth ychwanegol, gofynnwch. Bydd y Brifysgol yn pennu mentor ar gyfer arholwyr allanol tro cyntaf, fel arfer am flwyddyn gyntaf eu cyfnod yn y swydd.</a:t>
            </a:r>
          </a:p>
          <a:p>
            <a:pPr>
              <a:lnSpc>
                <a:spcPct val="70000"/>
              </a:lnSpc>
            </a:pPr>
            <a:r>
              <a:rPr lang="cy-GB" sz="1300">
                <a:latin typeface="Arial" panose="020B0604020202020204" pitchFamily="34" charset="0"/>
                <a:cs typeface="Arial" panose="020B0604020202020204" pitchFamily="34" charset="0"/>
              </a:rPr>
              <a:t>Os ydych yn arholwr allanol profiadol a hoffech wirfoddoli i fentora, rhowch wybod i ni yn y cyfeiriad e-bost i arholwyr allanol.</a:t>
            </a:r>
          </a:p>
          <a:p>
            <a:pPr marL="0" indent="0">
              <a:lnSpc>
                <a:spcPct val="70000"/>
              </a:lnSpc>
              <a:buNone/>
            </a:pPr>
            <a:endParaRPr lang="cy-GB" sz="1300">
              <a:latin typeface="Arial" panose="020B0604020202020204" pitchFamily="34" charset="0"/>
              <a:cs typeface="Arial" panose="020B0604020202020204" pitchFamily="34" charset="0"/>
            </a:endParaRPr>
          </a:p>
          <a:p>
            <a:pPr>
              <a:lnSpc>
                <a:spcPct val="70000"/>
              </a:lnSpc>
            </a:pPr>
            <a:endParaRPr lang="cy-GB" sz="1300" b="1">
              <a:solidFill>
                <a:srgbClr val="444444"/>
              </a:solidFill>
              <a:latin typeface="Arial" panose="020B0604020202020204" pitchFamily="34" charset="0"/>
              <a:cs typeface="Arial" panose="020B0604020202020204" pitchFamily="34" charset="0"/>
            </a:endParaRPr>
          </a:p>
          <a:p>
            <a:pPr marL="0" indent="0">
              <a:lnSpc>
                <a:spcPct val="70000"/>
              </a:lnSpc>
              <a:buNone/>
            </a:pPr>
            <a:endParaRPr lang="cy-GB" sz="1300">
              <a:latin typeface="Arial" panose="020B0604020202020204" pitchFamily="34" charset="0"/>
              <a:cs typeface="Arial" panose="020B0604020202020204" pitchFamily="34" charset="0"/>
            </a:endParaRPr>
          </a:p>
          <a:p>
            <a:pPr>
              <a:lnSpc>
                <a:spcPct val="70000"/>
              </a:lnSpc>
            </a:pPr>
            <a:endParaRPr lang="cy-GB" sz="1300">
              <a:latin typeface="Arial" panose="020B0604020202020204" pitchFamily="34" charset="0"/>
              <a:cs typeface="Arial" panose="020B0604020202020204" pitchFamily="34" charset="0"/>
            </a:endParaRPr>
          </a:p>
          <a:p>
            <a:pPr>
              <a:lnSpc>
                <a:spcPct val="70000"/>
              </a:lnSpc>
            </a:pPr>
            <a:endParaRPr lang="cy-GB" sz="1300" noProof="0">
              <a:latin typeface="Arial" panose="020B0604020202020204" pitchFamily="34" charset="0"/>
              <a:cs typeface="Arial" panose="020B0604020202020204" pitchFamily="34" charset="0"/>
            </a:endParaRPr>
          </a:p>
          <a:p>
            <a:pPr>
              <a:lnSpc>
                <a:spcPct val="70000"/>
              </a:lnSpc>
            </a:pPr>
            <a:endParaRPr lang="cy-GB" sz="1300" b="1" noProof="0">
              <a:solidFill>
                <a:srgbClr val="44444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0368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3EC5E-12EE-B0C0-3281-DF5A9F52E1CA}"/>
              </a:ext>
            </a:extLst>
          </p:cNvPr>
          <p:cNvSpPr>
            <a:spLocks noGrp="1"/>
          </p:cNvSpPr>
          <p:nvPr>
            <p:ph type="title"/>
          </p:nvPr>
        </p:nvSpPr>
        <p:spPr/>
        <p:txBody>
          <a:bodyPr>
            <a:normAutofit/>
          </a:bodyPr>
          <a:lstStyle/>
          <a:p>
            <a:pPr algn="ctr"/>
            <a:br>
              <a:rPr lang="en-GB" sz="3600" dirty="0"/>
            </a:br>
            <a:endParaRPr lang="en-GB" sz="3600" dirty="0"/>
          </a:p>
        </p:txBody>
      </p:sp>
      <p:sp>
        <p:nvSpPr>
          <p:cNvPr id="7" name="Content Placeholder 6">
            <a:extLst>
              <a:ext uri="{FF2B5EF4-FFF2-40B4-BE49-F238E27FC236}">
                <a16:creationId xmlns:a16="http://schemas.microsoft.com/office/drawing/2014/main" id="{B101AD6D-7F97-807B-0969-408BDA6355DD}"/>
              </a:ext>
            </a:extLst>
          </p:cNvPr>
          <p:cNvSpPr>
            <a:spLocks noGrp="1"/>
          </p:cNvSpPr>
          <p:nvPr>
            <p:ph idx="1"/>
          </p:nvPr>
        </p:nvSpPr>
        <p:spPr>
          <a:xfrm>
            <a:off x="6076062" y="1600201"/>
            <a:ext cx="5721029" cy="3917032"/>
          </a:xfrm>
        </p:spPr>
        <p:txBody>
          <a:bodyPr>
            <a:normAutofit fontScale="92500"/>
          </a:bodyPr>
          <a:lstStyle/>
          <a:p>
            <a:pPr marL="0" indent="0">
              <a:buNone/>
            </a:pPr>
            <a:r>
              <a:rPr lang="cy-GB" sz="1800" dirty="0">
                <a:latin typeface="Arial" panose="020B0604020202020204" pitchFamily="34" charset="0"/>
                <a:ea typeface="SimSun" panose="02010600030101010101" pitchFamily="2" charset="-122"/>
              </a:rPr>
              <a:t>When approved, the University will make an account for you with the personal or institutional email address you have given us. This will become your account username.</a:t>
            </a:r>
          </a:p>
          <a:p>
            <a:pPr marL="0" indent="0">
              <a:buNone/>
            </a:pPr>
            <a:endParaRPr lang="cy-GB" sz="1800" dirty="0">
              <a:latin typeface="Arial" panose="020B0604020202020204" pitchFamily="34" charset="0"/>
              <a:ea typeface="SimSun" panose="02010600030101010101" pitchFamily="2" charset="-122"/>
            </a:endParaRPr>
          </a:p>
          <a:p>
            <a:pPr marL="0" indent="0">
              <a:buNone/>
            </a:pPr>
            <a:r>
              <a:rPr lang="cy-GB" sz="1800" dirty="0">
                <a:latin typeface="Arial" panose="020B0604020202020204" pitchFamily="34" charset="0"/>
                <a:ea typeface="SimSun" panose="02010600030101010101" pitchFamily="2" charset="-122"/>
              </a:rPr>
              <a:t>After the account is set up you will receive an email (sent to the address you’ve supplied) with a direct link to Moodle that will take you through MFA authentication via a one-time code sent as a text to the mobile phone number you have supplied, thus avoiding a browser account caching issue.</a:t>
            </a:r>
          </a:p>
          <a:p>
            <a:pPr marL="0" indent="0">
              <a:buNone/>
            </a:pPr>
            <a:endParaRPr lang="cy-GB" sz="1800" dirty="0">
              <a:latin typeface="Arial" panose="020B0604020202020204" pitchFamily="34" charset="0"/>
              <a:ea typeface="SimSun" panose="02010600030101010101" pitchFamily="2" charset="-122"/>
            </a:endParaRPr>
          </a:p>
          <a:p>
            <a:pPr marL="0" indent="0">
              <a:buNone/>
            </a:pPr>
            <a:r>
              <a:rPr lang="cy-GB" sz="1800" dirty="0">
                <a:latin typeface="Arial" panose="020B0604020202020204" pitchFamily="34" charset="0"/>
                <a:ea typeface="SimSun" panose="02010600030101010101" pitchFamily="2" charset="-122"/>
              </a:rPr>
              <a:t>You </a:t>
            </a:r>
            <a:r>
              <a:rPr lang="cy-GB" sz="1800" dirty="0" err="1">
                <a:latin typeface="Arial" panose="020B0604020202020204" pitchFamily="34" charset="0"/>
                <a:ea typeface="SimSun" panose="02010600030101010101" pitchFamily="2" charset="-122"/>
              </a:rPr>
              <a:t>will</a:t>
            </a:r>
            <a:r>
              <a:rPr lang="cy-GB" sz="1800" dirty="0">
                <a:latin typeface="Arial" panose="020B0604020202020204" pitchFamily="34" charset="0"/>
                <a:ea typeface="SimSun" panose="02010600030101010101" pitchFamily="2" charset="-122"/>
              </a:rPr>
              <a:t> </a:t>
            </a:r>
            <a:r>
              <a:rPr lang="cy-GB" sz="1800" dirty="0" err="1">
                <a:latin typeface="Arial" panose="020B0604020202020204" pitchFamily="34" charset="0"/>
                <a:ea typeface="SimSun" panose="02010600030101010101" pitchFamily="2" charset="-122"/>
              </a:rPr>
              <a:t>receive</a:t>
            </a:r>
            <a:r>
              <a:rPr lang="cy-GB" sz="1800" dirty="0">
                <a:latin typeface="Arial" panose="020B0604020202020204" pitchFamily="34" charset="0"/>
                <a:ea typeface="SimSun" panose="02010600030101010101" pitchFamily="2" charset="-122"/>
              </a:rPr>
              <a:t> notification of imminent account expiry to the same email address, allowing you to liaise with your contact within the University to renew their account.</a:t>
            </a:r>
            <a:endParaRPr lang="en-GB" sz="1800" dirty="0">
              <a:latin typeface="Times New Roman" panose="02020603050405020304" pitchFamily="18" charset="0"/>
              <a:ea typeface="SimSun" panose="02010600030101010101" pitchFamily="2" charset="-122"/>
            </a:endParaRPr>
          </a:p>
          <a:p>
            <a:endParaRPr lang="en-GB" dirty="0"/>
          </a:p>
        </p:txBody>
      </p:sp>
      <p:sp>
        <p:nvSpPr>
          <p:cNvPr id="3" name="Content Placeholder 6">
            <a:extLst>
              <a:ext uri="{FF2B5EF4-FFF2-40B4-BE49-F238E27FC236}">
                <a16:creationId xmlns:a16="http://schemas.microsoft.com/office/drawing/2014/main" id="{62622D00-A985-9CBD-4432-0E78F7C01BD2}"/>
              </a:ext>
            </a:extLst>
          </p:cNvPr>
          <p:cNvSpPr txBox="1">
            <a:spLocks/>
          </p:cNvSpPr>
          <p:nvPr/>
        </p:nvSpPr>
        <p:spPr>
          <a:xfrm>
            <a:off x="140341" y="1600201"/>
            <a:ext cx="5721029" cy="391703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51765" indent="0">
              <a:lnSpc>
                <a:spcPct val="100000"/>
              </a:lnSpc>
              <a:spcBef>
                <a:spcPts val="100"/>
              </a:spcBef>
              <a:buNone/>
              <a:tabLst>
                <a:tab pos="6322695" algn="l"/>
              </a:tabLst>
            </a:pPr>
            <a:r>
              <a:rPr lang="en-GB" sz="1800" dirty="0">
                <a:latin typeface="Arial"/>
                <a:cs typeface="Arial"/>
              </a:rPr>
              <a:t>Pan</a:t>
            </a:r>
            <a:r>
              <a:rPr lang="en-GB" sz="1800" spc="-55" dirty="0">
                <a:latin typeface="Arial"/>
                <a:cs typeface="Arial"/>
              </a:rPr>
              <a:t> </a:t>
            </a:r>
            <a:r>
              <a:rPr lang="en-GB" sz="1800" dirty="0" err="1">
                <a:latin typeface="Arial"/>
                <a:cs typeface="Arial"/>
              </a:rPr>
              <a:t>gymeradwyir</a:t>
            </a:r>
            <a:r>
              <a:rPr lang="en-GB" sz="1800" spc="5" dirty="0">
                <a:latin typeface="Arial"/>
                <a:cs typeface="Arial"/>
              </a:rPr>
              <a:t> </a:t>
            </a:r>
            <a:r>
              <a:rPr lang="en-GB" sz="1800" spc="-10" dirty="0" err="1">
                <a:latin typeface="Arial"/>
                <a:cs typeface="Arial"/>
              </a:rPr>
              <a:t>hynny</a:t>
            </a:r>
            <a:r>
              <a:rPr lang="en-GB" sz="1800" spc="-10" dirty="0">
                <a:latin typeface="Arial"/>
                <a:cs typeface="Arial"/>
              </a:rPr>
              <a:t>,</a:t>
            </a:r>
            <a:r>
              <a:rPr lang="en-GB" sz="1800" dirty="0">
                <a:latin typeface="Arial"/>
                <a:cs typeface="Arial"/>
              </a:rPr>
              <a:t> </a:t>
            </a:r>
            <a:r>
              <a:rPr lang="en-GB" sz="1800" dirty="0" err="1">
                <a:latin typeface="Arial"/>
                <a:cs typeface="Arial"/>
              </a:rPr>
              <a:t>bydd</a:t>
            </a:r>
            <a:r>
              <a:rPr lang="en-GB" sz="1800" spc="-25" dirty="0">
                <a:latin typeface="Arial"/>
                <a:cs typeface="Arial"/>
              </a:rPr>
              <a:t> </a:t>
            </a:r>
            <a:r>
              <a:rPr lang="en-GB" sz="1800" dirty="0">
                <a:latin typeface="Arial"/>
                <a:cs typeface="Arial"/>
              </a:rPr>
              <a:t>y</a:t>
            </a:r>
            <a:r>
              <a:rPr lang="en-GB" sz="1800" spc="-50" dirty="0">
                <a:latin typeface="Arial"/>
                <a:cs typeface="Arial"/>
              </a:rPr>
              <a:t> </a:t>
            </a:r>
            <a:r>
              <a:rPr lang="en-GB" sz="1800" dirty="0" err="1">
                <a:latin typeface="Arial"/>
                <a:cs typeface="Arial"/>
              </a:rPr>
              <a:t>Brifysgol</a:t>
            </a:r>
            <a:r>
              <a:rPr lang="en-GB" sz="1800" spc="-30" dirty="0">
                <a:latin typeface="Arial"/>
                <a:cs typeface="Arial"/>
              </a:rPr>
              <a:t> </a:t>
            </a:r>
            <a:r>
              <a:rPr lang="en-GB" sz="1800" dirty="0" err="1">
                <a:latin typeface="Arial"/>
                <a:cs typeface="Arial"/>
              </a:rPr>
              <a:t>yn</a:t>
            </a:r>
            <a:r>
              <a:rPr lang="en-GB" sz="1800" spc="-30" dirty="0">
                <a:latin typeface="Arial"/>
                <a:cs typeface="Arial"/>
              </a:rPr>
              <a:t> </a:t>
            </a:r>
            <a:r>
              <a:rPr lang="en-GB" sz="1800" dirty="0" err="1">
                <a:latin typeface="Arial"/>
                <a:cs typeface="Arial"/>
              </a:rPr>
              <a:t>gwneud</a:t>
            </a:r>
            <a:r>
              <a:rPr lang="en-GB" sz="1800" dirty="0">
                <a:latin typeface="Arial"/>
                <a:cs typeface="Arial"/>
              </a:rPr>
              <a:t> </a:t>
            </a:r>
            <a:r>
              <a:rPr lang="en-GB" sz="1800" dirty="0" err="1">
                <a:latin typeface="Arial"/>
                <a:cs typeface="Arial"/>
              </a:rPr>
              <a:t>cyfrif</a:t>
            </a:r>
            <a:r>
              <a:rPr lang="en-GB" sz="1800" spc="-40" dirty="0">
                <a:latin typeface="Arial"/>
                <a:cs typeface="Arial"/>
              </a:rPr>
              <a:t> </a:t>
            </a:r>
            <a:r>
              <a:rPr lang="en-GB" sz="1800" dirty="0" err="1">
                <a:latin typeface="Arial"/>
                <a:cs typeface="Arial"/>
              </a:rPr>
              <a:t>ar</a:t>
            </a:r>
            <a:r>
              <a:rPr lang="en-GB" sz="1800" spc="-45" dirty="0">
                <a:latin typeface="Arial"/>
                <a:cs typeface="Arial"/>
              </a:rPr>
              <a:t> </a:t>
            </a:r>
            <a:r>
              <a:rPr lang="en-GB" sz="1800" dirty="0" err="1">
                <a:latin typeface="Arial"/>
                <a:cs typeface="Arial"/>
              </a:rPr>
              <a:t>eich</a:t>
            </a:r>
            <a:r>
              <a:rPr lang="en-GB" sz="1800" spc="-40" dirty="0">
                <a:latin typeface="Arial"/>
                <a:cs typeface="Arial"/>
              </a:rPr>
              <a:t> </a:t>
            </a:r>
            <a:r>
              <a:rPr lang="en-GB" sz="1800" dirty="0" err="1">
                <a:latin typeface="Arial"/>
                <a:cs typeface="Arial"/>
              </a:rPr>
              <a:t>cyfer</a:t>
            </a:r>
            <a:r>
              <a:rPr lang="en-GB" sz="1800" spc="-30" dirty="0">
                <a:latin typeface="Arial"/>
                <a:cs typeface="Arial"/>
              </a:rPr>
              <a:t> </a:t>
            </a:r>
            <a:r>
              <a:rPr lang="en-GB" sz="1800" spc="-10" dirty="0" err="1">
                <a:latin typeface="Arial"/>
                <a:cs typeface="Arial"/>
              </a:rPr>
              <a:t>gyda’r</a:t>
            </a:r>
            <a:r>
              <a:rPr lang="en-GB" sz="1800" spc="-10" dirty="0">
                <a:latin typeface="Arial"/>
                <a:cs typeface="Arial"/>
              </a:rPr>
              <a:t> </a:t>
            </a:r>
            <a:r>
              <a:rPr lang="en-GB" sz="1800" dirty="0" err="1">
                <a:latin typeface="Arial"/>
                <a:cs typeface="Arial"/>
              </a:rPr>
              <a:t>cyfeiriad</a:t>
            </a:r>
            <a:r>
              <a:rPr lang="en-GB" sz="1800" spc="-20" dirty="0">
                <a:latin typeface="Arial"/>
                <a:cs typeface="Arial"/>
              </a:rPr>
              <a:t> </a:t>
            </a:r>
            <a:r>
              <a:rPr lang="en-GB" sz="1800" spc="-10" dirty="0">
                <a:latin typeface="Arial"/>
                <a:cs typeface="Arial"/>
              </a:rPr>
              <a:t>e-</a:t>
            </a:r>
            <a:r>
              <a:rPr lang="en-GB" sz="1800" dirty="0" err="1">
                <a:latin typeface="Arial"/>
                <a:cs typeface="Arial"/>
              </a:rPr>
              <a:t>bost</a:t>
            </a:r>
            <a:r>
              <a:rPr lang="en-GB" sz="1800" spc="-35" dirty="0">
                <a:latin typeface="Arial"/>
                <a:cs typeface="Arial"/>
              </a:rPr>
              <a:t> </a:t>
            </a:r>
            <a:r>
              <a:rPr lang="en-GB" sz="1800" dirty="0" err="1">
                <a:latin typeface="Arial"/>
                <a:cs typeface="Arial"/>
              </a:rPr>
              <a:t>personol</a:t>
            </a:r>
            <a:r>
              <a:rPr lang="en-GB" sz="1800" spc="-25" dirty="0">
                <a:latin typeface="Arial"/>
                <a:cs typeface="Arial"/>
              </a:rPr>
              <a:t> </a:t>
            </a:r>
            <a:r>
              <a:rPr lang="en-GB" sz="1800" dirty="0">
                <a:latin typeface="Arial"/>
                <a:cs typeface="Arial"/>
              </a:rPr>
              <a:t>neu</a:t>
            </a:r>
            <a:r>
              <a:rPr lang="en-GB" sz="1800" spc="-35" dirty="0">
                <a:latin typeface="Arial"/>
                <a:cs typeface="Arial"/>
              </a:rPr>
              <a:t> </a:t>
            </a:r>
            <a:r>
              <a:rPr lang="en-GB" sz="1800" dirty="0" err="1">
                <a:latin typeface="Arial"/>
                <a:cs typeface="Arial"/>
              </a:rPr>
              <a:t>sefydliadol</a:t>
            </a:r>
            <a:r>
              <a:rPr lang="en-GB" sz="1800" dirty="0">
                <a:latin typeface="Arial"/>
                <a:cs typeface="Arial"/>
              </a:rPr>
              <a:t> </a:t>
            </a:r>
            <a:r>
              <a:rPr lang="en-GB" sz="1800" dirty="0" err="1">
                <a:latin typeface="Arial"/>
                <a:cs typeface="Arial"/>
              </a:rPr>
              <a:t>rydych</a:t>
            </a:r>
            <a:r>
              <a:rPr lang="en-GB" sz="1800" spc="-5" dirty="0">
                <a:latin typeface="Arial"/>
                <a:cs typeface="Arial"/>
              </a:rPr>
              <a:t> </a:t>
            </a:r>
            <a:r>
              <a:rPr lang="en-GB" sz="1800" dirty="0" err="1">
                <a:latin typeface="Arial"/>
                <a:cs typeface="Arial"/>
              </a:rPr>
              <a:t>wedi’i</a:t>
            </a:r>
            <a:r>
              <a:rPr lang="en-GB" sz="1800" spc="10" dirty="0">
                <a:latin typeface="Arial"/>
                <a:cs typeface="Arial"/>
              </a:rPr>
              <a:t> </a:t>
            </a:r>
            <a:r>
              <a:rPr lang="en-GB" sz="1800" dirty="0" err="1">
                <a:latin typeface="Arial"/>
                <a:cs typeface="Arial"/>
              </a:rPr>
              <a:t>roi</a:t>
            </a:r>
            <a:r>
              <a:rPr lang="en-GB" sz="1800" spc="-45" dirty="0">
                <a:latin typeface="Arial"/>
                <a:cs typeface="Arial"/>
              </a:rPr>
              <a:t> </a:t>
            </a:r>
            <a:r>
              <a:rPr lang="en-GB" sz="1800" dirty="0" err="1">
                <a:latin typeface="Arial"/>
                <a:cs typeface="Arial"/>
              </a:rPr>
              <a:t>i</a:t>
            </a:r>
            <a:r>
              <a:rPr lang="en-GB" sz="1800" spc="-40" dirty="0">
                <a:latin typeface="Arial"/>
                <a:cs typeface="Arial"/>
              </a:rPr>
              <a:t> </a:t>
            </a:r>
            <a:r>
              <a:rPr lang="en-GB" sz="1800" spc="-25" dirty="0" err="1">
                <a:latin typeface="Arial"/>
                <a:cs typeface="Arial"/>
              </a:rPr>
              <a:t>ni</a:t>
            </a:r>
            <a:r>
              <a:rPr lang="en-GB" sz="1800" spc="-25" dirty="0">
                <a:latin typeface="Arial"/>
                <a:cs typeface="Arial"/>
              </a:rPr>
              <a:t>. </a:t>
            </a:r>
            <a:r>
              <a:rPr lang="en-GB" sz="1800" dirty="0" err="1">
                <a:latin typeface="Arial"/>
                <a:cs typeface="Arial"/>
              </a:rPr>
              <a:t>Bydd</a:t>
            </a:r>
            <a:r>
              <a:rPr lang="en-GB" sz="1800" spc="-25" dirty="0">
                <a:latin typeface="Arial"/>
                <a:cs typeface="Arial"/>
              </a:rPr>
              <a:t> </a:t>
            </a:r>
            <a:r>
              <a:rPr lang="en-GB" sz="1800" dirty="0" err="1">
                <a:latin typeface="Arial"/>
                <a:cs typeface="Arial"/>
              </a:rPr>
              <a:t>hwn</a:t>
            </a:r>
            <a:r>
              <a:rPr lang="en-GB" sz="1800" dirty="0">
                <a:latin typeface="Arial"/>
                <a:cs typeface="Arial"/>
              </a:rPr>
              <a:t> </a:t>
            </a:r>
            <a:r>
              <a:rPr lang="en-GB" sz="1800" spc="-25" dirty="0" err="1">
                <a:latin typeface="Arial"/>
                <a:cs typeface="Arial"/>
              </a:rPr>
              <a:t>yn</a:t>
            </a:r>
            <a:r>
              <a:rPr lang="en-GB" sz="1800" spc="-25" dirty="0">
                <a:latin typeface="Arial"/>
                <a:cs typeface="Arial"/>
              </a:rPr>
              <a:t> </a:t>
            </a:r>
            <a:r>
              <a:rPr lang="en-GB" sz="1800" dirty="0" err="1">
                <a:latin typeface="Arial"/>
                <a:cs typeface="Arial"/>
              </a:rPr>
              <a:t>dod</a:t>
            </a:r>
            <a:r>
              <a:rPr lang="en-GB" sz="1800" spc="-30" dirty="0">
                <a:latin typeface="Arial"/>
                <a:cs typeface="Arial"/>
              </a:rPr>
              <a:t> </a:t>
            </a:r>
            <a:r>
              <a:rPr lang="en-GB" sz="1800" dirty="0" err="1">
                <a:latin typeface="Arial"/>
                <a:cs typeface="Arial"/>
              </a:rPr>
              <a:t>yn</a:t>
            </a:r>
            <a:r>
              <a:rPr lang="en-GB" sz="1800" spc="-20" dirty="0">
                <a:latin typeface="Arial"/>
                <a:cs typeface="Arial"/>
              </a:rPr>
              <a:t> </a:t>
            </a:r>
            <a:r>
              <a:rPr lang="en-GB" sz="1800" dirty="0" err="1">
                <a:latin typeface="Arial"/>
                <a:cs typeface="Arial"/>
              </a:rPr>
              <a:t>enw</a:t>
            </a:r>
            <a:r>
              <a:rPr lang="en-GB" sz="1800" spc="-40" dirty="0">
                <a:latin typeface="Arial"/>
                <a:cs typeface="Arial"/>
              </a:rPr>
              <a:t> </a:t>
            </a:r>
            <a:r>
              <a:rPr lang="en-GB" sz="1800" dirty="0" err="1">
                <a:latin typeface="Arial"/>
                <a:cs typeface="Arial"/>
              </a:rPr>
              <a:t>defnyddiwr</a:t>
            </a:r>
            <a:r>
              <a:rPr lang="en-GB" sz="1800" spc="20" dirty="0">
                <a:latin typeface="Arial"/>
                <a:cs typeface="Arial"/>
              </a:rPr>
              <a:t> </a:t>
            </a:r>
            <a:r>
              <a:rPr lang="en-GB" sz="1800" dirty="0" err="1">
                <a:latin typeface="Arial"/>
                <a:cs typeface="Arial"/>
              </a:rPr>
              <a:t>eich</a:t>
            </a:r>
            <a:r>
              <a:rPr lang="en-GB" sz="1800" spc="-30" dirty="0">
                <a:latin typeface="Arial"/>
                <a:cs typeface="Arial"/>
              </a:rPr>
              <a:t> </a:t>
            </a:r>
            <a:r>
              <a:rPr lang="en-GB" sz="1800" spc="-10" dirty="0" err="1">
                <a:latin typeface="Arial"/>
                <a:cs typeface="Arial"/>
              </a:rPr>
              <a:t>cyfrif</a:t>
            </a:r>
            <a:r>
              <a:rPr lang="en-GB" sz="1800" spc="-10" dirty="0">
                <a:latin typeface="Arial"/>
                <a:cs typeface="Arial"/>
              </a:rPr>
              <a:t>.</a:t>
            </a:r>
            <a:endParaRPr lang="en-GB" sz="1800" dirty="0">
              <a:latin typeface="Arial"/>
              <a:cs typeface="Arial"/>
            </a:endParaRPr>
          </a:p>
          <a:p>
            <a:pPr marL="0" indent="0">
              <a:buFont typeface="Arial" panose="020B0604020202020204" pitchFamily="34" charset="0"/>
              <a:buNone/>
            </a:pPr>
            <a:endParaRPr lang="cy-GB" sz="1800" dirty="0">
              <a:latin typeface="Arial" panose="020B0604020202020204" pitchFamily="34" charset="0"/>
              <a:ea typeface="SimSun" panose="02010600030101010101" pitchFamily="2" charset="-122"/>
            </a:endParaRPr>
          </a:p>
          <a:p>
            <a:pPr marL="0" marR="29209" indent="0">
              <a:lnSpc>
                <a:spcPct val="100000"/>
              </a:lnSpc>
              <a:buNone/>
            </a:pPr>
            <a:r>
              <a:rPr lang="en-GB" sz="1800" dirty="0" err="1">
                <a:latin typeface="Arial"/>
                <a:cs typeface="Arial"/>
              </a:rPr>
              <a:t>Ar</a:t>
            </a:r>
            <a:r>
              <a:rPr lang="en-GB" sz="1800" spc="-35" dirty="0">
                <a:latin typeface="Arial"/>
                <a:cs typeface="Arial"/>
              </a:rPr>
              <a:t> </a:t>
            </a:r>
            <a:r>
              <a:rPr lang="en-GB" sz="1800" dirty="0" err="1">
                <a:latin typeface="Arial"/>
                <a:cs typeface="Arial"/>
              </a:rPr>
              <a:t>ôl</a:t>
            </a:r>
            <a:r>
              <a:rPr lang="en-GB" sz="1800" spc="-35" dirty="0">
                <a:latin typeface="Arial"/>
                <a:cs typeface="Arial"/>
              </a:rPr>
              <a:t> </a:t>
            </a:r>
            <a:r>
              <a:rPr lang="en-GB" sz="1800" dirty="0" err="1">
                <a:latin typeface="Arial"/>
                <a:cs typeface="Arial"/>
              </a:rPr>
              <a:t>i’r</a:t>
            </a:r>
            <a:r>
              <a:rPr lang="en-GB" sz="1800" spc="-35" dirty="0">
                <a:latin typeface="Arial"/>
                <a:cs typeface="Arial"/>
              </a:rPr>
              <a:t> </a:t>
            </a:r>
            <a:r>
              <a:rPr lang="en-GB" sz="1800" dirty="0" err="1">
                <a:latin typeface="Arial"/>
                <a:cs typeface="Arial"/>
              </a:rPr>
              <a:t>cyfrif</a:t>
            </a:r>
            <a:r>
              <a:rPr lang="en-GB" sz="1800" spc="-5" dirty="0">
                <a:latin typeface="Arial"/>
                <a:cs typeface="Arial"/>
              </a:rPr>
              <a:t> </a:t>
            </a:r>
            <a:r>
              <a:rPr lang="en-GB" sz="1800" dirty="0" err="1">
                <a:latin typeface="Arial"/>
                <a:cs typeface="Arial"/>
              </a:rPr>
              <a:t>gael</a:t>
            </a:r>
            <a:r>
              <a:rPr lang="en-GB" sz="1800" spc="-25" dirty="0">
                <a:latin typeface="Arial"/>
                <a:cs typeface="Arial"/>
              </a:rPr>
              <a:t> </a:t>
            </a:r>
            <a:r>
              <a:rPr lang="en-GB" sz="1800" dirty="0" err="1">
                <a:latin typeface="Arial"/>
                <a:cs typeface="Arial"/>
              </a:rPr>
              <a:t>ei</a:t>
            </a:r>
            <a:r>
              <a:rPr lang="en-GB" sz="1800" spc="-35" dirty="0">
                <a:latin typeface="Arial"/>
                <a:cs typeface="Arial"/>
              </a:rPr>
              <a:t> </a:t>
            </a:r>
            <a:r>
              <a:rPr lang="en-GB" sz="1800" dirty="0" err="1">
                <a:latin typeface="Arial"/>
                <a:cs typeface="Arial"/>
              </a:rPr>
              <a:t>greu</a:t>
            </a:r>
            <a:r>
              <a:rPr lang="en-GB" sz="1800" spc="-25" dirty="0">
                <a:latin typeface="Arial"/>
                <a:cs typeface="Arial"/>
              </a:rPr>
              <a:t> </a:t>
            </a:r>
            <a:r>
              <a:rPr lang="en-GB" sz="1800" dirty="0" err="1">
                <a:latin typeface="Arial"/>
                <a:cs typeface="Arial"/>
              </a:rPr>
              <a:t>byddwch</a:t>
            </a:r>
            <a:r>
              <a:rPr lang="en-GB" sz="1800" spc="15" dirty="0">
                <a:latin typeface="Arial"/>
                <a:cs typeface="Arial"/>
              </a:rPr>
              <a:t> </a:t>
            </a:r>
            <a:r>
              <a:rPr lang="en-GB" sz="1800" dirty="0" err="1">
                <a:latin typeface="Arial"/>
                <a:cs typeface="Arial"/>
              </a:rPr>
              <a:t>yn</a:t>
            </a:r>
            <a:r>
              <a:rPr lang="en-GB" sz="1800" spc="-15" dirty="0">
                <a:latin typeface="Arial"/>
                <a:cs typeface="Arial"/>
              </a:rPr>
              <a:t> </a:t>
            </a:r>
            <a:r>
              <a:rPr lang="en-GB" sz="1800" dirty="0" err="1">
                <a:latin typeface="Arial"/>
                <a:cs typeface="Arial"/>
              </a:rPr>
              <a:t>derbyn</a:t>
            </a:r>
            <a:r>
              <a:rPr lang="en-GB" sz="1800" spc="-5" dirty="0">
                <a:latin typeface="Arial"/>
                <a:cs typeface="Arial"/>
              </a:rPr>
              <a:t> </a:t>
            </a:r>
            <a:r>
              <a:rPr lang="en-GB" sz="1800" spc="-10" dirty="0">
                <a:latin typeface="Arial"/>
                <a:cs typeface="Arial"/>
              </a:rPr>
              <a:t>e-</a:t>
            </a:r>
            <a:r>
              <a:rPr lang="en-GB" sz="1800" dirty="0" err="1">
                <a:latin typeface="Arial"/>
                <a:cs typeface="Arial"/>
              </a:rPr>
              <a:t>bost</a:t>
            </a:r>
            <a:r>
              <a:rPr lang="en-GB" sz="1800" spc="-30" dirty="0">
                <a:latin typeface="Arial"/>
                <a:cs typeface="Arial"/>
              </a:rPr>
              <a:t> </a:t>
            </a:r>
            <a:r>
              <a:rPr lang="en-GB" sz="1800" dirty="0">
                <a:latin typeface="Arial"/>
                <a:cs typeface="Arial"/>
              </a:rPr>
              <a:t>(</a:t>
            </a:r>
            <a:r>
              <a:rPr lang="en-GB" sz="1800" dirty="0" err="1">
                <a:latin typeface="Arial"/>
                <a:cs typeface="Arial"/>
              </a:rPr>
              <a:t>wedi’i</a:t>
            </a:r>
            <a:r>
              <a:rPr lang="en-GB" sz="1800" spc="20" dirty="0">
                <a:latin typeface="Arial"/>
                <a:cs typeface="Arial"/>
              </a:rPr>
              <a:t> </a:t>
            </a:r>
            <a:r>
              <a:rPr lang="en-GB" sz="1800" dirty="0" err="1">
                <a:latin typeface="Arial"/>
                <a:cs typeface="Arial"/>
              </a:rPr>
              <a:t>anfon</a:t>
            </a:r>
            <a:r>
              <a:rPr lang="en-GB" sz="1800" spc="-25" dirty="0">
                <a:latin typeface="Arial"/>
                <a:cs typeface="Arial"/>
              </a:rPr>
              <a:t> </a:t>
            </a:r>
            <a:r>
              <a:rPr lang="en-GB" sz="1800" dirty="0" err="1">
                <a:latin typeface="Arial"/>
                <a:cs typeface="Arial"/>
              </a:rPr>
              <a:t>i’r</a:t>
            </a:r>
            <a:r>
              <a:rPr lang="en-GB" sz="1800" spc="-35" dirty="0">
                <a:latin typeface="Arial"/>
                <a:cs typeface="Arial"/>
              </a:rPr>
              <a:t> </a:t>
            </a:r>
            <a:r>
              <a:rPr lang="en-GB" sz="1800" spc="-10" dirty="0" err="1">
                <a:latin typeface="Arial"/>
                <a:cs typeface="Arial"/>
              </a:rPr>
              <a:t>cyfeiriad</a:t>
            </a:r>
            <a:r>
              <a:rPr lang="en-GB" sz="1800" spc="-10" dirty="0">
                <a:latin typeface="Arial"/>
                <a:cs typeface="Arial"/>
              </a:rPr>
              <a:t> </a:t>
            </a:r>
            <a:r>
              <a:rPr lang="en-GB" sz="1800" dirty="0" err="1">
                <a:latin typeface="Arial"/>
                <a:cs typeface="Arial"/>
              </a:rPr>
              <a:t>rydych</a:t>
            </a:r>
            <a:r>
              <a:rPr lang="en-GB" sz="1800" dirty="0">
                <a:latin typeface="Arial"/>
                <a:cs typeface="Arial"/>
              </a:rPr>
              <a:t> </a:t>
            </a:r>
            <a:r>
              <a:rPr lang="en-GB" sz="1800" dirty="0" err="1">
                <a:latin typeface="Arial"/>
                <a:cs typeface="Arial"/>
              </a:rPr>
              <a:t>wedi’i</a:t>
            </a:r>
            <a:r>
              <a:rPr lang="en-GB" sz="1800" spc="10" dirty="0">
                <a:latin typeface="Arial"/>
                <a:cs typeface="Arial"/>
              </a:rPr>
              <a:t> </a:t>
            </a:r>
            <a:r>
              <a:rPr lang="en-GB" sz="1800" dirty="0" err="1">
                <a:latin typeface="Arial"/>
                <a:cs typeface="Arial"/>
              </a:rPr>
              <a:t>ddarparu</a:t>
            </a:r>
            <a:r>
              <a:rPr lang="en-GB" sz="1800" dirty="0">
                <a:latin typeface="Arial"/>
                <a:cs typeface="Arial"/>
              </a:rPr>
              <a:t>)</a:t>
            </a:r>
            <a:r>
              <a:rPr lang="en-GB" sz="1800" spc="-15" dirty="0">
                <a:latin typeface="Arial"/>
                <a:cs typeface="Arial"/>
              </a:rPr>
              <a:t> </a:t>
            </a:r>
            <a:r>
              <a:rPr lang="en-GB" sz="1800" dirty="0" err="1">
                <a:latin typeface="Arial"/>
                <a:cs typeface="Arial"/>
              </a:rPr>
              <a:t>gyda</a:t>
            </a:r>
            <a:r>
              <a:rPr lang="en-GB" sz="1800" spc="-25" dirty="0">
                <a:latin typeface="Arial"/>
                <a:cs typeface="Arial"/>
              </a:rPr>
              <a:t> </a:t>
            </a:r>
            <a:r>
              <a:rPr lang="en-GB" sz="1800" dirty="0" err="1">
                <a:latin typeface="Arial"/>
                <a:cs typeface="Arial"/>
              </a:rPr>
              <a:t>dolen</a:t>
            </a:r>
            <a:r>
              <a:rPr lang="en-GB" sz="1800" spc="-20" dirty="0">
                <a:latin typeface="Arial"/>
                <a:cs typeface="Arial"/>
              </a:rPr>
              <a:t> </a:t>
            </a:r>
            <a:r>
              <a:rPr lang="en-GB" sz="1800" dirty="0" err="1">
                <a:latin typeface="Arial"/>
                <a:cs typeface="Arial"/>
              </a:rPr>
              <a:t>uniongyrchol</a:t>
            </a:r>
            <a:r>
              <a:rPr lang="en-GB" sz="1800" dirty="0">
                <a:latin typeface="Arial"/>
                <a:cs typeface="Arial"/>
              </a:rPr>
              <a:t> </a:t>
            </a:r>
            <a:r>
              <a:rPr lang="en-GB" sz="1800" dirty="0" err="1">
                <a:latin typeface="Arial"/>
                <a:cs typeface="Arial"/>
              </a:rPr>
              <a:t>i</a:t>
            </a:r>
            <a:r>
              <a:rPr lang="en-GB" sz="1800" spc="-30" dirty="0">
                <a:latin typeface="Arial"/>
                <a:cs typeface="Arial"/>
              </a:rPr>
              <a:t> </a:t>
            </a:r>
            <a:r>
              <a:rPr lang="en-GB" sz="1800" dirty="0">
                <a:latin typeface="Arial"/>
                <a:cs typeface="Arial"/>
              </a:rPr>
              <a:t>Moodle</a:t>
            </a:r>
            <a:r>
              <a:rPr lang="en-GB" sz="1800" spc="-25" dirty="0">
                <a:latin typeface="Arial"/>
                <a:cs typeface="Arial"/>
              </a:rPr>
              <a:t> </a:t>
            </a:r>
            <a:r>
              <a:rPr lang="en-GB" sz="1800" dirty="0">
                <a:latin typeface="Arial"/>
                <a:cs typeface="Arial"/>
              </a:rPr>
              <a:t>a</a:t>
            </a:r>
            <a:r>
              <a:rPr lang="en-GB" sz="1800" spc="-45" dirty="0">
                <a:latin typeface="Arial"/>
                <a:cs typeface="Arial"/>
              </a:rPr>
              <a:t> </a:t>
            </a:r>
            <a:r>
              <a:rPr lang="en-GB" sz="1800" dirty="0" err="1">
                <a:latin typeface="Arial"/>
                <a:cs typeface="Arial"/>
              </a:rPr>
              <a:t>fydd</a:t>
            </a:r>
            <a:r>
              <a:rPr lang="en-GB" sz="1800" spc="-20" dirty="0">
                <a:latin typeface="Arial"/>
                <a:cs typeface="Arial"/>
              </a:rPr>
              <a:t> </a:t>
            </a:r>
            <a:r>
              <a:rPr lang="en-GB" sz="1800" dirty="0" err="1">
                <a:latin typeface="Arial"/>
                <a:cs typeface="Arial"/>
              </a:rPr>
              <a:t>yn</a:t>
            </a:r>
            <a:r>
              <a:rPr lang="en-GB" sz="1800" spc="-25" dirty="0">
                <a:latin typeface="Arial"/>
                <a:cs typeface="Arial"/>
              </a:rPr>
              <a:t> </a:t>
            </a:r>
            <a:r>
              <a:rPr lang="en-GB" sz="1800" dirty="0" err="1">
                <a:latin typeface="Arial"/>
                <a:cs typeface="Arial"/>
              </a:rPr>
              <a:t>mynd</a:t>
            </a:r>
            <a:r>
              <a:rPr lang="en-GB" sz="1800" spc="-20" dirty="0">
                <a:latin typeface="Arial"/>
                <a:cs typeface="Arial"/>
              </a:rPr>
              <a:t> </a:t>
            </a:r>
            <a:r>
              <a:rPr lang="en-GB" sz="1800" dirty="0">
                <a:latin typeface="Arial"/>
                <a:cs typeface="Arial"/>
              </a:rPr>
              <a:t>â</a:t>
            </a:r>
            <a:r>
              <a:rPr lang="en-GB" sz="1800" spc="-45" dirty="0">
                <a:latin typeface="Arial"/>
                <a:cs typeface="Arial"/>
              </a:rPr>
              <a:t> </a:t>
            </a:r>
            <a:r>
              <a:rPr lang="en-GB" sz="1800" spc="-25" dirty="0">
                <a:latin typeface="Arial"/>
                <a:cs typeface="Arial"/>
              </a:rPr>
              <a:t>chi </a:t>
            </a:r>
            <a:r>
              <a:rPr lang="en-GB" sz="1800" dirty="0" err="1">
                <a:latin typeface="Arial"/>
                <a:cs typeface="Arial"/>
              </a:rPr>
              <a:t>drwy</a:t>
            </a:r>
            <a:r>
              <a:rPr lang="en-GB" sz="1800" spc="-20" dirty="0">
                <a:latin typeface="Arial"/>
                <a:cs typeface="Arial"/>
              </a:rPr>
              <a:t> </a:t>
            </a:r>
            <a:r>
              <a:rPr lang="en-GB" sz="1800" dirty="0" err="1">
                <a:latin typeface="Arial"/>
                <a:cs typeface="Arial"/>
              </a:rPr>
              <a:t>ddilysu</a:t>
            </a:r>
            <a:r>
              <a:rPr lang="en-GB" sz="1800" spc="-95" dirty="0">
                <a:latin typeface="Arial"/>
                <a:cs typeface="Arial"/>
              </a:rPr>
              <a:t> </a:t>
            </a:r>
            <a:r>
              <a:rPr lang="en-GB" sz="1800" spc="-10" dirty="0">
                <a:latin typeface="Arial"/>
                <a:cs typeface="Arial"/>
              </a:rPr>
              <a:t>Aml-</a:t>
            </a:r>
            <a:r>
              <a:rPr lang="en-GB" sz="1800" dirty="0" err="1">
                <a:latin typeface="Arial"/>
                <a:cs typeface="Arial"/>
              </a:rPr>
              <a:t>ffactor</a:t>
            </a:r>
            <a:r>
              <a:rPr lang="en-GB" sz="1800" spc="-35" dirty="0">
                <a:latin typeface="Arial"/>
                <a:cs typeface="Arial"/>
              </a:rPr>
              <a:t> </a:t>
            </a:r>
            <a:r>
              <a:rPr lang="en-GB" sz="1800" dirty="0" err="1">
                <a:latin typeface="Arial"/>
                <a:cs typeface="Arial"/>
              </a:rPr>
              <a:t>drwy</a:t>
            </a:r>
            <a:r>
              <a:rPr lang="en-GB" sz="1800" dirty="0">
                <a:latin typeface="Arial"/>
                <a:cs typeface="Arial"/>
              </a:rPr>
              <a:t> god</a:t>
            </a:r>
            <a:r>
              <a:rPr lang="en-GB" sz="1800" spc="-40" dirty="0">
                <a:latin typeface="Arial"/>
                <a:cs typeface="Arial"/>
              </a:rPr>
              <a:t> </a:t>
            </a:r>
            <a:r>
              <a:rPr lang="en-GB" sz="1800" dirty="0" err="1">
                <a:latin typeface="Arial"/>
                <a:cs typeface="Arial"/>
              </a:rPr>
              <a:t>untro</a:t>
            </a:r>
            <a:r>
              <a:rPr lang="en-GB" sz="1800" spc="-25" dirty="0">
                <a:latin typeface="Arial"/>
                <a:cs typeface="Arial"/>
              </a:rPr>
              <a:t> </a:t>
            </a:r>
            <a:r>
              <a:rPr lang="en-GB" sz="1800" dirty="0">
                <a:latin typeface="Arial"/>
                <a:cs typeface="Arial"/>
              </a:rPr>
              <a:t>a</a:t>
            </a:r>
            <a:r>
              <a:rPr lang="en-GB" sz="1800" spc="-40" dirty="0">
                <a:latin typeface="Arial"/>
                <a:cs typeface="Arial"/>
              </a:rPr>
              <a:t> </a:t>
            </a:r>
            <a:r>
              <a:rPr lang="en-GB" sz="1800" dirty="0" err="1">
                <a:latin typeface="Arial"/>
                <a:cs typeface="Arial"/>
              </a:rPr>
              <a:t>anfonir</a:t>
            </a:r>
            <a:r>
              <a:rPr lang="en-GB" sz="1800" spc="-20" dirty="0">
                <a:latin typeface="Arial"/>
                <a:cs typeface="Arial"/>
              </a:rPr>
              <a:t> </a:t>
            </a:r>
            <a:r>
              <a:rPr lang="en-GB" sz="1800" dirty="0" err="1">
                <a:latin typeface="Arial"/>
                <a:cs typeface="Arial"/>
              </a:rPr>
              <a:t>fel</a:t>
            </a:r>
            <a:r>
              <a:rPr lang="en-GB" sz="1800" spc="-35" dirty="0">
                <a:latin typeface="Arial"/>
                <a:cs typeface="Arial"/>
              </a:rPr>
              <a:t> </a:t>
            </a:r>
            <a:r>
              <a:rPr lang="en-GB" sz="1800" dirty="0" err="1">
                <a:latin typeface="Arial"/>
                <a:cs typeface="Arial"/>
              </a:rPr>
              <a:t>neges</a:t>
            </a:r>
            <a:r>
              <a:rPr lang="en-GB" sz="1800" spc="-20" dirty="0">
                <a:latin typeface="Arial"/>
                <a:cs typeface="Arial"/>
              </a:rPr>
              <a:t> </a:t>
            </a:r>
            <a:r>
              <a:rPr lang="en-GB" sz="1800" dirty="0" err="1">
                <a:latin typeface="Arial"/>
                <a:cs typeface="Arial"/>
              </a:rPr>
              <a:t>destun</a:t>
            </a:r>
            <a:r>
              <a:rPr lang="en-GB" sz="1800" spc="-40" dirty="0">
                <a:latin typeface="Arial"/>
                <a:cs typeface="Arial"/>
              </a:rPr>
              <a:t> </a:t>
            </a:r>
            <a:r>
              <a:rPr lang="en-GB" sz="1800" dirty="0" err="1">
                <a:latin typeface="Arial"/>
                <a:cs typeface="Arial"/>
              </a:rPr>
              <a:t>i’r</a:t>
            </a:r>
            <a:r>
              <a:rPr lang="en-GB" sz="1800" spc="-20" dirty="0">
                <a:latin typeface="Arial"/>
                <a:cs typeface="Arial"/>
              </a:rPr>
              <a:t> </a:t>
            </a:r>
            <a:r>
              <a:rPr lang="en-GB" sz="1800" dirty="0" err="1">
                <a:latin typeface="Arial"/>
                <a:cs typeface="Arial"/>
              </a:rPr>
              <a:t>rhif</a:t>
            </a:r>
            <a:r>
              <a:rPr lang="en-GB" sz="1800" spc="-30" dirty="0">
                <a:latin typeface="Arial"/>
                <a:cs typeface="Arial"/>
              </a:rPr>
              <a:t> </a:t>
            </a:r>
            <a:r>
              <a:rPr lang="en-GB" sz="1800" spc="-20" dirty="0" err="1">
                <a:latin typeface="Arial"/>
                <a:cs typeface="Arial"/>
              </a:rPr>
              <a:t>ffôn</a:t>
            </a:r>
            <a:r>
              <a:rPr lang="en-GB" sz="1800" spc="-20" dirty="0">
                <a:latin typeface="Arial"/>
                <a:cs typeface="Arial"/>
              </a:rPr>
              <a:t> </a:t>
            </a:r>
            <a:r>
              <a:rPr lang="en-GB" sz="1800" dirty="0" err="1">
                <a:latin typeface="Arial"/>
                <a:cs typeface="Arial"/>
              </a:rPr>
              <a:t>symudol</a:t>
            </a:r>
            <a:r>
              <a:rPr lang="en-GB" sz="1800" spc="-15" dirty="0">
                <a:latin typeface="Arial"/>
                <a:cs typeface="Arial"/>
              </a:rPr>
              <a:t> </a:t>
            </a:r>
            <a:r>
              <a:rPr lang="en-GB" sz="1800" dirty="0" err="1">
                <a:latin typeface="Arial"/>
                <a:cs typeface="Arial"/>
              </a:rPr>
              <a:t>rydych</a:t>
            </a:r>
            <a:r>
              <a:rPr lang="en-GB" sz="1800" dirty="0">
                <a:latin typeface="Arial"/>
                <a:cs typeface="Arial"/>
              </a:rPr>
              <a:t> </a:t>
            </a:r>
            <a:r>
              <a:rPr lang="en-GB" sz="1800" dirty="0" err="1">
                <a:latin typeface="Arial"/>
                <a:cs typeface="Arial"/>
              </a:rPr>
              <a:t>wedi’i</a:t>
            </a:r>
            <a:r>
              <a:rPr lang="en-GB" sz="1800" spc="10" dirty="0">
                <a:latin typeface="Arial"/>
                <a:cs typeface="Arial"/>
              </a:rPr>
              <a:t> </a:t>
            </a:r>
            <a:r>
              <a:rPr lang="en-GB" sz="1800" dirty="0" err="1">
                <a:latin typeface="Arial"/>
                <a:cs typeface="Arial"/>
              </a:rPr>
              <a:t>ddarparu</a:t>
            </a:r>
            <a:r>
              <a:rPr lang="en-GB" sz="1800" dirty="0">
                <a:latin typeface="Arial"/>
                <a:cs typeface="Arial"/>
              </a:rPr>
              <a:t>,</a:t>
            </a:r>
            <a:r>
              <a:rPr lang="en-GB" sz="1800" spc="-25" dirty="0">
                <a:latin typeface="Arial"/>
                <a:cs typeface="Arial"/>
              </a:rPr>
              <a:t> </a:t>
            </a:r>
            <a:r>
              <a:rPr lang="en-GB" sz="1800" dirty="0">
                <a:latin typeface="Arial"/>
                <a:cs typeface="Arial"/>
              </a:rPr>
              <a:t>felly</a:t>
            </a:r>
            <a:r>
              <a:rPr lang="en-GB" sz="1800" spc="-30" dirty="0">
                <a:latin typeface="Arial"/>
                <a:cs typeface="Arial"/>
              </a:rPr>
              <a:t> </a:t>
            </a:r>
            <a:r>
              <a:rPr lang="en-GB" sz="1800" dirty="0" err="1">
                <a:latin typeface="Arial"/>
                <a:cs typeface="Arial"/>
              </a:rPr>
              <a:t>yn</a:t>
            </a:r>
            <a:r>
              <a:rPr lang="en-GB" sz="1800" spc="-25" dirty="0">
                <a:latin typeface="Arial"/>
                <a:cs typeface="Arial"/>
              </a:rPr>
              <a:t> </a:t>
            </a:r>
            <a:r>
              <a:rPr lang="en-GB" sz="1800" dirty="0" err="1">
                <a:latin typeface="Arial"/>
                <a:cs typeface="Arial"/>
              </a:rPr>
              <a:t>osgoi</a:t>
            </a:r>
            <a:r>
              <a:rPr lang="en-GB" sz="1800" spc="-35" dirty="0">
                <a:latin typeface="Arial"/>
                <a:cs typeface="Arial"/>
              </a:rPr>
              <a:t> </a:t>
            </a:r>
            <a:r>
              <a:rPr lang="en-GB" sz="1800" dirty="0">
                <a:latin typeface="Arial"/>
                <a:cs typeface="Arial"/>
              </a:rPr>
              <a:t>problem</a:t>
            </a:r>
            <a:r>
              <a:rPr lang="en-GB" sz="1800" spc="-30" dirty="0">
                <a:latin typeface="Arial"/>
                <a:cs typeface="Arial"/>
              </a:rPr>
              <a:t> </a:t>
            </a:r>
            <a:r>
              <a:rPr lang="en-GB" sz="1800" dirty="0" err="1">
                <a:latin typeface="Arial"/>
                <a:cs typeface="Arial"/>
              </a:rPr>
              <a:t>gyda’r</a:t>
            </a:r>
            <a:r>
              <a:rPr lang="en-GB" sz="1800" spc="-10" dirty="0">
                <a:latin typeface="Arial"/>
                <a:cs typeface="Arial"/>
              </a:rPr>
              <a:t> </a:t>
            </a:r>
            <a:r>
              <a:rPr lang="en-GB" sz="1800" dirty="0" err="1">
                <a:latin typeface="Arial"/>
                <a:cs typeface="Arial"/>
              </a:rPr>
              <a:t>cyfrif</a:t>
            </a:r>
            <a:r>
              <a:rPr lang="en-GB" sz="1800" spc="-25" dirty="0">
                <a:latin typeface="Arial"/>
                <a:cs typeface="Arial"/>
              </a:rPr>
              <a:t> </a:t>
            </a:r>
            <a:r>
              <a:rPr lang="en-GB" sz="1800" dirty="0">
                <a:latin typeface="Arial"/>
                <a:cs typeface="Arial"/>
              </a:rPr>
              <a:t>a</a:t>
            </a:r>
            <a:r>
              <a:rPr lang="en-GB" sz="1800" spc="-45" dirty="0">
                <a:latin typeface="Arial"/>
                <a:cs typeface="Arial"/>
              </a:rPr>
              <a:t> </a:t>
            </a:r>
            <a:r>
              <a:rPr lang="en-GB" sz="1800" spc="-10" dirty="0" err="1">
                <a:latin typeface="Arial"/>
                <a:cs typeface="Arial"/>
              </a:rPr>
              <a:t>storfa’r</a:t>
            </a:r>
            <a:r>
              <a:rPr lang="en-GB" sz="1800" spc="-10" dirty="0">
                <a:latin typeface="Arial"/>
                <a:cs typeface="Arial"/>
              </a:rPr>
              <a:t> </a:t>
            </a:r>
            <a:r>
              <a:rPr lang="en-GB" sz="1800" spc="-10" dirty="0" err="1">
                <a:latin typeface="Arial"/>
                <a:cs typeface="Arial"/>
              </a:rPr>
              <a:t>porwr</a:t>
            </a:r>
            <a:r>
              <a:rPr lang="en-GB" sz="1800" spc="-10" dirty="0">
                <a:latin typeface="Arial"/>
                <a:cs typeface="Arial"/>
              </a:rPr>
              <a:t>.</a:t>
            </a:r>
            <a:endParaRPr lang="en-GB" sz="1800" dirty="0">
              <a:latin typeface="Arial"/>
              <a:cs typeface="Arial"/>
            </a:endParaRPr>
          </a:p>
          <a:p>
            <a:pPr marL="0" indent="0">
              <a:buFont typeface="Arial" panose="020B0604020202020204" pitchFamily="34" charset="0"/>
              <a:buNone/>
            </a:pPr>
            <a:endParaRPr lang="cy-GB" sz="1800" dirty="0">
              <a:latin typeface="Arial" panose="020B0604020202020204" pitchFamily="34" charset="0"/>
              <a:ea typeface="SimSun" panose="02010600030101010101" pitchFamily="2" charset="-122"/>
            </a:endParaRPr>
          </a:p>
          <a:p>
            <a:pPr marL="0" marR="5080" indent="0">
              <a:lnSpc>
                <a:spcPct val="100000"/>
              </a:lnSpc>
              <a:buNone/>
            </a:pPr>
            <a:r>
              <a:rPr lang="en-GB" sz="1800" dirty="0" err="1">
                <a:latin typeface="Arial"/>
                <a:cs typeface="Arial"/>
              </a:rPr>
              <a:t>Byddwch</a:t>
            </a:r>
            <a:r>
              <a:rPr lang="en-GB" sz="1800" dirty="0">
                <a:latin typeface="Arial"/>
                <a:cs typeface="Arial"/>
              </a:rPr>
              <a:t> </a:t>
            </a:r>
            <a:r>
              <a:rPr lang="en-GB" sz="1800" dirty="0" err="1">
                <a:latin typeface="Arial"/>
                <a:cs typeface="Arial"/>
              </a:rPr>
              <a:t>yn</a:t>
            </a:r>
            <a:r>
              <a:rPr lang="en-GB" sz="1800" spc="-15" dirty="0">
                <a:latin typeface="Arial"/>
                <a:cs typeface="Arial"/>
              </a:rPr>
              <a:t> </a:t>
            </a:r>
            <a:r>
              <a:rPr lang="en-GB" sz="1800" dirty="0" err="1">
                <a:latin typeface="Arial"/>
                <a:cs typeface="Arial"/>
              </a:rPr>
              <a:t>derbyn</a:t>
            </a:r>
            <a:r>
              <a:rPr lang="en-GB" sz="1800" spc="-10" dirty="0">
                <a:latin typeface="Arial"/>
                <a:cs typeface="Arial"/>
              </a:rPr>
              <a:t> </a:t>
            </a:r>
            <a:r>
              <a:rPr lang="en-GB" sz="1800" dirty="0" err="1">
                <a:latin typeface="Arial"/>
                <a:cs typeface="Arial"/>
              </a:rPr>
              <a:t>hysbysiad</a:t>
            </a:r>
            <a:r>
              <a:rPr lang="en-GB" sz="1800" spc="5" dirty="0">
                <a:latin typeface="Arial"/>
                <a:cs typeface="Arial"/>
              </a:rPr>
              <a:t> </a:t>
            </a:r>
            <a:r>
              <a:rPr lang="en-GB" sz="1800" dirty="0">
                <a:latin typeface="Arial"/>
                <a:cs typeface="Arial"/>
              </a:rPr>
              <a:t>y</a:t>
            </a:r>
            <a:r>
              <a:rPr lang="en-GB" sz="1800" spc="-35" dirty="0">
                <a:latin typeface="Arial"/>
                <a:cs typeface="Arial"/>
              </a:rPr>
              <a:t> </a:t>
            </a:r>
            <a:r>
              <a:rPr lang="en-GB" sz="1800" dirty="0" err="1">
                <a:latin typeface="Arial"/>
                <a:cs typeface="Arial"/>
              </a:rPr>
              <a:t>daw’r</a:t>
            </a:r>
            <a:r>
              <a:rPr lang="en-GB" sz="1800" spc="10" dirty="0">
                <a:latin typeface="Arial"/>
                <a:cs typeface="Arial"/>
              </a:rPr>
              <a:t> </a:t>
            </a:r>
            <a:r>
              <a:rPr lang="en-GB" sz="1800" dirty="0" err="1">
                <a:latin typeface="Arial"/>
                <a:cs typeface="Arial"/>
              </a:rPr>
              <a:t>cyfrif</a:t>
            </a:r>
            <a:r>
              <a:rPr lang="en-GB" sz="1800" spc="-25" dirty="0">
                <a:latin typeface="Arial"/>
                <a:cs typeface="Arial"/>
              </a:rPr>
              <a:t> </a:t>
            </a:r>
            <a:r>
              <a:rPr lang="en-GB" sz="1800" dirty="0" err="1">
                <a:latin typeface="Arial"/>
                <a:cs typeface="Arial"/>
              </a:rPr>
              <a:t>i</a:t>
            </a:r>
            <a:r>
              <a:rPr lang="en-GB" sz="1800" spc="-35" dirty="0">
                <a:latin typeface="Arial"/>
                <a:cs typeface="Arial"/>
              </a:rPr>
              <a:t> </a:t>
            </a:r>
            <a:r>
              <a:rPr lang="en-GB" sz="1800" dirty="0">
                <a:latin typeface="Arial"/>
                <a:cs typeface="Arial"/>
              </a:rPr>
              <a:t>ben</a:t>
            </a:r>
            <a:r>
              <a:rPr lang="en-GB" sz="1800" spc="-25" dirty="0">
                <a:latin typeface="Arial"/>
                <a:cs typeface="Arial"/>
              </a:rPr>
              <a:t> </a:t>
            </a:r>
            <a:r>
              <a:rPr lang="en-GB" sz="1800" dirty="0" err="1">
                <a:latin typeface="Arial"/>
                <a:cs typeface="Arial"/>
              </a:rPr>
              <a:t>yn</a:t>
            </a:r>
            <a:r>
              <a:rPr lang="en-GB" sz="1800" spc="-20" dirty="0">
                <a:latin typeface="Arial"/>
                <a:cs typeface="Arial"/>
              </a:rPr>
              <a:t> </a:t>
            </a:r>
            <a:r>
              <a:rPr lang="en-GB" sz="1800" dirty="0" err="1">
                <a:latin typeface="Arial"/>
                <a:cs typeface="Arial"/>
              </a:rPr>
              <a:t>fuan</a:t>
            </a:r>
            <a:r>
              <a:rPr lang="en-GB" sz="1800" spc="-40" dirty="0">
                <a:latin typeface="Arial"/>
                <a:cs typeface="Arial"/>
              </a:rPr>
              <a:t> </a:t>
            </a:r>
            <a:r>
              <a:rPr lang="en-GB" sz="1800" dirty="0" err="1">
                <a:latin typeface="Arial"/>
                <a:cs typeface="Arial"/>
              </a:rPr>
              <a:t>i’r</a:t>
            </a:r>
            <a:r>
              <a:rPr lang="en-GB" sz="1800" spc="-25" dirty="0">
                <a:latin typeface="Arial"/>
                <a:cs typeface="Arial"/>
              </a:rPr>
              <a:t> </a:t>
            </a:r>
            <a:r>
              <a:rPr lang="en-GB" sz="1800" dirty="0">
                <a:latin typeface="Arial"/>
                <a:cs typeface="Arial"/>
              </a:rPr>
              <a:t>un</a:t>
            </a:r>
            <a:r>
              <a:rPr lang="en-GB" sz="1800" spc="-40" dirty="0">
                <a:latin typeface="Arial"/>
                <a:cs typeface="Arial"/>
              </a:rPr>
              <a:t> </a:t>
            </a:r>
            <a:r>
              <a:rPr lang="en-GB" sz="1800" dirty="0" err="1">
                <a:latin typeface="Arial"/>
                <a:cs typeface="Arial"/>
              </a:rPr>
              <a:t>cyfeiriad</a:t>
            </a:r>
            <a:r>
              <a:rPr lang="en-GB" sz="1800" spc="-5" dirty="0">
                <a:latin typeface="Arial"/>
                <a:cs typeface="Arial"/>
              </a:rPr>
              <a:t> </a:t>
            </a:r>
            <a:r>
              <a:rPr lang="en-GB" sz="1800" spc="-10" dirty="0">
                <a:latin typeface="Arial"/>
                <a:cs typeface="Arial"/>
              </a:rPr>
              <a:t>e-</a:t>
            </a:r>
            <a:r>
              <a:rPr lang="en-GB" sz="1800" spc="-10" dirty="0" err="1">
                <a:latin typeface="Arial"/>
                <a:cs typeface="Arial"/>
              </a:rPr>
              <a:t>bost</a:t>
            </a:r>
            <a:r>
              <a:rPr lang="en-GB" sz="1800" spc="-10" dirty="0">
                <a:latin typeface="Arial"/>
                <a:cs typeface="Arial"/>
              </a:rPr>
              <a:t>, </a:t>
            </a:r>
            <a:r>
              <a:rPr lang="en-GB" sz="1800" dirty="0" err="1">
                <a:latin typeface="Arial"/>
                <a:cs typeface="Arial"/>
              </a:rPr>
              <a:t>gan</a:t>
            </a:r>
            <a:r>
              <a:rPr lang="en-GB" sz="1800" spc="-30" dirty="0">
                <a:latin typeface="Arial"/>
                <a:cs typeface="Arial"/>
              </a:rPr>
              <a:t> </a:t>
            </a:r>
            <a:r>
              <a:rPr lang="en-GB" sz="1800" dirty="0" err="1">
                <a:latin typeface="Arial"/>
                <a:cs typeface="Arial"/>
              </a:rPr>
              <a:t>ganiatáu</a:t>
            </a:r>
            <a:r>
              <a:rPr lang="en-GB" sz="1800" spc="-30" dirty="0">
                <a:latin typeface="Arial"/>
                <a:cs typeface="Arial"/>
              </a:rPr>
              <a:t> </a:t>
            </a:r>
            <a:r>
              <a:rPr lang="en-GB" sz="1800" dirty="0" err="1">
                <a:latin typeface="Arial"/>
                <a:cs typeface="Arial"/>
              </a:rPr>
              <a:t>i</a:t>
            </a:r>
            <a:r>
              <a:rPr lang="en-GB" sz="1800" spc="-35" dirty="0">
                <a:latin typeface="Arial"/>
                <a:cs typeface="Arial"/>
              </a:rPr>
              <a:t> </a:t>
            </a:r>
            <a:r>
              <a:rPr lang="en-GB" sz="1800" dirty="0">
                <a:latin typeface="Arial"/>
                <a:cs typeface="Arial"/>
              </a:rPr>
              <a:t>chi</a:t>
            </a:r>
            <a:r>
              <a:rPr lang="en-GB" sz="1800" spc="-30" dirty="0">
                <a:latin typeface="Arial"/>
                <a:cs typeface="Arial"/>
              </a:rPr>
              <a:t> </a:t>
            </a:r>
            <a:r>
              <a:rPr lang="en-GB" sz="1800" dirty="0" err="1">
                <a:latin typeface="Arial"/>
                <a:cs typeface="Arial"/>
              </a:rPr>
              <a:t>gysylltu</a:t>
            </a:r>
            <a:r>
              <a:rPr lang="en-GB" sz="1800" spc="5" dirty="0">
                <a:latin typeface="Arial"/>
                <a:cs typeface="Arial"/>
              </a:rPr>
              <a:t> </a:t>
            </a:r>
            <a:r>
              <a:rPr lang="en-GB" sz="1800" dirty="0" err="1">
                <a:latin typeface="Arial"/>
                <a:cs typeface="Arial"/>
              </a:rPr>
              <a:t>â’ch</a:t>
            </a:r>
            <a:r>
              <a:rPr lang="en-GB" sz="1800" spc="-25" dirty="0">
                <a:latin typeface="Arial"/>
                <a:cs typeface="Arial"/>
              </a:rPr>
              <a:t> </a:t>
            </a:r>
            <a:r>
              <a:rPr lang="en-GB" sz="1800" dirty="0" err="1">
                <a:latin typeface="Arial"/>
                <a:cs typeface="Arial"/>
              </a:rPr>
              <a:t>cyswllt</a:t>
            </a:r>
            <a:r>
              <a:rPr lang="en-GB" sz="1800" spc="15" dirty="0">
                <a:latin typeface="Arial"/>
                <a:cs typeface="Arial"/>
              </a:rPr>
              <a:t> </a:t>
            </a:r>
            <a:r>
              <a:rPr lang="en-GB" sz="1800" dirty="0" err="1">
                <a:latin typeface="Arial"/>
                <a:cs typeface="Arial"/>
              </a:rPr>
              <a:t>yn</a:t>
            </a:r>
            <a:r>
              <a:rPr lang="en-GB" sz="1800" spc="-20" dirty="0">
                <a:latin typeface="Arial"/>
                <a:cs typeface="Arial"/>
              </a:rPr>
              <a:t> </a:t>
            </a:r>
            <a:r>
              <a:rPr lang="en-GB" sz="1800" dirty="0">
                <a:latin typeface="Arial"/>
                <a:cs typeface="Arial"/>
              </a:rPr>
              <a:t>y</a:t>
            </a:r>
            <a:r>
              <a:rPr lang="en-GB" sz="1800" spc="-35" dirty="0">
                <a:latin typeface="Arial"/>
                <a:cs typeface="Arial"/>
              </a:rPr>
              <a:t> </a:t>
            </a:r>
            <a:r>
              <a:rPr lang="en-GB" sz="1800" dirty="0" err="1">
                <a:latin typeface="Arial"/>
                <a:cs typeface="Arial"/>
              </a:rPr>
              <a:t>Brifysgol</a:t>
            </a:r>
            <a:r>
              <a:rPr lang="en-GB" sz="1800" spc="-5" dirty="0">
                <a:latin typeface="Arial"/>
                <a:cs typeface="Arial"/>
              </a:rPr>
              <a:t> </a:t>
            </a:r>
            <a:r>
              <a:rPr lang="en-GB" sz="1800" dirty="0" err="1">
                <a:latin typeface="Arial"/>
                <a:cs typeface="Arial"/>
              </a:rPr>
              <a:t>i</a:t>
            </a:r>
            <a:r>
              <a:rPr lang="en-GB" sz="1800" spc="-40" dirty="0">
                <a:latin typeface="Arial"/>
                <a:cs typeface="Arial"/>
              </a:rPr>
              <a:t> </a:t>
            </a:r>
            <a:r>
              <a:rPr lang="en-GB" sz="1800" dirty="0" err="1">
                <a:latin typeface="Arial"/>
                <a:cs typeface="Arial"/>
              </a:rPr>
              <a:t>adnewyddu’i</a:t>
            </a:r>
            <a:r>
              <a:rPr lang="en-GB" sz="1800" spc="15" dirty="0">
                <a:latin typeface="Arial"/>
                <a:cs typeface="Arial"/>
              </a:rPr>
              <a:t> </a:t>
            </a:r>
            <a:r>
              <a:rPr lang="en-GB" sz="1800" spc="-10" dirty="0" err="1">
                <a:latin typeface="Arial"/>
                <a:cs typeface="Arial"/>
              </a:rPr>
              <a:t>gyfrif</a:t>
            </a:r>
            <a:r>
              <a:rPr lang="en-GB" sz="1800" spc="-10" dirty="0">
                <a:latin typeface="Arial"/>
                <a:cs typeface="Arial"/>
              </a:rPr>
              <a:t>.</a:t>
            </a:r>
            <a:endParaRPr lang="en-GB" sz="1800" dirty="0">
              <a:latin typeface="Arial"/>
              <a:cs typeface="Arial"/>
            </a:endParaRPr>
          </a:p>
        </p:txBody>
      </p:sp>
      <p:cxnSp>
        <p:nvCxnSpPr>
          <p:cNvPr id="4" name="Straight Connector 3">
            <a:extLst>
              <a:ext uri="{FF2B5EF4-FFF2-40B4-BE49-F238E27FC236}">
                <a16:creationId xmlns:a16="http://schemas.microsoft.com/office/drawing/2014/main" id="{6E6F0902-B3FC-F315-6A4C-D272EE9782CA}"/>
              </a:ext>
            </a:extLst>
          </p:cNvPr>
          <p:cNvCxnSpPr/>
          <p:nvPr/>
        </p:nvCxnSpPr>
        <p:spPr>
          <a:xfrm>
            <a:off x="5930782" y="273465"/>
            <a:ext cx="0" cy="5212935"/>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279D6AF-77B6-62FE-3422-771F594EBDDB}"/>
              </a:ext>
            </a:extLst>
          </p:cNvPr>
          <p:cNvSpPr txBox="1"/>
          <p:nvPr/>
        </p:nvSpPr>
        <p:spPr>
          <a:xfrm>
            <a:off x="290557" y="419211"/>
            <a:ext cx="5494946" cy="1077218"/>
          </a:xfrm>
          <a:prstGeom prst="rect">
            <a:avLst/>
          </a:prstGeom>
          <a:noFill/>
        </p:spPr>
        <p:txBody>
          <a:bodyPr wrap="square" rtlCol="0">
            <a:spAutoFit/>
          </a:bodyPr>
          <a:lstStyle/>
          <a:p>
            <a:r>
              <a:rPr lang="cy-GB" sz="3200" b="1" noProof="0"/>
              <a:t>Mewngofnodi i gyfrifon PCYDDS a dilysu</a:t>
            </a:r>
          </a:p>
        </p:txBody>
      </p:sp>
      <p:sp>
        <p:nvSpPr>
          <p:cNvPr id="6" name="TextBox 5">
            <a:extLst>
              <a:ext uri="{FF2B5EF4-FFF2-40B4-BE49-F238E27FC236}">
                <a16:creationId xmlns:a16="http://schemas.microsoft.com/office/drawing/2014/main" id="{044B1B82-A19D-5E3E-92C4-721D198DE2E5}"/>
              </a:ext>
            </a:extLst>
          </p:cNvPr>
          <p:cNvSpPr txBox="1"/>
          <p:nvPr/>
        </p:nvSpPr>
        <p:spPr>
          <a:xfrm>
            <a:off x="6076062" y="419211"/>
            <a:ext cx="5332575" cy="1077218"/>
          </a:xfrm>
          <a:prstGeom prst="rect">
            <a:avLst/>
          </a:prstGeom>
          <a:noFill/>
        </p:spPr>
        <p:txBody>
          <a:bodyPr wrap="square" rtlCol="0">
            <a:spAutoFit/>
          </a:bodyPr>
          <a:lstStyle/>
          <a:p>
            <a:r>
              <a:rPr lang="en-GB" sz="3200" b="1"/>
              <a:t>Logging into UWTSD accounts and authentication</a:t>
            </a:r>
          </a:p>
        </p:txBody>
      </p:sp>
    </p:spTree>
    <p:extLst>
      <p:ext uri="{BB962C8B-B14F-4D97-AF65-F5344CB8AC3E}">
        <p14:creationId xmlns:p14="http://schemas.microsoft.com/office/powerpoint/2010/main" val="3762605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D73FAC-197E-6CF4-AC87-08934BC35CBD}"/>
              </a:ext>
            </a:extLst>
          </p:cNvPr>
          <p:cNvSpPr/>
          <p:nvPr/>
        </p:nvSpPr>
        <p:spPr>
          <a:xfrm>
            <a:off x="0" y="1526171"/>
            <a:ext cx="12192000" cy="1534389"/>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F93D2CA-6A95-8924-5319-70CF0F261532}"/>
              </a:ext>
            </a:extLst>
          </p:cNvPr>
          <p:cNvSpPr/>
          <p:nvPr/>
        </p:nvSpPr>
        <p:spPr>
          <a:xfrm>
            <a:off x="0" y="3174853"/>
            <a:ext cx="12192000" cy="1534389"/>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1424" y="3661628"/>
            <a:ext cx="10363200" cy="1362075"/>
          </a:xfrm>
        </p:spPr>
        <p:txBody>
          <a:bodyPr/>
          <a:lstStyle/>
          <a:p>
            <a:r>
              <a:rPr lang="en-US" altLang="en-US">
                <a:solidFill>
                  <a:schemeClr val="bg1"/>
                </a:solidFill>
                <a:ea typeface="ＭＳ Ｐゴシック" panose="020B0600070205080204" pitchFamily="34" charset="-128"/>
              </a:rPr>
              <a:t>Duties of External Examiner</a:t>
            </a:r>
            <a:endParaRPr lang="en-GB" dirty="0">
              <a:solidFill>
                <a:schemeClr val="bg1"/>
              </a:solidFill>
            </a:endParaRPr>
          </a:p>
        </p:txBody>
      </p:sp>
      <p:sp>
        <p:nvSpPr>
          <p:cNvPr id="3" name="Text Placeholder 2"/>
          <p:cNvSpPr>
            <a:spLocks noGrp="1"/>
          </p:cNvSpPr>
          <p:nvPr>
            <p:ph type="body" idx="1"/>
          </p:nvPr>
        </p:nvSpPr>
        <p:spPr>
          <a:xfrm>
            <a:off x="911424" y="1846980"/>
            <a:ext cx="10363200" cy="1500187"/>
          </a:xfrm>
        </p:spPr>
        <p:txBody>
          <a:bodyPr/>
          <a:lstStyle/>
          <a:p>
            <a:r>
              <a:rPr lang="en-GB" sz="4000" b="1" cap="all">
                <a:solidFill>
                  <a:schemeClr val="bg1"/>
                </a:solidFill>
                <a:latin typeface="+mj-lt"/>
                <a:ea typeface="ＭＳ Ｐゴシック" panose="020B0600070205080204" pitchFamily="34" charset="-128"/>
                <a:cs typeface="+mj-cs"/>
              </a:rPr>
              <a:t>DYLETSWYDDAU</a:t>
            </a:r>
            <a:r>
              <a:rPr lang="en-GB">
                <a:solidFill>
                  <a:schemeClr val="bg1"/>
                </a:solidFill>
              </a:rPr>
              <a:t> </a:t>
            </a:r>
            <a:r>
              <a:rPr lang="en-GB" sz="4000" b="1" cap="all">
                <a:solidFill>
                  <a:schemeClr val="bg1"/>
                </a:solidFill>
                <a:latin typeface="+mj-lt"/>
                <a:ea typeface="ＭＳ Ｐゴシック" panose="020B0600070205080204" pitchFamily="34" charset="-128"/>
                <a:cs typeface="+mj-cs"/>
              </a:rPr>
              <a:t>ARHOLWYR ALLANOL</a:t>
            </a:r>
          </a:p>
          <a:p>
            <a:endParaRPr lang="en-GB" sz="4000" b="1" cap="all">
              <a:solidFill>
                <a:schemeClr val="bg1"/>
              </a:solidFill>
              <a:highlight>
                <a:srgbClr val="FFFF00"/>
              </a:highlight>
              <a:latin typeface="+mj-lt"/>
              <a:ea typeface="ＭＳ Ｐゴシック" panose="020B0600070205080204" pitchFamily="34" charset="-128"/>
              <a:cs typeface="+mj-cs"/>
            </a:endParaRPr>
          </a:p>
        </p:txBody>
      </p:sp>
    </p:spTree>
    <p:extLst>
      <p:ext uri="{BB962C8B-B14F-4D97-AF65-F5344CB8AC3E}">
        <p14:creationId xmlns:p14="http://schemas.microsoft.com/office/powerpoint/2010/main" val="1020799882"/>
      </p:ext>
    </p:extLst>
  </p:cSld>
  <p:clrMapOvr>
    <a:masterClrMapping/>
  </p:clrMapOvr>
</p:sld>
</file>

<file path=ppt/theme/theme1.xml><?xml version="1.0" encoding="utf-8"?>
<a:theme xmlns:a="http://schemas.openxmlformats.org/drawingml/2006/main" name="UWTSD Holding P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UWTSD Tex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UWTSD Logo Variations place image in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09B251219B0E4FA192FAB8C3136AE6" ma:contentTypeVersion="18" ma:contentTypeDescription="Create a new document." ma:contentTypeScope="" ma:versionID="957cf3f75dd9ba7a4cc1bdbde2aba0e6">
  <xsd:schema xmlns:xsd="http://www.w3.org/2001/XMLSchema" xmlns:xs="http://www.w3.org/2001/XMLSchema" xmlns:p="http://schemas.microsoft.com/office/2006/metadata/properties" xmlns:ns2="92c24619-d6d5-42cf-b618-23d930ad9f20" xmlns:ns3="8ee9550b-f5f4-4dde-bce5-39f4ba45c2f1" targetNamespace="http://schemas.microsoft.com/office/2006/metadata/properties" ma:root="true" ma:fieldsID="606138ffd0eda966cfb902e14b924d50" ns2:_="" ns3:_="">
    <xsd:import namespace="92c24619-d6d5-42cf-b618-23d930ad9f20"/>
    <xsd:import namespace="8ee9550b-f5f4-4dde-bce5-39f4ba45c2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bjectDetectorVersions" minOccurs="0"/>
                <xsd:element ref="ns2:MediaServiceDateTaken" minOccurs="0"/>
                <xsd:element ref="ns2:Not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c24619-d6d5-42cf-b618-23d930ad9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570377e-a101-46e2-9596-058a9a36ea24"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Notes" ma:index="23" nillable="true" ma:displayName="Notes" ma:description="Explanation of folder contents" ma:format="Dropdown" ma:internalName="Notes">
      <xsd:simpleType>
        <xsd:restriction base="dms:Text">
          <xsd:maxLength value="255"/>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e9550b-f5f4-4dde-bce5-39f4ba45c2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334bec0-f4d0-479f-8c60-f3a2e8a5afc2}" ma:internalName="TaxCatchAll" ma:showField="CatchAllData" ma:web="8ee9550b-f5f4-4dde-bce5-39f4ba45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ee9550b-f5f4-4dde-bce5-39f4ba45c2f1" xsi:nil="true"/>
    <lcf76f155ced4ddcb4097134ff3c332f xmlns="92c24619-d6d5-42cf-b618-23d930ad9f20">
      <Terms xmlns="http://schemas.microsoft.com/office/infopath/2007/PartnerControls"/>
    </lcf76f155ced4ddcb4097134ff3c332f>
    <Notes xmlns="92c24619-d6d5-42cf-b618-23d930ad9f2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12BC72-AA70-4397-931E-3ACE8D2C7B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c24619-d6d5-42cf-b618-23d930ad9f20"/>
    <ds:schemaRef ds:uri="8ee9550b-f5f4-4dde-bce5-39f4ba45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040630-A62C-4063-B6E2-E8C2D35B5414}">
  <ds:schemaRefs>
    <ds:schemaRef ds:uri="http://www.w3.org/XML/1998/namespace"/>
    <ds:schemaRef ds:uri="http://purl.org/dc/elements/1.1/"/>
    <ds:schemaRef ds:uri="http://schemas.microsoft.com/office/2006/documentManagement/types"/>
    <ds:schemaRef ds:uri="8ee9550b-f5f4-4dde-bce5-39f4ba45c2f1"/>
    <ds:schemaRef ds:uri="http://schemas.microsoft.com/office/2006/metadata/properties"/>
    <ds:schemaRef ds:uri="http://schemas.microsoft.com/office/infopath/2007/PartnerControls"/>
    <ds:schemaRef ds:uri="http://purl.org/dc/dcmitype/"/>
    <ds:schemaRef ds:uri="http://purl.org/dc/terms/"/>
    <ds:schemaRef ds:uri="http://schemas.openxmlformats.org/package/2006/metadata/core-properties"/>
    <ds:schemaRef ds:uri="92c24619-d6d5-42cf-b618-23d930ad9f20"/>
  </ds:schemaRefs>
</ds:datastoreItem>
</file>

<file path=customXml/itemProps3.xml><?xml version="1.0" encoding="utf-8"?>
<ds:datastoreItem xmlns:ds="http://schemas.openxmlformats.org/officeDocument/2006/customXml" ds:itemID="{5005B358-F4C1-4779-9208-30E86E3F7A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5609</Words>
  <Application>Microsoft Office PowerPoint</Application>
  <PresentationFormat>Widescreen</PresentationFormat>
  <Paragraphs>801</Paragraphs>
  <Slides>42</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42</vt:i4>
      </vt:variant>
    </vt:vector>
  </HeadingPairs>
  <TitlesOfParts>
    <vt:vector size="55" baseType="lpstr">
      <vt:lpstr>DengXian</vt:lpstr>
      <vt:lpstr>ＭＳ Ｐゴシック</vt:lpstr>
      <vt:lpstr>Arial</vt:lpstr>
      <vt:lpstr>Calibri</vt:lpstr>
      <vt:lpstr>Calibri Light</vt:lpstr>
      <vt:lpstr>Lato</vt:lpstr>
      <vt:lpstr>Segoe UI</vt:lpstr>
      <vt:lpstr>Tahoma</vt:lpstr>
      <vt:lpstr>Times New Roman</vt:lpstr>
      <vt:lpstr>Wingdings</vt:lpstr>
      <vt:lpstr>UWTSD Holding Page</vt:lpstr>
      <vt:lpstr>UWTSD Text 2</vt:lpstr>
      <vt:lpstr>UWTSD Logo Variations place image in Background</vt:lpstr>
      <vt:lpstr>PowerPoint Presentation</vt:lpstr>
      <vt:lpstr>PowerPoint Presentation</vt:lpstr>
      <vt:lpstr>PowerPoint Presentation</vt:lpstr>
      <vt:lpstr>PowerPoint Presentation</vt:lpstr>
      <vt:lpstr>PowerPoint Presentation</vt:lpstr>
      <vt:lpstr>Resources for External Examiners</vt:lpstr>
      <vt:lpstr>PowerPoint Presentation</vt:lpstr>
      <vt:lpstr> </vt:lpstr>
      <vt:lpstr>Duties of External Examiner</vt:lpstr>
      <vt:lpstr>Dibenion Arholwyr Allanol Purposes of External Examiners</vt:lpstr>
      <vt:lpstr>Rôl Arholwyr Allanol Role of External Examiners</vt:lpstr>
      <vt:lpstr>Verifying Assessments</vt:lpstr>
      <vt:lpstr>Proses Gymeradwyo Approval Process</vt:lpstr>
      <vt:lpstr>PowerPoint Presentation</vt:lpstr>
      <vt:lpstr>Pa wybodaeth ddylech chi ei derbyn? What information should you receive?</vt:lpstr>
      <vt:lpstr>REVIEWING MARKING</vt:lpstr>
      <vt:lpstr>PowerPoint Presentation</vt:lpstr>
      <vt:lpstr>Cytundeb Arholwr Allanol (GA15)</vt:lpstr>
      <vt:lpstr>Cytundeb Arholwr Allanol (GA15)</vt:lpstr>
      <vt:lpstr>PowerPoint Presentation</vt:lpstr>
      <vt:lpstr>PowerPoint Presentation</vt:lpstr>
      <vt:lpstr>PowerPoint Presentation</vt:lpstr>
      <vt:lpstr>PowerPoint Presentation</vt:lpstr>
      <vt:lpstr>Proses Amgylchiadau Esgusodol Extenuating Circumstances Process</vt:lpstr>
      <vt:lpstr>Proses Camymddwyn Academaidd Academic Misconduct Process</vt:lpstr>
      <vt:lpstr>Examination Boards</vt:lpstr>
      <vt:lpstr>Cylch Gorchwyl</vt:lpstr>
      <vt:lpstr>Aelodaeth</vt:lpstr>
      <vt:lpstr>Marc Llwyddo a Nifer y Cynigion Pass Mark and Attempts</vt:lpstr>
      <vt:lpstr>Penderfyniadau Bwrdd Arholi </vt:lpstr>
      <vt:lpstr>PowerPoint Presentation</vt:lpstr>
      <vt:lpstr> </vt:lpstr>
      <vt:lpstr>Award Regulations</vt:lpstr>
      <vt:lpstr>PowerPoint Presentation</vt:lpstr>
      <vt:lpstr>PowerPoint Presentation</vt:lpstr>
      <vt:lpstr>External Examiner Report</vt:lpstr>
      <vt:lpstr> </vt:lpstr>
      <vt:lpstr>Adroddiad Arholwr Allanol</vt:lpstr>
      <vt:lpstr>Ymateb i’ch adroddiad Responding to your report</vt:lpstr>
      <vt:lpstr>Additional Information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Ffion Evans</dc:creator>
  <cp:lastModifiedBy>Teleri James</cp:lastModifiedBy>
  <cp:revision>86</cp:revision>
  <dcterms:created xsi:type="dcterms:W3CDTF">2021-03-09T15:35:42Z</dcterms:created>
  <dcterms:modified xsi:type="dcterms:W3CDTF">2025-09-23T13:49:17Z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0x010100E209B251219B0E4FA192FAB8C3136AE6</vt:lpwstr>
  </property>
  <property fmtid="{D5CDD505-2E9C-101B-9397-08002B2CF9AE}" pid="3" name="MediaServiceImageTags">
    <vt:lpwstr/>
  </property>
</Properties>
</file>